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33.jpg" ContentType="image/gif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1"/>
  </p:notesMasterIdLst>
  <p:handoutMasterIdLst>
    <p:handoutMasterId r:id="rId42"/>
  </p:handoutMasterIdLst>
  <p:sldIdLst>
    <p:sldId id="258" r:id="rId3"/>
    <p:sldId id="262" r:id="rId4"/>
    <p:sldId id="263" r:id="rId5"/>
    <p:sldId id="264" r:id="rId6"/>
    <p:sldId id="265" r:id="rId7"/>
    <p:sldId id="266" r:id="rId8"/>
    <p:sldId id="267" r:id="rId9"/>
    <p:sldId id="332" r:id="rId10"/>
    <p:sldId id="268" r:id="rId11"/>
    <p:sldId id="314" r:id="rId12"/>
    <p:sldId id="335" r:id="rId13"/>
    <p:sldId id="319" r:id="rId14"/>
    <p:sldId id="327" r:id="rId15"/>
    <p:sldId id="342" r:id="rId16"/>
    <p:sldId id="317" r:id="rId17"/>
    <p:sldId id="320" r:id="rId18"/>
    <p:sldId id="321" r:id="rId19"/>
    <p:sldId id="322" r:id="rId20"/>
    <p:sldId id="318" r:id="rId21"/>
    <p:sldId id="316" r:id="rId22"/>
    <p:sldId id="326" r:id="rId23"/>
    <p:sldId id="325" r:id="rId24"/>
    <p:sldId id="324" r:id="rId25"/>
    <p:sldId id="323" r:id="rId26"/>
    <p:sldId id="328" r:id="rId27"/>
    <p:sldId id="330" r:id="rId28"/>
    <p:sldId id="329" r:id="rId29"/>
    <p:sldId id="331" r:id="rId30"/>
    <p:sldId id="333" r:id="rId31"/>
    <p:sldId id="334" r:id="rId32"/>
    <p:sldId id="338" r:id="rId33"/>
    <p:sldId id="337" r:id="rId34"/>
    <p:sldId id="336" r:id="rId35"/>
    <p:sldId id="339" r:id="rId36"/>
    <p:sldId id="340" r:id="rId37"/>
    <p:sldId id="259" r:id="rId38"/>
    <p:sldId id="341" r:id="rId39"/>
    <p:sldId id="296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77267" autoAdjust="0"/>
  </p:normalViewPr>
  <p:slideViewPr>
    <p:cSldViewPr>
      <p:cViewPr varScale="1">
        <p:scale>
          <a:sx n="115" d="100"/>
          <a:sy n="115" d="100"/>
        </p:scale>
        <p:origin x="1314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5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4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9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1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5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5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6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7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4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0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5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98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09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1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3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8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2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8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5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5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6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borisyankov/DefinitelyTyped" TargetMode="External"/><Relationship Id="rId4" Type="http://schemas.openxmlformats.org/officeDocument/2006/relationships/hyperlink" Target="http://definitelytyped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jpg"/><Relationship Id="rId4" Type="http://schemas.openxmlformats.org/officeDocument/2006/relationships/hyperlink" Target="https://www.nuget.org/packages/jquery.TypeScript.DefinitelyType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magenic.com/Resources/ID/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</a:rPr>
              <a:t>Allen Conway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Beginner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3600" b="1" dirty="0">
                <a:solidFill>
                  <a:schemeClr val="bg2"/>
                </a:solidFill>
                <a:effectLst/>
              </a:rPr>
              <a:t>Modern App Technology Overview: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3600" b="1" dirty="0">
                <a:solidFill>
                  <a:schemeClr val="bg2"/>
                </a:solidFill>
                <a:effectLst/>
              </a:rPr>
              <a:t>Building a Modern Web Application</a:t>
            </a:r>
            <a:endParaRPr lang="en-US" sz="3600" b="1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Basics of Building a Modern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2971800" cy="3657599"/>
          </a:xfrm>
        </p:spPr>
        <p:txBody>
          <a:bodyPr>
            <a:noAutofit/>
          </a:bodyPr>
          <a:lstStyle/>
          <a:p>
            <a:r>
              <a:rPr lang="en-US" sz="1100" dirty="0" smtClean="0"/>
              <a:t>JS Framework</a:t>
            </a:r>
          </a:p>
          <a:p>
            <a:pPr lvl="1"/>
            <a:r>
              <a:rPr lang="en-US" sz="1100" b="1" dirty="0" smtClean="0"/>
              <a:t>AngularJS</a:t>
            </a:r>
          </a:p>
          <a:p>
            <a:pPr lvl="1"/>
            <a:r>
              <a:rPr lang="en-US" sz="1100" dirty="0" smtClean="0"/>
              <a:t>ReactJS</a:t>
            </a:r>
          </a:p>
          <a:p>
            <a:pPr lvl="1"/>
            <a:r>
              <a:rPr lang="en-US" sz="1100" dirty="0" smtClean="0"/>
              <a:t>Aurelia</a:t>
            </a:r>
          </a:p>
          <a:p>
            <a:r>
              <a:rPr lang="en-US" sz="1100" dirty="0" smtClean="0"/>
              <a:t>CSS/Responsive </a:t>
            </a:r>
            <a:r>
              <a:rPr lang="en-US" sz="1100" dirty="0"/>
              <a:t>Framework</a:t>
            </a:r>
          </a:p>
          <a:p>
            <a:pPr lvl="1"/>
            <a:r>
              <a:rPr lang="en-US" sz="1100" b="1" dirty="0"/>
              <a:t>Bootstrap</a:t>
            </a:r>
          </a:p>
          <a:p>
            <a:pPr lvl="1"/>
            <a:r>
              <a:rPr lang="en-US" sz="1100" dirty="0"/>
              <a:t>Foundation</a:t>
            </a:r>
          </a:p>
          <a:p>
            <a:r>
              <a:rPr lang="en-US" sz="1100" dirty="0" smtClean="0"/>
              <a:t>IDE</a:t>
            </a:r>
          </a:p>
          <a:p>
            <a:pPr lvl="1"/>
            <a:r>
              <a:rPr lang="en-US" sz="1100" b="1" dirty="0" smtClean="0"/>
              <a:t>VS.NET</a:t>
            </a:r>
          </a:p>
          <a:p>
            <a:pPr lvl="1"/>
            <a:r>
              <a:rPr lang="en-US" sz="1100" dirty="0" smtClean="0"/>
              <a:t>VS Code</a:t>
            </a:r>
          </a:p>
          <a:p>
            <a:pPr lvl="1"/>
            <a:r>
              <a:rPr lang="en-US" sz="1100" dirty="0" smtClean="0"/>
              <a:t>Webstorm</a:t>
            </a:r>
          </a:p>
          <a:p>
            <a:pPr lvl="1"/>
            <a:r>
              <a:rPr lang="en-US" sz="1100" dirty="0" smtClean="0"/>
              <a:t>Sublime</a:t>
            </a:r>
          </a:p>
          <a:p>
            <a:r>
              <a:rPr lang="en-US" sz="1100" dirty="0" smtClean="0"/>
              <a:t>Component Managers</a:t>
            </a:r>
          </a:p>
          <a:p>
            <a:pPr lvl="1"/>
            <a:r>
              <a:rPr lang="en-US" sz="1100" b="1" dirty="0" smtClean="0"/>
              <a:t>NuGet</a:t>
            </a:r>
          </a:p>
          <a:p>
            <a:pPr lvl="1"/>
            <a:r>
              <a:rPr lang="en-US" sz="1100" dirty="0" smtClean="0"/>
              <a:t>Bower &amp; NPM</a:t>
            </a:r>
          </a:p>
          <a:p>
            <a:r>
              <a:rPr lang="en-US" sz="1100" dirty="0" smtClean="0"/>
              <a:t>Task Runner</a:t>
            </a:r>
          </a:p>
          <a:p>
            <a:pPr lvl="1"/>
            <a:r>
              <a:rPr lang="en-US" sz="1100" b="1" dirty="0" smtClean="0"/>
              <a:t>Gulp</a:t>
            </a:r>
          </a:p>
          <a:p>
            <a:pPr lvl="1"/>
            <a:r>
              <a:rPr lang="en-US" sz="1100" dirty="0" smtClean="0"/>
              <a:t>Grunt</a:t>
            </a:r>
          </a:p>
          <a:p>
            <a:pPr lvl="1"/>
            <a:r>
              <a:rPr lang="en-US" sz="1100" dirty="0" smtClean="0"/>
              <a:t>NPM Scripts</a:t>
            </a:r>
          </a:p>
          <a:p>
            <a:pPr lvl="1"/>
            <a:r>
              <a:rPr lang="en-US" sz="1100" dirty="0" smtClean="0"/>
              <a:t>ASP.NET 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86100" y="971549"/>
            <a:ext cx="29718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Server Side Options</a:t>
            </a:r>
          </a:p>
          <a:p>
            <a:pPr lvl="1"/>
            <a:r>
              <a:rPr lang="en-US" sz="1100" b="1" dirty="0" smtClean="0"/>
              <a:t>WebAPI</a:t>
            </a:r>
          </a:p>
          <a:p>
            <a:pPr lvl="1"/>
            <a:r>
              <a:rPr lang="en-US" sz="1100" dirty="0" smtClean="0"/>
              <a:t>NodeJS</a:t>
            </a:r>
          </a:p>
          <a:p>
            <a:r>
              <a:rPr lang="en-US" sz="1100" dirty="0" smtClean="0"/>
              <a:t>ORM</a:t>
            </a:r>
          </a:p>
          <a:p>
            <a:pPr lvl="1"/>
            <a:r>
              <a:rPr lang="en-US" sz="1100" b="1" dirty="0" smtClean="0"/>
              <a:t>Entity Framework</a:t>
            </a:r>
          </a:p>
          <a:p>
            <a:pPr lvl="1"/>
            <a:r>
              <a:rPr lang="en-US" sz="1100" dirty="0" smtClean="0"/>
              <a:t>Nhibernate</a:t>
            </a:r>
          </a:p>
          <a:p>
            <a:pPr lvl="1"/>
            <a:r>
              <a:rPr lang="en-US" sz="1100" dirty="0" smtClean="0"/>
              <a:t>Dapper</a:t>
            </a:r>
          </a:p>
          <a:p>
            <a:r>
              <a:rPr lang="en-US" sz="1100" dirty="0" smtClean="0"/>
              <a:t>Database</a:t>
            </a:r>
          </a:p>
          <a:p>
            <a:pPr lvl="1"/>
            <a:r>
              <a:rPr lang="en-US" sz="1100" b="1" dirty="0" smtClean="0"/>
              <a:t>SQL Server</a:t>
            </a:r>
          </a:p>
          <a:p>
            <a:pPr lvl="1"/>
            <a:r>
              <a:rPr lang="en-US" sz="1100" dirty="0" smtClean="0"/>
              <a:t>Azure SQL DB (SaaS or IaaS)</a:t>
            </a:r>
          </a:p>
          <a:p>
            <a:pPr lvl="1"/>
            <a:r>
              <a:rPr lang="en-US" sz="1100" dirty="0" smtClean="0"/>
              <a:t>Oracle</a:t>
            </a:r>
          </a:p>
          <a:p>
            <a:pPr lvl="1"/>
            <a:r>
              <a:rPr lang="en-US" sz="1100" dirty="0" smtClean="0"/>
              <a:t>MongoDB</a:t>
            </a:r>
          </a:p>
          <a:p>
            <a:r>
              <a:rPr lang="en-US" sz="1100" dirty="0" smtClean="0"/>
              <a:t>Deployment Options</a:t>
            </a:r>
          </a:p>
          <a:p>
            <a:pPr lvl="1"/>
            <a:r>
              <a:rPr lang="en-US" sz="1100" b="1" dirty="0" smtClean="0"/>
              <a:t>Azure</a:t>
            </a:r>
          </a:p>
          <a:p>
            <a:pPr lvl="1"/>
            <a:r>
              <a:rPr lang="en-US" sz="1100" dirty="0" smtClean="0"/>
              <a:t>AWS</a:t>
            </a:r>
          </a:p>
          <a:p>
            <a:pPr lvl="1"/>
            <a:r>
              <a:rPr lang="en-US" sz="1100" dirty="0" smtClean="0"/>
              <a:t>Google Cloud Platform</a:t>
            </a:r>
          </a:p>
          <a:p>
            <a:pPr lvl="1"/>
            <a:r>
              <a:rPr lang="en-US" sz="1100" dirty="0" smtClean="0"/>
              <a:t>In-house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1352550"/>
            <a:ext cx="292100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1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JavaScript and the Modern Web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Let’s not sugar coat it – we need JS</a:t>
            </a:r>
          </a:p>
          <a:p>
            <a:r>
              <a:rPr lang="en-US" sz="2400" dirty="0"/>
              <a:t>Prototypical Language</a:t>
            </a:r>
          </a:p>
          <a:p>
            <a:pPr lvl="1"/>
            <a:r>
              <a:rPr lang="en-US" sz="2400" dirty="0"/>
              <a:t> </a:t>
            </a:r>
            <a:r>
              <a:rPr lang="en-US" sz="2400" strike="sngStrike" dirty="0" err="1"/>
              <a:t>Object.prototype.__proto</a:t>
            </a:r>
            <a:r>
              <a:rPr lang="en-US" sz="2400" strike="sngStrike" dirty="0"/>
              <a:t>__</a:t>
            </a:r>
          </a:p>
          <a:p>
            <a:r>
              <a:rPr lang="en-US" sz="2400" dirty="0"/>
              <a:t>Follow mainstream JS patterns </a:t>
            </a:r>
            <a:r>
              <a:rPr lang="en-US" sz="2400" dirty="0" smtClean="0"/>
              <a:t>and practices</a:t>
            </a:r>
            <a:endParaRPr lang="en-US" sz="2400" dirty="0"/>
          </a:p>
          <a:p>
            <a:pPr lvl="1"/>
            <a:r>
              <a:rPr lang="en-US" sz="2400" dirty="0" smtClean="0"/>
              <a:t>Classes</a:t>
            </a:r>
          </a:p>
          <a:p>
            <a:pPr lvl="1"/>
            <a:r>
              <a:rPr lang="en-US" sz="2400" dirty="0" smtClean="0"/>
              <a:t>Modules </a:t>
            </a:r>
            <a:r>
              <a:rPr lang="en-US" sz="2400" dirty="0"/>
              <a:t>(Module &amp; Revealing Module Patterns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Closures</a:t>
            </a:r>
          </a:p>
          <a:p>
            <a:pPr lvl="1"/>
            <a:r>
              <a:rPr lang="en-US" sz="2400" dirty="0"/>
              <a:t>Promises</a:t>
            </a:r>
          </a:p>
          <a:p>
            <a:r>
              <a:rPr lang="en-US" sz="2400" dirty="0"/>
              <a:t>Leverage JS frameworks and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0598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Avoiding JavaScript Goo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ES6 Classes, let, const</a:t>
            </a:r>
            <a:endParaRPr lang="en-US" dirty="0"/>
          </a:p>
          <a:p>
            <a:r>
              <a:rPr lang="en-US" dirty="0" smtClean="0"/>
              <a:t>ES5 IIFE </a:t>
            </a:r>
            <a:r>
              <a:rPr lang="en-US" dirty="0"/>
              <a:t>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to the Rescue!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276350"/>
            <a:ext cx="4648200" cy="309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8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248400" cy="3733799"/>
          </a:xfrm>
        </p:spPr>
        <p:txBody>
          <a:bodyPr>
            <a:normAutofit/>
          </a:bodyPr>
          <a:lstStyle/>
          <a:p>
            <a:r>
              <a:rPr lang="en-US" sz="1700" dirty="0"/>
              <a:t>High level language like JavaScript yet offering familiar OO concepts and techniques</a:t>
            </a:r>
          </a:p>
          <a:p>
            <a:r>
              <a:rPr lang="en-US" sz="1700" dirty="0"/>
              <a:t>Superset of JavaScript</a:t>
            </a:r>
          </a:p>
          <a:p>
            <a:r>
              <a:rPr lang="en-US" sz="1700" dirty="0"/>
              <a:t>All valid JavaScript is valid TypeScript</a:t>
            </a:r>
          </a:p>
          <a:p>
            <a:pPr lvl="1"/>
            <a:r>
              <a:rPr lang="en-US" sz="1700" dirty="0"/>
              <a:t>Transpiled to JavaScript</a:t>
            </a:r>
          </a:p>
          <a:p>
            <a:pPr lvl="1"/>
            <a:r>
              <a:rPr lang="en-US" sz="1700" dirty="0"/>
              <a:t>Microsoft chose to build atop </a:t>
            </a:r>
            <a:r>
              <a:rPr lang="en-US" sz="1700" dirty="0" smtClean="0"/>
              <a:t>JavaScript</a:t>
            </a:r>
            <a:endParaRPr lang="en-US" sz="1700" dirty="0"/>
          </a:p>
          <a:p>
            <a:pPr lvl="1"/>
            <a:r>
              <a:rPr lang="en-US" sz="1700" dirty="0"/>
              <a:t>Big wins for TypeScript in Angular 2.0 adoption</a:t>
            </a:r>
          </a:p>
          <a:p>
            <a:r>
              <a:rPr lang="en-US" sz="1700" dirty="0"/>
              <a:t>Offers compile-time checking for type safety</a:t>
            </a:r>
          </a:p>
          <a:p>
            <a:r>
              <a:rPr lang="en-US" sz="1700" dirty="0"/>
              <a:t>Provides features ahead of ECMAScript Standards</a:t>
            </a:r>
          </a:p>
          <a:p>
            <a:r>
              <a:rPr lang="en-US" sz="1700" dirty="0"/>
              <a:t>Pick your favorite IDE</a:t>
            </a:r>
          </a:p>
          <a:p>
            <a:r>
              <a:rPr lang="en-US" sz="1700" dirty="0"/>
              <a:t>Intellisense!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39168"/>
            <a:ext cx="2455761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Advantages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 barrier of entry</a:t>
            </a:r>
          </a:p>
          <a:p>
            <a:r>
              <a:rPr lang="en-US" dirty="0"/>
              <a:t>Keep those JS skills!</a:t>
            </a:r>
          </a:p>
          <a:p>
            <a:pPr lvl="1"/>
            <a:r>
              <a:rPr lang="en-US" dirty="0"/>
              <a:t>…and flexibility of a dynamic language if needed</a:t>
            </a:r>
          </a:p>
          <a:p>
            <a:r>
              <a:rPr lang="en-US" dirty="0"/>
              <a:t>Can adopt completely on the server</a:t>
            </a:r>
          </a:p>
          <a:p>
            <a:pPr lvl="1"/>
            <a:r>
              <a:rPr lang="en-US" dirty="0"/>
              <a:t>tsc.exe</a:t>
            </a:r>
          </a:p>
          <a:p>
            <a:r>
              <a:rPr lang="en-US" dirty="0"/>
              <a:t>Break down the barriers of having ‘MyApp.js’</a:t>
            </a:r>
          </a:p>
          <a:p>
            <a:pPr lvl="1"/>
            <a:r>
              <a:rPr lang="en-US" dirty="0"/>
              <a:t>Scripting language vs. OO style language</a:t>
            </a:r>
          </a:p>
          <a:p>
            <a:r>
              <a:rPr lang="en-US" dirty="0"/>
              <a:t>Open source from day 1</a:t>
            </a:r>
          </a:p>
          <a:p>
            <a:pPr lvl="1"/>
            <a:r>
              <a:rPr lang="en-US" dirty="0"/>
              <a:t>Maintained by Microsoft, Apache License</a:t>
            </a:r>
          </a:p>
          <a:p>
            <a:r>
              <a:rPr lang="en-US" dirty="0"/>
              <a:t>#failfast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04950"/>
            <a:ext cx="2563051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637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ECMA-262 ‘ECMAScript’ is the scripting standard</a:t>
            </a:r>
          </a:p>
          <a:p>
            <a:pPr lvl="1"/>
            <a:r>
              <a:rPr lang="en-US" dirty="0"/>
              <a:t>Ecma International is responsible for the standards</a:t>
            </a:r>
          </a:p>
          <a:p>
            <a:pPr lvl="1"/>
            <a:r>
              <a:rPr lang="en-US" dirty="0"/>
              <a:t>ECMA-262 has 6 versions published</a:t>
            </a:r>
          </a:p>
          <a:p>
            <a:r>
              <a:rPr lang="en-US" dirty="0"/>
              <a:t>TC39: ‘Technical Community 39”</a:t>
            </a:r>
          </a:p>
          <a:p>
            <a:r>
              <a:rPr lang="en-US" dirty="0"/>
              <a:t>ECMAScript 6 “Harmony” finalized June 2015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63941"/>
            <a:ext cx="1785390" cy="1775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98" y="2966184"/>
            <a:ext cx="2201326" cy="1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TypeScript?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15200" y="4470053"/>
            <a:ext cx="3050997" cy="12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838" tIns="25002" rIns="50838" bIns="25002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75" i="1" kern="0" dirty="0">
                <a:solidFill>
                  <a:srgbClr val="666666">
                    <a:lumMod val="75000"/>
                  </a:srgbClr>
                </a:solidFill>
                <a:latin typeface="Calibri"/>
              </a:rPr>
              <a:t>http://</a:t>
            </a:r>
            <a:r>
              <a:rPr lang="en-US" sz="675" i="1" kern="0" dirty="0" smtClean="0">
                <a:solidFill>
                  <a:srgbClr val="666666">
                    <a:lumMod val="75000"/>
                  </a:srgbClr>
                </a:solidFill>
                <a:latin typeface="Calibri"/>
              </a:rPr>
              <a:t>kangax.github.io/compat-table</a:t>
            </a:r>
            <a:endParaRPr lang="en-US" sz="675" i="1" kern="0" dirty="0">
              <a:solidFill>
                <a:srgbClr val="66666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5845"/>
            <a:ext cx="2971800" cy="1256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4" y="1266106"/>
            <a:ext cx="3803285" cy="127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48492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275" y="4286943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9351" y="2523031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27149"/>
            <a:ext cx="3949543" cy="1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Started With TypeScript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95800" cy="3394472"/>
          </a:xfrm>
        </p:spPr>
        <p:txBody>
          <a:bodyPr>
            <a:normAutofit lnSpcReduction="10000"/>
          </a:bodyPr>
          <a:lstStyle/>
          <a:p>
            <a:r>
              <a:rPr lang="en-US" sz="1950" dirty="0"/>
              <a:t>We need the TypeScript compiler tsc.exe</a:t>
            </a:r>
          </a:p>
          <a:p>
            <a:r>
              <a:rPr lang="en-US" sz="1950" dirty="0"/>
              <a:t>VS2013 Update 2 automatically ships with </a:t>
            </a:r>
            <a:r>
              <a:rPr lang="en-US" sz="1950" dirty="0" smtClean="0"/>
              <a:t>v1.3</a:t>
            </a:r>
          </a:p>
          <a:p>
            <a:r>
              <a:rPr lang="en-US" sz="1950" dirty="0" smtClean="0"/>
              <a:t>ASP.NET 5 Templates – Use </a:t>
            </a:r>
            <a:r>
              <a:rPr lang="en-US" sz="1950" dirty="0" err="1" smtClean="0"/>
              <a:t>tsconfig.json</a:t>
            </a:r>
            <a:endParaRPr lang="en-US" sz="1950" dirty="0"/>
          </a:p>
          <a:p>
            <a:r>
              <a:rPr lang="en-US" sz="1950" dirty="0"/>
              <a:t>Latest version </a:t>
            </a:r>
            <a:r>
              <a:rPr lang="en-US" sz="1950" dirty="0" smtClean="0"/>
              <a:t>1.8.6</a:t>
            </a:r>
          </a:p>
          <a:p>
            <a:r>
              <a:rPr lang="en-US" sz="1950" dirty="0" smtClean="0"/>
              <a:t>VS Gallery Extensions (tools), NPM, Bower</a:t>
            </a:r>
          </a:p>
          <a:p>
            <a:r>
              <a:rPr lang="en-US" sz="1950" dirty="0" smtClean="0"/>
              <a:t>Other </a:t>
            </a:r>
            <a:r>
              <a:rPr lang="en-US" sz="1950" dirty="0"/>
              <a:t>IDEs can edit TypeScript</a:t>
            </a:r>
          </a:p>
          <a:p>
            <a:r>
              <a:rPr lang="en-US" sz="1950" dirty="0"/>
              <a:t>Multiple versions can </a:t>
            </a:r>
            <a:r>
              <a:rPr lang="en-US" sz="1950" dirty="0" smtClean="0"/>
              <a:t>be installed</a:t>
            </a:r>
            <a:endParaRPr lang="en-US" sz="195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00151"/>
            <a:ext cx="3646619" cy="881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2453218"/>
            <a:ext cx="3643745" cy="797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560022"/>
            <a:ext cx="3643745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familiar with the IDE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ASP.NET 4.5 &amp; ASP.NET 4.6/Core 1.0 are </a:t>
            </a:r>
            <a:r>
              <a:rPr lang="en-US" i="1" dirty="0" smtClean="0"/>
              <a:t>very </a:t>
            </a:r>
            <a:r>
              <a:rPr lang="en-US" dirty="0" smtClean="0"/>
              <a:t>different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tsconfig.json</a:t>
            </a:r>
            <a:endParaRPr lang="en-US" dirty="0"/>
          </a:p>
          <a:p>
            <a:r>
              <a:rPr lang="en-US" dirty="0" smtClean="0"/>
              <a:t>Exclude </a:t>
            </a:r>
            <a:r>
              <a:rPr lang="en-US" dirty="0"/>
              <a:t>.js and .js.map files</a:t>
            </a:r>
          </a:p>
          <a:p>
            <a:r>
              <a:rPr lang="en-US" dirty="0"/>
              <a:t>TypeScript settings in Project’s Properties</a:t>
            </a:r>
          </a:p>
          <a:p>
            <a:r>
              <a:rPr lang="en-US" dirty="0"/>
              <a:t>File </a:t>
            </a:r>
            <a:r>
              <a:rPr lang="en-US" dirty="0" smtClean="0"/>
              <a:t>Nesting (&lt; ASP.NET 4.6)</a:t>
            </a:r>
          </a:p>
          <a:p>
            <a:r>
              <a:rPr lang="en-US" dirty="0"/>
              <a:t>Start using .TS Files!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09750"/>
            <a:ext cx="1002818" cy="10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TypeScript to JavaScript Language Comparison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 time type safety checking</a:t>
            </a:r>
          </a:p>
          <a:p>
            <a:r>
              <a:rPr lang="en-US" dirty="0"/>
              <a:t>More concise syntax</a:t>
            </a:r>
          </a:p>
          <a:p>
            <a:r>
              <a:rPr lang="en-US" dirty="0"/>
              <a:t>Syntactical Sugar makes getting from A -&gt; B easier</a:t>
            </a:r>
          </a:p>
          <a:p>
            <a:r>
              <a:rPr lang="en-US" dirty="0"/>
              <a:t>Familiar keywords</a:t>
            </a:r>
          </a:p>
          <a:p>
            <a:r>
              <a:rPr lang="en-US" dirty="0"/>
              <a:t>Scope is easier to </a:t>
            </a:r>
            <a:r>
              <a:rPr lang="en-US" dirty="0" smtClean="0"/>
              <a:t>follow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16437"/>
            <a:ext cx="1750094" cy="16242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21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 Safety in TypeScript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types are checked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Optionally statically typed</a:t>
            </a:r>
          </a:p>
          <a:p>
            <a:pPr lvl="1"/>
            <a:r>
              <a:rPr lang="en-US" dirty="0"/>
              <a:t>Dynamic variables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keyword</a:t>
            </a:r>
          </a:p>
          <a:p>
            <a:r>
              <a:rPr lang="en-US" dirty="0"/>
              <a:t>Correct types checked automatically</a:t>
            </a:r>
          </a:p>
          <a:p>
            <a:r>
              <a:rPr lang="en-US" dirty="0"/>
              <a:t>Types can be explicitly set or inferred</a:t>
            </a:r>
          </a:p>
          <a:p>
            <a:r>
              <a:rPr lang="en-US" dirty="0"/>
              <a:t>Type annotations are preceded by a ‘:’ and the variable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name: string;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age: number: 30;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86150"/>
            <a:ext cx="3593808" cy="785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05979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Basic structural element</a:t>
            </a:r>
          </a:p>
          <a:p>
            <a:pPr lvl="1"/>
            <a:r>
              <a:rPr lang="en-US" dirty="0"/>
              <a:t>Internal Modules</a:t>
            </a:r>
          </a:p>
          <a:p>
            <a:pPr lvl="1"/>
            <a:r>
              <a:rPr lang="en-US" dirty="0"/>
              <a:t>External Modules</a:t>
            </a:r>
          </a:p>
          <a:p>
            <a:pPr lvl="2"/>
            <a:r>
              <a:rPr lang="en-US" dirty="0"/>
              <a:t>Require.js -&gt; AMD</a:t>
            </a:r>
          </a:p>
          <a:p>
            <a:pPr lvl="2"/>
            <a:r>
              <a:rPr lang="en-US" dirty="0"/>
              <a:t>Common.js -&gt; node.js</a:t>
            </a:r>
          </a:p>
          <a:p>
            <a:pPr lvl="0"/>
            <a:r>
              <a:rPr lang="en-US" dirty="0"/>
              <a:t>Provides additional scope</a:t>
            </a:r>
          </a:p>
          <a:p>
            <a:pPr lvl="1"/>
            <a:r>
              <a:rPr lang="en-US" dirty="0"/>
              <a:t>Use ‘external’ keyword to expose members</a:t>
            </a:r>
          </a:p>
          <a:p>
            <a:pPr lvl="0"/>
            <a:r>
              <a:rPr lang="en-US" dirty="0"/>
              <a:t>Provide namespace capabilities</a:t>
            </a:r>
          </a:p>
          <a:p>
            <a:pPr lvl="0"/>
            <a:r>
              <a:rPr lang="en-US" dirty="0"/>
              <a:t>Group related features</a:t>
            </a:r>
          </a:p>
          <a:p>
            <a:pPr lvl="0"/>
            <a:r>
              <a:rPr lang="en-US" dirty="0"/>
              <a:t>Use ‘import’ to create alias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5979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Classes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Basic structural element for organizing code</a:t>
            </a:r>
          </a:p>
          <a:p>
            <a:pPr lvl="0"/>
            <a:r>
              <a:rPr lang="en-US" dirty="0"/>
              <a:t>Familiar implementation 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Access modifiers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Scope</a:t>
            </a:r>
          </a:p>
          <a:p>
            <a:pPr lvl="0"/>
            <a:r>
              <a:rPr lang="en-US" dirty="0"/>
              <a:t>Cleaner syntax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5979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Interfaces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Used often to define structure and implemented by Classes</a:t>
            </a:r>
          </a:p>
          <a:p>
            <a:pPr lvl="0"/>
            <a:r>
              <a:rPr lang="en-US" dirty="0"/>
              <a:t>Not restricted to classes</a:t>
            </a:r>
          </a:p>
          <a:p>
            <a:pPr lvl="1"/>
            <a:r>
              <a:rPr lang="en-US" dirty="0"/>
              <a:t>Define structure of complex object argument</a:t>
            </a:r>
          </a:p>
          <a:p>
            <a:pPr lvl="0"/>
            <a:r>
              <a:rPr lang="en-US" dirty="0"/>
              <a:t>Provide compile time type checking</a:t>
            </a:r>
          </a:p>
          <a:p>
            <a:pPr lvl="0"/>
            <a:r>
              <a:rPr lang="en-US" dirty="0"/>
              <a:t>Interfaces don’t generate any code (no runtime cost)</a:t>
            </a:r>
          </a:p>
          <a:p>
            <a:r>
              <a:rPr lang="en-US" dirty="0"/>
              <a:t>Interfaces are open for definition</a:t>
            </a:r>
          </a:p>
          <a:p>
            <a:pPr lvl="1"/>
            <a:r>
              <a:rPr lang="en-US" dirty="0"/>
              <a:t>TypeScript sees a single interface</a:t>
            </a:r>
          </a:p>
          <a:p>
            <a:pPr lvl="1"/>
            <a:r>
              <a:rPr lang="en-US" dirty="0"/>
              <a:t>Particularly useful in AngularJS applications for augmenting $scope in Controllers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5505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Generics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4762935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Familiar programming paradigm to allow types to be specified later</a:t>
            </a:r>
          </a:p>
          <a:p>
            <a:r>
              <a:rPr lang="en-US" dirty="0"/>
              <a:t>Provides flexibility and reuse of internal code</a:t>
            </a:r>
          </a:p>
          <a:p>
            <a:r>
              <a:rPr lang="en-US" dirty="0"/>
              <a:t>Type safety and compile time checking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brackets to specify the type</a:t>
            </a:r>
          </a:p>
          <a:p>
            <a:pPr lvl="1"/>
            <a:r>
              <a:rPr lang="en-US" dirty="0"/>
              <a:t>Proceeds the function, class, or interface name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52550"/>
            <a:ext cx="2632332" cy="2812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9533" y="4165071"/>
            <a:ext cx="3050997" cy="12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838" tIns="25002" rIns="50838" bIns="25002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75" i="1" kern="0" dirty="0">
                <a:solidFill>
                  <a:srgbClr val="666666">
                    <a:lumMod val="75000"/>
                  </a:srgbClr>
                </a:solidFill>
                <a:latin typeface="Calibri"/>
              </a:rPr>
              <a:t>http://research.microsoft.com/en-us/um/people/akenn/generics/cupt.jpg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23" y="205979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 Definition Files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Leverage Intellisense and strong type checking</a:t>
            </a:r>
          </a:p>
          <a:p>
            <a:r>
              <a:rPr lang="en-US" dirty="0"/>
              <a:t>The leading repository of TypeScript definitions: </a:t>
            </a:r>
            <a:r>
              <a:rPr lang="en-US" b="1" dirty="0"/>
              <a:t>DefinitelyTyped</a:t>
            </a:r>
          </a:p>
          <a:p>
            <a:pPr lvl="1"/>
            <a:r>
              <a:rPr lang="en-US" dirty="0">
                <a:hlinkClick r:id="rId4"/>
              </a:rPr>
              <a:t>http://definitelytyped.org/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https://github.com/borisyankov/DefinitelyTyped</a:t>
            </a:r>
            <a:r>
              <a:rPr lang="en-US" dirty="0"/>
              <a:t> </a:t>
            </a:r>
          </a:p>
          <a:p>
            <a:r>
              <a:rPr lang="en-US" dirty="0"/>
              <a:t>Get type definition files from </a:t>
            </a:r>
            <a:r>
              <a:rPr lang="en-US" dirty="0" smtClean="0"/>
              <a:t>NuGet or via Typings</a:t>
            </a:r>
            <a:endParaRPr lang="en-US" dirty="0"/>
          </a:p>
          <a:p>
            <a:r>
              <a:rPr lang="en-US" dirty="0"/>
              <a:t>Files exist for most mainstream JS libraries</a:t>
            </a:r>
          </a:p>
          <a:p>
            <a:r>
              <a:rPr lang="en-US" dirty="0"/>
              <a:t>Popular type definition files: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jQuery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980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TypeScript and jQuery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mainstream JS </a:t>
            </a:r>
            <a:r>
              <a:rPr lang="en-US" i="1" dirty="0"/>
              <a:t>library</a:t>
            </a:r>
          </a:p>
          <a:p>
            <a:r>
              <a:rPr lang="en-US" dirty="0"/>
              <a:t>jQuery is valid JavaScript which is valid TypeScript</a:t>
            </a:r>
          </a:p>
          <a:p>
            <a:r>
              <a:rPr lang="en-US" dirty="0"/>
              <a:t>Type Definition File for jQuery</a:t>
            </a:r>
          </a:p>
          <a:p>
            <a:pPr lvl="1"/>
            <a:r>
              <a:rPr lang="en-US" dirty="0">
                <a:hlinkClick r:id="rId4"/>
              </a:rPr>
              <a:t>https://www.nuget.org/packages/jquery.TypeScript.DefinitelyTyped/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5980"/>
            <a:ext cx="8572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4080"/>
            <a:ext cx="857251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</a:t>
            </a:r>
            <a:r>
              <a:rPr lang="en-US" dirty="0" smtClean="0"/>
              <a:t>JS Apps</a:t>
            </a:r>
            <a:endParaRPr lang="en-US" dirty="0"/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 – Directives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Directives are intermediary to provide SoC</a:t>
            </a:r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Markers on a DOM element</a:t>
            </a:r>
          </a:p>
          <a:p>
            <a:r>
              <a:rPr lang="en-US" dirty="0"/>
              <a:t>Do not operate on the global namespace</a:t>
            </a:r>
          </a:p>
          <a:p>
            <a:r>
              <a:rPr lang="en-US" dirty="0"/>
              <a:t>Everything inside of the </a:t>
            </a:r>
            <a:r>
              <a:rPr lang="en-US" b="1" dirty="0"/>
              <a:t>ng-app</a:t>
            </a:r>
            <a:r>
              <a:rPr lang="en-US" dirty="0"/>
              <a:t> directive will be controlled by Angular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113238"/>
            <a:ext cx="4470400" cy="3577828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Applications Overview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HTML5/CSS3 Responsive Design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What we will cover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150"/>
            <a:ext cx="2802307" cy="30256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358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AngularJS – Templates/Views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Template</a:t>
            </a:r>
          </a:p>
          <a:p>
            <a:pPr lvl="1"/>
            <a:r>
              <a:rPr lang="en-US" dirty="0"/>
              <a:t>Angular directives, </a:t>
            </a:r>
          </a:p>
          <a:p>
            <a:pPr lvl="1"/>
            <a:r>
              <a:rPr lang="en-US" dirty="0"/>
              <a:t>Databinding {{}}, </a:t>
            </a:r>
          </a:p>
          <a:p>
            <a:pPr lvl="1"/>
            <a:r>
              <a:rPr lang="en-US" dirty="0"/>
              <a:t>Controls</a:t>
            </a:r>
          </a:p>
          <a:p>
            <a:r>
              <a:rPr lang="en-US" dirty="0"/>
              <a:t>Template is combined with information from the model and controller to render view</a:t>
            </a:r>
          </a:p>
          <a:p>
            <a:r>
              <a:rPr lang="en-US" dirty="0"/>
              <a:t>Main template will contain overall layout </a:t>
            </a:r>
          </a:p>
          <a:p>
            <a:pPr lvl="1"/>
            <a:r>
              <a:rPr lang="en-US" dirty="0"/>
              <a:t>HTML, CSS, and Angular directives</a:t>
            </a:r>
          </a:p>
          <a:p>
            <a:r>
              <a:rPr lang="en-US" dirty="0"/>
              <a:t>“Partial” views loaded from ng-view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 – Controllers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Class-like Objects that drive Model and View changes</a:t>
            </a:r>
          </a:p>
          <a:p>
            <a:r>
              <a:rPr lang="en-US" dirty="0"/>
              <a:t>JS function used to augment the Angular Scope</a:t>
            </a:r>
          </a:p>
          <a:p>
            <a:r>
              <a:rPr lang="en-US" dirty="0"/>
              <a:t>Provides the application behavior that supports the declarative markup in the template</a:t>
            </a:r>
          </a:p>
          <a:p>
            <a:r>
              <a:rPr lang="en-US" dirty="0"/>
              <a:t>ng-controller directive</a:t>
            </a:r>
          </a:p>
          <a:p>
            <a:r>
              <a:rPr lang="en-US" dirty="0"/>
              <a:t>Use an IIFE to prevent pollution</a:t>
            </a:r>
          </a:p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to specify a controller for a template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 – Models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view</a:t>
            </a:r>
          </a:p>
          <a:p>
            <a:r>
              <a:rPr lang="en-US" dirty="0"/>
              <a:t>Directives 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 – Services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injection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AngularJS – Putting it Together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1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Page Request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Main Template Delivered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Angular looks for ng-app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Template Traversed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DOM Manipulated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App </a:t>
            </a:r>
            <a:r>
              <a:rPr lang="en-US" sz="2000" dirty="0"/>
              <a:t>is </a:t>
            </a:r>
            <a:r>
              <a:rPr lang="en-US" sz="2000" dirty="0" smtClean="0"/>
              <a:t>bootstrapped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emplate is converted into a view</a:t>
            </a:r>
          </a:p>
          <a:p>
            <a:pPr lvl="1"/>
            <a:r>
              <a:rPr lang="en-US" sz="2000" dirty="0" smtClean="0"/>
              <a:t>Good </a:t>
            </a:r>
            <a:r>
              <a:rPr lang="en-US" sz="2000" dirty="0"/>
              <a:t>idea to use ng-bind on your 1st page as opposed to {{}} so users don’t see an unrendered 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AngularJS playground - </a:t>
            </a:r>
            <a:r>
              <a:rPr lang="en-US" dirty="0" err="1">
                <a:solidFill>
                  <a:schemeClr val="accent1"/>
                </a:solidFill>
              </a:rPr>
              <a:t>Plunker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Plunker</a:t>
            </a:r>
            <a:r>
              <a:rPr lang="en-US" dirty="0"/>
              <a:t>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Angular 2.0 Primer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Component-Based UI</a:t>
            </a:r>
          </a:p>
          <a:p>
            <a:pPr lvl="1"/>
            <a:r>
              <a:rPr lang="en-US" dirty="0" smtClean="0"/>
              <a:t>Angular 1.x Controllers &amp; Directives morph into Components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$scope is gone</a:t>
            </a:r>
          </a:p>
          <a:p>
            <a:r>
              <a:rPr lang="en-US" dirty="0"/>
              <a:t>ng-upgrade = Angular 1.x + 2.0</a:t>
            </a:r>
          </a:p>
          <a:p>
            <a:pPr lvl="1"/>
            <a:r>
              <a:rPr lang="en-US" dirty="0"/>
              <a:t>Migrate more easily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76350"/>
            <a:ext cx="2209800" cy="2697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3657600" cy="3662800"/>
          </a:xfrm>
        </p:spPr>
        <p:txBody>
          <a:bodyPr>
            <a:normAutofit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http://myvote.azurewebsites.net </a:t>
            </a:r>
          </a:p>
          <a:p>
            <a:r>
              <a:rPr lang="en-US" sz="1350" dirty="0" smtClean="0"/>
              <a:t>MyVote on GitHub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 smtClean="0"/>
              <a:t>Plunker</a:t>
            </a:r>
          </a:p>
          <a:p>
            <a:pPr lvl="1"/>
            <a:r>
              <a:rPr lang="en-US" sz="1350" dirty="0" smtClean="0"/>
              <a:t>http://plnkr.co/ </a:t>
            </a:r>
          </a:p>
          <a:p>
            <a:r>
              <a:rPr lang="en-US" sz="1350" dirty="0" smtClean="0"/>
              <a:t>Bootstrap</a:t>
            </a:r>
          </a:p>
          <a:p>
            <a:pPr lvl="1"/>
            <a:r>
              <a:rPr lang="en-US" sz="1350" dirty="0" smtClean="0"/>
              <a:t>http://getbootstrap.com/ </a:t>
            </a:r>
          </a:p>
          <a:p>
            <a:r>
              <a:rPr lang="en-US" sz="1350" dirty="0" smtClean="0"/>
              <a:t>UI Bootstrap (Angular directives)</a:t>
            </a:r>
          </a:p>
          <a:p>
            <a:pPr lvl="1"/>
            <a:r>
              <a:rPr lang="en-US" sz="1350" dirty="0" smtClean="0"/>
              <a:t>http://angular-ui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pPr lvl="1"/>
            <a:endParaRPr lang="en-US" sz="13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23950"/>
            <a:ext cx="3657600" cy="36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Angular </a:t>
            </a:r>
            <a:r>
              <a:rPr lang="en-US" sz="1300" dirty="0"/>
              <a:t>1.x</a:t>
            </a:r>
          </a:p>
          <a:p>
            <a:pPr lvl="1"/>
            <a:r>
              <a:rPr lang="en-US" sz="1350" dirty="0"/>
              <a:t>https://angularjs.org/</a:t>
            </a:r>
          </a:p>
          <a:p>
            <a:r>
              <a:rPr lang="en-US" sz="1300" dirty="0"/>
              <a:t>Angular 2.0</a:t>
            </a:r>
          </a:p>
          <a:p>
            <a:pPr lvl="1"/>
            <a:r>
              <a:rPr lang="en-US" sz="1350" dirty="0"/>
              <a:t>https://angular.io/</a:t>
            </a:r>
          </a:p>
          <a:p>
            <a:pPr lvl="1"/>
            <a:r>
              <a:rPr lang="en-US" sz="1350" dirty="0"/>
              <a:t>github.io/bootstrap/</a:t>
            </a:r>
          </a:p>
          <a:p>
            <a:r>
              <a:rPr lang="en-US" sz="1350" dirty="0" smtClean="0"/>
              <a:t>AngularJS API Docs</a:t>
            </a:r>
          </a:p>
          <a:p>
            <a:pPr lvl="1"/>
            <a:r>
              <a:rPr lang="en-US" sz="1350" dirty="0" smtClean="0"/>
              <a:t>https://docs.angularjs.org/api </a:t>
            </a:r>
          </a:p>
          <a:p>
            <a:r>
              <a:rPr lang="en-US" sz="1350" dirty="0" smtClean="0"/>
              <a:t>AngularJS Training</a:t>
            </a:r>
          </a:p>
          <a:p>
            <a:pPr lvl="1"/>
            <a:r>
              <a:rPr lang="en-US" sz="1350" dirty="0" smtClean="0"/>
              <a:t>http://egghead.io/ </a:t>
            </a:r>
          </a:p>
          <a:p>
            <a:pPr lvl="1"/>
            <a:r>
              <a:rPr lang="en-US" sz="1350" dirty="0" smtClean="0"/>
              <a:t>http://thinkster.io/ </a:t>
            </a:r>
          </a:p>
          <a:p>
            <a:pPr lvl="1"/>
            <a:r>
              <a:rPr lang="en-US" sz="1350" dirty="0" smtClean="0"/>
              <a:t>http://www.pluralsight.com/ </a:t>
            </a:r>
          </a:p>
          <a:p>
            <a:r>
              <a:rPr lang="en-US" sz="1300" dirty="0" smtClean="0"/>
              <a:t>Angular 1 and Angular 2 information</a:t>
            </a:r>
          </a:p>
          <a:p>
            <a:pPr lvl="1"/>
            <a:r>
              <a:rPr lang="en-US" sz="1350" dirty="0" smtClean="0"/>
              <a:t>http://angularjs.blogspot.com/ </a:t>
            </a:r>
          </a:p>
        </p:txBody>
      </p:sp>
    </p:spTree>
    <p:extLst>
      <p:ext uri="{BB962C8B-B14F-4D97-AF65-F5344CB8AC3E}">
        <p14:creationId xmlns:p14="http://schemas.microsoft.com/office/powerpoint/2010/main" val="14021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17069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63638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/>
              <a:t>What exactly is a </a:t>
            </a:r>
            <a:r>
              <a:rPr lang="en-US" sz="3600" dirty="0" smtClean="0"/>
              <a:t>JS Web App??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6563072" cy="3394472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.k.a</a:t>
            </a:r>
            <a:r>
              <a:rPr lang="en-US" dirty="0" smtClean="0"/>
              <a:t> Single </a:t>
            </a:r>
            <a:r>
              <a:rPr lang="en-US" dirty="0"/>
              <a:t>Page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7532673" cy="35778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Complete client-side frameworks written in JavaScript</a:t>
            </a:r>
          </a:p>
          <a:p>
            <a:r>
              <a:rPr lang="en-US" dirty="0" smtClean="0"/>
              <a:t>Create responsive and performant applications</a:t>
            </a:r>
          </a:p>
          <a:p>
            <a:r>
              <a:rPr lang="en-US" dirty="0" smtClean="0"/>
              <a:t>Popular Frameworks/Libraries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ReactJS</a:t>
            </a:r>
          </a:p>
          <a:p>
            <a:pPr lvl="1"/>
            <a:r>
              <a:rPr lang="en-US" dirty="0" smtClean="0"/>
              <a:t>Aurelia</a:t>
            </a:r>
          </a:p>
          <a:p>
            <a:pPr lvl="1"/>
            <a:r>
              <a:rPr lang="en-US" dirty="0" err="1" smtClean="0"/>
              <a:t>BackboneJS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the core: JavaScript Frameworks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47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4" y="1063230"/>
            <a:ext cx="3191492" cy="1739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5" y="2914674"/>
            <a:ext cx="3191492" cy="1743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84066"/>
            <a:ext cx="3317938" cy="1860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40468"/>
            <a:ext cx="3317938" cy="18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Applications </a:t>
            </a:r>
            <a:r>
              <a:rPr lang="en-US" dirty="0"/>
              <a:t>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magenic.com/Resources/ID/2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4000" dirty="0"/>
              <a:t>Cross Browser, Platform, Device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71750"/>
            <a:ext cx="354931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Responsive Design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7150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Bootstrap (LESS)</a:t>
            </a:r>
          </a:p>
          <a:p>
            <a:pPr lvl="1"/>
            <a:r>
              <a:rPr lang="en-US" dirty="0" smtClean="0"/>
              <a:t>Foundation (SASS)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88" y="1316259"/>
            <a:ext cx="2635212" cy="158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186784"/>
            <a:ext cx="2587299" cy="1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54102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Autofit/>
          </a:bodyPr>
          <a:lstStyle/>
          <a:p>
            <a:r>
              <a:rPr lang="en-US" sz="2600" dirty="0"/>
              <a:t>How are JavaScript Applications different from ASP.NET MVC or Webforms?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2550"/>
            <a:ext cx="2514719" cy="2809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284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1617</Words>
  <Application>Microsoft Office PowerPoint</Application>
  <PresentationFormat>On-screen Show (16:9)</PresentationFormat>
  <Paragraphs>371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Times</vt:lpstr>
      <vt:lpstr>Times New Roman</vt:lpstr>
      <vt:lpstr>Wingdings</vt:lpstr>
      <vt:lpstr>Visual Studio Live! Redmond 2014</vt:lpstr>
      <vt:lpstr>Custom Design</vt:lpstr>
      <vt:lpstr>PowerPoint Presentation</vt:lpstr>
      <vt:lpstr>Intro</vt:lpstr>
      <vt:lpstr>What we will cover</vt:lpstr>
      <vt:lpstr>What exactly is a JS Web App??</vt:lpstr>
      <vt:lpstr>At the core: JavaScript Frameworks</vt:lpstr>
      <vt:lpstr>JavaScript Framework Popularity</vt:lpstr>
      <vt:lpstr>Cross Browser, Platform, Device</vt:lpstr>
      <vt:lpstr>Responsive Design</vt:lpstr>
      <vt:lpstr>How are JavaScript Applications different from ASP.NET MVC or Webforms?</vt:lpstr>
      <vt:lpstr>The Basics of Building a Modern Web App</vt:lpstr>
      <vt:lpstr>JavaScript and the Modern Web</vt:lpstr>
      <vt:lpstr>Avoiding JavaScript Goo</vt:lpstr>
      <vt:lpstr>TypeScript to the Rescue!</vt:lpstr>
      <vt:lpstr>What is TypeScript</vt:lpstr>
      <vt:lpstr>TypeScript Advantages</vt:lpstr>
      <vt:lpstr>ECMAScript</vt:lpstr>
      <vt:lpstr>Why TypeScript?</vt:lpstr>
      <vt:lpstr>Getting Started With TypeScript</vt:lpstr>
      <vt:lpstr>Getting familiar with the IDE</vt:lpstr>
      <vt:lpstr>TypeScript to JavaScript Language Comparison</vt:lpstr>
      <vt:lpstr>Type Safety in TypeScript</vt:lpstr>
      <vt:lpstr>TypeScript Modules</vt:lpstr>
      <vt:lpstr>TypeScript Classes</vt:lpstr>
      <vt:lpstr>TypeScript Interfaces</vt:lpstr>
      <vt:lpstr>TypeScript Generics</vt:lpstr>
      <vt:lpstr>Type Definition Files</vt:lpstr>
      <vt:lpstr>TypeScript and jQuery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Angular 2.0 Primer</vt:lpstr>
      <vt:lpstr>Useful References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2016-03-14T15:06:01Z</dcterms:modified>
</cp:coreProperties>
</file>