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37"/>
  </p:notesMasterIdLst>
  <p:handoutMasterIdLst>
    <p:handoutMasterId r:id="rId38"/>
  </p:handoutMasterIdLst>
  <p:sldIdLst>
    <p:sldId id="258" r:id="rId3"/>
    <p:sldId id="261" r:id="rId4"/>
    <p:sldId id="262" r:id="rId5"/>
    <p:sldId id="263" r:id="rId6"/>
    <p:sldId id="293" r:id="rId7"/>
    <p:sldId id="294" r:id="rId8"/>
    <p:sldId id="266" r:id="rId9"/>
    <p:sldId id="29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302" r:id="rId18"/>
    <p:sldId id="276" r:id="rId19"/>
    <p:sldId id="296" r:id="rId20"/>
    <p:sldId id="295" r:id="rId21"/>
    <p:sldId id="279" r:id="rId22"/>
    <p:sldId id="280" r:id="rId23"/>
    <p:sldId id="301" r:id="rId24"/>
    <p:sldId id="297" r:id="rId25"/>
    <p:sldId id="283" r:id="rId26"/>
    <p:sldId id="286" r:id="rId27"/>
    <p:sldId id="287" r:id="rId28"/>
    <p:sldId id="284" r:id="rId29"/>
    <p:sldId id="285" r:id="rId30"/>
    <p:sldId id="299" r:id="rId31"/>
    <p:sldId id="288" r:id="rId32"/>
    <p:sldId id="289" r:id="rId33"/>
    <p:sldId id="300" r:id="rId34"/>
    <p:sldId id="291" r:id="rId35"/>
    <p:sldId id="292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 autoAdjust="0"/>
    <p:restoredTop sz="86777" autoAdjust="0"/>
  </p:normalViewPr>
  <p:slideViewPr>
    <p:cSldViewPr>
      <p:cViewPr varScale="1">
        <p:scale>
          <a:sx n="130" d="100"/>
          <a:sy n="130" d="100"/>
        </p:scale>
        <p:origin x="894" y="11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Modern Apps Live! Las Vegas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0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93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2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8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6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85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82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28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32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1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83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21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4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61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14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04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18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1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79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9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-223837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81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4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1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7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1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62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9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5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6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0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066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enconway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magenic.com/Resources/ID/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2"/>
                </a:solidFill>
                <a:latin typeface="Arial" charset="0"/>
                <a:cs typeface="+mn-cs"/>
              </a:rPr>
              <a:t>Allen Conway</a:t>
            </a:r>
            <a:endParaRPr lang="en-US" sz="2800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accent2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bg2"/>
                </a:solidFill>
                <a:effectLst/>
              </a:rPr>
              <a:t>Building for the Modern Web with JavaScript Applications</a:t>
            </a:r>
            <a:endParaRPr lang="en-US" sz="4400" b="1" dirty="0" smtClean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53971" y="3406592"/>
            <a:ext cx="4793742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053971" y="1253457"/>
            <a:ext cx="4793742" cy="1597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57653" y="2046593"/>
            <a:ext cx="2245594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626407" y="1446511"/>
            <a:ext cx="1445591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41250" y="2046593"/>
            <a:ext cx="1844382" cy="30572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View</a:t>
            </a:r>
          </a:p>
          <a:p>
            <a:pPr algn="ctr" defTabSz="514337"/>
            <a:r>
              <a:rPr lang="en-US" sz="1013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054001" y="2937318"/>
            <a:ext cx="2031661" cy="355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4853841" y="1756789"/>
            <a:ext cx="668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831797" y="1756789"/>
            <a:ext cx="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3069831" y="2363708"/>
            <a:ext cx="1" cy="58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5680421" y="2770606"/>
            <a:ext cx="8379" cy="636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4557653" y="2523361"/>
            <a:ext cx="2245594" cy="247221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5680450" y="2352319"/>
            <a:ext cx="0" cy="17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Modern Web: </a:t>
            </a:r>
            <a:r>
              <a:rPr lang="en-US" sz="3600" dirty="0" smtClean="0"/>
              <a:t>JS </a:t>
            </a:r>
            <a:r>
              <a:rPr lang="en-US" sz="36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2977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76350"/>
            <a:ext cx="1315083" cy="2079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 Applications </a:t>
            </a:r>
            <a:r>
              <a:rPr lang="en-US" dirty="0"/>
              <a:t>in the Enterprise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251459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Well-known JavaScript Applications</a:t>
            </a:r>
            <a:endParaRPr lang="en-US" sz="2200" dirty="0"/>
          </a:p>
          <a:p>
            <a:pPr lvl="1"/>
            <a:r>
              <a:rPr lang="en-US" sz="2200" dirty="0" smtClean="0"/>
              <a:t>Instagram, Weather.com, Walgreens, MSNBC</a:t>
            </a:r>
            <a:endParaRPr lang="en-US" sz="2200" dirty="0"/>
          </a:p>
          <a:p>
            <a:r>
              <a:rPr lang="en-US" sz="2200" dirty="0"/>
              <a:t>Making that accounting, shipment tracking, inventory, etc. application as a SPA</a:t>
            </a:r>
          </a:p>
          <a:p>
            <a:r>
              <a:rPr lang="en-US" sz="2200" dirty="0"/>
              <a:t>Considerations before making that next application a </a:t>
            </a:r>
            <a:r>
              <a:rPr lang="en-US" sz="2200" dirty="0" smtClean="0"/>
              <a:t>modern web application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579862"/>
            <a:ext cx="216024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915566"/>
            <a:ext cx="1089922" cy="1008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</a:t>
            </a:r>
            <a:r>
              <a:rPr lang="en-US" sz="2800" dirty="0" smtClean="0"/>
              <a:t>JavaScript Web Applications </a:t>
            </a:r>
            <a:r>
              <a:rPr lang="en-US" sz="2800" dirty="0"/>
              <a:t>are…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Lean, mean, fighting machines!</a:t>
            </a:r>
          </a:p>
          <a:p>
            <a:r>
              <a:rPr lang="en-US" dirty="0" smtClean="0"/>
              <a:t>Fluid </a:t>
            </a:r>
            <a:r>
              <a:rPr lang="en-US" dirty="0"/>
              <a:t>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 smtClean="0"/>
              <a:t>JavaScript </a:t>
            </a:r>
            <a:r>
              <a:rPr lang="en-US" dirty="0"/>
              <a:t>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341086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Disadvantages and Challenges of </a:t>
            </a:r>
            <a:r>
              <a:rPr lang="en-US" sz="2800" dirty="0" smtClean="0"/>
              <a:t>JS Web Applications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</a:t>
            </a:r>
            <a:r>
              <a:rPr lang="en-US" dirty="0" smtClean="0"/>
              <a:t>creating modern web apps</a:t>
            </a:r>
            <a:endParaRPr lang="en-US" dirty="0"/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4" y="3905739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534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Misunderstandings of </a:t>
            </a:r>
            <a:r>
              <a:rPr lang="en-US" sz="3600" dirty="0" smtClean="0"/>
              <a:t>JS Apps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3394472"/>
          </a:xfrm>
        </p:spPr>
        <p:txBody>
          <a:bodyPr/>
          <a:lstStyle/>
          <a:p>
            <a:r>
              <a:rPr lang="en-US" sz="2500" dirty="0"/>
              <a:t>Not SEO friendly because there is no static content to crawl</a:t>
            </a:r>
          </a:p>
          <a:p>
            <a:r>
              <a:rPr lang="en-US" sz="2500" dirty="0"/>
              <a:t>I can’t have deep linking</a:t>
            </a:r>
          </a:p>
          <a:p>
            <a:r>
              <a:rPr lang="en-US" sz="2500" dirty="0"/>
              <a:t>I have 25+ pages in my app not </a:t>
            </a:r>
            <a:r>
              <a:rPr lang="en-US" sz="2500" dirty="0" smtClean="0"/>
              <a:t>a ‘single </a:t>
            </a:r>
            <a:r>
              <a:rPr lang="en-US" sz="2500" dirty="0"/>
              <a:t>page’</a:t>
            </a:r>
          </a:p>
          <a:p>
            <a:r>
              <a:rPr lang="en-US" sz="2500" dirty="0"/>
              <a:t>JS Frameworks are fads that will be gone in 5 years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04950"/>
            <a:ext cx="2895600" cy="24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MyVote </a:t>
            </a:r>
            <a:r>
              <a:rPr lang="en-US" dirty="0" smtClean="0"/>
              <a:t>Technology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020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Responsive Design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7150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Further elevate your code :: eyeball ratio </a:t>
            </a:r>
          </a:p>
          <a:p>
            <a:r>
              <a:rPr lang="en-US" dirty="0"/>
              <a:t>Foot in the door for mobile devices</a:t>
            </a:r>
          </a:p>
          <a:p>
            <a:r>
              <a:rPr lang="en-US" dirty="0"/>
              <a:t>Invest in your base template</a:t>
            </a:r>
          </a:p>
          <a:p>
            <a:r>
              <a:rPr lang="en-US" dirty="0"/>
              <a:t>Core technique: CSS Media Queries (CSS3)</a:t>
            </a:r>
          </a:p>
          <a:p>
            <a:r>
              <a:rPr lang="en-US" dirty="0"/>
              <a:t>Tools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Bootstrap (LESS)</a:t>
            </a:r>
          </a:p>
          <a:p>
            <a:pPr lvl="1"/>
            <a:r>
              <a:rPr lang="en-US" dirty="0" smtClean="0"/>
              <a:t>Foundation (SASS)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88" y="1316259"/>
            <a:ext cx="2635212" cy="158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186784"/>
            <a:ext cx="2587299" cy="1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20" y="1562047"/>
            <a:ext cx="2222605" cy="2336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25" y="1562047"/>
            <a:ext cx="3254806" cy="23369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MyVote - Responsive Web Design DEMO</a:t>
            </a:r>
          </a:p>
        </p:txBody>
      </p:sp>
    </p:spTree>
    <p:extLst>
      <p:ext uri="{BB962C8B-B14F-4D97-AF65-F5344CB8AC3E}">
        <p14:creationId xmlns:p14="http://schemas.microsoft.com/office/powerpoint/2010/main" val="6423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JavaScript and the Modern Web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62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Let’s not sugar coat it – we need JS</a:t>
            </a:r>
          </a:p>
          <a:p>
            <a:r>
              <a:rPr lang="en-US" sz="2400" dirty="0"/>
              <a:t>Prototypical Language</a:t>
            </a:r>
          </a:p>
          <a:p>
            <a:pPr lvl="1"/>
            <a:r>
              <a:rPr lang="en-US" sz="2400" dirty="0"/>
              <a:t> </a:t>
            </a:r>
            <a:r>
              <a:rPr lang="en-US" sz="2400" strike="sngStrike" dirty="0" err="1"/>
              <a:t>Object.prototype.__proto</a:t>
            </a:r>
            <a:r>
              <a:rPr lang="en-US" sz="2400" strike="sngStrike" dirty="0"/>
              <a:t>__</a:t>
            </a:r>
          </a:p>
          <a:p>
            <a:r>
              <a:rPr lang="en-US" sz="2400" dirty="0"/>
              <a:t>Follow mainstream JS </a:t>
            </a:r>
            <a:r>
              <a:rPr lang="en-US" sz="2400" dirty="0" smtClean="0"/>
              <a:t>patterns</a:t>
            </a:r>
          </a:p>
          <a:p>
            <a:pPr lvl="1"/>
            <a:r>
              <a:rPr lang="en-US" sz="2400" dirty="0" smtClean="0"/>
              <a:t>Classes </a:t>
            </a:r>
            <a:endParaRPr lang="en-US" sz="2400" dirty="0"/>
          </a:p>
          <a:p>
            <a:pPr lvl="1"/>
            <a:r>
              <a:rPr lang="en-US" sz="2400" dirty="0"/>
              <a:t>Modules (Module &amp; Revealing Module Patterns)</a:t>
            </a:r>
          </a:p>
          <a:p>
            <a:pPr lvl="1"/>
            <a:r>
              <a:rPr lang="en-US" sz="2400" dirty="0"/>
              <a:t>Closures</a:t>
            </a:r>
          </a:p>
          <a:p>
            <a:pPr lvl="1"/>
            <a:r>
              <a:rPr lang="en-US" sz="2400" dirty="0"/>
              <a:t>Promises</a:t>
            </a:r>
          </a:p>
          <a:p>
            <a:r>
              <a:rPr lang="en-US" sz="2400" dirty="0"/>
              <a:t>Leverage JS frameworks and </a:t>
            </a:r>
            <a:r>
              <a:rPr lang="en-US" sz="2400" dirty="0" smtClean="0"/>
              <a:t>Libraries</a:t>
            </a:r>
          </a:p>
          <a:p>
            <a:pPr lvl="1"/>
            <a:r>
              <a:rPr lang="en-US" sz="2400" dirty="0"/>
              <a:t>AngularJS</a:t>
            </a:r>
          </a:p>
          <a:p>
            <a:pPr lvl="1"/>
            <a:r>
              <a:rPr lang="en-US" sz="2400" dirty="0"/>
              <a:t>Aurelia/Durandal</a:t>
            </a:r>
          </a:p>
          <a:p>
            <a:pPr lvl="1"/>
            <a:r>
              <a:rPr lang="en-US" sz="2400" dirty="0"/>
              <a:t>ReactJS</a:t>
            </a:r>
          </a:p>
          <a:p>
            <a:pPr lvl="1"/>
            <a:r>
              <a:rPr lang="en-US" sz="2400" dirty="0"/>
              <a:t>Ember</a:t>
            </a:r>
          </a:p>
          <a:p>
            <a:pPr lvl="1"/>
            <a:r>
              <a:rPr lang="en-US" sz="2400" dirty="0"/>
              <a:t>Backbone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0598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sz="3600" dirty="0" smtClean="0"/>
              <a:t>JavaScript Framework Popularity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4" y="1063230"/>
            <a:ext cx="3191492" cy="1739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5" y="2914674"/>
            <a:ext cx="3191492" cy="1743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84066"/>
            <a:ext cx="3317938" cy="1860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40468"/>
            <a:ext cx="3317938" cy="18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372672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Complete client side MVW framework for creating </a:t>
            </a:r>
            <a:r>
              <a:rPr lang="en-US" dirty="0" smtClean="0"/>
              <a:t>JavaScript Applications</a:t>
            </a:r>
            <a:endParaRPr lang="en-US" dirty="0"/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7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Comprehensive framework includes: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Templates/Views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Custom and Provided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AngularJS 1.x </a:t>
            </a:r>
            <a:r>
              <a:rPr lang="en-US" sz="4000" dirty="0"/>
              <a:t>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248400" cy="3733799"/>
          </a:xfrm>
        </p:spPr>
        <p:txBody>
          <a:bodyPr>
            <a:normAutofit/>
          </a:bodyPr>
          <a:lstStyle/>
          <a:p>
            <a:r>
              <a:rPr lang="en-US" sz="1700" dirty="0"/>
              <a:t>High level language like JavaScript yet offering familiar OO concepts and techniques</a:t>
            </a:r>
          </a:p>
          <a:p>
            <a:r>
              <a:rPr lang="en-US" sz="1700" dirty="0"/>
              <a:t>Superset of JavaScript</a:t>
            </a:r>
          </a:p>
          <a:p>
            <a:r>
              <a:rPr lang="en-US" sz="1700" dirty="0"/>
              <a:t>All valid JavaScript is valid TypeScript</a:t>
            </a:r>
          </a:p>
          <a:p>
            <a:pPr lvl="1"/>
            <a:r>
              <a:rPr lang="en-US" sz="1700" dirty="0"/>
              <a:t>Transpiled to JavaScript</a:t>
            </a:r>
          </a:p>
          <a:p>
            <a:pPr lvl="1"/>
            <a:r>
              <a:rPr lang="en-US" sz="1700" dirty="0"/>
              <a:t>Microsoft chose to build atop </a:t>
            </a:r>
            <a:r>
              <a:rPr lang="en-US" sz="1700" dirty="0" smtClean="0"/>
              <a:t>JavaScript</a:t>
            </a:r>
            <a:endParaRPr lang="en-US" sz="1700" dirty="0"/>
          </a:p>
          <a:p>
            <a:pPr lvl="1"/>
            <a:r>
              <a:rPr lang="en-US" sz="1700" dirty="0"/>
              <a:t>Big wins for TypeScript in Angular 2.0 adoption</a:t>
            </a:r>
          </a:p>
          <a:p>
            <a:r>
              <a:rPr lang="en-US" sz="1700" dirty="0"/>
              <a:t>Offers compile-time checking for type safety</a:t>
            </a:r>
          </a:p>
          <a:p>
            <a:r>
              <a:rPr lang="en-US" sz="1700" dirty="0"/>
              <a:t>Provides features ahead of ECMAScript Standards</a:t>
            </a:r>
          </a:p>
          <a:p>
            <a:r>
              <a:rPr lang="en-US" sz="1700" dirty="0"/>
              <a:t>Pick your favorite IDE</a:t>
            </a:r>
          </a:p>
          <a:p>
            <a:r>
              <a:rPr lang="en-US" sz="1700" dirty="0"/>
              <a:t>Intellisense!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39168"/>
            <a:ext cx="2455761" cy="2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TypeScript?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15200" y="4470053"/>
            <a:ext cx="3050997" cy="12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838" tIns="25002" rIns="50838" bIns="25002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675" i="1" kern="0" dirty="0">
                <a:solidFill>
                  <a:srgbClr val="666666">
                    <a:lumMod val="75000"/>
                  </a:srgbClr>
                </a:solidFill>
                <a:latin typeface="Calibri"/>
              </a:rPr>
              <a:t>http://</a:t>
            </a:r>
            <a:r>
              <a:rPr lang="en-US" sz="675" i="1" kern="0" dirty="0" smtClean="0">
                <a:solidFill>
                  <a:srgbClr val="666666">
                    <a:lumMod val="75000"/>
                  </a:srgbClr>
                </a:solidFill>
                <a:latin typeface="Calibri"/>
              </a:rPr>
              <a:t>kangax.github.io/compat-table</a:t>
            </a:r>
            <a:endParaRPr lang="en-US" sz="675" i="1" kern="0" dirty="0">
              <a:solidFill>
                <a:srgbClr val="666666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5845"/>
            <a:ext cx="2971800" cy="1256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24" y="1266106"/>
            <a:ext cx="3803285" cy="127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48492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ES5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3275" y="4286943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ES6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9351" y="2523031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ES7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27149"/>
            <a:ext cx="3949543" cy="14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RESTful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still use C#/VB.NET on the server</a:t>
            </a:r>
            <a:r>
              <a:rPr lang="en-US" dirty="0" smtClean="0"/>
              <a:t>!</a:t>
            </a:r>
          </a:p>
          <a:p>
            <a:r>
              <a:rPr lang="en-US" dirty="0"/>
              <a:t>Server holds the cards to providing data to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Share same business process to multiple consumers</a:t>
            </a:r>
          </a:p>
          <a:p>
            <a:r>
              <a:rPr lang="en-US" dirty="0"/>
              <a:t>MVC developer-friendly</a:t>
            </a:r>
          </a:p>
          <a:p>
            <a:r>
              <a:rPr lang="en-US" dirty="0"/>
              <a:t>AJAX-friendly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396931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/>
              <a:t>Leverages existing application’s authentication mechanism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40195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237491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42" y="1550771"/>
            <a:ext cx="2527897" cy="2865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MyVote – AngularJS, TypeScript, </a:t>
            </a:r>
            <a:r>
              <a:rPr lang="en-US" dirty="0" smtClean="0"/>
              <a:t>SignalR, </a:t>
            </a:r>
            <a:r>
              <a:rPr lang="en-US" dirty="0"/>
              <a:t>and Web API DEMO</a:t>
            </a:r>
          </a:p>
        </p:txBody>
      </p:sp>
    </p:spTree>
    <p:extLst>
      <p:ext uri="{BB962C8B-B14F-4D97-AF65-F5344CB8AC3E}">
        <p14:creationId xmlns:p14="http://schemas.microsoft.com/office/powerpoint/2010/main" val="30275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8301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Websites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</a:t>
            </a:r>
            <a:r>
              <a:rPr lang="en-US" dirty="0"/>
              <a:t>N</a:t>
            </a:r>
            <a:r>
              <a:rPr lang="en-US" dirty="0" smtClean="0"/>
              <a:t>otification support</a:t>
            </a:r>
          </a:p>
          <a:p>
            <a:r>
              <a:rPr lang="en-US" dirty="0" smtClean="0"/>
              <a:t>Fastest way to get up and running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8" y="1113262"/>
            <a:ext cx="1357313" cy="20073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1370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Angular 2.0 Primer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2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Component-Based UI</a:t>
            </a:r>
          </a:p>
          <a:p>
            <a:pPr lvl="1"/>
            <a:r>
              <a:rPr lang="en-US" dirty="0" smtClean="0"/>
              <a:t>Angular 1.x Controllers &amp; Directives morph into Components</a:t>
            </a:r>
          </a:p>
          <a:p>
            <a:r>
              <a:rPr lang="en-US" dirty="0" smtClean="0"/>
              <a:t>Better performance</a:t>
            </a:r>
          </a:p>
          <a:p>
            <a:r>
              <a:rPr lang="en-US" dirty="0" smtClean="0"/>
              <a:t>$scope is gone</a:t>
            </a:r>
          </a:p>
          <a:p>
            <a:r>
              <a:rPr lang="en-US" dirty="0" smtClean="0"/>
              <a:t>ng-upgrade = Angular 1.x + 2.0</a:t>
            </a:r>
          </a:p>
          <a:p>
            <a:pPr lvl="1"/>
            <a:r>
              <a:rPr lang="en-US" dirty="0" smtClean="0"/>
              <a:t>Migrate more easily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76350"/>
            <a:ext cx="2209800" cy="2697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16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014" y="1057129"/>
            <a:ext cx="4697385" cy="35778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JavaScript Web Applications</a:t>
            </a:r>
            <a:endParaRPr lang="en-US" dirty="0"/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What exactly is a Modern Web App?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Why JS Applications are viable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JS Applications vs. ASP.NET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Progressing to the Modern Web App</a:t>
            </a:r>
            <a:endParaRPr lang="en-US" dirty="0"/>
          </a:p>
          <a:p>
            <a:r>
              <a:rPr lang="en-US" dirty="0" smtClean="0"/>
              <a:t>The Web Stack</a:t>
            </a:r>
            <a:endParaRPr lang="en-US" dirty="0"/>
          </a:p>
          <a:p>
            <a:pPr lvl="1"/>
            <a:r>
              <a:rPr lang="en-US" dirty="0"/>
              <a:t>Responsive Web Design</a:t>
            </a:r>
          </a:p>
          <a:p>
            <a:pPr lvl="1"/>
            <a:r>
              <a:rPr lang="en-US" dirty="0"/>
              <a:t>AngularJS + TypeScript</a:t>
            </a:r>
          </a:p>
          <a:p>
            <a:pPr lvl="1"/>
            <a:r>
              <a:rPr lang="en-US" dirty="0"/>
              <a:t>Azure Websites and Mobile Services</a:t>
            </a:r>
          </a:p>
          <a:p>
            <a:pPr lvl="1"/>
            <a:r>
              <a:rPr lang="en-US" dirty="0"/>
              <a:t>ASP.NET Web Pages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SignalR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15" y="1535751"/>
            <a:ext cx="2365875" cy="22009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Objective</a:t>
            </a:r>
          </a:p>
        </p:txBody>
      </p:sp>
    </p:spTree>
    <p:extLst>
      <p:ext uri="{BB962C8B-B14F-4D97-AF65-F5344CB8AC3E}">
        <p14:creationId xmlns:p14="http://schemas.microsoft.com/office/powerpoint/2010/main" val="20612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big payoff – fast, fast, fast and don’t forget… efficient!</a:t>
            </a:r>
          </a:p>
          <a:p>
            <a:r>
              <a:rPr lang="en-US" sz="2000" dirty="0"/>
              <a:t>Use ‘Network’ tab in debugging tools</a:t>
            </a:r>
          </a:p>
          <a:p>
            <a:pPr lvl="1"/>
            <a:r>
              <a:rPr lang="en-US" sz="2000" dirty="0"/>
              <a:t>Request count</a:t>
            </a:r>
          </a:p>
          <a:p>
            <a:pPr lvl="1"/>
            <a:r>
              <a:rPr lang="en-US" sz="2000" dirty="0"/>
              <a:t>Size</a:t>
            </a:r>
          </a:p>
          <a:p>
            <a:pPr lvl="1"/>
            <a:r>
              <a:rPr lang="en-US" sz="2000" dirty="0"/>
              <a:t>Time</a:t>
            </a:r>
          </a:p>
          <a:p>
            <a:r>
              <a:rPr lang="en-US" sz="2000" dirty="0"/>
              <a:t>Techniques</a:t>
            </a:r>
          </a:p>
          <a:p>
            <a:pPr lvl="1"/>
            <a:r>
              <a:rPr lang="en-US" sz="2000" dirty="0"/>
              <a:t>Caching</a:t>
            </a:r>
          </a:p>
          <a:p>
            <a:pPr lvl="1"/>
            <a:r>
              <a:rPr lang="en-US" sz="2000" dirty="0"/>
              <a:t>Bundling / Minification</a:t>
            </a:r>
          </a:p>
          <a:p>
            <a:r>
              <a:rPr lang="en-US" sz="2000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4" y="2072122"/>
            <a:ext cx="2986707" cy="1991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Applications </a:t>
            </a:r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2979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Chrome, IE, Firefox and Safari all have their own developer tools</a:t>
            </a:r>
          </a:p>
          <a:p>
            <a:r>
              <a:rPr lang="en-US" dirty="0"/>
              <a:t>Chrome has a fantastic set of developer tools</a:t>
            </a:r>
          </a:p>
          <a:p>
            <a:r>
              <a:rPr lang="en-US" dirty="0"/>
              <a:t>Search for scripts using Ctrl + O</a:t>
            </a:r>
          </a:p>
          <a:p>
            <a:r>
              <a:rPr lang="en-US" dirty="0"/>
              <a:t>Ability to debug JavaScript and seek out errors easily</a:t>
            </a:r>
          </a:p>
          <a:p>
            <a:r>
              <a:rPr lang="en-US" dirty="0"/>
              <a:t>Ability to debug Async calls</a:t>
            </a:r>
          </a:p>
          <a:p>
            <a:r>
              <a:rPr lang="en-US" dirty="0"/>
              <a:t>Manipulate expressions real time to prevent browser refresh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Learning to befriend the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8110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0"/>
            <a:ext cx="3657600" cy="3886200"/>
          </a:xfrm>
        </p:spPr>
        <p:txBody>
          <a:bodyPr>
            <a:normAutofit lnSpcReduction="10000"/>
          </a:bodyPr>
          <a:lstStyle/>
          <a:p>
            <a:r>
              <a:rPr lang="en-US" sz="1350" dirty="0" smtClean="0"/>
              <a:t>MyVote URL</a:t>
            </a:r>
          </a:p>
          <a:p>
            <a:pPr lvl="1"/>
            <a:r>
              <a:rPr lang="en-US" sz="1300" b="1" dirty="0" smtClean="0">
                <a:solidFill>
                  <a:srgbClr val="92D050"/>
                </a:solidFill>
              </a:rPr>
              <a:t>http://myvote.azurewebsites.net </a:t>
            </a:r>
          </a:p>
          <a:p>
            <a:r>
              <a:rPr lang="en-US" sz="1350" dirty="0" smtClean="0"/>
              <a:t>MyVote on GitHub</a:t>
            </a:r>
          </a:p>
          <a:p>
            <a:pPr lvl="1"/>
            <a:r>
              <a:rPr lang="en-US" sz="1300" b="1" dirty="0" smtClean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 smtClean="0"/>
              <a:t>Plunker (AngularJS Playground)</a:t>
            </a:r>
          </a:p>
          <a:p>
            <a:pPr lvl="1"/>
            <a:r>
              <a:rPr lang="en-US" sz="1350" dirty="0" smtClean="0"/>
              <a:t>http://plnkr.co/ </a:t>
            </a:r>
          </a:p>
          <a:p>
            <a:r>
              <a:rPr lang="en-US" sz="1350" dirty="0" smtClean="0"/>
              <a:t>Bootstrap</a:t>
            </a:r>
          </a:p>
          <a:p>
            <a:pPr lvl="1"/>
            <a:r>
              <a:rPr lang="en-US" sz="1350" dirty="0" smtClean="0"/>
              <a:t>http://getbootstrap.com/ </a:t>
            </a:r>
          </a:p>
          <a:p>
            <a:r>
              <a:rPr lang="en-US" sz="1350" dirty="0" smtClean="0"/>
              <a:t>UI Bootstrap (Angular directives)</a:t>
            </a:r>
          </a:p>
          <a:p>
            <a:pPr lvl="1"/>
            <a:r>
              <a:rPr lang="en-US" sz="1350" dirty="0" smtClean="0"/>
              <a:t>http://angular-ui</a:t>
            </a:r>
          </a:p>
          <a:p>
            <a:r>
              <a:rPr lang="en-US" sz="1350" dirty="0"/>
              <a:t>Azure Mobile Services</a:t>
            </a:r>
          </a:p>
          <a:p>
            <a:pPr lvl="1"/>
            <a:r>
              <a:rPr lang="en-US" sz="1350" dirty="0"/>
              <a:t>http://azure.microsoft.com/en-us/documentation/services/mobile-services</a:t>
            </a:r>
            <a:r>
              <a:rPr lang="en-US" sz="1350" dirty="0" smtClean="0"/>
              <a:t>/</a:t>
            </a:r>
          </a:p>
          <a:p>
            <a:r>
              <a:rPr lang="en-US" sz="1300" dirty="0" smtClean="0"/>
              <a:t>Azure Pricing</a:t>
            </a:r>
          </a:p>
          <a:p>
            <a:pPr lvl="1"/>
            <a:r>
              <a:rPr lang="en-US" sz="1350" dirty="0"/>
              <a:t>https://azure.microsoft.com/en-us/pricing/details/app-service/</a:t>
            </a:r>
          </a:p>
          <a:p>
            <a:pPr lvl="1"/>
            <a:endParaRPr lang="en-US" sz="13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123950"/>
            <a:ext cx="3657600" cy="36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Angular </a:t>
            </a:r>
            <a:r>
              <a:rPr lang="en-US" sz="1300" dirty="0"/>
              <a:t>1.x</a:t>
            </a:r>
          </a:p>
          <a:p>
            <a:pPr lvl="1"/>
            <a:r>
              <a:rPr lang="en-US" sz="1350" dirty="0"/>
              <a:t>https://angularjs.org/</a:t>
            </a:r>
          </a:p>
          <a:p>
            <a:r>
              <a:rPr lang="en-US" sz="1300" dirty="0"/>
              <a:t>Angular 2.0</a:t>
            </a:r>
          </a:p>
          <a:p>
            <a:pPr lvl="1"/>
            <a:r>
              <a:rPr lang="en-US" sz="1350" dirty="0"/>
              <a:t>https://angular.io/</a:t>
            </a:r>
          </a:p>
          <a:p>
            <a:pPr lvl="1"/>
            <a:r>
              <a:rPr lang="en-US" sz="1350" dirty="0"/>
              <a:t>github.io/bootstrap/</a:t>
            </a:r>
          </a:p>
          <a:p>
            <a:r>
              <a:rPr lang="en-US" sz="1350" dirty="0" smtClean="0"/>
              <a:t>AngularJS API Docs</a:t>
            </a:r>
          </a:p>
          <a:p>
            <a:pPr lvl="1"/>
            <a:r>
              <a:rPr lang="en-US" sz="1350" dirty="0" smtClean="0"/>
              <a:t>https://docs.angularjs.org/api </a:t>
            </a:r>
          </a:p>
          <a:p>
            <a:r>
              <a:rPr lang="en-US" sz="1350" dirty="0" smtClean="0"/>
              <a:t>AngularJS Training</a:t>
            </a:r>
          </a:p>
          <a:p>
            <a:pPr lvl="1"/>
            <a:r>
              <a:rPr lang="en-US" sz="1350" dirty="0" smtClean="0"/>
              <a:t>http://egghead.io/ </a:t>
            </a:r>
          </a:p>
          <a:p>
            <a:pPr lvl="1"/>
            <a:r>
              <a:rPr lang="en-US" sz="1350" dirty="0" smtClean="0"/>
              <a:t>http://thinkster.io/ </a:t>
            </a:r>
          </a:p>
          <a:p>
            <a:pPr lvl="1"/>
            <a:r>
              <a:rPr lang="en-US" sz="1350" dirty="0" smtClean="0"/>
              <a:t>http://www.pluralsight.com/ </a:t>
            </a:r>
          </a:p>
          <a:p>
            <a:r>
              <a:rPr lang="en-US" sz="1300" dirty="0" smtClean="0"/>
              <a:t>Angular 1 and Angular 2 information</a:t>
            </a:r>
          </a:p>
          <a:p>
            <a:pPr lvl="1"/>
            <a:r>
              <a:rPr lang="en-US" sz="1350" dirty="0" smtClean="0"/>
              <a:t>http://angularjs.blogspot.com/ </a:t>
            </a:r>
          </a:p>
        </p:txBody>
      </p:sp>
    </p:spTree>
    <p:extLst>
      <p:ext uri="{BB962C8B-B14F-4D97-AF65-F5344CB8AC3E}">
        <p14:creationId xmlns:p14="http://schemas.microsoft.com/office/powerpoint/2010/main" val="33482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is just the Start!</a:t>
            </a:r>
          </a:p>
          <a:p>
            <a:r>
              <a:rPr lang="en-US" dirty="0"/>
              <a:t>Have references handy</a:t>
            </a:r>
          </a:p>
          <a:p>
            <a:r>
              <a:rPr lang="en-US" dirty="0"/>
              <a:t>Try things on a small </a:t>
            </a:r>
            <a:r>
              <a:rPr lang="en-US" dirty="0" smtClean="0"/>
              <a:t>scale</a:t>
            </a:r>
            <a:endParaRPr lang="en-US" dirty="0"/>
          </a:p>
          <a:p>
            <a:r>
              <a:rPr lang="en-US" dirty="0"/>
              <a:t>Become familiar with all the pieces</a:t>
            </a:r>
          </a:p>
          <a:p>
            <a:r>
              <a:rPr lang="en-US" dirty="0" smtClean="0"/>
              <a:t>JS Applications and Modern Applications </a:t>
            </a:r>
          </a:p>
          <a:p>
            <a:pPr lvl="1"/>
            <a:r>
              <a:rPr lang="en-US" dirty="0" smtClean="0"/>
              <a:t>way </a:t>
            </a:r>
            <a:r>
              <a:rPr lang="en-US" dirty="0"/>
              <a:t>of thinking/designing </a:t>
            </a:r>
            <a:r>
              <a:rPr lang="en-US" dirty="0" smtClean="0"/>
              <a:t>vs. technologies </a:t>
            </a:r>
            <a:r>
              <a:rPr lang="en-US" dirty="0"/>
              <a:t>that implement them</a:t>
            </a:r>
          </a:p>
          <a:p>
            <a:r>
              <a:rPr lang="en-US" dirty="0" smtClean="0"/>
              <a:t>JS Frameworks </a:t>
            </a:r>
            <a:r>
              <a:rPr lang="en-US" i="1" dirty="0" smtClean="0"/>
              <a:t>can</a:t>
            </a:r>
            <a:r>
              <a:rPr lang="en-US" dirty="0" smtClean="0"/>
              <a:t> </a:t>
            </a:r>
            <a:r>
              <a:rPr lang="en-US" dirty="0"/>
              <a:t>create large scalable web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wrap up!</a:t>
            </a:r>
          </a:p>
        </p:txBody>
      </p:sp>
    </p:spTree>
    <p:extLst>
      <p:ext uri="{BB962C8B-B14F-4D97-AF65-F5344CB8AC3E}">
        <p14:creationId xmlns:p14="http://schemas.microsoft.com/office/powerpoint/2010/main" val="21079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4" y="1426123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310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35411"/>
            <a:ext cx="6506793" cy="1166415"/>
          </a:xfrm>
        </p:spPr>
        <p:txBody>
          <a:bodyPr>
            <a:normAutofit fontScale="85000" lnSpcReduction="20000"/>
          </a:bodyPr>
          <a:lstStyle/>
          <a:p>
            <a:pPr marL="51434" indent="0">
              <a:buNone/>
            </a:pPr>
            <a:r>
              <a:rPr lang="en-US" dirty="0"/>
              <a:t>“To say that SPA development is the future is an extreme understatement”</a:t>
            </a:r>
          </a:p>
          <a:p>
            <a:pPr marL="51434" indent="0">
              <a:buNone/>
            </a:pPr>
            <a:r>
              <a:rPr lang="en-US" dirty="0" smtClean="0"/>
              <a:t>          Long </a:t>
            </a:r>
            <a:r>
              <a:rPr lang="en-US" dirty="0"/>
              <a:t>Le, MSDN Magazine (March 2014)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things 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3118754"/>
            <a:ext cx="6485021" cy="116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51434" indent="0">
              <a:buNone/>
            </a:pPr>
            <a:r>
              <a:rPr lang="en-US" sz="2700" b="0" dirty="0">
                <a:solidFill>
                  <a:schemeClr val="bg1"/>
                </a:solidFill>
              </a:rPr>
              <a:t>“Yep – I agree.”</a:t>
            </a:r>
          </a:p>
          <a:p>
            <a:pPr marL="51434" indent="0">
              <a:buNone/>
            </a:pPr>
            <a:r>
              <a:rPr lang="en-US" sz="2700" b="0" dirty="0">
                <a:solidFill>
                  <a:schemeClr val="bg1"/>
                </a:solidFill>
              </a:rPr>
              <a:t>		Allen Conway </a:t>
            </a:r>
            <a:r>
              <a:rPr lang="en-US" sz="2700" b="0" dirty="0" smtClean="0">
                <a:solidFill>
                  <a:schemeClr val="bg1"/>
                </a:solidFill>
              </a:rPr>
              <a:t>(present day)</a:t>
            </a:r>
            <a:endParaRPr lang="en-US" sz="27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50" kern="0" dirty="0">
              <a:solidFill>
                <a:schemeClr val="bg1"/>
              </a:solidFill>
            </a:endParaRPr>
          </a:p>
          <a:p>
            <a:endParaRPr lang="en-US" sz="195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8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563638"/>
            <a:ext cx="1771567" cy="206806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sz="3600" dirty="0"/>
              <a:t>What exactly is a </a:t>
            </a:r>
            <a:r>
              <a:rPr lang="en-US" sz="3600" dirty="0" smtClean="0"/>
              <a:t>JS Web App??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6563072" cy="3394472"/>
          </a:xfrm>
        </p:spPr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.k.a</a:t>
            </a:r>
            <a:r>
              <a:rPr lang="en-US" dirty="0" smtClean="0"/>
              <a:t> Single </a:t>
            </a:r>
            <a:r>
              <a:rPr lang="en-US" dirty="0"/>
              <a:t>Page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Applications </a:t>
            </a:r>
            <a:r>
              <a:rPr lang="en-US" dirty="0"/>
              <a:t>+ Responsive design </a:t>
            </a:r>
          </a:p>
          <a:p>
            <a:pPr lvl="1"/>
            <a:r>
              <a:rPr lang="en-US" dirty="0"/>
              <a:t>Browser and device agnostic</a:t>
            </a:r>
          </a:p>
          <a:p>
            <a:pPr lvl="1"/>
            <a:r>
              <a:rPr lang="en-US" dirty="0"/>
              <a:t>Best on browsers supporting HTML5 and </a:t>
            </a:r>
            <a:r>
              <a:rPr lang="en-US" dirty="0" smtClean="0"/>
              <a:t>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More accepted on mobile devices</a:t>
            </a:r>
          </a:p>
          <a:p>
            <a:r>
              <a:rPr lang="en-US" dirty="0"/>
              <a:t>JavaScript will rule the world!!</a:t>
            </a:r>
          </a:p>
          <a:p>
            <a:r>
              <a:rPr lang="en-US" dirty="0"/>
              <a:t>Should I go to the web?</a:t>
            </a:r>
          </a:p>
          <a:p>
            <a:pPr lvl="1"/>
            <a:r>
              <a:rPr lang="en-US" dirty="0"/>
              <a:t>Native per platform</a:t>
            </a:r>
          </a:p>
          <a:p>
            <a:pPr lvl="1"/>
            <a:r>
              <a:rPr lang="en-US" dirty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magenic.com/Resources/ID/2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r>
              <a:rPr lang="en-US" sz="4000" dirty="0"/>
              <a:t>Cross Browser, Platform, Device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71750"/>
            <a:ext cx="354931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pt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04" y="1416013"/>
            <a:ext cx="3574073" cy="268380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1992179" y="4171950"/>
            <a:ext cx="5159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JS Apps </a:t>
            </a:r>
            <a:r>
              <a:rPr lang="en-US" sz="1600" dirty="0">
                <a:solidFill>
                  <a:schemeClr val="bg1"/>
                </a:solidFill>
              </a:rPr>
              <a:t>can run on </a:t>
            </a:r>
            <a:r>
              <a:rPr lang="en-US" sz="1600" i="1" dirty="0">
                <a:solidFill>
                  <a:schemeClr val="bg1"/>
                </a:solidFill>
              </a:rPr>
              <a:t>almost </a:t>
            </a:r>
            <a:r>
              <a:rPr lang="en-US" sz="1600" dirty="0">
                <a:solidFill>
                  <a:schemeClr val="bg1"/>
                </a:solidFill>
              </a:rPr>
              <a:t>anything with a modern browser!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MyVote – </a:t>
            </a:r>
            <a:r>
              <a:rPr lang="en-US" sz="3600" dirty="0" smtClean="0"/>
              <a:t>Modern Web Application </a:t>
            </a:r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727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54102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Autofit/>
          </a:bodyPr>
          <a:lstStyle/>
          <a:p>
            <a:r>
              <a:rPr lang="en-US" sz="2600" dirty="0"/>
              <a:t>How are JavaScript Applications different from ASP.NET MVC or Webforms?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2550"/>
            <a:ext cx="2514719" cy="28098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62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190196" y="3251264"/>
            <a:ext cx="4725161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219731" y="2054543"/>
            <a:ext cx="8962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19731" y="1519619"/>
            <a:ext cx="896291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3437025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3437025" y="2236280"/>
            <a:ext cx="14455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22926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73046" y="2236280"/>
            <a:ext cx="1097654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173053" y="1499045"/>
            <a:ext cx="1742305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Static/Dynamic</a:t>
            </a:r>
          </a:p>
          <a:p>
            <a:pPr algn="ctr" defTabSz="514337"/>
            <a:r>
              <a:rPr lang="en-US" sz="1013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>
            <a:off x="2667876" y="2605797"/>
            <a:ext cx="5" cy="652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3766870" y="2059542"/>
            <a:ext cx="5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560104" y="2055913"/>
            <a:ext cx="5367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</p:cNvCxnSpPr>
          <p:nvPr/>
        </p:nvCxnSpPr>
        <p:spPr bwMode="auto">
          <a:xfrm flipH="1">
            <a:off x="4156469" y="2783246"/>
            <a:ext cx="2681" cy="46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5516297" y="2051845"/>
            <a:ext cx="6858" cy="195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6618614" y="2075146"/>
            <a:ext cx="0" cy="1169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5721873" y="2791779"/>
            <a:ext cx="153" cy="431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351348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1526</Words>
  <Application>Microsoft Office PowerPoint</Application>
  <PresentationFormat>On-screen Show (16:9)</PresentationFormat>
  <Paragraphs>319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Times</vt:lpstr>
      <vt:lpstr>Times New Roman</vt:lpstr>
      <vt:lpstr>Wingdings</vt:lpstr>
      <vt:lpstr>Visual Studio Live! Redmond 2014</vt:lpstr>
      <vt:lpstr>Custom Design</vt:lpstr>
      <vt:lpstr>PowerPoint Presentation</vt:lpstr>
      <vt:lpstr>Intro</vt:lpstr>
      <vt:lpstr>Target Objective</vt:lpstr>
      <vt:lpstr>Let’s get things rolling</vt:lpstr>
      <vt:lpstr>What exactly is a JS Web App??</vt:lpstr>
      <vt:lpstr>Cross Browser, Platform, Device</vt:lpstr>
      <vt:lpstr>MyVote – Modern Web Application DEMO</vt:lpstr>
      <vt:lpstr>How are JavaScript Applications different from ASP.NET MVC or Webforms?</vt:lpstr>
      <vt:lpstr>Where did we come from?</vt:lpstr>
      <vt:lpstr>The Modern Web: JS Applications</vt:lpstr>
      <vt:lpstr>JS Applications in the Enterprise</vt:lpstr>
      <vt:lpstr>Why JavaScript Web Applications are… AWESOME</vt:lpstr>
      <vt:lpstr>Disadvantages and Challenges of JS Web Applications</vt:lpstr>
      <vt:lpstr>Common Misunderstandings of JS Apps</vt:lpstr>
      <vt:lpstr>The MyVote Technology Stack</vt:lpstr>
      <vt:lpstr>Responsive Design</vt:lpstr>
      <vt:lpstr>MyVote - Responsive Web Design DEMO</vt:lpstr>
      <vt:lpstr>JavaScript and the Modern Web</vt:lpstr>
      <vt:lpstr>JavaScript Framework Popularity</vt:lpstr>
      <vt:lpstr>AngularJS</vt:lpstr>
      <vt:lpstr>AngularJS 1.x Fundamentals</vt:lpstr>
      <vt:lpstr>What is TypeScript</vt:lpstr>
      <vt:lpstr>Why TypeScript?</vt:lpstr>
      <vt:lpstr>ASP.NET Web API</vt:lpstr>
      <vt:lpstr>SignalR</vt:lpstr>
      <vt:lpstr>MyVote – AngularJS, TypeScript, SignalR, and Web API DEMO</vt:lpstr>
      <vt:lpstr>Azure Websites</vt:lpstr>
      <vt:lpstr>Azure Mobile Services</vt:lpstr>
      <vt:lpstr>Angular 2.0 Primer</vt:lpstr>
      <vt:lpstr>JS Applications Performance</vt:lpstr>
      <vt:lpstr>Learning to befriend the Developer Tools</vt:lpstr>
      <vt:lpstr>Useful References</vt:lpstr>
      <vt:lpstr>Not a wrap up!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2016-03-14T15:06:25Z</dcterms:modified>
</cp:coreProperties>
</file>