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324" r:id="rId2"/>
    <p:sldId id="323" r:id="rId3"/>
    <p:sldId id="325" r:id="rId4"/>
    <p:sldId id="326" r:id="rId5"/>
    <p:sldId id="327" r:id="rId6"/>
    <p:sldId id="352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49" r:id="rId18"/>
    <p:sldId id="338" r:id="rId19"/>
    <p:sldId id="350" r:id="rId20"/>
    <p:sldId id="339" r:id="rId21"/>
    <p:sldId id="340" r:id="rId22"/>
    <p:sldId id="341" r:id="rId23"/>
    <p:sldId id="342" r:id="rId24"/>
    <p:sldId id="343" r:id="rId25"/>
    <p:sldId id="344" r:id="rId26"/>
    <p:sldId id="346" r:id="rId27"/>
    <p:sldId id="348" r:id="rId28"/>
    <p:sldId id="347" r:id="rId29"/>
    <p:sldId id="351" r:id="rId30"/>
    <p:sldId id="345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0389" autoAdjust="0"/>
  </p:normalViewPr>
  <p:slideViewPr>
    <p:cSldViewPr snapToGrid="0">
      <p:cViewPr varScale="1">
        <p:scale>
          <a:sx n="82" d="100"/>
          <a:sy n="82" d="100"/>
        </p:scale>
        <p:origin x="68" y="1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-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35A04-6B6A-4D51-9977-3D1465CADB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694246-77A5-4058-80D0-2F3B28D6E079}">
      <dgm:prSet/>
      <dgm:spPr/>
      <dgm:t>
        <a:bodyPr/>
        <a:lstStyle/>
        <a:p>
          <a:pPr rtl="0"/>
          <a:r>
            <a:rPr lang="en-US" b="1" smtClean="0"/>
            <a:t>Extends javaScript</a:t>
          </a:r>
          <a:endParaRPr lang="en-US"/>
        </a:p>
      </dgm:t>
    </dgm:pt>
    <dgm:pt modelId="{49DBC986-E7AB-4F82-A8C5-29A51866E633}" type="parTrans" cxnId="{190F5D24-CE3F-44AC-957F-8E19DA481180}">
      <dgm:prSet/>
      <dgm:spPr/>
      <dgm:t>
        <a:bodyPr/>
        <a:lstStyle/>
        <a:p>
          <a:endParaRPr lang="en-US"/>
        </a:p>
      </dgm:t>
    </dgm:pt>
    <dgm:pt modelId="{9EE56E70-4680-46F5-975F-F25807CB58F3}" type="sibTrans" cxnId="{190F5D24-CE3F-44AC-957F-8E19DA481180}">
      <dgm:prSet/>
      <dgm:spPr/>
      <dgm:t>
        <a:bodyPr/>
        <a:lstStyle/>
        <a:p>
          <a:endParaRPr lang="en-US"/>
        </a:p>
      </dgm:t>
    </dgm:pt>
    <dgm:pt modelId="{6F84CAAB-EAD8-40DF-934F-CF8C2336BD60}">
      <dgm:prSet/>
      <dgm:spPr/>
      <dgm:t>
        <a:bodyPr/>
        <a:lstStyle/>
        <a:p>
          <a:pPr rtl="0"/>
          <a:r>
            <a:rPr lang="en-US" smtClean="0"/>
            <a:t>Adds strong typing, interfaces, classes, etc</a:t>
          </a:r>
          <a:endParaRPr lang="en-US"/>
        </a:p>
      </dgm:t>
    </dgm:pt>
    <dgm:pt modelId="{E0987237-8AD0-45F4-8871-E0EC38C36AAA}" type="parTrans" cxnId="{54714E42-5F91-4EDE-ACC2-C9070CD5A3FD}">
      <dgm:prSet/>
      <dgm:spPr/>
      <dgm:t>
        <a:bodyPr/>
        <a:lstStyle/>
        <a:p>
          <a:endParaRPr lang="en-US"/>
        </a:p>
      </dgm:t>
    </dgm:pt>
    <dgm:pt modelId="{C2B6334F-512C-4D79-813D-3DDA00A21716}" type="sibTrans" cxnId="{54714E42-5F91-4EDE-ACC2-C9070CD5A3FD}">
      <dgm:prSet/>
      <dgm:spPr/>
      <dgm:t>
        <a:bodyPr/>
        <a:lstStyle/>
        <a:p>
          <a:endParaRPr lang="en-US"/>
        </a:p>
      </dgm:t>
    </dgm:pt>
    <dgm:pt modelId="{3D89E998-5CB5-4F15-9DF4-A19E90E105C2}">
      <dgm:prSet/>
      <dgm:spPr/>
      <dgm:t>
        <a:bodyPr/>
        <a:lstStyle/>
        <a:p>
          <a:pPr rtl="0"/>
          <a:r>
            <a:rPr lang="en-US" smtClean="0"/>
            <a:t>Design time not run time type checking</a:t>
          </a:r>
          <a:endParaRPr lang="en-US"/>
        </a:p>
      </dgm:t>
    </dgm:pt>
    <dgm:pt modelId="{152B1CD3-1C40-417F-9B18-2C7CD67AA5D5}" type="parTrans" cxnId="{4A4B88BB-EE1F-4CF1-B60A-5B5F9ACA0E4A}">
      <dgm:prSet/>
      <dgm:spPr/>
      <dgm:t>
        <a:bodyPr/>
        <a:lstStyle/>
        <a:p>
          <a:endParaRPr lang="en-US"/>
        </a:p>
      </dgm:t>
    </dgm:pt>
    <dgm:pt modelId="{387380E9-8C77-4D4D-84F5-1BE06938BBDB}" type="sibTrans" cxnId="{4A4B88BB-EE1F-4CF1-B60A-5B5F9ACA0E4A}">
      <dgm:prSet/>
      <dgm:spPr/>
      <dgm:t>
        <a:bodyPr/>
        <a:lstStyle/>
        <a:p>
          <a:endParaRPr lang="en-US"/>
        </a:p>
      </dgm:t>
    </dgm:pt>
    <dgm:pt modelId="{B631A3E6-69B0-404A-BE39-32336F44D7EB}">
      <dgm:prSet/>
      <dgm:spPr/>
      <dgm:t>
        <a:bodyPr/>
        <a:lstStyle/>
        <a:p>
          <a:pPr rtl="0"/>
          <a:r>
            <a:rPr lang="en-US" b="1" smtClean="0"/>
            <a:t>Still JavaScript!</a:t>
          </a:r>
          <a:endParaRPr lang="en-US"/>
        </a:p>
      </dgm:t>
    </dgm:pt>
    <dgm:pt modelId="{83F96BAD-5A5C-403F-AB8A-6C48CD4C0C11}" type="parTrans" cxnId="{168F8FC2-FCF8-4EDB-B6E3-D9D62792E777}">
      <dgm:prSet/>
      <dgm:spPr/>
      <dgm:t>
        <a:bodyPr/>
        <a:lstStyle/>
        <a:p>
          <a:endParaRPr lang="en-US"/>
        </a:p>
      </dgm:t>
    </dgm:pt>
    <dgm:pt modelId="{69FFA909-4079-4B87-81C7-415B35404BC2}" type="sibTrans" cxnId="{168F8FC2-FCF8-4EDB-B6E3-D9D62792E777}">
      <dgm:prSet/>
      <dgm:spPr/>
      <dgm:t>
        <a:bodyPr/>
        <a:lstStyle/>
        <a:p>
          <a:endParaRPr lang="en-US"/>
        </a:p>
      </dgm:t>
    </dgm:pt>
    <dgm:pt modelId="{1F5C01FB-C5AB-454E-BEE3-9DF20E755913}">
      <dgm:prSet/>
      <dgm:spPr/>
      <dgm:t>
        <a:bodyPr/>
        <a:lstStyle/>
        <a:p>
          <a:pPr rtl="0"/>
          <a:r>
            <a:rPr lang="en-US" smtClean="0"/>
            <a:t>TypeScript compiler transforms typeScript into normal javaScript files that can be referenced by your web pages</a:t>
          </a:r>
          <a:endParaRPr lang="en-US"/>
        </a:p>
      </dgm:t>
    </dgm:pt>
    <dgm:pt modelId="{28389EB3-3BD0-4570-B4EE-01267A1CC4CE}" type="parTrans" cxnId="{E81A51B5-E6F9-4E5F-B4A8-30BEDACFDD88}">
      <dgm:prSet/>
      <dgm:spPr/>
      <dgm:t>
        <a:bodyPr/>
        <a:lstStyle/>
        <a:p>
          <a:endParaRPr lang="en-US"/>
        </a:p>
      </dgm:t>
    </dgm:pt>
    <dgm:pt modelId="{D3086F7E-03C6-4F64-8F73-CA1800B9ABCE}" type="sibTrans" cxnId="{E81A51B5-E6F9-4E5F-B4A8-30BEDACFDD88}">
      <dgm:prSet/>
      <dgm:spPr/>
      <dgm:t>
        <a:bodyPr/>
        <a:lstStyle/>
        <a:p>
          <a:endParaRPr lang="en-US"/>
        </a:p>
      </dgm:t>
    </dgm:pt>
    <dgm:pt modelId="{4E980523-6F46-4830-9540-37F3647A8AC2}">
      <dgm:prSet/>
      <dgm:spPr/>
      <dgm:t>
        <a:bodyPr/>
        <a:lstStyle/>
        <a:p>
          <a:pPr rtl="0"/>
          <a:r>
            <a:rPr lang="en-US" b="1" smtClean="0"/>
            <a:t>Visual Studio support adds intelliSense</a:t>
          </a:r>
          <a:endParaRPr lang="en-US"/>
        </a:p>
      </dgm:t>
    </dgm:pt>
    <dgm:pt modelId="{AEB0B78A-A222-4E8D-B08D-61CB73082D6E}" type="parTrans" cxnId="{E7991EDF-710A-4A49-A596-26FA0ED6B7F5}">
      <dgm:prSet/>
      <dgm:spPr/>
      <dgm:t>
        <a:bodyPr/>
        <a:lstStyle/>
        <a:p>
          <a:endParaRPr lang="en-US"/>
        </a:p>
      </dgm:t>
    </dgm:pt>
    <dgm:pt modelId="{7367D901-8075-4379-9708-300FC2B30C70}" type="sibTrans" cxnId="{E7991EDF-710A-4A49-A596-26FA0ED6B7F5}">
      <dgm:prSet/>
      <dgm:spPr/>
      <dgm:t>
        <a:bodyPr/>
        <a:lstStyle/>
        <a:p>
          <a:endParaRPr lang="en-US"/>
        </a:p>
      </dgm:t>
    </dgm:pt>
    <dgm:pt modelId="{BE1CAEE5-D873-4101-B380-8226E625718A}">
      <dgm:prSet/>
      <dgm:spPr/>
      <dgm:t>
        <a:bodyPr/>
        <a:lstStyle/>
        <a:p>
          <a:pPr rtl="0"/>
          <a:r>
            <a:rPr lang="en-US" b="1" smtClean="0"/>
            <a:t>Compile time type assurance</a:t>
          </a:r>
          <a:endParaRPr lang="en-US"/>
        </a:p>
      </dgm:t>
    </dgm:pt>
    <dgm:pt modelId="{60DC3EFB-F07E-44CF-90E7-93FF0276E569}" type="parTrans" cxnId="{275EDAD0-C2AE-4F07-86F6-64F88EAF7552}">
      <dgm:prSet/>
      <dgm:spPr/>
      <dgm:t>
        <a:bodyPr/>
        <a:lstStyle/>
        <a:p>
          <a:endParaRPr lang="en-US"/>
        </a:p>
      </dgm:t>
    </dgm:pt>
    <dgm:pt modelId="{AE434D9A-DE0E-48A9-B70D-0BF6CDF8F439}" type="sibTrans" cxnId="{275EDAD0-C2AE-4F07-86F6-64F88EAF7552}">
      <dgm:prSet/>
      <dgm:spPr/>
      <dgm:t>
        <a:bodyPr/>
        <a:lstStyle/>
        <a:p>
          <a:endParaRPr lang="en-US"/>
        </a:p>
      </dgm:t>
    </dgm:pt>
    <dgm:pt modelId="{AC22F4BF-8FE5-49CD-948E-662731D0215A}">
      <dgm:prSet/>
      <dgm:spPr/>
      <dgm:t>
        <a:bodyPr/>
        <a:lstStyle/>
        <a:p>
          <a:pPr rtl="0"/>
          <a:r>
            <a:rPr lang="en-US" b="1" smtClean="0"/>
            <a:t>Can be downloaded from:</a:t>
          </a:r>
          <a:endParaRPr lang="en-US"/>
        </a:p>
      </dgm:t>
    </dgm:pt>
    <dgm:pt modelId="{6F7ECD28-DC8B-4EAD-B26B-3F3E82614CE5}" type="parTrans" cxnId="{A516C4F4-3F53-4489-9836-C0332D730B18}">
      <dgm:prSet/>
      <dgm:spPr/>
      <dgm:t>
        <a:bodyPr/>
        <a:lstStyle/>
        <a:p>
          <a:endParaRPr lang="en-US"/>
        </a:p>
      </dgm:t>
    </dgm:pt>
    <dgm:pt modelId="{4816A445-87B2-4B94-9C31-C62BBFF46417}" type="sibTrans" cxnId="{A516C4F4-3F53-4489-9836-C0332D730B18}">
      <dgm:prSet/>
      <dgm:spPr/>
      <dgm:t>
        <a:bodyPr/>
        <a:lstStyle/>
        <a:p>
          <a:endParaRPr lang="en-US"/>
        </a:p>
      </dgm:t>
    </dgm:pt>
    <dgm:pt modelId="{D13E0C61-1DA2-493C-970C-847315D18872}">
      <dgm:prSet/>
      <dgm:spPr/>
      <dgm:t>
        <a:bodyPr/>
        <a:lstStyle/>
        <a:p>
          <a:pPr rtl="0"/>
          <a:r>
            <a:rPr lang="en-US" smtClean="0"/>
            <a:t>http://www.typescriptlang.org/</a:t>
          </a:r>
          <a:endParaRPr lang="en-US"/>
        </a:p>
      </dgm:t>
    </dgm:pt>
    <dgm:pt modelId="{0253579F-6AB9-4905-9C80-B775540E39A3}" type="parTrans" cxnId="{E91AB24A-3DC4-429B-9E01-D5677A28A40B}">
      <dgm:prSet/>
      <dgm:spPr/>
      <dgm:t>
        <a:bodyPr/>
        <a:lstStyle/>
        <a:p>
          <a:endParaRPr lang="en-US"/>
        </a:p>
      </dgm:t>
    </dgm:pt>
    <dgm:pt modelId="{56C5DAAF-92B6-4BD3-880E-29A15BDBECBA}" type="sibTrans" cxnId="{E91AB24A-3DC4-429B-9E01-D5677A28A40B}">
      <dgm:prSet/>
      <dgm:spPr/>
      <dgm:t>
        <a:bodyPr/>
        <a:lstStyle/>
        <a:p>
          <a:endParaRPr lang="en-US"/>
        </a:p>
      </dgm:t>
    </dgm:pt>
    <dgm:pt modelId="{FFE181C2-DC36-4070-8B30-48F6AAFE0CE6}" type="pres">
      <dgm:prSet presAssocID="{A0B35A04-6B6A-4D51-9977-3D1465CADB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9C1F26-DE43-4876-ADD9-3A584B0C2C4E}" type="pres">
      <dgm:prSet presAssocID="{5A694246-77A5-4058-80D0-2F3B28D6E07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A9089-FE4F-4563-AB00-42143159141E}" type="pres">
      <dgm:prSet presAssocID="{5A694246-77A5-4058-80D0-2F3B28D6E07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3E620-AC4B-4128-8114-646883CF540B}" type="pres">
      <dgm:prSet presAssocID="{B631A3E6-69B0-404A-BE39-32336F44D7E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FC9EC-8A5A-4C75-B75D-AF7003133ED6}" type="pres">
      <dgm:prSet presAssocID="{B631A3E6-69B0-404A-BE39-32336F44D7E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3DEEE-6704-4503-A48D-79305BE7CA57}" type="pres">
      <dgm:prSet presAssocID="{4E980523-6F46-4830-9540-37F3647A8AC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008E2-2C56-4C54-817F-7E896B033639}" type="pres">
      <dgm:prSet presAssocID="{7367D901-8075-4379-9708-300FC2B30C70}" presName="spacer" presStyleCnt="0"/>
      <dgm:spPr/>
    </dgm:pt>
    <dgm:pt modelId="{0D4465A4-78A5-4301-BBD0-578D2E6BC140}" type="pres">
      <dgm:prSet presAssocID="{BE1CAEE5-D873-4101-B380-8226E625718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25D86F-5928-4A5D-A653-A9A7C2D9283B}" type="pres">
      <dgm:prSet presAssocID="{AE434D9A-DE0E-48A9-B70D-0BF6CDF8F439}" presName="spacer" presStyleCnt="0"/>
      <dgm:spPr/>
    </dgm:pt>
    <dgm:pt modelId="{2CC310A4-680E-4ACD-BC72-BFA93985374D}" type="pres">
      <dgm:prSet presAssocID="{AC22F4BF-8FE5-49CD-948E-662731D0215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C02AF-7895-4A48-B856-D9869047D7F6}" type="pres">
      <dgm:prSet presAssocID="{AC22F4BF-8FE5-49CD-948E-662731D0215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991EDF-710A-4A49-A596-26FA0ED6B7F5}" srcId="{A0B35A04-6B6A-4D51-9977-3D1465CADB06}" destId="{4E980523-6F46-4830-9540-37F3647A8AC2}" srcOrd="2" destOrd="0" parTransId="{AEB0B78A-A222-4E8D-B08D-61CB73082D6E}" sibTransId="{7367D901-8075-4379-9708-300FC2B30C70}"/>
    <dgm:cxn modelId="{168F8FC2-FCF8-4EDB-B6E3-D9D62792E777}" srcId="{A0B35A04-6B6A-4D51-9977-3D1465CADB06}" destId="{B631A3E6-69B0-404A-BE39-32336F44D7EB}" srcOrd="1" destOrd="0" parTransId="{83F96BAD-5A5C-403F-AB8A-6C48CD4C0C11}" sibTransId="{69FFA909-4079-4B87-81C7-415B35404BC2}"/>
    <dgm:cxn modelId="{275EDAD0-C2AE-4F07-86F6-64F88EAF7552}" srcId="{A0B35A04-6B6A-4D51-9977-3D1465CADB06}" destId="{BE1CAEE5-D873-4101-B380-8226E625718A}" srcOrd="3" destOrd="0" parTransId="{60DC3EFB-F07E-44CF-90E7-93FF0276E569}" sibTransId="{AE434D9A-DE0E-48A9-B70D-0BF6CDF8F439}"/>
    <dgm:cxn modelId="{4A4B88BB-EE1F-4CF1-B60A-5B5F9ACA0E4A}" srcId="{5A694246-77A5-4058-80D0-2F3B28D6E079}" destId="{3D89E998-5CB5-4F15-9DF4-A19E90E105C2}" srcOrd="1" destOrd="0" parTransId="{152B1CD3-1C40-417F-9B18-2C7CD67AA5D5}" sibTransId="{387380E9-8C77-4D4D-84F5-1BE06938BBDB}"/>
    <dgm:cxn modelId="{190F5D24-CE3F-44AC-957F-8E19DA481180}" srcId="{A0B35A04-6B6A-4D51-9977-3D1465CADB06}" destId="{5A694246-77A5-4058-80D0-2F3B28D6E079}" srcOrd="0" destOrd="0" parTransId="{49DBC986-E7AB-4F82-A8C5-29A51866E633}" sibTransId="{9EE56E70-4680-46F5-975F-F25807CB58F3}"/>
    <dgm:cxn modelId="{13415852-CD24-47E3-8607-81224B6A666D}" type="presOf" srcId="{BE1CAEE5-D873-4101-B380-8226E625718A}" destId="{0D4465A4-78A5-4301-BBD0-578D2E6BC140}" srcOrd="0" destOrd="0" presId="urn:microsoft.com/office/officeart/2005/8/layout/vList2"/>
    <dgm:cxn modelId="{E8FE11A1-A943-47D4-9875-4D0FDC748A46}" type="presOf" srcId="{B631A3E6-69B0-404A-BE39-32336F44D7EB}" destId="{A5A3E620-AC4B-4128-8114-646883CF540B}" srcOrd="0" destOrd="0" presId="urn:microsoft.com/office/officeart/2005/8/layout/vList2"/>
    <dgm:cxn modelId="{640BE7CC-1816-4895-BE00-73407ECAD7AA}" type="presOf" srcId="{5A694246-77A5-4058-80D0-2F3B28D6E079}" destId="{279C1F26-DE43-4876-ADD9-3A584B0C2C4E}" srcOrd="0" destOrd="0" presId="urn:microsoft.com/office/officeart/2005/8/layout/vList2"/>
    <dgm:cxn modelId="{E555A4FA-C760-46B6-A19C-FAC826147573}" type="presOf" srcId="{4E980523-6F46-4830-9540-37F3647A8AC2}" destId="{FEF3DEEE-6704-4503-A48D-79305BE7CA57}" srcOrd="0" destOrd="0" presId="urn:microsoft.com/office/officeart/2005/8/layout/vList2"/>
    <dgm:cxn modelId="{E91AB24A-3DC4-429B-9E01-D5677A28A40B}" srcId="{AC22F4BF-8FE5-49CD-948E-662731D0215A}" destId="{D13E0C61-1DA2-493C-970C-847315D18872}" srcOrd="0" destOrd="0" parTransId="{0253579F-6AB9-4905-9C80-B775540E39A3}" sibTransId="{56C5DAAF-92B6-4BD3-880E-29A15BDBECBA}"/>
    <dgm:cxn modelId="{A5F26C20-0FDF-4FDF-841A-6728BA7F54BA}" type="presOf" srcId="{1F5C01FB-C5AB-454E-BEE3-9DF20E755913}" destId="{988FC9EC-8A5A-4C75-B75D-AF7003133ED6}" srcOrd="0" destOrd="0" presId="urn:microsoft.com/office/officeart/2005/8/layout/vList2"/>
    <dgm:cxn modelId="{E4B52F8F-37D0-4D87-8AA1-26840894A88F}" type="presOf" srcId="{D13E0C61-1DA2-493C-970C-847315D18872}" destId="{C68C02AF-7895-4A48-B856-D9869047D7F6}" srcOrd="0" destOrd="0" presId="urn:microsoft.com/office/officeart/2005/8/layout/vList2"/>
    <dgm:cxn modelId="{714FA3FF-4DF6-4B78-9883-35FD9E752999}" type="presOf" srcId="{AC22F4BF-8FE5-49CD-948E-662731D0215A}" destId="{2CC310A4-680E-4ACD-BC72-BFA93985374D}" srcOrd="0" destOrd="0" presId="urn:microsoft.com/office/officeart/2005/8/layout/vList2"/>
    <dgm:cxn modelId="{E81A51B5-E6F9-4E5F-B4A8-30BEDACFDD88}" srcId="{B631A3E6-69B0-404A-BE39-32336F44D7EB}" destId="{1F5C01FB-C5AB-454E-BEE3-9DF20E755913}" srcOrd="0" destOrd="0" parTransId="{28389EB3-3BD0-4570-B4EE-01267A1CC4CE}" sibTransId="{D3086F7E-03C6-4F64-8F73-CA1800B9ABCE}"/>
    <dgm:cxn modelId="{EDCFF9B2-FB96-48B6-A8EA-2476D6E2BDDC}" type="presOf" srcId="{A0B35A04-6B6A-4D51-9977-3D1465CADB06}" destId="{FFE181C2-DC36-4070-8B30-48F6AAFE0CE6}" srcOrd="0" destOrd="0" presId="urn:microsoft.com/office/officeart/2005/8/layout/vList2"/>
    <dgm:cxn modelId="{D23A8167-78C5-4978-867C-AD10FEB26747}" type="presOf" srcId="{6F84CAAB-EAD8-40DF-934F-CF8C2336BD60}" destId="{37BA9089-FE4F-4563-AB00-42143159141E}" srcOrd="0" destOrd="0" presId="urn:microsoft.com/office/officeart/2005/8/layout/vList2"/>
    <dgm:cxn modelId="{54714E42-5F91-4EDE-ACC2-C9070CD5A3FD}" srcId="{5A694246-77A5-4058-80D0-2F3B28D6E079}" destId="{6F84CAAB-EAD8-40DF-934F-CF8C2336BD60}" srcOrd="0" destOrd="0" parTransId="{E0987237-8AD0-45F4-8871-E0EC38C36AAA}" sibTransId="{C2B6334F-512C-4D79-813D-3DDA00A21716}"/>
    <dgm:cxn modelId="{A516C4F4-3F53-4489-9836-C0332D730B18}" srcId="{A0B35A04-6B6A-4D51-9977-3D1465CADB06}" destId="{AC22F4BF-8FE5-49CD-948E-662731D0215A}" srcOrd="4" destOrd="0" parTransId="{6F7ECD28-DC8B-4EAD-B26B-3F3E82614CE5}" sibTransId="{4816A445-87B2-4B94-9C31-C62BBFF46417}"/>
    <dgm:cxn modelId="{A4AED45D-E046-4D51-86F0-38EA960EE250}" type="presOf" srcId="{3D89E998-5CB5-4F15-9DF4-A19E90E105C2}" destId="{37BA9089-FE4F-4563-AB00-42143159141E}" srcOrd="0" destOrd="1" presId="urn:microsoft.com/office/officeart/2005/8/layout/vList2"/>
    <dgm:cxn modelId="{85DBDA0B-4664-479F-97BE-16B088D6E7C4}" type="presParOf" srcId="{FFE181C2-DC36-4070-8B30-48F6AAFE0CE6}" destId="{279C1F26-DE43-4876-ADD9-3A584B0C2C4E}" srcOrd="0" destOrd="0" presId="urn:microsoft.com/office/officeart/2005/8/layout/vList2"/>
    <dgm:cxn modelId="{8B037FFC-0149-4E3A-966A-BDC1997014D2}" type="presParOf" srcId="{FFE181C2-DC36-4070-8B30-48F6AAFE0CE6}" destId="{37BA9089-FE4F-4563-AB00-42143159141E}" srcOrd="1" destOrd="0" presId="urn:microsoft.com/office/officeart/2005/8/layout/vList2"/>
    <dgm:cxn modelId="{40100343-EBCE-4F5C-8107-8C9DAC1C4E7D}" type="presParOf" srcId="{FFE181C2-DC36-4070-8B30-48F6AAFE0CE6}" destId="{A5A3E620-AC4B-4128-8114-646883CF540B}" srcOrd="2" destOrd="0" presId="urn:microsoft.com/office/officeart/2005/8/layout/vList2"/>
    <dgm:cxn modelId="{FDC8C84C-14E4-4769-996F-E832B1FCA1E0}" type="presParOf" srcId="{FFE181C2-DC36-4070-8B30-48F6AAFE0CE6}" destId="{988FC9EC-8A5A-4C75-B75D-AF7003133ED6}" srcOrd="3" destOrd="0" presId="urn:microsoft.com/office/officeart/2005/8/layout/vList2"/>
    <dgm:cxn modelId="{93AB06B0-99E1-47C8-A128-90553CB30034}" type="presParOf" srcId="{FFE181C2-DC36-4070-8B30-48F6AAFE0CE6}" destId="{FEF3DEEE-6704-4503-A48D-79305BE7CA57}" srcOrd="4" destOrd="0" presId="urn:microsoft.com/office/officeart/2005/8/layout/vList2"/>
    <dgm:cxn modelId="{23DE4CF7-4800-4797-A047-B83DFB9C6D9C}" type="presParOf" srcId="{FFE181C2-DC36-4070-8B30-48F6AAFE0CE6}" destId="{526008E2-2C56-4C54-817F-7E896B033639}" srcOrd="5" destOrd="0" presId="urn:microsoft.com/office/officeart/2005/8/layout/vList2"/>
    <dgm:cxn modelId="{9ED2E7D9-BEA5-44B9-B143-05A383FCD21B}" type="presParOf" srcId="{FFE181C2-DC36-4070-8B30-48F6AAFE0CE6}" destId="{0D4465A4-78A5-4301-BBD0-578D2E6BC140}" srcOrd="6" destOrd="0" presId="urn:microsoft.com/office/officeart/2005/8/layout/vList2"/>
    <dgm:cxn modelId="{50A30FD6-6FAD-4F58-B946-755C680A0C9C}" type="presParOf" srcId="{FFE181C2-DC36-4070-8B30-48F6AAFE0CE6}" destId="{7625D86F-5928-4A5D-A653-A9A7C2D9283B}" srcOrd="7" destOrd="0" presId="urn:microsoft.com/office/officeart/2005/8/layout/vList2"/>
    <dgm:cxn modelId="{0A078504-FD7C-42BE-8739-5BA382D2ECF0}" type="presParOf" srcId="{FFE181C2-DC36-4070-8B30-48F6AAFE0CE6}" destId="{2CC310A4-680E-4ACD-BC72-BFA93985374D}" srcOrd="8" destOrd="0" presId="urn:microsoft.com/office/officeart/2005/8/layout/vList2"/>
    <dgm:cxn modelId="{D85082B1-7A2E-4AEF-9488-40F6CFD881B0}" type="presParOf" srcId="{FFE181C2-DC36-4070-8B30-48F6AAFE0CE6}" destId="{C68C02AF-7895-4A48-B856-D9869047D7F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9BFED-2B81-48B6-8FED-D750474513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ECCDE7-109A-44FB-916A-3A93CAF01C0F}">
      <dgm:prSet/>
      <dgm:spPr/>
      <dgm:t>
        <a:bodyPr/>
        <a:lstStyle/>
        <a:p>
          <a:pPr rtl="0"/>
          <a:r>
            <a:rPr lang="en-US" b="1" dirty="0" smtClean="0"/>
            <a:t>Formatting</a:t>
          </a:r>
          <a:endParaRPr lang="en-US" dirty="0"/>
        </a:p>
      </dgm:t>
    </dgm:pt>
    <dgm:pt modelId="{F60AE8AC-F16F-4B7F-9C2F-220E3D61915B}" type="parTrans" cxnId="{C4CD2DD5-F980-44FF-A9A9-1759E5ADEBEE}">
      <dgm:prSet/>
      <dgm:spPr/>
      <dgm:t>
        <a:bodyPr/>
        <a:lstStyle/>
        <a:p>
          <a:endParaRPr lang="en-US"/>
        </a:p>
      </dgm:t>
    </dgm:pt>
    <dgm:pt modelId="{EAD18B45-2CE0-490A-AECF-947962553C8C}" type="sibTrans" cxnId="{C4CD2DD5-F980-44FF-A9A9-1759E5ADEBEE}">
      <dgm:prSet/>
      <dgm:spPr/>
      <dgm:t>
        <a:bodyPr/>
        <a:lstStyle/>
        <a:p>
          <a:endParaRPr lang="en-US"/>
        </a:p>
      </dgm:t>
    </dgm:pt>
    <dgm:pt modelId="{0DB5C998-96EB-41A1-9404-D4C0ACC3BB81}">
      <dgm:prSet/>
      <dgm:spPr/>
      <dgm:t>
        <a:bodyPr/>
        <a:lstStyle/>
        <a:p>
          <a:pPr rtl="0"/>
          <a:r>
            <a:rPr lang="en-US" b="1" dirty="0" smtClean="0"/>
            <a:t>Validation</a:t>
          </a:r>
          <a:endParaRPr lang="en-US" dirty="0"/>
        </a:p>
      </dgm:t>
    </dgm:pt>
    <dgm:pt modelId="{5B6504CA-1CB2-402D-9CD6-F6070EC741E4}" type="parTrans" cxnId="{0AFE6537-5426-4BFE-AD0C-0C8F61335CA8}">
      <dgm:prSet/>
      <dgm:spPr/>
      <dgm:t>
        <a:bodyPr/>
        <a:lstStyle/>
        <a:p>
          <a:endParaRPr lang="en-US"/>
        </a:p>
      </dgm:t>
    </dgm:pt>
    <dgm:pt modelId="{77043D16-8C3B-48E8-9FE2-3DAD4FE18C5A}" type="sibTrans" cxnId="{0AFE6537-5426-4BFE-AD0C-0C8F61335CA8}">
      <dgm:prSet/>
      <dgm:spPr/>
      <dgm:t>
        <a:bodyPr/>
        <a:lstStyle/>
        <a:p>
          <a:endParaRPr lang="en-US"/>
        </a:p>
      </dgm:t>
    </dgm:pt>
    <dgm:pt modelId="{00937E0A-B45D-40F0-8782-699E9D65C1F1}">
      <dgm:prSet/>
      <dgm:spPr/>
      <dgm:t>
        <a:bodyPr/>
        <a:lstStyle/>
        <a:p>
          <a:pPr rtl="0"/>
          <a:r>
            <a:rPr lang="en-US" b="1" dirty="0" smtClean="0"/>
            <a:t>Errors</a:t>
          </a:r>
          <a:endParaRPr lang="en-US" dirty="0"/>
        </a:p>
      </dgm:t>
    </dgm:pt>
    <dgm:pt modelId="{30728B2A-2070-4045-9F50-002AC203B109}" type="parTrans" cxnId="{89277417-1468-4F56-B2BD-5D169A512E2B}">
      <dgm:prSet/>
      <dgm:spPr/>
      <dgm:t>
        <a:bodyPr/>
        <a:lstStyle/>
        <a:p>
          <a:endParaRPr lang="en-US"/>
        </a:p>
      </dgm:t>
    </dgm:pt>
    <dgm:pt modelId="{AB8596CB-DCCC-4915-A677-CC6F6627B7C0}" type="sibTrans" cxnId="{89277417-1468-4F56-B2BD-5D169A512E2B}">
      <dgm:prSet/>
      <dgm:spPr/>
      <dgm:t>
        <a:bodyPr/>
        <a:lstStyle/>
        <a:p>
          <a:endParaRPr lang="en-US"/>
        </a:p>
      </dgm:t>
    </dgm:pt>
    <dgm:pt modelId="{F2911EC8-A3D0-4A87-B680-C05297E0D6CB}">
      <dgm:prSet/>
      <dgm:spPr/>
      <dgm:t>
        <a:bodyPr/>
        <a:lstStyle/>
        <a:p>
          <a:pPr rtl="0"/>
          <a:r>
            <a:rPr lang="en-US" b="1" dirty="0" smtClean="0"/>
            <a:t>Disabling controls</a:t>
          </a:r>
          <a:endParaRPr lang="en-US" dirty="0"/>
        </a:p>
      </dgm:t>
    </dgm:pt>
    <dgm:pt modelId="{A6D0E032-5020-4B55-BCB2-3430F95B47E0}" type="parTrans" cxnId="{E99C44C6-F6AD-4905-BB61-47565F38DD03}">
      <dgm:prSet/>
      <dgm:spPr/>
      <dgm:t>
        <a:bodyPr/>
        <a:lstStyle/>
        <a:p>
          <a:endParaRPr lang="en-US"/>
        </a:p>
      </dgm:t>
    </dgm:pt>
    <dgm:pt modelId="{8CCC34FA-576A-408D-812D-A49B3FAD616F}" type="sibTrans" cxnId="{E99C44C6-F6AD-4905-BB61-47565F38DD03}">
      <dgm:prSet/>
      <dgm:spPr/>
      <dgm:t>
        <a:bodyPr/>
        <a:lstStyle/>
        <a:p>
          <a:endParaRPr lang="en-US"/>
        </a:p>
      </dgm:t>
    </dgm:pt>
    <dgm:pt modelId="{F045026D-C3C4-4E5D-BF41-3515DDB8672D}">
      <dgm:prSet/>
      <dgm:spPr/>
      <dgm:t>
        <a:bodyPr/>
        <a:lstStyle/>
        <a:p>
          <a:pPr rtl="0"/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Name | uppercase }}&lt;/td&gt;</a:t>
          </a:r>
          <a:endParaRPr lang="en-US" dirty="0"/>
        </a:p>
      </dgm:t>
    </dgm:pt>
    <dgm:pt modelId="{D7F00A0E-5529-4BFA-B6CC-1A3D666EE7A9}" type="parTrans" cxnId="{EA9D3391-69B7-4B46-B438-18A9F1EDBA08}">
      <dgm:prSet/>
      <dgm:spPr/>
      <dgm:t>
        <a:bodyPr/>
        <a:lstStyle/>
        <a:p>
          <a:endParaRPr lang="en-US"/>
        </a:p>
      </dgm:t>
    </dgm:pt>
    <dgm:pt modelId="{48A18D72-3A6E-43B7-85C9-C34AF63D2097}" type="sibTrans" cxnId="{EA9D3391-69B7-4B46-B438-18A9F1EDBA08}">
      <dgm:prSet/>
      <dgm:spPr/>
      <dgm:t>
        <a:bodyPr/>
        <a:lstStyle/>
        <a:p>
          <a:endParaRPr lang="en-US"/>
        </a:p>
      </dgm:t>
    </dgm:pt>
    <dgm:pt modelId="{6B691A18-6F25-4B71-8D23-10F1DE8657EA}">
      <dgm:prSet/>
      <dgm:spPr/>
      <dgm:t>
        <a:bodyPr/>
        <a:lstStyle/>
        <a:p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OtherName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 | lowercase }}&lt;/td&gt;</a:t>
          </a:r>
        </a:p>
      </dgm:t>
    </dgm:pt>
    <dgm:pt modelId="{93D2DFC8-1DDC-4C60-8C18-886B70FE3A22}" type="parTrans" cxnId="{3FB1625A-17C7-4185-8830-F0E61CB1911C}">
      <dgm:prSet/>
      <dgm:spPr/>
      <dgm:t>
        <a:bodyPr/>
        <a:lstStyle/>
        <a:p>
          <a:endParaRPr lang="en-US"/>
        </a:p>
      </dgm:t>
    </dgm:pt>
    <dgm:pt modelId="{7E47419D-BA00-4BEC-BCB0-0BF3B4DBB285}" type="sibTrans" cxnId="{3FB1625A-17C7-4185-8830-F0E61CB1911C}">
      <dgm:prSet/>
      <dgm:spPr/>
      <dgm:t>
        <a:bodyPr/>
        <a:lstStyle/>
        <a:p>
          <a:endParaRPr lang="en-US"/>
        </a:p>
      </dgm:t>
    </dgm:pt>
    <dgm:pt modelId="{05A797DD-C5DE-490E-9B11-51AB9554A40D}">
      <dgm:prSet/>
      <dgm:spPr/>
      <dgm:t>
        <a:bodyPr/>
        <a:lstStyle/>
        <a:p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SomeDate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 | date:'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MM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-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dd-yyyy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' }}&lt;/td&gt;</a:t>
          </a:r>
        </a:p>
      </dgm:t>
    </dgm:pt>
    <dgm:pt modelId="{2EC3D1B6-3815-4247-BFEF-A6F3498C8EA7}" type="parTrans" cxnId="{09FE85BE-047B-4660-8DD1-97E91DABA192}">
      <dgm:prSet/>
      <dgm:spPr/>
      <dgm:t>
        <a:bodyPr/>
        <a:lstStyle/>
        <a:p>
          <a:endParaRPr lang="en-US"/>
        </a:p>
      </dgm:t>
    </dgm:pt>
    <dgm:pt modelId="{BCC58FE5-27AA-44C3-80CA-AD5E35BE3BE8}" type="sibTrans" cxnId="{09FE85BE-047B-4660-8DD1-97E91DABA192}">
      <dgm:prSet/>
      <dgm:spPr/>
      <dgm:t>
        <a:bodyPr/>
        <a:lstStyle/>
        <a:p>
          <a:endParaRPr lang="en-US"/>
        </a:p>
      </dgm:t>
    </dgm:pt>
    <dgm:pt modelId="{61113C0B-165C-4BE6-88B2-4CFD913542DA}">
      <dgm:prSet/>
      <dgm:spPr/>
      <dgm:t>
        <a:bodyPr/>
        <a:lstStyle/>
        <a:p>
          <a:pPr rtl="0"/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data-ng-model=“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required /&gt;</a:t>
          </a:r>
          <a:endParaRPr lang="en-US" dirty="0"/>
        </a:p>
      </dgm:t>
    </dgm:pt>
    <dgm:pt modelId="{1C0A698A-BE8E-4718-AD01-11035FF7A368}" type="parTrans" cxnId="{25BD8127-1B43-4CC1-8602-B13FC8A6E1C5}">
      <dgm:prSet/>
      <dgm:spPr/>
      <dgm:t>
        <a:bodyPr/>
        <a:lstStyle/>
        <a:p>
          <a:endParaRPr lang="en-US"/>
        </a:p>
      </dgm:t>
    </dgm:pt>
    <dgm:pt modelId="{2DF5E8E2-E3AD-41DE-8AE1-E59E69FBF6A9}" type="sibTrans" cxnId="{25BD8127-1B43-4CC1-8602-B13FC8A6E1C5}">
      <dgm:prSet/>
      <dgm:spPr/>
      <dgm:t>
        <a:bodyPr/>
        <a:lstStyle/>
        <a:p>
          <a:endParaRPr lang="en-US"/>
        </a:p>
      </dgm:t>
    </dgm:pt>
    <dgm:pt modelId="{11B15001-A585-43E8-8511-8FA4C578F136}">
      <dgm:prSet/>
      <dgm:spPr/>
      <dgm:t>
        <a:bodyPr/>
        <a:lstStyle/>
        <a:p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data-ng-model="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required="" data-ng-required=“</a:t>
          </a:r>
          <a:r>
            <a:rPr lang="en-US" b="1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IsNameRequired</a:t>
          </a:r>
          <a:r>
            <a:rPr lang="en-US" b="1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()" /&gt;</a:t>
          </a:r>
        </a:p>
      </dgm:t>
    </dgm:pt>
    <dgm:pt modelId="{F2A55651-62C7-4AAE-AE9D-6E3B6F1F13A9}" type="parTrans" cxnId="{B1285178-D1AE-47C3-A211-6841095CEA20}">
      <dgm:prSet/>
      <dgm:spPr/>
      <dgm:t>
        <a:bodyPr/>
        <a:lstStyle/>
        <a:p>
          <a:endParaRPr lang="en-US"/>
        </a:p>
      </dgm:t>
    </dgm:pt>
    <dgm:pt modelId="{53ACDD2C-41E3-4DF0-BA9A-8E1B3AB22801}" type="sibTrans" cxnId="{B1285178-D1AE-47C3-A211-6841095CEA20}">
      <dgm:prSet/>
      <dgm:spPr/>
      <dgm:t>
        <a:bodyPr/>
        <a:lstStyle/>
        <a:p>
          <a:endParaRPr lang="en-US"/>
        </a:p>
      </dgm:t>
    </dgm:pt>
    <dgm:pt modelId="{59ABB1B1-D44F-4AD8-9C91-3C5BB0219811}">
      <dgm:prSet/>
      <dgm:spPr/>
      <dgm:t>
        <a:bodyPr/>
        <a:lstStyle/>
        <a:p>
          <a:r>
            <a:rPr lang="en-US" b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id="txtZip" data-ng-model=“MyZip" data-ng-required=“IsZipRequired()" data-ng-pattern="PostalCodeMask" /&gt;</a:t>
          </a:r>
          <a:endParaRPr lang="en-US" b="1" dirty="0" smtClean="0">
            <a:solidFill>
              <a:srgbClr val="FFCC00"/>
            </a:solidFill>
            <a:latin typeface="Franklin Gothic Medium" pitchFamily="34" charset="0"/>
            <a:ea typeface="+mn-ea"/>
            <a:cs typeface="Arial" charset="0"/>
          </a:endParaRPr>
        </a:p>
      </dgm:t>
    </dgm:pt>
    <dgm:pt modelId="{C2812470-5474-44E0-84B1-3519FA6258CD}" type="parTrans" cxnId="{5E12BB39-6B40-4465-B4AE-4917A10B2E15}">
      <dgm:prSet/>
      <dgm:spPr/>
      <dgm:t>
        <a:bodyPr/>
        <a:lstStyle/>
        <a:p>
          <a:endParaRPr lang="en-US"/>
        </a:p>
      </dgm:t>
    </dgm:pt>
    <dgm:pt modelId="{26D92194-556F-41C1-8879-62A721661398}" type="sibTrans" cxnId="{5E12BB39-6B40-4465-B4AE-4917A10B2E15}">
      <dgm:prSet/>
      <dgm:spPr/>
      <dgm:t>
        <a:bodyPr/>
        <a:lstStyle/>
        <a:p>
          <a:endParaRPr lang="en-US"/>
        </a:p>
      </dgm:t>
    </dgm:pt>
    <dgm:pt modelId="{A54E5085-A1E8-4373-A70F-392F654E246C}">
      <dgm:prSet/>
      <dgm:spPr/>
      <dgm:t>
        <a:bodyPr/>
        <a:lstStyle/>
        <a:p>
          <a:pPr rtl="0"/>
          <a:r>
            <a:rPr lang="en-US" b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&lt;span data-ng-show="myForm.txtZip.$error.required"&gt;required&lt;/span&gt;</a:t>
          </a:r>
          <a:endParaRPr lang="en-US" dirty="0"/>
        </a:p>
      </dgm:t>
    </dgm:pt>
    <dgm:pt modelId="{7FDCFF78-31A2-409A-A280-E8CC857D3E1B}" type="parTrans" cxnId="{D88C4FE7-0B51-42A7-8406-0B925FE08D67}">
      <dgm:prSet/>
      <dgm:spPr/>
      <dgm:t>
        <a:bodyPr/>
        <a:lstStyle/>
        <a:p>
          <a:endParaRPr lang="en-US"/>
        </a:p>
      </dgm:t>
    </dgm:pt>
    <dgm:pt modelId="{0B019FE9-6843-4417-A676-76805A008E77}" type="sibTrans" cxnId="{D88C4FE7-0B51-42A7-8406-0B925FE08D67}">
      <dgm:prSet/>
      <dgm:spPr/>
      <dgm:t>
        <a:bodyPr/>
        <a:lstStyle/>
        <a:p>
          <a:endParaRPr lang="en-US"/>
        </a:p>
      </dgm:t>
    </dgm:pt>
    <dgm:pt modelId="{27CC866F-BE49-4579-A558-899D45B9DEB5}">
      <dgm:prSet/>
      <dgm:spPr/>
      <dgm:t>
        <a:bodyPr/>
        <a:lstStyle/>
        <a:p>
          <a:r>
            <a:rPr lang="en-US" b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&lt;span data-ng-show="myForm.txtZip.$error.pattern"&gt;Postal Code Format is not valid&lt;/span&gt;</a:t>
          </a:r>
          <a:endParaRPr lang="en-US"/>
        </a:p>
      </dgm:t>
    </dgm:pt>
    <dgm:pt modelId="{F0EA4705-C5E5-468E-BAB8-2A6F94D582A4}" type="parTrans" cxnId="{E4FFC360-D063-47D5-A0BF-4F7E3C44E14E}">
      <dgm:prSet/>
      <dgm:spPr/>
      <dgm:t>
        <a:bodyPr/>
        <a:lstStyle/>
        <a:p>
          <a:endParaRPr lang="en-US"/>
        </a:p>
      </dgm:t>
    </dgm:pt>
    <dgm:pt modelId="{7BBFC32B-25A1-499C-9366-D5E6F3B810D5}" type="sibTrans" cxnId="{E4FFC360-D063-47D5-A0BF-4F7E3C44E14E}">
      <dgm:prSet/>
      <dgm:spPr/>
      <dgm:t>
        <a:bodyPr/>
        <a:lstStyle/>
        <a:p>
          <a:endParaRPr lang="en-US"/>
        </a:p>
      </dgm:t>
    </dgm:pt>
    <dgm:pt modelId="{3C324415-6DAC-4C0A-A0A4-FF55C112EA5B}">
      <dgm:prSet/>
      <dgm:spPr/>
      <dgm:t>
        <a:bodyPr/>
        <a:lstStyle/>
        <a:p>
          <a:pPr rtl="0"/>
          <a:r>
            <a:rPr lang="en-US" b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&lt;button type="button" data-ng-click="SaveRegistration()" data-ng-disabled="myForm.$invalid"&gt;Save&lt;/button&gt;</a:t>
          </a:r>
          <a:endParaRPr lang="en-US" dirty="0"/>
        </a:p>
      </dgm:t>
    </dgm:pt>
    <dgm:pt modelId="{16506101-3781-4666-B0A0-B1A5CCC0FF30}" type="parTrans" cxnId="{9097BBB1-9378-4E89-AED7-C9B03EF291F8}">
      <dgm:prSet/>
      <dgm:spPr/>
      <dgm:t>
        <a:bodyPr/>
        <a:lstStyle/>
        <a:p>
          <a:endParaRPr lang="en-US"/>
        </a:p>
      </dgm:t>
    </dgm:pt>
    <dgm:pt modelId="{171DD036-B3AE-4794-9D71-BF88EF24C9FC}" type="sibTrans" cxnId="{9097BBB1-9378-4E89-AED7-C9B03EF291F8}">
      <dgm:prSet/>
      <dgm:spPr/>
      <dgm:t>
        <a:bodyPr/>
        <a:lstStyle/>
        <a:p>
          <a:endParaRPr lang="en-US"/>
        </a:p>
      </dgm:t>
    </dgm:pt>
    <dgm:pt modelId="{15B0F74E-19A5-4B79-9BFD-E21F7E3DAE55}" type="pres">
      <dgm:prSet presAssocID="{65F9BFED-2B81-48B6-8FED-D750474513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651898-CCE7-4523-97B1-087654EC87EF}" type="pres">
      <dgm:prSet presAssocID="{F2ECCDE7-109A-44FB-916A-3A93CAF01C0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8700C-2D06-4C0D-8AF5-6B0B19622356}" type="pres">
      <dgm:prSet presAssocID="{F2ECCDE7-109A-44FB-916A-3A93CAF01C0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69509-1875-461E-A488-6D986FBCA93A}" type="pres">
      <dgm:prSet presAssocID="{0DB5C998-96EB-41A1-9404-D4C0ACC3BB8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2D4BA-F44F-406F-9CD4-502EB3FD8F7D}" type="pres">
      <dgm:prSet presAssocID="{0DB5C998-96EB-41A1-9404-D4C0ACC3BB8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393CD-1A0A-478F-A916-8877209E187F}" type="pres">
      <dgm:prSet presAssocID="{00937E0A-B45D-40F0-8782-699E9D65C1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76B8BF-064B-4978-BDF9-368120441EB7}" type="pres">
      <dgm:prSet presAssocID="{00937E0A-B45D-40F0-8782-699E9D65C1F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8B005-D975-4917-B524-8893DF39F3D2}" type="pres">
      <dgm:prSet presAssocID="{F2911EC8-A3D0-4A87-B680-C05297E0D6C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C144D-52BD-46E5-B7B8-1BC967FCB6DC}" type="pres">
      <dgm:prSet presAssocID="{F2911EC8-A3D0-4A87-B680-C05297E0D6C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4B266C-ECF7-4FCA-9701-9904BB2D680A}" type="presOf" srcId="{A54E5085-A1E8-4373-A70F-392F654E246C}" destId="{AF76B8BF-064B-4978-BDF9-368120441EB7}" srcOrd="0" destOrd="0" presId="urn:microsoft.com/office/officeart/2005/8/layout/vList2"/>
    <dgm:cxn modelId="{EA9D3391-69B7-4B46-B438-18A9F1EDBA08}" srcId="{F2ECCDE7-109A-44FB-916A-3A93CAF01C0F}" destId="{F045026D-C3C4-4E5D-BF41-3515DDB8672D}" srcOrd="0" destOrd="0" parTransId="{D7F00A0E-5529-4BFA-B6CC-1A3D666EE7A9}" sibTransId="{48A18D72-3A6E-43B7-85C9-C34AF63D2097}"/>
    <dgm:cxn modelId="{4FE0603C-B47B-488F-8040-8F6825C2B757}" type="presOf" srcId="{61113C0B-165C-4BE6-88B2-4CFD913542DA}" destId="{3A92D4BA-F44F-406F-9CD4-502EB3FD8F7D}" srcOrd="0" destOrd="0" presId="urn:microsoft.com/office/officeart/2005/8/layout/vList2"/>
    <dgm:cxn modelId="{7DB41D2B-2AD1-4CC8-8DA0-6CA4BAB8D774}" type="presOf" srcId="{11B15001-A585-43E8-8511-8FA4C578F136}" destId="{3A92D4BA-F44F-406F-9CD4-502EB3FD8F7D}" srcOrd="0" destOrd="1" presId="urn:microsoft.com/office/officeart/2005/8/layout/vList2"/>
    <dgm:cxn modelId="{09FE85BE-047B-4660-8DD1-97E91DABA192}" srcId="{F2ECCDE7-109A-44FB-916A-3A93CAF01C0F}" destId="{05A797DD-C5DE-490E-9B11-51AB9554A40D}" srcOrd="2" destOrd="0" parTransId="{2EC3D1B6-3815-4247-BFEF-A6F3498C8EA7}" sibTransId="{BCC58FE5-27AA-44C3-80CA-AD5E35BE3BE8}"/>
    <dgm:cxn modelId="{3FB1625A-17C7-4185-8830-F0E61CB1911C}" srcId="{F2ECCDE7-109A-44FB-916A-3A93CAF01C0F}" destId="{6B691A18-6F25-4B71-8D23-10F1DE8657EA}" srcOrd="1" destOrd="0" parTransId="{93D2DFC8-1DDC-4C60-8C18-886B70FE3A22}" sibTransId="{7E47419D-BA00-4BEC-BCB0-0BF3B4DBB285}"/>
    <dgm:cxn modelId="{89277417-1468-4F56-B2BD-5D169A512E2B}" srcId="{65F9BFED-2B81-48B6-8FED-D75047451311}" destId="{00937E0A-B45D-40F0-8782-699E9D65C1F1}" srcOrd="2" destOrd="0" parTransId="{30728B2A-2070-4045-9F50-002AC203B109}" sibTransId="{AB8596CB-DCCC-4915-A677-CC6F6627B7C0}"/>
    <dgm:cxn modelId="{8B2C50A4-8BE2-4B62-87D2-17D11D8CE52A}" type="presOf" srcId="{F2911EC8-A3D0-4A87-B680-C05297E0D6CB}" destId="{18F8B005-D975-4917-B524-8893DF39F3D2}" srcOrd="0" destOrd="0" presId="urn:microsoft.com/office/officeart/2005/8/layout/vList2"/>
    <dgm:cxn modelId="{0AFE6537-5426-4BFE-AD0C-0C8F61335CA8}" srcId="{65F9BFED-2B81-48B6-8FED-D75047451311}" destId="{0DB5C998-96EB-41A1-9404-D4C0ACC3BB81}" srcOrd="1" destOrd="0" parTransId="{5B6504CA-1CB2-402D-9CD6-F6070EC741E4}" sibTransId="{77043D16-8C3B-48E8-9FE2-3DAD4FE18C5A}"/>
    <dgm:cxn modelId="{A74E76C9-26E4-492D-8576-AB983F30BB04}" type="presOf" srcId="{59ABB1B1-D44F-4AD8-9C91-3C5BB0219811}" destId="{3A92D4BA-F44F-406F-9CD4-502EB3FD8F7D}" srcOrd="0" destOrd="2" presId="urn:microsoft.com/office/officeart/2005/8/layout/vList2"/>
    <dgm:cxn modelId="{119AB84E-44CC-4893-AB21-8B180A7060BA}" type="presOf" srcId="{0DB5C998-96EB-41A1-9404-D4C0ACC3BB81}" destId="{D9569509-1875-461E-A488-6D986FBCA93A}" srcOrd="0" destOrd="0" presId="urn:microsoft.com/office/officeart/2005/8/layout/vList2"/>
    <dgm:cxn modelId="{E4FFC360-D063-47D5-A0BF-4F7E3C44E14E}" srcId="{00937E0A-B45D-40F0-8782-699E9D65C1F1}" destId="{27CC866F-BE49-4579-A558-899D45B9DEB5}" srcOrd="1" destOrd="0" parTransId="{F0EA4705-C5E5-468E-BAB8-2A6F94D582A4}" sibTransId="{7BBFC32B-25A1-499C-9366-D5E6F3B810D5}"/>
    <dgm:cxn modelId="{C4CD2DD5-F980-44FF-A9A9-1759E5ADEBEE}" srcId="{65F9BFED-2B81-48B6-8FED-D75047451311}" destId="{F2ECCDE7-109A-44FB-916A-3A93CAF01C0F}" srcOrd="0" destOrd="0" parTransId="{F60AE8AC-F16F-4B7F-9C2F-220E3D61915B}" sibTransId="{EAD18B45-2CE0-490A-AECF-947962553C8C}"/>
    <dgm:cxn modelId="{8C87D149-CD5C-4B48-B18A-5266936CD08D}" type="presOf" srcId="{27CC866F-BE49-4579-A558-899D45B9DEB5}" destId="{AF76B8BF-064B-4978-BDF9-368120441EB7}" srcOrd="0" destOrd="1" presId="urn:microsoft.com/office/officeart/2005/8/layout/vList2"/>
    <dgm:cxn modelId="{D88C4FE7-0B51-42A7-8406-0B925FE08D67}" srcId="{00937E0A-B45D-40F0-8782-699E9D65C1F1}" destId="{A54E5085-A1E8-4373-A70F-392F654E246C}" srcOrd="0" destOrd="0" parTransId="{7FDCFF78-31A2-409A-A280-E8CC857D3E1B}" sibTransId="{0B019FE9-6843-4417-A676-76805A008E77}"/>
    <dgm:cxn modelId="{230503A1-7670-4455-8DA7-DD6FF73DA0ED}" type="presOf" srcId="{05A797DD-C5DE-490E-9B11-51AB9554A40D}" destId="{1698700C-2D06-4C0D-8AF5-6B0B19622356}" srcOrd="0" destOrd="2" presId="urn:microsoft.com/office/officeart/2005/8/layout/vList2"/>
    <dgm:cxn modelId="{25BD8127-1B43-4CC1-8602-B13FC8A6E1C5}" srcId="{0DB5C998-96EB-41A1-9404-D4C0ACC3BB81}" destId="{61113C0B-165C-4BE6-88B2-4CFD913542DA}" srcOrd="0" destOrd="0" parTransId="{1C0A698A-BE8E-4718-AD01-11035FF7A368}" sibTransId="{2DF5E8E2-E3AD-41DE-8AE1-E59E69FBF6A9}"/>
    <dgm:cxn modelId="{E99C44C6-F6AD-4905-BB61-47565F38DD03}" srcId="{65F9BFED-2B81-48B6-8FED-D75047451311}" destId="{F2911EC8-A3D0-4A87-B680-C05297E0D6CB}" srcOrd="3" destOrd="0" parTransId="{A6D0E032-5020-4B55-BCB2-3430F95B47E0}" sibTransId="{8CCC34FA-576A-408D-812D-A49B3FAD616F}"/>
    <dgm:cxn modelId="{9097BBB1-9378-4E89-AED7-C9B03EF291F8}" srcId="{F2911EC8-A3D0-4A87-B680-C05297E0D6CB}" destId="{3C324415-6DAC-4C0A-A0A4-FF55C112EA5B}" srcOrd="0" destOrd="0" parTransId="{16506101-3781-4666-B0A0-B1A5CCC0FF30}" sibTransId="{171DD036-B3AE-4794-9D71-BF88EF24C9FC}"/>
    <dgm:cxn modelId="{2725E532-F861-4631-8A81-D57BA6ADB69D}" type="presOf" srcId="{00937E0A-B45D-40F0-8782-699E9D65C1F1}" destId="{1F9393CD-1A0A-478F-A916-8877209E187F}" srcOrd="0" destOrd="0" presId="urn:microsoft.com/office/officeart/2005/8/layout/vList2"/>
    <dgm:cxn modelId="{FDF109A2-6DDA-44F7-A1F0-524ED937918E}" type="presOf" srcId="{65F9BFED-2B81-48B6-8FED-D75047451311}" destId="{15B0F74E-19A5-4B79-9BFD-E21F7E3DAE55}" srcOrd="0" destOrd="0" presId="urn:microsoft.com/office/officeart/2005/8/layout/vList2"/>
    <dgm:cxn modelId="{4F681A81-4357-4D75-BBCA-5A22A1B5C478}" type="presOf" srcId="{F045026D-C3C4-4E5D-BF41-3515DDB8672D}" destId="{1698700C-2D06-4C0D-8AF5-6B0B19622356}" srcOrd="0" destOrd="0" presId="urn:microsoft.com/office/officeart/2005/8/layout/vList2"/>
    <dgm:cxn modelId="{1C07D02C-5350-4099-8AB9-864CF6C35E35}" type="presOf" srcId="{3C324415-6DAC-4C0A-A0A4-FF55C112EA5B}" destId="{3DDC144D-52BD-46E5-B7B8-1BC967FCB6DC}" srcOrd="0" destOrd="0" presId="urn:microsoft.com/office/officeart/2005/8/layout/vList2"/>
    <dgm:cxn modelId="{B1285178-D1AE-47C3-A211-6841095CEA20}" srcId="{0DB5C998-96EB-41A1-9404-D4C0ACC3BB81}" destId="{11B15001-A585-43E8-8511-8FA4C578F136}" srcOrd="1" destOrd="0" parTransId="{F2A55651-62C7-4AAE-AE9D-6E3B6F1F13A9}" sibTransId="{53ACDD2C-41E3-4DF0-BA9A-8E1B3AB22801}"/>
    <dgm:cxn modelId="{5E12BB39-6B40-4465-B4AE-4917A10B2E15}" srcId="{0DB5C998-96EB-41A1-9404-D4C0ACC3BB81}" destId="{59ABB1B1-D44F-4AD8-9C91-3C5BB0219811}" srcOrd="2" destOrd="0" parTransId="{C2812470-5474-44E0-84B1-3519FA6258CD}" sibTransId="{26D92194-556F-41C1-8879-62A721661398}"/>
    <dgm:cxn modelId="{4ABC5964-D036-4159-B860-854C718A1DC6}" type="presOf" srcId="{6B691A18-6F25-4B71-8D23-10F1DE8657EA}" destId="{1698700C-2D06-4C0D-8AF5-6B0B19622356}" srcOrd="0" destOrd="1" presId="urn:microsoft.com/office/officeart/2005/8/layout/vList2"/>
    <dgm:cxn modelId="{C1C880E1-321A-422A-B865-C017BC76A3F5}" type="presOf" srcId="{F2ECCDE7-109A-44FB-916A-3A93CAF01C0F}" destId="{56651898-CCE7-4523-97B1-087654EC87EF}" srcOrd="0" destOrd="0" presId="urn:microsoft.com/office/officeart/2005/8/layout/vList2"/>
    <dgm:cxn modelId="{809B392C-79DD-4E7A-B134-1C74947E7762}" type="presParOf" srcId="{15B0F74E-19A5-4B79-9BFD-E21F7E3DAE55}" destId="{56651898-CCE7-4523-97B1-087654EC87EF}" srcOrd="0" destOrd="0" presId="urn:microsoft.com/office/officeart/2005/8/layout/vList2"/>
    <dgm:cxn modelId="{401E76D8-E26D-4487-851A-9DE5A763D8A2}" type="presParOf" srcId="{15B0F74E-19A5-4B79-9BFD-E21F7E3DAE55}" destId="{1698700C-2D06-4C0D-8AF5-6B0B19622356}" srcOrd="1" destOrd="0" presId="urn:microsoft.com/office/officeart/2005/8/layout/vList2"/>
    <dgm:cxn modelId="{0A691A5B-81D2-4358-A19E-A4E519DF34B0}" type="presParOf" srcId="{15B0F74E-19A5-4B79-9BFD-E21F7E3DAE55}" destId="{D9569509-1875-461E-A488-6D986FBCA93A}" srcOrd="2" destOrd="0" presId="urn:microsoft.com/office/officeart/2005/8/layout/vList2"/>
    <dgm:cxn modelId="{A7E29E0B-A0E4-413C-A3B3-C85739840F95}" type="presParOf" srcId="{15B0F74E-19A5-4B79-9BFD-E21F7E3DAE55}" destId="{3A92D4BA-F44F-406F-9CD4-502EB3FD8F7D}" srcOrd="3" destOrd="0" presId="urn:microsoft.com/office/officeart/2005/8/layout/vList2"/>
    <dgm:cxn modelId="{B7AC757E-0427-48C7-89C9-9EC0974082AB}" type="presParOf" srcId="{15B0F74E-19A5-4B79-9BFD-E21F7E3DAE55}" destId="{1F9393CD-1A0A-478F-A916-8877209E187F}" srcOrd="4" destOrd="0" presId="urn:microsoft.com/office/officeart/2005/8/layout/vList2"/>
    <dgm:cxn modelId="{09056299-8D72-4E0B-9EBC-75AD4A2051E1}" type="presParOf" srcId="{15B0F74E-19A5-4B79-9BFD-E21F7E3DAE55}" destId="{AF76B8BF-064B-4978-BDF9-368120441EB7}" srcOrd="5" destOrd="0" presId="urn:microsoft.com/office/officeart/2005/8/layout/vList2"/>
    <dgm:cxn modelId="{96BB409A-6512-4E16-B30B-C65CE7D2E814}" type="presParOf" srcId="{15B0F74E-19A5-4B79-9BFD-E21F7E3DAE55}" destId="{18F8B005-D975-4917-B524-8893DF39F3D2}" srcOrd="6" destOrd="0" presId="urn:microsoft.com/office/officeart/2005/8/layout/vList2"/>
    <dgm:cxn modelId="{EA278876-E1B4-4210-A440-1431B75FEA19}" type="presParOf" srcId="{15B0F74E-19A5-4B79-9BFD-E21F7E3DAE55}" destId="{3DDC144D-52BD-46E5-B7B8-1BC967FCB6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C1F26-DE43-4876-ADD9-3A584B0C2C4E}">
      <dsp:nvSpPr>
        <dsp:cNvPr id="0" name=""/>
        <dsp:cNvSpPr/>
      </dsp:nvSpPr>
      <dsp:spPr>
        <a:xfrm>
          <a:off x="0" y="97228"/>
          <a:ext cx="5526881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Extends javaScript</a:t>
          </a:r>
          <a:endParaRPr lang="en-US" sz="1800" kern="1200"/>
        </a:p>
      </dsp:txBody>
      <dsp:txXfrm>
        <a:off x="20561" y="117789"/>
        <a:ext cx="5485759" cy="380078"/>
      </dsp:txXfrm>
    </dsp:sp>
    <dsp:sp modelId="{37BA9089-FE4F-4563-AB00-42143159141E}">
      <dsp:nvSpPr>
        <dsp:cNvPr id="0" name=""/>
        <dsp:cNvSpPr/>
      </dsp:nvSpPr>
      <dsp:spPr>
        <a:xfrm>
          <a:off x="0" y="518428"/>
          <a:ext cx="5526881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Adds strong typing, interfaces, classes, etc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Design time not run time type checking</a:t>
          </a:r>
          <a:endParaRPr lang="en-US" sz="1400" kern="1200"/>
        </a:p>
      </dsp:txBody>
      <dsp:txXfrm>
        <a:off x="0" y="518428"/>
        <a:ext cx="5526881" cy="456435"/>
      </dsp:txXfrm>
    </dsp:sp>
    <dsp:sp modelId="{A5A3E620-AC4B-4128-8114-646883CF540B}">
      <dsp:nvSpPr>
        <dsp:cNvPr id="0" name=""/>
        <dsp:cNvSpPr/>
      </dsp:nvSpPr>
      <dsp:spPr>
        <a:xfrm>
          <a:off x="0" y="974864"/>
          <a:ext cx="5526881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Still JavaScript!</a:t>
          </a:r>
          <a:endParaRPr lang="en-US" sz="1800" kern="1200"/>
        </a:p>
      </dsp:txBody>
      <dsp:txXfrm>
        <a:off x="20561" y="995425"/>
        <a:ext cx="5485759" cy="380078"/>
      </dsp:txXfrm>
    </dsp:sp>
    <dsp:sp modelId="{988FC9EC-8A5A-4C75-B75D-AF7003133ED6}">
      <dsp:nvSpPr>
        <dsp:cNvPr id="0" name=""/>
        <dsp:cNvSpPr/>
      </dsp:nvSpPr>
      <dsp:spPr>
        <a:xfrm>
          <a:off x="0" y="1396064"/>
          <a:ext cx="5526881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TypeScript compiler transforms typeScript into normal javaScript files that can be referenced by your web pages</a:t>
          </a:r>
          <a:endParaRPr lang="en-US" sz="1400" kern="1200"/>
        </a:p>
      </dsp:txBody>
      <dsp:txXfrm>
        <a:off x="0" y="1396064"/>
        <a:ext cx="5526881" cy="419175"/>
      </dsp:txXfrm>
    </dsp:sp>
    <dsp:sp modelId="{FEF3DEEE-6704-4503-A48D-79305BE7CA57}">
      <dsp:nvSpPr>
        <dsp:cNvPr id="0" name=""/>
        <dsp:cNvSpPr/>
      </dsp:nvSpPr>
      <dsp:spPr>
        <a:xfrm>
          <a:off x="0" y="1815239"/>
          <a:ext cx="5526881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Visual Studio support adds intelliSense</a:t>
          </a:r>
          <a:endParaRPr lang="en-US" sz="1800" kern="1200"/>
        </a:p>
      </dsp:txBody>
      <dsp:txXfrm>
        <a:off x="20561" y="1835800"/>
        <a:ext cx="5485759" cy="380078"/>
      </dsp:txXfrm>
    </dsp:sp>
    <dsp:sp modelId="{0D4465A4-78A5-4301-BBD0-578D2E6BC140}">
      <dsp:nvSpPr>
        <dsp:cNvPr id="0" name=""/>
        <dsp:cNvSpPr/>
      </dsp:nvSpPr>
      <dsp:spPr>
        <a:xfrm>
          <a:off x="0" y="2288279"/>
          <a:ext cx="5526881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Compile time type assurance</a:t>
          </a:r>
          <a:endParaRPr lang="en-US" sz="1800" kern="1200"/>
        </a:p>
      </dsp:txBody>
      <dsp:txXfrm>
        <a:off x="20561" y="2308840"/>
        <a:ext cx="5485759" cy="380078"/>
      </dsp:txXfrm>
    </dsp:sp>
    <dsp:sp modelId="{2CC310A4-680E-4ACD-BC72-BFA93985374D}">
      <dsp:nvSpPr>
        <dsp:cNvPr id="0" name=""/>
        <dsp:cNvSpPr/>
      </dsp:nvSpPr>
      <dsp:spPr>
        <a:xfrm>
          <a:off x="0" y="2761318"/>
          <a:ext cx="5526881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Can be downloaded from:</a:t>
          </a:r>
          <a:endParaRPr lang="en-US" sz="1800" kern="1200"/>
        </a:p>
      </dsp:txBody>
      <dsp:txXfrm>
        <a:off x="20561" y="2781879"/>
        <a:ext cx="5485759" cy="380078"/>
      </dsp:txXfrm>
    </dsp:sp>
    <dsp:sp modelId="{C68C02AF-7895-4A48-B856-D9869047D7F6}">
      <dsp:nvSpPr>
        <dsp:cNvPr id="0" name=""/>
        <dsp:cNvSpPr/>
      </dsp:nvSpPr>
      <dsp:spPr>
        <a:xfrm>
          <a:off x="0" y="3182519"/>
          <a:ext cx="5526881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/>
            <a:t>http://www.typescriptlang.org/</a:t>
          </a:r>
          <a:endParaRPr lang="en-US" sz="1400" kern="1200"/>
        </a:p>
      </dsp:txBody>
      <dsp:txXfrm>
        <a:off x="0" y="3182519"/>
        <a:ext cx="5526881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51898-CCE7-4523-97B1-087654EC87EF}">
      <dsp:nvSpPr>
        <dsp:cNvPr id="0" name=""/>
        <dsp:cNvSpPr/>
      </dsp:nvSpPr>
      <dsp:spPr>
        <a:xfrm>
          <a:off x="0" y="36096"/>
          <a:ext cx="5526881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Formatting</a:t>
          </a:r>
          <a:endParaRPr lang="en-US" sz="1400" kern="1200" dirty="0"/>
        </a:p>
      </dsp:txBody>
      <dsp:txXfrm>
        <a:off x="15992" y="52088"/>
        <a:ext cx="5494897" cy="295616"/>
      </dsp:txXfrm>
    </dsp:sp>
    <dsp:sp modelId="{1698700C-2D06-4C0D-8AF5-6B0B19622356}">
      <dsp:nvSpPr>
        <dsp:cNvPr id="0" name=""/>
        <dsp:cNvSpPr/>
      </dsp:nvSpPr>
      <dsp:spPr>
        <a:xfrm>
          <a:off x="0" y="363696"/>
          <a:ext cx="5526881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Name | uppercase }}&lt;/td&gt;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OtherName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 | lowercase }}&lt;/td&gt;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&lt;td&gt;{{ 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SomeDate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 | date:'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MM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-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dd-yyyy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' }}&lt;/td&gt;</a:t>
          </a:r>
        </a:p>
      </dsp:txBody>
      <dsp:txXfrm>
        <a:off x="0" y="363696"/>
        <a:ext cx="5526881" cy="536130"/>
      </dsp:txXfrm>
    </dsp:sp>
    <dsp:sp modelId="{D9569509-1875-461E-A488-6D986FBCA93A}">
      <dsp:nvSpPr>
        <dsp:cNvPr id="0" name=""/>
        <dsp:cNvSpPr/>
      </dsp:nvSpPr>
      <dsp:spPr>
        <a:xfrm>
          <a:off x="0" y="899826"/>
          <a:ext cx="5526881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Validation</a:t>
          </a:r>
          <a:endParaRPr lang="en-US" sz="1400" kern="1200" dirty="0"/>
        </a:p>
      </dsp:txBody>
      <dsp:txXfrm>
        <a:off x="15992" y="915818"/>
        <a:ext cx="5494897" cy="295616"/>
      </dsp:txXfrm>
    </dsp:sp>
    <dsp:sp modelId="{3A92D4BA-F44F-406F-9CD4-502EB3FD8F7D}">
      <dsp:nvSpPr>
        <dsp:cNvPr id="0" name=""/>
        <dsp:cNvSpPr/>
      </dsp:nvSpPr>
      <dsp:spPr>
        <a:xfrm>
          <a:off x="0" y="1227426"/>
          <a:ext cx="5526881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data-ng-model=“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required /&gt;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txtName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data-ng-model="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MyText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" required="" data-ng-required=“</a:t>
          </a:r>
          <a:r>
            <a:rPr lang="en-US" sz="1100" b="1" kern="1200" dirty="0" err="1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IsNameRequired</a:t>
          </a:r>
          <a:r>
            <a:rPr lang="en-US" sz="11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()" /&gt;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&lt;input type="text" id="txtZip" data-ng-model=“MyZip" data-ng-required=“IsZipRequired()" data-ng-pattern="PostalCodeMask" /&gt;</a:t>
          </a:r>
          <a:endParaRPr lang="en-US" sz="1100" b="1" kern="1200" dirty="0" smtClean="0">
            <a:solidFill>
              <a:srgbClr val="FFCC00"/>
            </a:solidFill>
            <a:latin typeface="Franklin Gothic Medium" pitchFamily="34" charset="0"/>
            <a:ea typeface="+mn-ea"/>
            <a:cs typeface="Arial" charset="0"/>
          </a:endParaRPr>
        </a:p>
      </dsp:txBody>
      <dsp:txXfrm>
        <a:off x="0" y="1227426"/>
        <a:ext cx="5526881" cy="825930"/>
      </dsp:txXfrm>
    </dsp:sp>
    <dsp:sp modelId="{1F9393CD-1A0A-478F-A916-8877209E187F}">
      <dsp:nvSpPr>
        <dsp:cNvPr id="0" name=""/>
        <dsp:cNvSpPr/>
      </dsp:nvSpPr>
      <dsp:spPr>
        <a:xfrm>
          <a:off x="0" y="2053356"/>
          <a:ext cx="5526881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Errors</a:t>
          </a:r>
          <a:endParaRPr lang="en-US" sz="1400" kern="1200" dirty="0"/>
        </a:p>
      </dsp:txBody>
      <dsp:txXfrm>
        <a:off x="15992" y="2069348"/>
        <a:ext cx="5494897" cy="295616"/>
      </dsp:txXfrm>
    </dsp:sp>
    <dsp:sp modelId="{AF76B8BF-064B-4978-BDF9-368120441EB7}">
      <dsp:nvSpPr>
        <dsp:cNvPr id="0" name=""/>
        <dsp:cNvSpPr/>
      </dsp:nvSpPr>
      <dsp:spPr>
        <a:xfrm>
          <a:off x="0" y="2380956"/>
          <a:ext cx="5526881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&lt;span data-ng-show="myForm.txtZip.$error.required"&gt;required&lt;/span&gt;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&lt;span data-ng-show="myForm.txtZip.$error.pattern"&gt;Postal Code Format is not valid&lt;/span&gt;</a:t>
          </a:r>
          <a:endParaRPr lang="en-US" sz="1100" kern="1200"/>
        </a:p>
      </dsp:txBody>
      <dsp:txXfrm>
        <a:off x="0" y="2380956"/>
        <a:ext cx="5526881" cy="507150"/>
      </dsp:txXfrm>
    </dsp:sp>
    <dsp:sp modelId="{18F8B005-D975-4917-B524-8893DF39F3D2}">
      <dsp:nvSpPr>
        <dsp:cNvPr id="0" name=""/>
        <dsp:cNvSpPr/>
      </dsp:nvSpPr>
      <dsp:spPr>
        <a:xfrm>
          <a:off x="0" y="2888106"/>
          <a:ext cx="5526881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Disabling controls</a:t>
          </a:r>
          <a:endParaRPr lang="en-US" sz="1400" kern="1200" dirty="0"/>
        </a:p>
      </dsp:txBody>
      <dsp:txXfrm>
        <a:off x="15992" y="2904098"/>
        <a:ext cx="5494897" cy="295616"/>
      </dsp:txXfrm>
    </dsp:sp>
    <dsp:sp modelId="{3DDC144D-52BD-46E5-B7B8-1BC967FCB6DC}">
      <dsp:nvSpPr>
        <dsp:cNvPr id="0" name=""/>
        <dsp:cNvSpPr/>
      </dsp:nvSpPr>
      <dsp:spPr>
        <a:xfrm>
          <a:off x="0" y="3215706"/>
          <a:ext cx="5526881" cy="326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78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rPr>
            <a:t>&lt;button type="button" data-ng-click="SaveRegistration()" data-ng-disabled="myForm.$invalid"&gt;Save&lt;/button&gt;</a:t>
          </a:r>
          <a:endParaRPr lang="en-US" sz="1100" kern="1200" dirty="0"/>
        </a:p>
      </dsp:txBody>
      <dsp:txXfrm>
        <a:off x="0" y="3215706"/>
        <a:ext cx="5526881" cy="326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SharePoint Live! Orlando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i="0" smtClean="0"/>
              <a:t>©  2013 SharePoint Live! All rights reserved.</a:t>
            </a:r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2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version 1.3</a:t>
            </a:r>
          </a:p>
          <a:p>
            <a:r>
              <a:rPr lang="en-US" dirty="0" smtClean="0"/>
              <a:t>IE support for 8 was dropped in 1.3</a:t>
            </a:r>
          </a:p>
          <a:p>
            <a:endParaRPr lang="en-US" dirty="0"/>
          </a:p>
          <a:p>
            <a:r>
              <a:rPr lang="en-US" dirty="0" smtClean="0"/>
              <a:t>Upcoming 2 version includes lots of changes like </a:t>
            </a:r>
            <a:r>
              <a:rPr lang="en-US" dirty="0" err="1" smtClean="0"/>
              <a:t>AtScript</a:t>
            </a:r>
            <a:r>
              <a:rPr lang="en-US" dirty="0" smtClean="0"/>
              <a:t> and potentially removing directives.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1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Nadel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Visual Studio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Visual Studio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2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Module</a:t>
            </a:r>
          </a:p>
          <a:p>
            <a:pPr marL="538163" lvl="1" indent="0">
              <a:buNone/>
            </a:pPr>
            <a:r>
              <a:rPr lang="en-US" sz="1900" b="1" dirty="0" err="1" smtClean="0">
                <a:solidFill>
                  <a:srgbClr val="FFCC00"/>
                </a:solidFill>
              </a:rPr>
              <a:t>var</a:t>
            </a:r>
            <a:r>
              <a:rPr lang="en-US" sz="1900" b="1" dirty="0" smtClean="0">
                <a:solidFill>
                  <a:srgbClr val="FFCC00"/>
                </a:solidFill>
              </a:rPr>
              <a:t> test1Module1 = </a:t>
            </a:r>
            <a:r>
              <a:rPr lang="en-US" sz="1900" b="1" dirty="0" err="1" smtClean="0">
                <a:solidFill>
                  <a:srgbClr val="FFCC00"/>
                </a:solidFill>
              </a:rPr>
              <a:t>angular.module</a:t>
            </a:r>
            <a:r>
              <a:rPr lang="en-US" sz="1900" b="1" dirty="0" smtClean="0">
                <a:solidFill>
                  <a:srgbClr val="FFCC00"/>
                </a:solidFill>
              </a:rPr>
              <a:t>("</a:t>
            </a:r>
            <a:r>
              <a:rPr lang="en-US" sz="1900" b="1" dirty="0" err="1" smtClean="0">
                <a:solidFill>
                  <a:srgbClr val="FFCC00"/>
                </a:solidFill>
              </a:rPr>
              <a:t>FirstModule</a:t>
            </a:r>
            <a:r>
              <a:rPr lang="en-US" sz="1900" b="1" dirty="0" smtClean="0">
                <a:solidFill>
                  <a:srgbClr val="FFCC00"/>
                </a:solidFill>
              </a:rPr>
              <a:t>", []);</a:t>
            </a:r>
          </a:p>
          <a:p>
            <a:r>
              <a:rPr lang="en-US" dirty="0" smtClean="0"/>
              <a:t>Setup Routes</a:t>
            </a:r>
          </a:p>
          <a:p>
            <a:pPr marL="538163" lvl="1" indent="0">
              <a:buNone/>
            </a:pPr>
            <a:r>
              <a:rPr lang="en-US" sz="1900" b="1" dirty="0" smtClean="0">
                <a:solidFill>
                  <a:srgbClr val="FFCC00"/>
                </a:solidFill>
              </a:rPr>
              <a:t>test1Module1.config(($</a:t>
            </a:r>
            <a:r>
              <a:rPr lang="en-US" sz="1900" b="1" dirty="0" err="1" smtClean="0">
                <a:solidFill>
                  <a:srgbClr val="FFCC00"/>
                </a:solidFill>
              </a:rPr>
              <a:t>routeProvider</a:t>
            </a:r>
            <a:r>
              <a:rPr lang="en-US" sz="1900" b="1" dirty="0" smtClean="0">
                <a:solidFill>
                  <a:srgbClr val="FFCC00"/>
                </a:solidFill>
              </a:rPr>
              <a:t>: </a:t>
            </a:r>
            <a:r>
              <a:rPr lang="en-US" sz="1900" b="1" dirty="0" err="1" smtClean="0">
                <a:solidFill>
                  <a:srgbClr val="FFCC00"/>
                </a:solidFill>
              </a:rPr>
              <a:t>ng.IRouteProvider</a:t>
            </a:r>
            <a:r>
              <a:rPr lang="en-US" sz="1900" b="1" dirty="0" smtClean="0">
                <a:solidFill>
                  <a:srgbClr val="FFCC00"/>
                </a:solidFill>
              </a:rPr>
              <a:t>) =&gt; { AngularTest1.ResolveRoute($</a:t>
            </a:r>
            <a:r>
              <a:rPr lang="en-US" sz="1900" b="1" dirty="0" err="1" smtClean="0">
                <a:solidFill>
                  <a:srgbClr val="FFCC00"/>
                </a:solidFill>
              </a:rPr>
              <a:t>routeProvider</a:t>
            </a:r>
            <a:r>
              <a:rPr lang="en-US" sz="1900" b="1" dirty="0" smtClean="0">
                <a:solidFill>
                  <a:srgbClr val="FFCC00"/>
                </a:solidFill>
              </a:rPr>
              <a:t>); });</a:t>
            </a:r>
          </a:p>
          <a:p>
            <a:r>
              <a:rPr lang="en-US" dirty="0" smtClean="0"/>
              <a:t>Setup Controller(s)</a:t>
            </a:r>
          </a:p>
          <a:p>
            <a:pPr marL="538163" lvl="1" indent="0">
              <a:buNone/>
            </a:pPr>
            <a:r>
              <a:rPr lang="en-US" sz="1900" b="1" dirty="0" smtClean="0">
                <a:solidFill>
                  <a:srgbClr val="FFCC00"/>
                </a:solidFill>
              </a:rPr>
              <a:t>test1Module1.controller('</a:t>
            </a:r>
            <a:r>
              <a:rPr lang="en-US" sz="1900" b="1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900" b="1" dirty="0" smtClean="0">
                <a:solidFill>
                  <a:srgbClr val="FFCC00"/>
                </a:solidFill>
              </a:rPr>
              <a:t>', ($scope: </a:t>
            </a:r>
            <a:r>
              <a:rPr lang="en-US" sz="1900" b="1" dirty="0" err="1" smtClean="0">
                <a:solidFill>
                  <a:srgbClr val="FFCC00"/>
                </a:solidFill>
              </a:rPr>
              <a:t>ng.IServiceProvider</a:t>
            </a:r>
            <a:r>
              <a:rPr lang="en-US" sz="1900" b="1" dirty="0" smtClean="0">
                <a:solidFill>
                  <a:srgbClr val="FFCC00"/>
                </a:solidFill>
              </a:rPr>
              <a:t>) =&gt; { AngularTest1.FirstViewController($scope); });</a:t>
            </a:r>
          </a:p>
          <a:p>
            <a:pPr marL="304800" lvl="0" indent="0">
              <a:buNone/>
            </a:pPr>
            <a:endParaRPr lang="en-US" sz="1900" b="1" dirty="0" smtClean="0">
              <a:solidFill>
                <a:srgbClr val="FFCC00"/>
              </a:solidFill>
            </a:endParaRPr>
          </a:p>
          <a:p>
            <a:pPr marL="304800" lvl="0" indent="0">
              <a:buNone/>
            </a:pPr>
            <a:r>
              <a:rPr lang="en-US" sz="2100" b="1" dirty="0" smtClean="0">
                <a:solidFill>
                  <a:srgbClr val="FFCC00"/>
                </a:solidFill>
              </a:rPr>
              <a:t>Setup</a:t>
            </a:r>
            <a:r>
              <a:rPr lang="en-US" sz="2100" b="1" baseline="0" dirty="0" smtClean="0">
                <a:solidFill>
                  <a:srgbClr val="FFCC00"/>
                </a:solidFill>
              </a:rPr>
              <a:t> </a:t>
            </a:r>
            <a:r>
              <a:rPr lang="en-US" sz="2100" b="1" baseline="0" dirty="0" err="1" smtClean="0">
                <a:solidFill>
                  <a:srgbClr val="FFCC00"/>
                </a:solidFill>
              </a:rPr>
              <a:t>Foute</a:t>
            </a:r>
            <a:r>
              <a:rPr lang="en-US" sz="2100" b="1" baseline="0" dirty="0" smtClean="0">
                <a:solidFill>
                  <a:srgbClr val="FFCC00"/>
                </a:solidFill>
              </a:rPr>
              <a:t> Function</a:t>
            </a:r>
            <a:endParaRPr lang="en-US" sz="2100" b="1" dirty="0" smtClean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ResolveRoute</a:t>
            </a:r>
            <a:r>
              <a:rPr lang="en-US" sz="1200" dirty="0" smtClean="0">
                <a:solidFill>
                  <a:srgbClr val="FFCC00"/>
                </a:solidFill>
              </a:rPr>
              <a:t>(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</a:t>
            </a:r>
            <a:r>
              <a:rPr lang="en-US" sz="1200" dirty="0" smtClean="0">
                <a:solidFill>
                  <a:srgbClr val="FFCC00"/>
                </a:solidFill>
              </a:rPr>
              <a:t>: </a:t>
            </a:r>
            <a:r>
              <a:rPr lang="en-US" sz="1200" dirty="0" err="1" smtClean="0">
                <a:solidFill>
                  <a:srgbClr val="FFCC00"/>
                </a:solidFill>
              </a:rPr>
              <a:t>ng.IRouteProvider</a:t>
            </a:r>
            <a:r>
              <a:rPr lang="en-US" sz="1200" dirty="0" smtClean="0">
                <a:solidFill>
                  <a:srgbClr val="FFCC00"/>
                </a:solidFill>
              </a:rPr>
              <a:t>) : void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routeProvider.when</a:t>
            </a:r>
            <a:r>
              <a:rPr lang="en-US" sz="1200" dirty="0" smtClean="0">
                <a:solidFill>
                  <a:srgbClr val="FFCC00"/>
                </a:solidFill>
              </a:rPr>
              <a:t>('/View1',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controller: '</a:t>
            </a:r>
            <a:r>
              <a:rPr lang="en-US" sz="1200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200" dirty="0" smtClean="0">
                <a:solidFill>
                  <a:srgbClr val="FFCC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</a:t>
            </a:r>
            <a:r>
              <a:rPr lang="en-US" sz="1200" dirty="0" err="1" smtClean="0">
                <a:solidFill>
                  <a:srgbClr val="FFCC00"/>
                </a:solidFill>
              </a:rPr>
              <a:t>templateUrl</a:t>
            </a:r>
            <a:r>
              <a:rPr lang="en-US" sz="1200" dirty="0" smtClean="0">
                <a:solidFill>
                  <a:srgbClr val="FFCC00"/>
                </a:solidFill>
              </a:rPr>
              <a:t>: 'Views/AngularTest1View1.htm'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routeProvider.when</a:t>
            </a:r>
            <a:r>
              <a:rPr lang="en-US" sz="1200" dirty="0" smtClean="0">
                <a:solidFill>
                  <a:srgbClr val="FFCC00"/>
                </a:solidFill>
              </a:rPr>
              <a:t>('/View2',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controller: '</a:t>
            </a:r>
            <a:r>
              <a:rPr lang="en-US" sz="1200" dirty="0" err="1" smtClean="0">
                <a:solidFill>
                  <a:srgbClr val="FFCC00"/>
                </a:solidFill>
              </a:rPr>
              <a:t>SecondViewController</a:t>
            </a:r>
            <a:r>
              <a:rPr lang="en-US" sz="1200" dirty="0" smtClean="0">
                <a:solidFill>
                  <a:srgbClr val="FFCC00"/>
                </a:solidFill>
              </a:rPr>
              <a:t>',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    </a:t>
            </a:r>
            <a:r>
              <a:rPr lang="en-US" sz="1200" dirty="0" err="1" smtClean="0">
                <a:solidFill>
                  <a:srgbClr val="FFCC00"/>
                </a:solidFill>
              </a:rPr>
              <a:t>templateUrl</a:t>
            </a:r>
            <a:r>
              <a:rPr lang="en-US" sz="1200" dirty="0" smtClean="0">
                <a:solidFill>
                  <a:srgbClr val="FFCC00"/>
                </a:solidFill>
              </a:rPr>
              <a:t>: 'Views/AngularTest1View2.htm'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</a:t>
            </a:r>
            <a:r>
              <a:rPr lang="en-US" sz="1200" dirty="0" err="1" smtClean="0">
                <a:solidFill>
                  <a:srgbClr val="FFCC00"/>
                </a:solidFill>
              </a:rPr>
              <a:t>routeProvider.otherwise</a:t>
            </a:r>
            <a:r>
              <a:rPr lang="en-US" sz="1200" dirty="0" smtClean="0">
                <a:solidFill>
                  <a:srgbClr val="FFCC00"/>
                </a:solidFill>
              </a:rPr>
              <a:t>({ </a:t>
            </a:r>
            <a:r>
              <a:rPr lang="en-US" sz="1200" dirty="0" err="1" smtClean="0">
                <a:solidFill>
                  <a:srgbClr val="FFCC00"/>
                </a:solidFill>
              </a:rPr>
              <a:t>redirectTo</a:t>
            </a:r>
            <a:r>
              <a:rPr lang="en-US" sz="1200" dirty="0" smtClean="0">
                <a:solidFill>
                  <a:srgbClr val="FFCC00"/>
                </a:solidFill>
              </a:rPr>
              <a:t>: '/View1' });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Create Controller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FirstViewController</a:t>
            </a:r>
            <a:r>
              <a:rPr lang="en-US" sz="1200" dirty="0" smtClean="0">
                <a:solidFill>
                  <a:srgbClr val="FFCC00"/>
                </a:solidFill>
              </a:rPr>
              <a:t>($scope: </a:t>
            </a:r>
            <a:r>
              <a:rPr lang="en-US" sz="1200" dirty="0" err="1" smtClean="0">
                <a:solidFill>
                  <a:srgbClr val="FFCC00"/>
                </a:solidFill>
              </a:rPr>
              <a:t>ng.IServiceProvider</a:t>
            </a:r>
            <a:r>
              <a:rPr lang="en-US" sz="1200" dirty="0" smtClean="0">
                <a:solidFill>
                  <a:srgbClr val="FFCC00"/>
                </a:solidFill>
              </a:rPr>
              <a:t>): void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@$</a:t>
            </a:r>
            <a:r>
              <a:rPr lang="en-US" sz="1200" dirty="0" err="1" smtClean="0">
                <a:solidFill>
                  <a:srgbClr val="FFCC00"/>
                </a:solidFill>
              </a:rPr>
              <a:t>scope.SomeProp</a:t>
            </a:r>
            <a:r>
              <a:rPr lang="en-US" sz="1200" dirty="0" smtClean="0">
                <a:solidFill>
                  <a:srgbClr val="FFCC00"/>
                </a:solidFill>
              </a:rPr>
              <a:t> = “</a:t>
            </a:r>
            <a:r>
              <a:rPr lang="en-US" sz="1200" dirty="0" err="1" smtClean="0">
                <a:solidFill>
                  <a:srgbClr val="FFCC00"/>
                </a:solidFill>
              </a:rPr>
              <a:t>MyString</a:t>
            </a:r>
            <a:r>
              <a:rPr lang="en-US" sz="1200" dirty="0" smtClean="0">
                <a:solidFill>
                  <a:srgbClr val="FFCC0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@$</a:t>
            </a:r>
            <a:r>
              <a:rPr lang="en-US" sz="1200" dirty="0" err="1" smtClean="0">
                <a:solidFill>
                  <a:srgbClr val="FFCC00"/>
                </a:solidFill>
              </a:rPr>
              <a:t>scope.SomeMethod</a:t>
            </a:r>
            <a:r>
              <a:rPr lang="en-US" sz="1200" dirty="0" smtClean="0">
                <a:solidFill>
                  <a:srgbClr val="FFCC00"/>
                </a:solidFill>
              </a:rPr>
              <a:t> = </a:t>
            </a:r>
            <a:r>
              <a:rPr lang="en-US" sz="1200" dirty="0" err="1" smtClean="0">
                <a:solidFill>
                  <a:srgbClr val="FFCC00"/>
                </a:solidFill>
              </a:rPr>
              <a:t>MyMethod</a:t>
            </a:r>
            <a:r>
              <a:rPr lang="en-US" sz="1200" dirty="0" smtClean="0">
                <a:solidFill>
                  <a:srgbClr val="FFCC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Export function </a:t>
            </a:r>
            <a:r>
              <a:rPr lang="en-US" sz="1200" dirty="0" err="1" smtClean="0">
                <a:solidFill>
                  <a:srgbClr val="FFCC00"/>
                </a:solidFill>
              </a:rPr>
              <a:t>MyMethod</a:t>
            </a:r>
            <a:r>
              <a:rPr lang="en-US" sz="1200" dirty="0" smtClean="0">
                <a:solidFill>
                  <a:srgbClr val="FFCC00"/>
                </a:solidFill>
              </a:rPr>
              <a:t>(): number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    // do some stuff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CC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-class="right"&gt;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   &lt;select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cboGender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Model.Gender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-options="g.id as g.name for g in Genders"&gt;&lt;/select&gt;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&lt;/span&gt;</a:t>
            </a:r>
          </a:p>
          <a:p>
            <a:r>
              <a:rPr lang="en-US" dirty="0" smtClean="0"/>
              <a:t>Click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&lt;button type="button"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-click="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SaveData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()"&gt;Save&lt;/button&gt;</a:t>
            </a:r>
          </a:p>
          <a:p>
            <a:r>
              <a:rPr lang="en-US" dirty="0" smtClean="0"/>
              <a:t>Form Submit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&lt;form name="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myForm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-submit=“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SomeSubmitFunction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</a:t>
            </a:r>
          </a:p>
          <a:p>
            <a:endParaRPr lang="en-US" dirty="0" smtClean="0"/>
          </a:p>
          <a:p>
            <a:r>
              <a:rPr lang="en-US" dirty="0" smtClean="0"/>
              <a:t>Bind Array and &lt;A&gt;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-repeat=“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dataItem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in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MyArray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       &lt;td&gt;{{</a:t>
            </a:r>
            <a:r>
              <a:rPr lang="en-US" sz="1900" b="1" dirty="0" err="1" smtClean="0">
                <a:solidFill>
                  <a:srgbClr val="FFCC00"/>
                </a:solidFill>
              </a:rPr>
              <a:t>dataItem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.Id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}}&lt;/td&gt;&lt;td&gt;{{</a:t>
            </a:r>
            <a:r>
              <a:rPr lang="en-US" sz="1900" b="1" dirty="0" err="1" smtClean="0">
                <a:solidFill>
                  <a:srgbClr val="FFCC00"/>
                </a:solidFill>
              </a:rPr>
              <a:t>dataItem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}}&lt;/td&gt;&lt;td&gt;&lt;a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href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="#/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EditMyData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/{{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dataItem.Id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}}"&gt;Edit&lt;/a&gt;&lt;/td&gt;</a:t>
            </a:r>
          </a:p>
          <a:p>
            <a:pPr marL="331788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&lt;/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tr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Formatting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Name | uppercase }}&lt;/td&gt;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OtherName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| lowercase }}&lt;/td&gt;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&lt;td&gt;{{ 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SomeDate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 | date:'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dd-yyyy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' }}&lt;/td&gt;</a:t>
            </a:r>
          </a:p>
          <a:p>
            <a:r>
              <a:rPr lang="en-US" dirty="0" smtClean="0"/>
              <a:t>Simple Validation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MyText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required /&gt;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txtName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MyText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required=""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-required=“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IsNameRequired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/&gt;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&lt;input type="text" id="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-model=“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-required=“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IsZipRequired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-pattern="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PostalCodeMask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 /&gt;</a:t>
            </a:r>
          </a:p>
          <a:p>
            <a:endParaRPr lang="en-US" dirty="0" smtClean="0"/>
          </a:p>
          <a:p>
            <a:r>
              <a:rPr lang="en-US" dirty="0" smtClean="0"/>
              <a:t>Showing Errors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-show="myForm.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error.required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"&gt;required&lt;/span&gt;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&lt;span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-show="myForm.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txtZip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error.pattern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"&gt;Postal Code Format is not valid&lt;/span&gt;</a:t>
            </a:r>
          </a:p>
          <a:p>
            <a:pPr marL="538163" lvl="1" indent="0">
              <a:buNone/>
            </a:pPr>
            <a:endParaRPr lang="en-US" sz="1900" b="1" kern="1200" dirty="0" smtClean="0">
              <a:solidFill>
                <a:srgbClr val="FFCC00"/>
              </a:solidFill>
              <a:latin typeface="Franklin Gothic Medium" pitchFamily="34" charset="0"/>
              <a:ea typeface="+mn-ea"/>
              <a:cs typeface="Arial" charset="0"/>
            </a:endParaRPr>
          </a:p>
          <a:p>
            <a:r>
              <a:rPr lang="en-US" dirty="0" smtClean="0"/>
              <a:t>Disabling Controls</a:t>
            </a:r>
          </a:p>
          <a:p>
            <a:pPr marL="538163" lvl="1" indent="0">
              <a:buNone/>
            </a:pP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&lt;button type="button"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-click="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SaveRegistration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()" data-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ng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-disabled="</a:t>
            </a:r>
            <a:r>
              <a:rPr lang="en-US" sz="1900" b="1" kern="1200" dirty="0" err="1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myForm</a:t>
            </a:r>
            <a:r>
              <a:rPr lang="en-US" sz="1900" b="1" kern="1200" dirty="0" smtClean="0">
                <a:solidFill>
                  <a:srgbClr val="FFCC00"/>
                </a:solidFill>
                <a:latin typeface="Franklin Gothic Medium" pitchFamily="34" charset="0"/>
                <a:ea typeface="+mn-ea"/>
                <a:cs typeface="Arial" charset="0"/>
              </a:rPr>
              <a:t>.$invalid"&gt;Save&lt;/button&gt;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indingroadway.blogspot.com/" TargetMode="External"/><Relationship Id="rId2" Type="http://schemas.openxmlformats.org/officeDocument/2006/relationships/hyperlink" Target="mailto:kevinf@mageni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2576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/>
              <a:t>Workshop: Intro to HTML5, </a:t>
            </a:r>
            <a:r>
              <a:rPr lang="en-US" dirty="0" err="1"/>
              <a:t>TypeScript</a:t>
            </a:r>
            <a:r>
              <a:rPr lang="en-US" dirty="0"/>
              <a:t> and Angular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75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Kevin Ford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Practice Lead</a:t>
            </a: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926805" y="2377679"/>
            <a:ext cx="1874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 smtClean="0">
                <a:solidFill>
                  <a:srgbClr val="00B0EB"/>
                </a:solidFill>
                <a:latin typeface="Arial" charset="0"/>
              </a:rPr>
              <a:t>Introductory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Interface/class inheritance allowed</a:t>
            </a:r>
          </a:p>
          <a:p>
            <a:r>
              <a:rPr lang="en-US" dirty="0" smtClean="0"/>
              <a:t>Default constructor created automatically</a:t>
            </a:r>
          </a:p>
          <a:p>
            <a:r>
              <a:rPr lang="en-US" dirty="0"/>
              <a:t>p</a:t>
            </a:r>
            <a:r>
              <a:rPr lang="en-US" dirty="0" smtClean="0"/>
              <a:t>ublic/private members</a:t>
            </a:r>
          </a:p>
          <a:p>
            <a:r>
              <a:rPr lang="en-US" dirty="0" smtClean="0"/>
              <a:t>Members may be static</a:t>
            </a:r>
          </a:p>
          <a:p>
            <a:pPr marL="328613" lvl="2"/>
            <a:r>
              <a:rPr lang="en-US" dirty="0" smtClean="0"/>
              <a:t>class </a:t>
            </a:r>
            <a:r>
              <a:rPr lang="en-US" dirty="0"/>
              <a:t>Registration implements </a:t>
            </a:r>
            <a:r>
              <a:rPr lang="en-US" dirty="0" err="1"/>
              <a:t>Interfaces.IRegistration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328613" lvl="2"/>
            <a:r>
              <a:rPr lang="en-US" dirty="0"/>
              <a:t>        public Email: string = null;</a:t>
            </a:r>
          </a:p>
          <a:p>
            <a:pPr marL="328613" lvl="2"/>
            <a:r>
              <a:rPr lang="en-US" dirty="0"/>
              <a:t>        public </a:t>
            </a:r>
            <a:r>
              <a:rPr lang="en-US" dirty="0" err="1"/>
              <a:t>ScreenName</a:t>
            </a:r>
            <a:r>
              <a:rPr lang="en-US" dirty="0"/>
              <a:t>: string = null</a:t>
            </a:r>
            <a:r>
              <a:rPr lang="en-US" dirty="0" smtClean="0"/>
              <a:t>;</a:t>
            </a:r>
          </a:p>
          <a:p>
            <a:pPr marL="328613" lvl="2"/>
            <a:r>
              <a:rPr lang="en-US" dirty="0" smtClean="0"/>
              <a:t>        </a:t>
            </a:r>
            <a:r>
              <a:rPr lang="en-US" dirty="0" err="1" smtClean="0"/>
              <a:t>IsValid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r>
              <a:rPr lang="en-US" dirty="0" smtClean="0"/>
              <a:t> {</a:t>
            </a:r>
          </a:p>
          <a:p>
            <a:pPr marL="328613" lvl="2"/>
            <a:r>
              <a:rPr lang="en-US" dirty="0" smtClean="0"/>
              <a:t>            </a:t>
            </a:r>
            <a:r>
              <a:rPr lang="en-US" dirty="0"/>
              <a:t>return true;</a:t>
            </a:r>
          </a:p>
          <a:p>
            <a:pPr marL="328613" lvl="2"/>
            <a:r>
              <a:rPr lang="en-US" dirty="0"/>
              <a:t>        }</a:t>
            </a:r>
          </a:p>
          <a:p>
            <a:pPr marL="328613" lvl="2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0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59" y="2043861"/>
            <a:ext cx="7369175" cy="892969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Demo </a:t>
            </a:r>
            <a:r>
              <a:rPr lang="en-US" dirty="0" smtClean="0"/>
              <a:t>2: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41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910" y="1113235"/>
            <a:ext cx="4830365" cy="35778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Only Single inheritance is allowed</a:t>
            </a:r>
          </a:p>
          <a:p>
            <a:r>
              <a:rPr lang="en-US" dirty="0" smtClean="0"/>
              <a:t>Override by using same signature</a:t>
            </a:r>
          </a:p>
          <a:p>
            <a:r>
              <a:rPr lang="en-US" dirty="0"/>
              <a:t>s</a:t>
            </a:r>
            <a:r>
              <a:rPr lang="en-US" dirty="0" smtClean="0"/>
              <a:t>uper keyword allows access to base class methods and properties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export </a:t>
            </a:r>
            <a:r>
              <a:rPr lang="en-US" dirty="0"/>
              <a:t>class </a:t>
            </a:r>
            <a:r>
              <a:rPr lang="en-US" dirty="0" err="1"/>
              <a:t>ExtendedRegistration</a:t>
            </a:r>
            <a:r>
              <a:rPr lang="en-US" dirty="0"/>
              <a:t> extends Registration {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public </a:t>
            </a:r>
            <a:r>
              <a:rPr lang="en-US" dirty="0" err="1"/>
              <a:t>HotelName</a:t>
            </a:r>
            <a:r>
              <a:rPr lang="en-US" dirty="0"/>
              <a:t>: string = "";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    </a:t>
            </a:r>
            <a:r>
              <a:rPr lang="en-US" dirty="0" err="1" smtClean="0"/>
              <a:t>IsValid</a:t>
            </a:r>
            <a:r>
              <a:rPr lang="en-US" dirty="0"/>
              <a:t>(): </a:t>
            </a:r>
            <a:r>
              <a:rPr lang="en-US" dirty="0" err="1"/>
              <a:t>boolean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/>
              <a:t>return (</a:t>
            </a:r>
            <a:r>
              <a:rPr lang="en-US" dirty="0" err="1"/>
              <a:t>super.IsValid</a:t>
            </a:r>
            <a:r>
              <a:rPr lang="en-US" dirty="0"/>
              <a:t>() &amp;&amp; </a:t>
            </a:r>
            <a:r>
              <a:rPr lang="en-US" dirty="0" err="1"/>
              <a:t>this.HotelName</a:t>
            </a:r>
            <a:r>
              <a:rPr lang="en-US" dirty="0"/>
              <a:t> != "");</a:t>
            </a:r>
          </a:p>
          <a:p>
            <a:pPr lvl="2"/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8" name="Picture 2" descr="http://www.ismrd.org/__data/assets/image/0005/9707/inheritance-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131493"/>
            <a:ext cx="1749344" cy="118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976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Demo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Generics can be used in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One or more generic types may be specified</a:t>
            </a:r>
          </a:p>
          <a:p>
            <a:r>
              <a:rPr lang="en-US" dirty="0" smtClean="0"/>
              <a:t>Generics can be passed to super classes and interfaces</a:t>
            </a:r>
          </a:p>
          <a:p>
            <a:pPr marL="0" indent="0">
              <a:buNone/>
            </a:pPr>
            <a:endParaRPr lang="en-US" dirty="0" smtClean="0"/>
          </a:p>
          <a:p>
            <a:pPr marL="328613" lvl="2"/>
            <a:r>
              <a:rPr lang="en-US" dirty="0"/>
              <a:t>export interface </a:t>
            </a:r>
            <a:r>
              <a:rPr lang="en-US" dirty="0" err="1"/>
              <a:t>IGetString</a:t>
            </a:r>
            <a:r>
              <a:rPr lang="en-US" dirty="0"/>
              <a:t>&lt;T&gt; {</a:t>
            </a:r>
          </a:p>
          <a:p>
            <a:pPr marL="328613" lvl="2"/>
            <a:r>
              <a:rPr lang="en-US" dirty="0"/>
              <a:t>    </a:t>
            </a:r>
            <a:r>
              <a:rPr lang="en-US" dirty="0" err="1" smtClean="0"/>
              <a:t>GetString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/>
              <a:t>: T): string;</a:t>
            </a:r>
          </a:p>
          <a:p>
            <a:pPr marL="328613" lvl="2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63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60" y="1989616"/>
            <a:ext cx="7369175" cy="892969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Demo </a:t>
            </a:r>
            <a:r>
              <a:rPr lang="en-US" dirty="0"/>
              <a:t>4</a:t>
            </a:r>
            <a:r>
              <a:rPr lang="en-US" dirty="0" smtClean="0"/>
              <a:t>: </a:t>
            </a:r>
            <a:r>
              <a:rPr lang="en-US" dirty="0" smtClean="0"/>
              <a:t>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34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pic>
        <p:nvPicPr>
          <p:cNvPr id="5122" name="Picture 2" descr="http://ts3.mm.bing.net/th?id=H.4797376594379054&amp;w=315&amp;h=175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15" y="1438275"/>
            <a:ext cx="245173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762125" y="3062288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SPA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06115" y="307181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Data Binding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8200" y="3062288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IOC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43625" y="307181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latin typeface="Lucida Console" pitchFamily="49" charset="0"/>
              </a:rPr>
              <a:t>Async</a:t>
            </a:r>
            <a:endParaRPr lang="en-US" sz="135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Operations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611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Mocking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76212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Validation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48200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Server </a:t>
            </a:r>
            <a:r>
              <a:rPr lang="en-US" sz="1350" dirty="0" err="1"/>
              <a:t>Comms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143625" y="3929063"/>
            <a:ext cx="1123950" cy="63817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866156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Angular Learning Curve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152" y="1106778"/>
            <a:ext cx="3716962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 (SPA)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33525" y="1447800"/>
            <a:ext cx="3943350" cy="28479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/>
              <a:t>&lt;html&gt;</a:t>
            </a:r>
          </a:p>
          <a:p>
            <a:r>
              <a:rPr lang="en-US" sz="1350" dirty="0"/>
              <a:t>    &lt;script </a:t>
            </a:r>
            <a:r>
              <a:rPr lang="en-US" sz="1350" dirty="0" err="1"/>
              <a:t>src</a:t>
            </a:r>
            <a:r>
              <a:rPr lang="en-US" sz="1350" dirty="0"/>
              <a:t>="/Scripts/angular.min.js"&gt;&lt;/script&gt;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    &lt;div data-</a:t>
            </a:r>
            <a:r>
              <a:rPr lang="en-US" sz="1200" dirty="0" err="1">
                <a:latin typeface="Lucida Console" pitchFamily="49" charset="0"/>
              </a:rPr>
              <a:t>ng</a:t>
            </a:r>
            <a:r>
              <a:rPr lang="en-US" sz="1200" dirty="0">
                <a:latin typeface="Lucida Console" pitchFamily="49" charset="0"/>
              </a:rPr>
              <a:t>-app</a:t>
            </a:r>
            <a:r>
              <a:rPr lang="en-US" sz="1350" dirty="0"/>
              <a:t>=“Module”&gt;</a:t>
            </a:r>
            <a:endParaRPr lang="en-US" sz="1200" dirty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101" y="3848101"/>
            <a:ext cx="7889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    &lt;/div&gt;</a:t>
            </a:r>
          </a:p>
          <a:p>
            <a:r>
              <a:rPr lang="en-US" sz="1350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2576" y="1181100"/>
            <a:ext cx="9217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Main Page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72200" y="166687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2200" y="233362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2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72200" y="2990850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3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72200" y="3657815"/>
            <a:ext cx="1038225" cy="4381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8606" y="2594186"/>
            <a:ext cx="3212044" cy="12827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988607" y="2594187"/>
            <a:ext cx="3212043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988609" y="2594187"/>
            <a:ext cx="3212042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1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988608" y="2594187"/>
            <a:ext cx="3221567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98133" y="2594187"/>
            <a:ext cx="3212042" cy="12922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 4</a:t>
            </a:r>
          </a:p>
        </p:txBody>
      </p:sp>
    </p:spTree>
    <p:extLst>
      <p:ext uri="{BB962C8B-B14F-4D97-AF65-F5344CB8AC3E}">
        <p14:creationId xmlns:p14="http://schemas.microsoft.com/office/powerpoint/2010/main" val="2440550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454400" y="2004906"/>
            <a:ext cx="1747520" cy="11582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Module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 and Routing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833120" y="1496907"/>
            <a:ext cx="1537547" cy="67733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Navigation </a:t>
            </a:r>
          </a:p>
        </p:txBody>
      </p:sp>
      <p:sp>
        <p:nvSpPr>
          <p:cNvPr id="8" name="Round Diagonal Corner Rectangle 7"/>
          <p:cNvSpPr/>
          <p:nvPr/>
        </p:nvSpPr>
        <p:spPr bwMode="auto">
          <a:xfrm>
            <a:off x="6238239" y="1727200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Controllers</a:t>
            </a:r>
          </a:p>
        </p:txBody>
      </p:sp>
      <p:sp>
        <p:nvSpPr>
          <p:cNvPr id="11" name="Round Diagonal Corner Rectangle 10"/>
          <p:cNvSpPr/>
          <p:nvPr/>
        </p:nvSpPr>
        <p:spPr bwMode="auto">
          <a:xfrm>
            <a:off x="6238239" y="903739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Views</a:t>
            </a:r>
          </a:p>
        </p:txBody>
      </p:sp>
      <p:sp>
        <p:nvSpPr>
          <p:cNvPr id="12" name="Round Diagonal Corner Rectangle 11"/>
          <p:cNvSpPr/>
          <p:nvPr/>
        </p:nvSpPr>
        <p:spPr bwMode="auto">
          <a:xfrm>
            <a:off x="6238239" y="2523066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Factories</a:t>
            </a:r>
          </a:p>
        </p:txBody>
      </p:sp>
      <p:sp>
        <p:nvSpPr>
          <p:cNvPr id="13" name="Round Diagonal Corner Rectangle 12"/>
          <p:cNvSpPr/>
          <p:nvPr/>
        </p:nvSpPr>
        <p:spPr bwMode="auto">
          <a:xfrm>
            <a:off x="6238239" y="3339251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Services</a:t>
            </a:r>
          </a:p>
        </p:txBody>
      </p:sp>
      <p:sp>
        <p:nvSpPr>
          <p:cNvPr id="14" name="Round Diagonal Corner Rectangle 13"/>
          <p:cNvSpPr/>
          <p:nvPr/>
        </p:nvSpPr>
        <p:spPr bwMode="auto">
          <a:xfrm>
            <a:off x="6238239" y="4155436"/>
            <a:ext cx="1612054" cy="717973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Directives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833119" y="3241039"/>
            <a:ext cx="1537547" cy="67733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rPr>
              <a:t>Directives</a:t>
            </a:r>
          </a:p>
        </p:txBody>
      </p:sp>
      <p:sp>
        <p:nvSpPr>
          <p:cNvPr id="16" name="Bent-Up Arrow 15"/>
          <p:cNvSpPr/>
          <p:nvPr/>
        </p:nvSpPr>
        <p:spPr bwMode="auto">
          <a:xfrm rot="5400000">
            <a:off x="2174239" y="1552788"/>
            <a:ext cx="658710" cy="1901615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8" name="Bent-Up Arrow 17"/>
          <p:cNvSpPr/>
          <p:nvPr/>
        </p:nvSpPr>
        <p:spPr bwMode="auto">
          <a:xfrm rot="5400000">
            <a:off x="4906022" y="2586157"/>
            <a:ext cx="754354" cy="191007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19" name="Bent-Up Arrow 18"/>
          <p:cNvSpPr/>
          <p:nvPr/>
        </p:nvSpPr>
        <p:spPr bwMode="auto">
          <a:xfrm rot="5400000">
            <a:off x="4833810" y="600477"/>
            <a:ext cx="898777" cy="191008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10799999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5201920" y="2043839"/>
            <a:ext cx="1036319" cy="3347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5201919" y="2736294"/>
            <a:ext cx="1036319" cy="33477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3" name="Bent-Up Arrow 22"/>
          <p:cNvSpPr/>
          <p:nvPr/>
        </p:nvSpPr>
        <p:spPr bwMode="auto">
          <a:xfrm rot="5400000">
            <a:off x="2105658" y="1892303"/>
            <a:ext cx="795870" cy="1901614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rot="5400000">
            <a:off x="4274867" y="2814823"/>
            <a:ext cx="1615042" cy="2311694"/>
          </a:xfrm>
          <a:prstGeom prst="bentUpArrow">
            <a:avLst>
              <a:gd name="adj1" fmla="val 13965"/>
              <a:gd name="adj2" fmla="val 14717"/>
              <a:gd name="adj3" fmla="val 109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33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245332" y="157455"/>
            <a:ext cx="6650828" cy="7347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HTML 5 Development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6650828" cy="3482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5 Introduces new elements and attributes to enhance the development and client experience</a:t>
            </a:r>
          </a:p>
          <a:p>
            <a:r>
              <a:rPr lang="en-US" dirty="0" smtClean="0"/>
              <a:t>Can create richer client applications</a:t>
            </a:r>
          </a:p>
          <a:p>
            <a:r>
              <a:rPr lang="en-US" dirty="0" smtClean="0"/>
              <a:t>Different levels of browser adoption</a:t>
            </a:r>
          </a:p>
          <a:p>
            <a:r>
              <a:rPr lang="en-US" dirty="0" smtClean="0"/>
              <a:t>Java libraries have become more important than ever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Angular JS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71550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140" y="1974117"/>
            <a:ext cx="7369175" cy="892969"/>
          </a:xfrm>
        </p:spPr>
        <p:txBody>
          <a:bodyPr/>
          <a:lstStyle/>
          <a:p>
            <a:r>
              <a:rPr lang="en-US" dirty="0" smtClean="0"/>
              <a:t>Angular Demo 1: 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98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95425" y="1381125"/>
            <a:ext cx="6267450" cy="3190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Lucida Console" pitchFamily="49" charset="0"/>
              </a:rPr>
              <a:t>Angular JS</a:t>
            </a:r>
          </a:p>
        </p:txBody>
      </p:sp>
      <p:sp>
        <p:nvSpPr>
          <p:cNvPr id="12" name="Bent-Up Arrow 11"/>
          <p:cNvSpPr/>
          <p:nvPr/>
        </p:nvSpPr>
        <p:spPr bwMode="auto">
          <a:xfrm>
            <a:off x="3416539" y="2702243"/>
            <a:ext cx="1298336" cy="548640"/>
          </a:xfrm>
          <a:prstGeom prst="bentUp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Models to Views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010025" y="1828800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$Scope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95475" y="2867025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Controller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010025" y="3752850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Model Information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038850" y="2867025"/>
            <a:ext cx="123825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View</a:t>
            </a:r>
          </a:p>
        </p:txBody>
      </p:sp>
      <p:sp>
        <p:nvSpPr>
          <p:cNvPr id="10" name="Down Arrow 9"/>
          <p:cNvSpPr/>
          <p:nvPr/>
        </p:nvSpPr>
        <p:spPr bwMode="auto">
          <a:xfrm rot="3221506">
            <a:off x="3205396" y="1925826"/>
            <a:ext cx="363474" cy="1045799"/>
          </a:xfrm>
          <a:prstGeom prst="downArrow">
            <a:avLst>
              <a:gd name="adj1" fmla="val 39518"/>
              <a:gd name="adj2" fmla="val 50000"/>
            </a:avLst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7266031">
            <a:off x="3234803" y="3344251"/>
            <a:ext cx="363474" cy="1045799"/>
          </a:xfrm>
          <a:prstGeom prst="downArrow">
            <a:avLst>
              <a:gd name="adj1" fmla="val 39518"/>
              <a:gd name="adj2" fmla="val 50000"/>
            </a:avLst>
          </a:prstGeom>
          <a:solidFill>
            <a:schemeClr val="tx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1895475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518535" y="3514725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596683" y="2652713"/>
            <a:ext cx="140152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3387131" y="2990088"/>
            <a:ext cx="2480267" cy="363474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ctr" anchorCtr="1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2"/>
                </a:solidFill>
                <a:latin typeface="Lucida Console" pitchFamily="49" charset="0"/>
              </a:rPr>
              <a:t>$Scope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256205" y="2686050"/>
            <a:ext cx="2639768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781175" y="2800350"/>
            <a:ext cx="4229098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Lucida Console" pitchFamily="49" charset="0"/>
            </a:endParaRPr>
          </a:p>
        </p:txBody>
      </p:sp>
      <p:sp>
        <p:nvSpPr>
          <p:cNvPr id="21" name="Left-Right-Up Arrow 20"/>
          <p:cNvSpPr/>
          <p:nvPr/>
        </p:nvSpPr>
        <p:spPr bwMode="auto">
          <a:xfrm rot="5400000">
            <a:off x="4665674" y="2430921"/>
            <a:ext cx="912114" cy="1491334"/>
          </a:xfrm>
          <a:prstGeom prst="leftRightUpArrow">
            <a:avLst/>
          </a:prstGeom>
          <a:solidFill>
            <a:schemeClr val="tx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79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7" grpId="0" animBg="1"/>
      <p:bldP spid="19" grpId="0" animBg="1"/>
      <p:bldP spid="22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$scope implied</a:t>
            </a:r>
          </a:p>
          <a:p>
            <a:r>
              <a:rPr lang="en-US" dirty="0" smtClean="0"/>
              <a:t>Will add member to $scope dynamically if needed</a:t>
            </a:r>
          </a:p>
          <a:p>
            <a:endParaRPr lang="en-US" dirty="0"/>
          </a:p>
          <a:p>
            <a:r>
              <a:rPr lang="en-US" dirty="0" smtClean="0"/>
              <a:t>Simple display: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&lt;td&gt;{{ </a:t>
            </a:r>
            <a:r>
              <a:rPr lang="en-US" sz="1425" b="1" dirty="0" err="1">
                <a:solidFill>
                  <a:srgbClr val="FFCC00"/>
                </a:solidFill>
              </a:rPr>
              <a:t>registration.ScreenName</a:t>
            </a:r>
            <a:r>
              <a:rPr lang="en-US" sz="1425" b="1" dirty="0">
                <a:solidFill>
                  <a:srgbClr val="FFCC00"/>
                </a:solidFill>
              </a:rPr>
              <a:t> }}&lt;/td&gt;</a:t>
            </a:r>
          </a:p>
          <a:p>
            <a:r>
              <a:rPr lang="en-US" dirty="0"/>
              <a:t>Simple binding for e</a:t>
            </a:r>
            <a:r>
              <a:rPr lang="en-US" dirty="0" smtClean="0"/>
              <a:t>dit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&lt;input data-</a:t>
            </a:r>
            <a:r>
              <a:rPr lang="en-US" sz="1425" b="1" dirty="0" err="1">
                <a:solidFill>
                  <a:srgbClr val="FFCC00"/>
                </a:solidFill>
              </a:rPr>
              <a:t>ng</a:t>
            </a:r>
            <a:r>
              <a:rPr lang="en-US" sz="1425" b="1" dirty="0">
                <a:solidFill>
                  <a:srgbClr val="FFCC00"/>
                </a:solidFill>
              </a:rPr>
              <a:t>-style="width: 50%" type="text" id="</a:t>
            </a:r>
            <a:r>
              <a:rPr lang="en-US" sz="1425" b="1" dirty="0" err="1">
                <a:solidFill>
                  <a:srgbClr val="FFCC00"/>
                </a:solidFill>
              </a:rPr>
              <a:t>txtBirthDate</a:t>
            </a:r>
            <a:r>
              <a:rPr lang="en-US" sz="1425" b="1" dirty="0">
                <a:solidFill>
                  <a:srgbClr val="FFCC00"/>
                </a:solidFill>
              </a:rPr>
              <a:t>" data-</a:t>
            </a:r>
            <a:r>
              <a:rPr lang="en-US" sz="1425" b="1" dirty="0" err="1">
                <a:solidFill>
                  <a:srgbClr val="FFCC00"/>
                </a:solidFill>
              </a:rPr>
              <a:t>ng</a:t>
            </a:r>
            <a:r>
              <a:rPr lang="en-US" sz="1425" b="1" dirty="0">
                <a:solidFill>
                  <a:srgbClr val="FFCC00"/>
                </a:solidFill>
              </a:rPr>
              <a:t>-model="</a:t>
            </a:r>
            <a:r>
              <a:rPr lang="en-US" sz="1425" b="1" dirty="0" err="1">
                <a:solidFill>
                  <a:srgbClr val="FFCC00"/>
                </a:solidFill>
              </a:rPr>
              <a:t>Model.BirthDate</a:t>
            </a:r>
            <a:r>
              <a:rPr lang="en-US" sz="1425" b="1" dirty="0">
                <a:solidFill>
                  <a:srgbClr val="FFCC00"/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162412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25" y="1803637"/>
            <a:ext cx="7369175" cy="892969"/>
          </a:xfrm>
        </p:spPr>
        <p:txBody>
          <a:bodyPr/>
          <a:lstStyle/>
          <a:p>
            <a:r>
              <a:rPr lang="en-US" dirty="0" smtClean="0"/>
              <a:t>Angular Demo 2: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Validation/Formatting Syntax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943818"/>
              </p:ext>
            </p:extLst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1027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449" y="2012864"/>
            <a:ext cx="7369175" cy="89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Demo 3: </a:t>
            </a:r>
            <a:r>
              <a:rPr lang="en-US" dirty="0"/>
              <a:t>V</a:t>
            </a:r>
            <a:r>
              <a:rPr lang="en-US" dirty="0" smtClean="0"/>
              <a:t>alidation and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28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custom: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&lt;data-custom-</a:t>
            </a:r>
            <a:r>
              <a:rPr lang="en-US" dirty="0" err="1" smtClean="0"/>
              <a:t>dir</a:t>
            </a:r>
            <a:r>
              <a:rPr lang="en-US" dirty="0" smtClean="0"/>
              <a:t>&gt;&lt;/data-custom-</a:t>
            </a:r>
            <a:r>
              <a:rPr lang="en-US" dirty="0" err="1" smtClean="0"/>
              <a:t>dir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&lt;div data-custom-</a:t>
            </a:r>
            <a:r>
              <a:rPr lang="en-US" dirty="0" err="1" smtClean="0"/>
              <a:t>dir</a:t>
            </a:r>
            <a:r>
              <a:rPr lang="en-US" dirty="0" smtClean="0"/>
              <a:t>=“some value” &gt;&lt;/span&gt;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Class Name</a:t>
            </a:r>
          </a:p>
          <a:p>
            <a:pPr lvl="2"/>
            <a:r>
              <a:rPr lang="en-US" dirty="0" smtClean="0"/>
              <a:t>&lt;!– directive: custom-</a:t>
            </a:r>
            <a:r>
              <a:rPr lang="en-US" dirty="0" err="1" smtClean="0"/>
              <a:t>dir</a:t>
            </a:r>
            <a:r>
              <a:rPr lang="en-US" dirty="0" smtClean="0"/>
              <a:t> some value --&gt;</a:t>
            </a:r>
            <a:endParaRPr lang="en-US" dirty="0"/>
          </a:p>
          <a:p>
            <a:pPr lvl="1"/>
            <a:r>
              <a:rPr lang="en-US" sz="1600" dirty="0"/>
              <a:t>Class </a:t>
            </a:r>
            <a:r>
              <a:rPr lang="en-US" sz="1600" dirty="0" smtClean="0"/>
              <a:t>Name</a:t>
            </a:r>
          </a:p>
          <a:p>
            <a:pPr lvl="2"/>
            <a:r>
              <a:rPr lang="en-US" dirty="0"/>
              <a:t>&lt;div class="custom-</a:t>
            </a:r>
            <a:r>
              <a:rPr lang="en-US" dirty="0" err="1"/>
              <a:t>dir</a:t>
            </a:r>
            <a:r>
              <a:rPr lang="en-US" dirty="0"/>
              <a:t>: some value;“&gt;&lt;/div&gt;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3541852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module </a:t>
            </a:r>
            <a:r>
              <a:rPr lang="en-US" dirty="0" err="1"/>
              <a:t>myDirectives</a:t>
            </a:r>
            <a:r>
              <a:rPr lang="en-US" dirty="0"/>
              <a:t> {</a:t>
            </a:r>
          </a:p>
          <a:p>
            <a:pPr lvl="2"/>
            <a:r>
              <a:rPr lang="en-US" dirty="0"/>
              <a:t>    export function </a:t>
            </a:r>
            <a:r>
              <a:rPr lang="en-US" dirty="0" err="1"/>
              <a:t>customDir</a:t>
            </a:r>
            <a:r>
              <a:rPr lang="en-US" dirty="0"/>
              <a:t>(): any {</a:t>
            </a:r>
          </a:p>
          <a:p>
            <a:pPr lvl="2"/>
            <a:r>
              <a:rPr lang="en-US" dirty="0"/>
              <a:t>        return {</a:t>
            </a:r>
          </a:p>
          <a:p>
            <a:pPr lvl="2"/>
            <a:r>
              <a:rPr lang="en-US" dirty="0"/>
              <a:t>            restrict: "A",</a:t>
            </a:r>
          </a:p>
          <a:p>
            <a:pPr lvl="2"/>
            <a:r>
              <a:rPr lang="en-US" dirty="0"/>
              <a:t>            link: function ($</a:t>
            </a:r>
            <a:r>
              <a:rPr lang="en-US" dirty="0" err="1"/>
              <a:t>elem</a:t>
            </a:r>
            <a:r>
              <a:rPr lang="en-US" dirty="0"/>
              <a:t>, $</a:t>
            </a:r>
            <a:r>
              <a:rPr lang="en-US" dirty="0" err="1"/>
              <a:t>attr</a:t>
            </a:r>
            <a:r>
              <a:rPr lang="en-US" dirty="0"/>
              <a:t>) {</a:t>
            </a:r>
          </a:p>
          <a:p>
            <a:pPr lvl="2"/>
            <a:r>
              <a:rPr lang="en-US" dirty="0"/>
              <a:t>                        $</a:t>
            </a:r>
            <a:r>
              <a:rPr lang="en-US" dirty="0" err="1"/>
              <a:t>elem</a:t>
            </a:r>
            <a:r>
              <a:rPr lang="en-US" dirty="0"/>
              <a:t>[0].</a:t>
            </a:r>
            <a:r>
              <a:rPr lang="en-US" dirty="0" err="1"/>
              <a:t>innerHTML</a:t>
            </a:r>
            <a:r>
              <a:rPr lang="en-US" dirty="0"/>
              <a:t> = '&lt;b&gt;' + $</a:t>
            </a:r>
            <a:r>
              <a:rPr lang="en-US" dirty="0" err="1"/>
              <a:t>attr</a:t>
            </a:r>
            <a:r>
              <a:rPr lang="en-US" dirty="0"/>
              <a:t> + '&lt;/b&gt;';</a:t>
            </a:r>
          </a:p>
          <a:p>
            <a:pPr lvl="2"/>
            <a:r>
              <a:rPr lang="en-US" dirty="0"/>
              <a:t>            }</a:t>
            </a:r>
          </a:p>
          <a:p>
            <a:pPr lvl="2"/>
            <a:r>
              <a:rPr lang="en-US" dirty="0"/>
              <a:t>        }</a:t>
            </a:r>
          </a:p>
          <a:p>
            <a:pPr lvl="2"/>
            <a:r>
              <a:rPr lang="en-US" dirty="0"/>
              <a:t>    }</a:t>
            </a:r>
          </a:p>
          <a:p>
            <a:pPr lvl="2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05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Hooking it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Angular sees the name</a:t>
            </a:r>
          </a:p>
          <a:p>
            <a:pPr lvl="1"/>
            <a:r>
              <a:rPr lang="en-US" dirty="0" smtClean="0"/>
              <a:t>X- and data- are removed from element attribute directives in HTML</a:t>
            </a:r>
          </a:p>
          <a:p>
            <a:pPr lvl="1"/>
            <a:r>
              <a:rPr lang="en-US" dirty="0" smtClean="0"/>
              <a:t>:, - and _ are converted to camel case</a:t>
            </a:r>
          </a:p>
          <a:p>
            <a:r>
              <a:rPr lang="en-US" dirty="0" smtClean="0"/>
              <a:t>Adding a directive registration to the context</a:t>
            </a:r>
          </a:p>
          <a:p>
            <a:pPr lvl="2"/>
            <a:r>
              <a:rPr lang="en-US" dirty="0" err="1" smtClean="0"/>
              <a:t>myModule.directive</a:t>
            </a:r>
            <a:r>
              <a:rPr lang="en-US" dirty="0" smtClean="0"/>
              <a:t>('</a:t>
            </a:r>
            <a:r>
              <a:rPr lang="en-US" dirty="0" err="1" smtClean="0"/>
              <a:t>customDir</a:t>
            </a:r>
            <a:r>
              <a:rPr lang="en-US" dirty="0" smtClean="0"/>
              <a:t>', </a:t>
            </a:r>
            <a:r>
              <a:rPr lang="en-US" dirty="0"/>
              <a:t>function () {</a:t>
            </a:r>
          </a:p>
          <a:p>
            <a:pPr lvl="2"/>
            <a:r>
              <a:rPr lang="en-US" dirty="0"/>
              <a:t>    return </a:t>
            </a:r>
            <a:r>
              <a:rPr lang="en-US" dirty="0" err="1" smtClean="0"/>
              <a:t>myDirectives.customDir</a:t>
            </a:r>
            <a:r>
              <a:rPr lang="en-US" dirty="0" smtClean="0"/>
              <a:t>();</a:t>
            </a:r>
            <a:endParaRPr lang="en-US" dirty="0"/>
          </a:p>
          <a:p>
            <a:pPr lvl="2"/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62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509" y="1974118"/>
            <a:ext cx="7369175" cy="89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Angular Demo 4: Creating a Directive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1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18085" y="1113235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163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657350" y="1597819"/>
            <a:ext cx="582930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r>
              <a:rPr lang="en-US" sz="2250" kern="0"/>
              <a:t>Thank you!</a:t>
            </a:r>
            <a:endParaRPr lang="en-US" sz="2250" kern="0" dirty="0"/>
          </a:p>
        </p:txBody>
      </p:sp>
      <p:sp>
        <p:nvSpPr>
          <p:cNvPr id="5" name="Subtitle 4"/>
          <p:cNvSpPr txBox="1">
            <a:spLocks/>
          </p:cNvSpPr>
          <p:nvPr/>
        </p:nvSpPr>
        <p:spPr bwMode="auto">
          <a:xfrm>
            <a:off x="2067951" y="2914650"/>
            <a:ext cx="4904349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7784" tIns="33336" rIns="67784" bIns="33336" numCol="1" anchor="t" anchorCtr="0" compatLnSpc="1">
            <a:prstTxWarp prst="textNoShape">
              <a:avLst/>
            </a:prstTxWarp>
          </a:bodyPr>
          <a:lstStyle>
            <a:lvl1pPr marL="431800" indent="-431800" algn="l" defTabSz="896938" rtl="0" eaLnBrk="0" fontAlgn="base" hangingPunct="0">
              <a:spcBef>
                <a:spcPct val="10000"/>
              </a:spcBef>
              <a:spcAft>
                <a:spcPct val="15000"/>
              </a:spcAft>
              <a:buClr>
                <a:srgbClr val="0095D5"/>
              </a:buClr>
              <a:buSzPct val="75000"/>
              <a:buFont typeface="Times" pitchFamily="28" charset="0"/>
              <a:buChar char="•"/>
              <a:tabLst>
                <a:tab pos="1387475" algn="l"/>
                <a:tab pos="1706563" algn="l"/>
                <a:tab pos="2079625" algn="l"/>
              </a:tabLst>
              <a:defRPr sz="2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3588" indent="-225425" algn="l" defTabSz="896938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682C7"/>
              </a:buClr>
              <a:buSzPct val="100000"/>
              <a:buChar char="–"/>
              <a:tabLst>
                <a:tab pos="1387475" algn="l"/>
                <a:tab pos="1706563" algn="l"/>
                <a:tab pos="2079625" algn="l"/>
              </a:tabLst>
              <a:defRPr sz="2100">
                <a:solidFill>
                  <a:srgbClr val="D4D4D4"/>
                </a:solidFill>
                <a:latin typeface="+mn-lt"/>
              </a:defRPr>
            </a:lvl2pPr>
            <a:lvl3pPr marL="869950" algn="l" defTabSz="896938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900" b="1">
                <a:solidFill>
                  <a:srgbClr val="FFCC00"/>
                </a:solidFill>
                <a:latin typeface="+mn-lt"/>
              </a:defRPr>
            </a:lvl3pPr>
            <a:lvl4pPr marL="998538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4pPr>
            <a:lvl5pPr marL="13446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5pPr>
            <a:lvl6pPr marL="18018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6pPr>
            <a:lvl7pPr marL="22590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7pPr>
            <a:lvl8pPr marL="27162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8pPr>
            <a:lvl9pPr marL="3173413" algn="l" defTabSz="896938" rtl="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387475" algn="l"/>
                <a:tab pos="1706563" algn="l"/>
                <a:tab pos="2079625" algn="l"/>
              </a:tabLst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950" kern="0" dirty="0"/>
              <a:t>Kevin </a:t>
            </a:r>
            <a:r>
              <a:rPr lang="en-US" sz="1950" kern="0" dirty="0" smtClean="0"/>
              <a:t>Ford </a:t>
            </a:r>
          </a:p>
          <a:p>
            <a:r>
              <a:rPr lang="en-US" sz="1950" kern="0" dirty="0" smtClean="0"/>
              <a:t>Twitter: @Bowman74</a:t>
            </a:r>
            <a:endParaRPr lang="en-US" sz="1950" kern="0" dirty="0"/>
          </a:p>
          <a:p>
            <a:r>
              <a:rPr lang="en-US" sz="1950" kern="0" dirty="0">
                <a:hlinkClick r:id="rId2"/>
              </a:rPr>
              <a:t>kevinf@magenic.com</a:t>
            </a:r>
            <a:endParaRPr lang="en-US" sz="1950" kern="0" dirty="0"/>
          </a:p>
          <a:p>
            <a:r>
              <a:rPr lang="en-US" sz="1950" kern="0" dirty="0">
                <a:hlinkClick r:id="rId3"/>
              </a:rPr>
              <a:t>http://windingroadway.blogspot.com</a:t>
            </a:r>
            <a:endParaRPr lang="en-US" sz="1950" kern="0" dirty="0"/>
          </a:p>
        </p:txBody>
      </p:sp>
    </p:spTree>
    <p:extLst>
      <p:ext uri="{BB962C8B-B14F-4D97-AF65-F5344CB8AC3E}">
        <p14:creationId xmlns:p14="http://schemas.microsoft.com/office/powerpoint/2010/main" val="389996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trong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Compile time type checking</a:t>
            </a:r>
          </a:p>
          <a:p>
            <a:r>
              <a:rPr lang="en-US" dirty="0" smtClean="0"/>
              <a:t>The following “primitive” types are available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tring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oolean</a:t>
            </a:r>
            <a:endParaRPr lang="en-US" dirty="0" smtClean="0"/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undefined</a:t>
            </a:r>
          </a:p>
          <a:p>
            <a:r>
              <a:rPr lang="en-US" dirty="0" smtClean="0"/>
              <a:t>Syntax:</a:t>
            </a:r>
          </a:p>
          <a:p>
            <a:pPr marL="403622" lvl="1" indent="0">
              <a:buNone/>
            </a:pPr>
            <a:r>
              <a:rPr lang="en-US" sz="1425" b="1" dirty="0" err="1">
                <a:solidFill>
                  <a:srgbClr val="FFCC00"/>
                </a:solidFill>
              </a:rPr>
              <a:t>var</a:t>
            </a:r>
            <a:r>
              <a:rPr lang="en-US" sz="1425" b="1" dirty="0">
                <a:solidFill>
                  <a:srgbClr val="FFCC00"/>
                </a:solidFill>
              </a:rPr>
              <a:t> </a:t>
            </a:r>
            <a:r>
              <a:rPr lang="en-US" sz="1425" b="1" dirty="0" err="1">
                <a:solidFill>
                  <a:srgbClr val="FFCC00"/>
                </a:solidFill>
              </a:rPr>
              <a:t>myNumericVariable</a:t>
            </a:r>
            <a:r>
              <a:rPr lang="en-US" sz="1425" b="1" dirty="0">
                <a:solidFill>
                  <a:srgbClr val="FFCC00"/>
                </a:solidFill>
              </a:rPr>
              <a:t> : number;</a:t>
            </a:r>
          </a:p>
          <a:p>
            <a:pPr marL="403622" lvl="1" indent="0">
              <a:buNone/>
            </a:pPr>
            <a:r>
              <a:rPr lang="en-US" sz="1425" b="1" dirty="0" err="1">
                <a:solidFill>
                  <a:srgbClr val="FFCC00"/>
                </a:solidFill>
              </a:rPr>
              <a:t>var</a:t>
            </a:r>
            <a:r>
              <a:rPr lang="en-US" sz="1425" b="1" dirty="0">
                <a:solidFill>
                  <a:srgbClr val="FFCC00"/>
                </a:solidFill>
              </a:rPr>
              <a:t> </a:t>
            </a:r>
            <a:r>
              <a:rPr lang="en-US" sz="1425" b="1" dirty="0" err="1">
                <a:solidFill>
                  <a:srgbClr val="FFCC00"/>
                </a:solidFill>
              </a:rPr>
              <a:t>myStringVariable</a:t>
            </a:r>
            <a:r>
              <a:rPr lang="en-US" sz="1425" b="1" dirty="0">
                <a:solidFill>
                  <a:srgbClr val="FFCC00"/>
                </a:solidFill>
              </a:rPr>
              <a:t> : string = ‘initial value’;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 descr="http://images.essentialbaby.com.au/2012/04/16/3223726/strong-baby-420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904717"/>
            <a:ext cx="2762250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659" y="98823"/>
            <a:ext cx="1424559" cy="14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13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 code in “global” module by default</a:t>
            </a:r>
          </a:p>
          <a:p>
            <a:r>
              <a:rPr lang="en-US" dirty="0" smtClean="0"/>
              <a:t>Modules restrict visibility</a:t>
            </a:r>
          </a:p>
          <a:p>
            <a:r>
              <a:rPr lang="en-US" dirty="0" smtClean="0"/>
              <a:t>Modules create ‘namespaces’</a:t>
            </a:r>
          </a:p>
          <a:p>
            <a:r>
              <a:rPr lang="en-US" dirty="0" smtClean="0"/>
              <a:t>‘export’ command</a:t>
            </a:r>
          </a:p>
          <a:p>
            <a:pPr marL="403622" lvl="1" indent="0">
              <a:buNone/>
            </a:pPr>
            <a:endParaRPr lang="en-US" dirty="0" smtClean="0"/>
          </a:p>
          <a:p>
            <a:pPr marL="483394" lvl="2"/>
            <a:r>
              <a:rPr lang="en-US" dirty="0" smtClean="0"/>
              <a:t>module Classes {</a:t>
            </a:r>
          </a:p>
          <a:p>
            <a:pPr marL="483394" lvl="2"/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internalString</a:t>
            </a:r>
            <a:r>
              <a:rPr lang="en-US" dirty="0" smtClean="0"/>
              <a:t>: string;</a:t>
            </a:r>
          </a:p>
          <a:p>
            <a:pPr marL="483394" lvl="2"/>
            <a:r>
              <a:rPr lang="en-US" dirty="0" smtClean="0"/>
              <a:t>    export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externalString</a:t>
            </a:r>
            <a:r>
              <a:rPr lang="en-US" dirty="0" smtClean="0"/>
              <a:t>: string;</a:t>
            </a:r>
          </a:p>
          <a:p>
            <a:pPr marL="483394" lvl="2"/>
            <a:r>
              <a:rPr lang="en-US" dirty="0" smtClean="0"/>
              <a:t>}</a:t>
            </a:r>
          </a:p>
          <a:p>
            <a:r>
              <a:rPr lang="en-US" dirty="0" smtClean="0"/>
              <a:t>Reference another TS file:</a:t>
            </a:r>
          </a:p>
          <a:p>
            <a:pPr marL="483394" lvl="2"/>
            <a:r>
              <a:rPr lang="en-US" dirty="0"/>
              <a:t>///&lt;reference path</a:t>
            </a:r>
            <a:r>
              <a:rPr lang="en-US" dirty="0" smtClean="0"/>
              <a:t>=“</a:t>
            </a:r>
            <a:r>
              <a:rPr lang="en-US" dirty="0" err="1" smtClean="0"/>
              <a:t>FileToReference.ts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</p:txBody>
      </p:sp>
      <p:pic>
        <p:nvPicPr>
          <p:cNvPr id="2050" name="Picture 2" descr="http://ts3.mm.bing.net/th?id=H.4546730887416038&amp;w=301&amp;h=188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218134"/>
            <a:ext cx="2150269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32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909" y="2192041"/>
            <a:ext cx="7369175" cy="892969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Demo </a:t>
            </a:r>
            <a:r>
              <a:rPr lang="en-US" dirty="0" smtClean="0"/>
              <a:t>1: Strong Types and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9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Subtype of number with associated constants</a:t>
            </a:r>
          </a:p>
          <a:p>
            <a:r>
              <a:rPr lang="en-US" dirty="0" smtClean="0"/>
              <a:t>Can use constant numbers</a:t>
            </a:r>
          </a:p>
          <a:p>
            <a:r>
              <a:rPr lang="en-US" dirty="0" smtClean="0"/>
              <a:t>Can use computed values</a:t>
            </a:r>
          </a:p>
          <a:p>
            <a:pPr marL="328613" lvl="2"/>
            <a:endParaRPr lang="en-US" dirty="0" smtClean="0"/>
          </a:p>
          <a:p>
            <a:pPr marL="328613" lvl="2"/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/>
              <a:t>Gender {</a:t>
            </a:r>
          </a:p>
          <a:p>
            <a:pPr marL="328613" lvl="2"/>
            <a:r>
              <a:rPr lang="en-US" dirty="0"/>
              <a:t>    </a:t>
            </a:r>
            <a:r>
              <a:rPr lang="en-US" dirty="0" smtClean="0"/>
              <a:t>Male </a:t>
            </a:r>
            <a:r>
              <a:rPr lang="en-US" dirty="0"/>
              <a:t>= 0,</a:t>
            </a:r>
          </a:p>
          <a:p>
            <a:pPr marL="328613" lvl="2"/>
            <a:r>
              <a:rPr lang="en-US" dirty="0"/>
              <a:t>    </a:t>
            </a:r>
            <a:r>
              <a:rPr lang="en-US" dirty="0" smtClean="0"/>
              <a:t>Female </a:t>
            </a:r>
            <a:r>
              <a:rPr lang="en-US" dirty="0"/>
              <a:t>= </a:t>
            </a:r>
            <a:r>
              <a:rPr lang="en-US" dirty="0" err="1"/>
              <a:t>Interfaces.Gender.Male</a:t>
            </a:r>
            <a:r>
              <a:rPr lang="en-US" dirty="0"/>
              <a:t> + 1</a:t>
            </a:r>
          </a:p>
          <a:p>
            <a:pPr marL="328613" lvl="2"/>
            <a:r>
              <a:rPr lang="en-US" dirty="0"/>
              <a:t> 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63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Serve same purpose as interfaces in other languages (Contract)</a:t>
            </a:r>
          </a:p>
          <a:p>
            <a:r>
              <a:rPr lang="en-US" dirty="0" smtClean="0"/>
              <a:t>No emitted </a:t>
            </a:r>
            <a:r>
              <a:rPr lang="en-US" dirty="0" err="1" smtClean="0"/>
              <a:t>js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Interfaces can inherit from 0-n interfaces</a:t>
            </a:r>
          </a:p>
          <a:p>
            <a:pPr marL="403622" lvl="1" indent="0">
              <a:buNone/>
            </a:pPr>
            <a:r>
              <a:rPr lang="en-US" dirty="0" smtClean="0"/>
              <a:t>	</a:t>
            </a:r>
            <a:r>
              <a:rPr lang="en-US" sz="1425" b="1" dirty="0">
                <a:solidFill>
                  <a:srgbClr val="FFCC00"/>
                </a:solidFill>
              </a:rPr>
              <a:t>extends </a:t>
            </a:r>
            <a:r>
              <a:rPr lang="en-US" sz="1425" b="1" dirty="0" err="1">
                <a:solidFill>
                  <a:srgbClr val="FFCC00"/>
                </a:solidFill>
              </a:rPr>
              <a:t>IOne</a:t>
            </a:r>
            <a:r>
              <a:rPr lang="en-US" sz="1425" b="1" dirty="0">
                <a:solidFill>
                  <a:srgbClr val="FFCC00"/>
                </a:solidFill>
              </a:rPr>
              <a:t>, </a:t>
            </a:r>
            <a:r>
              <a:rPr lang="en-US" sz="1425" b="1" dirty="0" err="1">
                <a:solidFill>
                  <a:srgbClr val="FFCC00"/>
                </a:solidFill>
              </a:rPr>
              <a:t>ITwo</a:t>
            </a:r>
            <a:endParaRPr lang="en-US" sz="1425" b="1" dirty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Interfaces can define properties and methods</a:t>
            </a:r>
          </a:p>
          <a:p>
            <a:pPr marL="328613" lvl="2"/>
            <a:r>
              <a:rPr lang="en-US" dirty="0" smtClean="0"/>
              <a:t>interface </a:t>
            </a:r>
            <a:r>
              <a:rPr lang="en-US" dirty="0" err="1"/>
              <a:t>IRegistration</a:t>
            </a:r>
            <a:r>
              <a:rPr lang="en-US" dirty="0"/>
              <a:t> {</a:t>
            </a:r>
          </a:p>
          <a:p>
            <a:pPr marL="328613" lvl="2"/>
            <a:r>
              <a:rPr lang="en-US" dirty="0"/>
              <a:t>        Email: string;</a:t>
            </a:r>
          </a:p>
          <a:p>
            <a:pPr marL="328613" lvl="2"/>
            <a:r>
              <a:rPr lang="en-US" dirty="0"/>
              <a:t>        </a:t>
            </a:r>
            <a:r>
              <a:rPr lang="en-US" dirty="0" err="1"/>
              <a:t>ScreenName</a:t>
            </a:r>
            <a:r>
              <a:rPr lang="en-US" dirty="0"/>
              <a:t>: string;</a:t>
            </a:r>
          </a:p>
          <a:p>
            <a:pPr marL="328613" lvl="2"/>
            <a:r>
              <a:rPr lang="en-US" dirty="0" smtClean="0"/>
              <a:t>        </a:t>
            </a:r>
            <a:r>
              <a:rPr lang="en-US" dirty="0" err="1" smtClean="0"/>
              <a:t>IsValid</a:t>
            </a:r>
            <a:r>
              <a:rPr lang="en-US" dirty="0" smtClean="0"/>
              <a:t>(): </a:t>
            </a:r>
            <a:r>
              <a:rPr lang="en-US" dirty="0" err="1" smtClean="0"/>
              <a:t>boolean</a:t>
            </a:r>
            <a:r>
              <a:rPr lang="en-US" dirty="0" smtClean="0"/>
              <a:t>;</a:t>
            </a:r>
          </a:p>
          <a:p>
            <a:pPr marL="328613" lvl="2"/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 descr="http://www.jamessugrue.ie/wp-content/uploads/2011/05/abstract_factory_pattern_s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6" y="3186243"/>
            <a:ext cx="2202656" cy="15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62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JS with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variables: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declare </a:t>
            </a:r>
            <a:r>
              <a:rPr lang="en-US" sz="1425" b="1" dirty="0" err="1">
                <a:solidFill>
                  <a:srgbClr val="FFCC00"/>
                </a:solidFill>
              </a:rPr>
              <a:t>var</a:t>
            </a:r>
            <a:r>
              <a:rPr lang="en-US" sz="1425" b="1" dirty="0">
                <a:solidFill>
                  <a:srgbClr val="FFCC00"/>
                </a:solidFill>
              </a:rPr>
              <a:t> </a:t>
            </a:r>
            <a:r>
              <a:rPr lang="en-US" sz="1425" b="1" dirty="0" err="1">
                <a:solidFill>
                  <a:srgbClr val="FFCC00"/>
                </a:solidFill>
              </a:rPr>
              <a:t>OutsideVSObject</a:t>
            </a:r>
            <a:r>
              <a:rPr lang="en-US" sz="1425" b="1" dirty="0">
                <a:solidFill>
                  <a:srgbClr val="FFCC00"/>
                </a:solidFill>
              </a:rPr>
              <a:t>;</a:t>
            </a:r>
          </a:p>
          <a:p>
            <a:r>
              <a:rPr lang="en-US" dirty="0"/>
              <a:t>Use Interfaces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export interface </a:t>
            </a:r>
            <a:r>
              <a:rPr lang="en-US" sz="1425" b="1" dirty="0" err="1">
                <a:solidFill>
                  <a:srgbClr val="FFCC00"/>
                </a:solidFill>
              </a:rPr>
              <a:t>IOutsideVSObject</a:t>
            </a:r>
            <a:r>
              <a:rPr lang="en-US" sz="1425" b="1" dirty="0">
                <a:solidFill>
                  <a:srgbClr val="FFCC00"/>
                </a:solidFill>
              </a:rPr>
              <a:t> {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    </a:t>
            </a:r>
            <a:r>
              <a:rPr lang="en-US" sz="1425" b="1" dirty="0" err="1">
                <a:solidFill>
                  <a:srgbClr val="FFCC00"/>
                </a:solidFill>
              </a:rPr>
              <a:t>SomeProperty</a:t>
            </a:r>
            <a:r>
              <a:rPr lang="en-US" sz="1425" b="1" dirty="0">
                <a:solidFill>
                  <a:srgbClr val="FFCC00"/>
                </a:solidFill>
              </a:rPr>
              <a:t>: string;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    </a:t>
            </a:r>
            <a:r>
              <a:rPr lang="en-US" sz="1425" b="1" dirty="0" err="1">
                <a:solidFill>
                  <a:srgbClr val="FFCC00"/>
                </a:solidFill>
              </a:rPr>
              <a:t>SomeMethod</a:t>
            </a:r>
            <a:r>
              <a:rPr lang="en-US" sz="1425" b="1" dirty="0">
                <a:solidFill>
                  <a:srgbClr val="FFCC00"/>
                </a:solidFill>
              </a:rPr>
              <a:t>();</a:t>
            </a:r>
          </a:p>
          <a:p>
            <a:pPr marL="403622" lvl="1" indent="0">
              <a:buNone/>
            </a:pPr>
            <a:r>
              <a:rPr lang="en-US" sz="1425" b="1" dirty="0">
                <a:solidFill>
                  <a:srgbClr val="FFCC00"/>
                </a:solidFill>
              </a:rPr>
              <a:t>}</a:t>
            </a:r>
          </a:p>
          <a:p>
            <a:r>
              <a:rPr lang="en-US" dirty="0"/>
              <a:t>Use Interface libraries (</a:t>
            </a:r>
            <a:r>
              <a:rPr lang="en-US" dirty="0" err="1"/>
              <a:t>nuget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523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4797</TotalTime>
  <Words>1447</Words>
  <Application>Microsoft Office PowerPoint</Application>
  <PresentationFormat>On-screen Show (16:9)</PresentationFormat>
  <Paragraphs>296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Overview of HTML 5 Development</vt:lpstr>
      <vt:lpstr>TypeScript Introduction</vt:lpstr>
      <vt:lpstr>TypeScript Strong Typing</vt:lpstr>
      <vt:lpstr>TypeScript Modules</vt:lpstr>
      <vt:lpstr>TypeScript Demo 1: Strong Types and Modules</vt:lpstr>
      <vt:lpstr>Enums</vt:lpstr>
      <vt:lpstr>TypeScript Interfaces</vt:lpstr>
      <vt:lpstr>Using JS with Typescript</vt:lpstr>
      <vt:lpstr>TypeScript Classes</vt:lpstr>
      <vt:lpstr>TypeScript Demo 2: Classes</vt:lpstr>
      <vt:lpstr>Typescript Inheritance</vt:lpstr>
      <vt:lpstr>TypeScript Demo 3: Inheritance</vt:lpstr>
      <vt:lpstr>Typescript Generics</vt:lpstr>
      <vt:lpstr>TypeScript Demo 4: Generics</vt:lpstr>
      <vt:lpstr>Angular JS</vt:lpstr>
      <vt:lpstr>The Angular Learning Curve</vt:lpstr>
      <vt:lpstr>Single Page Application (SPA)</vt:lpstr>
      <vt:lpstr>Angular Flow</vt:lpstr>
      <vt:lpstr>Angular Demo 1: SPA</vt:lpstr>
      <vt:lpstr>Binding Models to Views</vt:lpstr>
      <vt:lpstr>Binding Syntax</vt:lpstr>
      <vt:lpstr>Angular Demo 2: Binding</vt:lpstr>
      <vt:lpstr>Validation/Formatting Syntax</vt:lpstr>
      <vt:lpstr>Angular Demo 3: Validation and Formatting</vt:lpstr>
      <vt:lpstr>Creating a Custom Directive</vt:lpstr>
      <vt:lpstr>Directive Method</vt:lpstr>
      <vt:lpstr>Hooking it up</vt:lpstr>
      <vt:lpstr>Angular Demo 4: Creating a Directive</vt:lpstr>
      <vt:lpstr>PowerPoint Presentation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Kevin Ford</cp:lastModifiedBy>
  <cp:revision>79</cp:revision>
  <dcterms:created xsi:type="dcterms:W3CDTF">2004-06-15T18:50:25Z</dcterms:created>
  <dcterms:modified xsi:type="dcterms:W3CDTF">2014-10-31T20:03:13Z</dcterms:modified>
</cp:coreProperties>
</file>