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324" r:id="rId2"/>
    <p:sldId id="323" r:id="rId3"/>
    <p:sldId id="325" r:id="rId4"/>
    <p:sldId id="326" r:id="rId5"/>
    <p:sldId id="327" r:id="rId6"/>
    <p:sldId id="328" r:id="rId7"/>
    <p:sldId id="329" r:id="rId8"/>
    <p:sldId id="348" r:id="rId9"/>
    <p:sldId id="330" r:id="rId10"/>
    <p:sldId id="331" r:id="rId11"/>
    <p:sldId id="332" r:id="rId12"/>
    <p:sldId id="333" r:id="rId13"/>
    <p:sldId id="335" r:id="rId14"/>
    <p:sldId id="334" r:id="rId15"/>
    <p:sldId id="336" r:id="rId16"/>
    <p:sldId id="337" r:id="rId17"/>
    <p:sldId id="338" r:id="rId18"/>
    <p:sldId id="340" r:id="rId19"/>
    <p:sldId id="341" r:id="rId20"/>
    <p:sldId id="342" r:id="rId21"/>
    <p:sldId id="339" r:id="rId22"/>
    <p:sldId id="343" r:id="rId23"/>
    <p:sldId id="344" r:id="rId24"/>
    <p:sldId id="345" r:id="rId25"/>
    <p:sldId id="347" r:id="rId26"/>
    <p:sldId id="346" r:id="rId27"/>
    <p:sldId id="349" r:id="rId28"/>
    <p:sldId id="350" r:id="rId29"/>
    <p:sldId id="352" r:id="rId30"/>
    <p:sldId id="351" r:id="rId31"/>
    <p:sldId id="353" r:id="rId32"/>
  </p:sldIdLst>
  <p:sldSz cx="9144000" cy="5143500" type="screen16x9"/>
  <p:notesSz cx="6858000" cy="9144000"/>
  <p:defaultTextStyle>
    <a:defPPr>
      <a:defRPr lang="en-US"/>
    </a:defPPr>
    <a:lvl1pPr algn="l" rtl="0" eaLnBrk="0" fontAlgn="base" hangingPunct="0">
      <a:spcBef>
        <a:spcPct val="0"/>
      </a:spcBef>
      <a:spcAft>
        <a:spcPct val="0"/>
      </a:spcAft>
      <a:defRPr sz="1600"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1600"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1600"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1600"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extLst>
    <p:ext uri="{521415D9-36F7-43E2-AB2F-B90AF26B5E84}">
      <p14:sectionLst xmlns:p14="http://schemas.microsoft.com/office/powerpoint/2010/main">
        <p14:section name="Default Section" id="{354D1CB2-3B4F-4720-9F4D-7C54DC10F3F2}">
          <p14:sldIdLst>
            <p14:sldId id="324"/>
            <p14:sldId id="323"/>
            <p14:sldId id="325"/>
            <p14:sldId id="326"/>
            <p14:sldId id="327"/>
            <p14:sldId id="328"/>
            <p14:sldId id="329"/>
            <p14:sldId id="348"/>
            <p14:sldId id="330"/>
            <p14:sldId id="331"/>
            <p14:sldId id="332"/>
            <p14:sldId id="333"/>
            <p14:sldId id="335"/>
            <p14:sldId id="334"/>
            <p14:sldId id="336"/>
            <p14:sldId id="337"/>
            <p14:sldId id="338"/>
            <p14:sldId id="340"/>
            <p14:sldId id="341"/>
            <p14:sldId id="342"/>
            <p14:sldId id="339"/>
            <p14:sldId id="343"/>
            <p14:sldId id="344"/>
            <p14:sldId id="345"/>
            <p14:sldId id="347"/>
            <p14:sldId id="346"/>
            <p14:sldId id="349"/>
            <p14:sldId id="350"/>
            <p14:sldId id="352"/>
            <p14:sldId id="351"/>
            <p14:sldId id="35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EB"/>
    <a:srgbClr val="80FF00"/>
    <a:srgbClr val="00FF00"/>
    <a:srgbClr val="669B48"/>
    <a:srgbClr val="FFCC00"/>
    <a:srgbClr val="4682C7"/>
    <a:srgbClr val="0095D5"/>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0389" autoAdjust="0"/>
  </p:normalViewPr>
  <p:slideViewPr>
    <p:cSldViewPr snapToGrid="0">
      <p:cViewPr varScale="1">
        <p:scale>
          <a:sx n="113" d="100"/>
          <a:sy n="113" d="100"/>
        </p:scale>
        <p:origin x="542"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69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D9C075-72A3-4D5D-A7D5-F1DE864D50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8D8AA1B-D6CE-4B1F-AC3D-167827A7FC23}">
      <dgm:prSet/>
      <dgm:spPr/>
      <dgm:t>
        <a:bodyPr/>
        <a:lstStyle/>
        <a:p>
          <a:pPr rtl="0"/>
          <a:r>
            <a:rPr lang="en-US" b="1" smtClean="0"/>
            <a:t>Introduced in VS 2013 Update 2</a:t>
          </a:r>
          <a:endParaRPr lang="en-US"/>
        </a:p>
      </dgm:t>
    </dgm:pt>
    <dgm:pt modelId="{57E0F9CD-A5FA-4D57-A349-B70B5F02D5B7}" type="parTrans" cxnId="{8FF80931-4CF6-4F95-9527-7B20303B6153}">
      <dgm:prSet/>
      <dgm:spPr/>
      <dgm:t>
        <a:bodyPr/>
        <a:lstStyle/>
        <a:p>
          <a:endParaRPr lang="en-US"/>
        </a:p>
      </dgm:t>
    </dgm:pt>
    <dgm:pt modelId="{BA310DA0-7BEB-4847-8E79-90D3A79787D8}" type="sibTrans" cxnId="{8FF80931-4CF6-4F95-9527-7B20303B6153}">
      <dgm:prSet/>
      <dgm:spPr/>
      <dgm:t>
        <a:bodyPr/>
        <a:lstStyle/>
        <a:p>
          <a:endParaRPr lang="en-US"/>
        </a:p>
      </dgm:t>
    </dgm:pt>
    <dgm:pt modelId="{88B5964E-6C68-440F-9BA8-4A4C8DE2F752}">
      <dgm:prSet/>
      <dgm:spPr/>
      <dgm:t>
        <a:bodyPr/>
        <a:lstStyle/>
        <a:p>
          <a:pPr rtl="0"/>
          <a:r>
            <a:rPr lang="en-US" b="1" smtClean="0"/>
            <a:t>Act as shared container for references</a:t>
          </a:r>
          <a:endParaRPr lang="en-US"/>
        </a:p>
      </dgm:t>
    </dgm:pt>
    <dgm:pt modelId="{56565F32-C9FF-4D11-9B85-67FB1DC55174}" type="parTrans" cxnId="{20F57DE8-C9DE-4024-B929-FC104E73A2BA}">
      <dgm:prSet/>
      <dgm:spPr/>
      <dgm:t>
        <a:bodyPr/>
        <a:lstStyle/>
        <a:p>
          <a:endParaRPr lang="en-US"/>
        </a:p>
      </dgm:t>
    </dgm:pt>
    <dgm:pt modelId="{4EF40FF4-996D-4FBB-9BCB-CEC82843B729}" type="sibTrans" cxnId="{20F57DE8-C9DE-4024-B929-FC104E73A2BA}">
      <dgm:prSet/>
      <dgm:spPr/>
      <dgm:t>
        <a:bodyPr/>
        <a:lstStyle/>
        <a:p>
          <a:endParaRPr lang="en-US"/>
        </a:p>
      </dgm:t>
    </dgm:pt>
    <dgm:pt modelId="{D6BFF4F7-B401-42C2-96E6-36AFFAE5410D}">
      <dgm:prSet/>
      <dgm:spPr/>
      <dgm:t>
        <a:bodyPr/>
        <a:lstStyle/>
        <a:p>
          <a:pPr rtl="0"/>
          <a:r>
            <a:rPr lang="en-US" b="1" smtClean="0"/>
            <a:t>Need Visual Studio Extention to manage references</a:t>
          </a:r>
          <a:endParaRPr lang="en-US"/>
        </a:p>
      </dgm:t>
    </dgm:pt>
    <dgm:pt modelId="{FB2BA85B-10B5-43E0-86C4-BCD152A29D6B}" type="parTrans" cxnId="{A9D58BAE-9E8C-4780-95DD-8FF88796CB9F}">
      <dgm:prSet/>
      <dgm:spPr/>
      <dgm:t>
        <a:bodyPr/>
        <a:lstStyle/>
        <a:p>
          <a:endParaRPr lang="en-US"/>
        </a:p>
      </dgm:t>
    </dgm:pt>
    <dgm:pt modelId="{2341231F-C915-4344-A44F-6B146D6CF2F8}" type="sibTrans" cxnId="{A9D58BAE-9E8C-4780-95DD-8FF88796CB9F}">
      <dgm:prSet/>
      <dgm:spPr/>
      <dgm:t>
        <a:bodyPr/>
        <a:lstStyle/>
        <a:p>
          <a:endParaRPr lang="en-US"/>
        </a:p>
      </dgm:t>
    </dgm:pt>
    <dgm:pt modelId="{D61E0A75-B3CD-4C55-9F2D-B293D1FF5C34}">
      <dgm:prSet/>
      <dgm:spPr/>
      <dgm:t>
        <a:bodyPr/>
        <a:lstStyle/>
        <a:p>
          <a:pPr rtl="0"/>
          <a:r>
            <a:rPr lang="en-US" smtClean="0"/>
            <a:t>Shared Project Reference Manager</a:t>
          </a:r>
          <a:endParaRPr lang="en-US"/>
        </a:p>
      </dgm:t>
    </dgm:pt>
    <dgm:pt modelId="{0EDA31A7-3F66-4003-A631-FAA27C79AF30}" type="parTrans" cxnId="{DF43A16B-CABD-4B5F-BB0A-BAEEB9CE2216}">
      <dgm:prSet/>
      <dgm:spPr/>
      <dgm:t>
        <a:bodyPr/>
        <a:lstStyle/>
        <a:p>
          <a:endParaRPr lang="en-US"/>
        </a:p>
      </dgm:t>
    </dgm:pt>
    <dgm:pt modelId="{9B73A3E0-BD1E-4632-838E-73B1D52EBCB7}" type="sibTrans" cxnId="{DF43A16B-CABD-4B5F-BB0A-BAEEB9CE2216}">
      <dgm:prSet/>
      <dgm:spPr/>
      <dgm:t>
        <a:bodyPr/>
        <a:lstStyle/>
        <a:p>
          <a:endParaRPr lang="en-US"/>
        </a:p>
      </dgm:t>
    </dgm:pt>
    <dgm:pt modelId="{836D9759-BF1A-4D1E-8C13-FF236CE55634}">
      <dgm:prSet/>
      <dgm:spPr/>
      <dgm:t>
        <a:bodyPr/>
        <a:lstStyle/>
        <a:p>
          <a:pPr rtl="0"/>
          <a:r>
            <a:rPr lang="en-US" b="1" smtClean="0"/>
            <a:t>Shared projects get references of projects that reference them</a:t>
          </a:r>
          <a:endParaRPr lang="en-US"/>
        </a:p>
      </dgm:t>
    </dgm:pt>
    <dgm:pt modelId="{4C32784E-0D6D-4374-832D-D0AFAD54A1A8}" type="parTrans" cxnId="{9BF7CCDA-B0F1-411D-A10D-18B99C68AF3A}">
      <dgm:prSet/>
      <dgm:spPr/>
      <dgm:t>
        <a:bodyPr/>
        <a:lstStyle/>
        <a:p>
          <a:endParaRPr lang="en-US"/>
        </a:p>
      </dgm:t>
    </dgm:pt>
    <dgm:pt modelId="{098F297F-D9C7-4B21-B675-B10811D6C3DC}" type="sibTrans" cxnId="{9BF7CCDA-B0F1-411D-A10D-18B99C68AF3A}">
      <dgm:prSet/>
      <dgm:spPr/>
      <dgm:t>
        <a:bodyPr/>
        <a:lstStyle/>
        <a:p>
          <a:endParaRPr lang="en-US"/>
        </a:p>
      </dgm:t>
    </dgm:pt>
    <dgm:pt modelId="{33A31CC8-F29D-4317-B12E-E96F26476891}" type="pres">
      <dgm:prSet presAssocID="{A8D9C075-72A3-4D5D-A7D5-F1DE864D509C}" presName="linear" presStyleCnt="0">
        <dgm:presLayoutVars>
          <dgm:animLvl val="lvl"/>
          <dgm:resizeHandles val="exact"/>
        </dgm:presLayoutVars>
      </dgm:prSet>
      <dgm:spPr/>
      <dgm:t>
        <a:bodyPr/>
        <a:lstStyle/>
        <a:p>
          <a:endParaRPr lang="en-US"/>
        </a:p>
      </dgm:t>
    </dgm:pt>
    <dgm:pt modelId="{A7BA3097-5FD6-4A78-A83E-6641C62E6842}" type="pres">
      <dgm:prSet presAssocID="{D8D8AA1B-D6CE-4B1F-AC3D-167827A7FC23}" presName="parentText" presStyleLbl="node1" presStyleIdx="0" presStyleCnt="4">
        <dgm:presLayoutVars>
          <dgm:chMax val="0"/>
          <dgm:bulletEnabled val="1"/>
        </dgm:presLayoutVars>
      </dgm:prSet>
      <dgm:spPr/>
      <dgm:t>
        <a:bodyPr/>
        <a:lstStyle/>
        <a:p>
          <a:endParaRPr lang="en-US"/>
        </a:p>
      </dgm:t>
    </dgm:pt>
    <dgm:pt modelId="{2C4EBC4C-055F-4F64-9781-38C0916A561E}" type="pres">
      <dgm:prSet presAssocID="{BA310DA0-7BEB-4847-8E79-90D3A79787D8}" presName="spacer" presStyleCnt="0"/>
      <dgm:spPr/>
    </dgm:pt>
    <dgm:pt modelId="{D92F5A61-B66A-4EA7-BFEB-265FE1EED087}" type="pres">
      <dgm:prSet presAssocID="{88B5964E-6C68-440F-9BA8-4A4C8DE2F752}" presName="parentText" presStyleLbl="node1" presStyleIdx="1" presStyleCnt="4">
        <dgm:presLayoutVars>
          <dgm:chMax val="0"/>
          <dgm:bulletEnabled val="1"/>
        </dgm:presLayoutVars>
      </dgm:prSet>
      <dgm:spPr/>
      <dgm:t>
        <a:bodyPr/>
        <a:lstStyle/>
        <a:p>
          <a:endParaRPr lang="en-US"/>
        </a:p>
      </dgm:t>
    </dgm:pt>
    <dgm:pt modelId="{342939FE-1E9B-4BF0-94BF-B2F6B1D4AAEA}" type="pres">
      <dgm:prSet presAssocID="{4EF40FF4-996D-4FBB-9BCB-CEC82843B729}" presName="spacer" presStyleCnt="0"/>
      <dgm:spPr/>
    </dgm:pt>
    <dgm:pt modelId="{48CA85BD-1A42-4D96-A7CF-5D3491728CA3}" type="pres">
      <dgm:prSet presAssocID="{D6BFF4F7-B401-42C2-96E6-36AFFAE5410D}" presName="parentText" presStyleLbl="node1" presStyleIdx="2" presStyleCnt="4">
        <dgm:presLayoutVars>
          <dgm:chMax val="0"/>
          <dgm:bulletEnabled val="1"/>
        </dgm:presLayoutVars>
      </dgm:prSet>
      <dgm:spPr/>
      <dgm:t>
        <a:bodyPr/>
        <a:lstStyle/>
        <a:p>
          <a:endParaRPr lang="en-US"/>
        </a:p>
      </dgm:t>
    </dgm:pt>
    <dgm:pt modelId="{E0691E85-DF38-425C-A7AC-8CC343F7DCA7}" type="pres">
      <dgm:prSet presAssocID="{D6BFF4F7-B401-42C2-96E6-36AFFAE5410D}" presName="childText" presStyleLbl="revTx" presStyleIdx="0" presStyleCnt="1">
        <dgm:presLayoutVars>
          <dgm:bulletEnabled val="1"/>
        </dgm:presLayoutVars>
      </dgm:prSet>
      <dgm:spPr/>
      <dgm:t>
        <a:bodyPr/>
        <a:lstStyle/>
        <a:p>
          <a:endParaRPr lang="en-US"/>
        </a:p>
      </dgm:t>
    </dgm:pt>
    <dgm:pt modelId="{9E99951B-B984-483C-9CB8-B049C841FB21}" type="pres">
      <dgm:prSet presAssocID="{836D9759-BF1A-4D1E-8C13-FF236CE55634}" presName="parentText" presStyleLbl="node1" presStyleIdx="3" presStyleCnt="4">
        <dgm:presLayoutVars>
          <dgm:chMax val="0"/>
          <dgm:bulletEnabled val="1"/>
        </dgm:presLayoutVars>
      </dgm:prSet>
      <dgm:spPr/>
      <dgm:t>
        <a:bodyPr/>
        <a:lstStyle/>
        <a:p>
          <a:endParaRPr lang="en-US"/>
        </a:p>
      </dgm:t>
    </dgm:pt>
  </dgm:ptLst>
  <dgm:cxnLst>
    <dgm:cxn modelId="{8FF80931-4CF6-4F95-9527-7B20303B6153}" srcId="{A8D9C075-72A3-4D5D-A7D5-F1DE864D509C}" destId="{D8D8AA1B-D6CE-4B1F-AC3D-167827A7FC23}" srcOrd="0" destOrd="0" parTransId="{57E0F9CD-A5FA-4D57-A349-B70B5F02D5B7}" sibTransId="{BA310DA0-7BEB-4847-8E79-90D3A79787D8}"/>
    <dgm:cxn modelId="{BC6057E7-22CC-41CF-9E53-42D9F50BA557}" type="presOf" srcId="{D61E0A75-B3CD-4C55-9F2D-B293D1FF5C34}" destId="{E0691E85-DF38-425C-A7AC-8CC343F7DCA7}" srcOrd="0" destOrd="0" presId="urn:microsoft.com/office/officeart/2005/8/layout/vList2"/>
    <dgm:cxn modelId="{264B2128-E3BF-4145-9427-A622E8BD4C27}" type="presOf" srcId="{D8D8AA1B-D6CE-4B1F-AC3D-167827A7FC23}" destId="{A7BA3097-5FD6-4A78-A83E-6641C62E6842}" srcOrd="0" destOrd="0" presId="urn:microsoft.com/office/officeart/2005/8/layout/vList2"/>
    <dgm:cxn modelId="{52D35B8C-C6AF-406A-94ED-9BF08A00CE7D}" type="presOf" srcId="{88B5964E-6C68-440F-9BA8-4A4C8DE2F752}" destId="{D92F5A61-B66A-4EA7-BFEB-265FE1EED087}" srcOrd="0" destOrd="0" presId="urn:microsoft.com/office/officeart/2005/8/layout/vList2"/>
    <dgm:cxn modelId="{20F57DE8-C9DE-4024-B929-FC104E73A2BA}" srcId="{A8D9C075-72A3-4D5D-A7D5-F1DE864D509C}" destId="{88B5964E-6C68-440F-9BA8-4A4C8DE2F752}" srcOrd="1" destOrd="0" parTransId="{56565F32-C9FF-4D11-9B85-67FB1DC55174}" sibTransId="{4EF40FF4-996D-4FBB-9BCB-CEC82843B729}"/>
    <dgm:cxn modelId="{08F05BD4-B17F-4A15-8C70-2D834E228610}" type="presOf" srcId="{D6BFF4F7-B401-42C2-96E6-36AFFAE5410D}" destId="{48CA85BD-1A42-4D96-A7CF-5D3491728CA3}" srcOrd="0" destOrd="0" presId="urn:microsoft.com/office/officeart/2005/8/layout/vList2"/>
    <dgm:cxn modelId="{17DAB0CF-9A5F-473C-B709-9382509E9447}" type="presOf" srcId="{836D9759-BF1A-4D1E-8C13-FF236CE55634}" destId="{9E99951B-B984-483C-9CB8-B049C841FB21}" srcOrd="0" destOrd="0" presId="urn:microsoft.com/office/officeart/2005/8/layout/vList2"/>
    <dgm:cxn modelId="{9BF7CCDA-B0F1-411D-A10D-18B99C68AF3A}" srcId="{A8D9C075-72A3-4D5D-A7D5-F1DE864D509C}" destId="{836D9759-BF1A-4D1E-8C13-FF236CE55634}" srcOrd="3" destOrd="0" parTransId="{4C32784E-0D6D-4374-832D-D0AFAD54A1A8}" sibTransId="{098F297F-D9C7-4B21-B675-B10811D6C3DC}"/>
    <dgm:cxn modelId="{72A5AA16-C514-42EA-9600-F4D0D8C0D371}" type="presOf" srcId="{A8D9C075-72A3-4D5D-A7D5-F1DE864D509C}" destId="{33A31CC8-F29D-4317-B12E-E96F26476891}" srcOrd="0" destOrd="0" presId="urn:microsoft.com/office/officeart/2005/8/layout/vList2"/>
    <dgm:cxn modelId="{DF43A16B-CABD-4B5F-BB0A-BAEEB9CE2216}" srcId="{D6BFF4F7-B401-42C2-96E6-36AFFAE5410D}" destId="{D61E0A75-B3CD-4C55-9F2D-B293D1FF5C34}" srcOrd="0" destOrd="0" parTransId="{0EDA31A7-3F66-4003-A631-FAA27C79AF30}" sibTransId="{9B73A3E0-BD1E-4632-838E-73B1D52EBCB7}"/>
    <dgm:cxn modelId="{A9D58BAE-9E8C-4780-95DD-8FF88796CB9F}" srcId="{A8D9C075-72A3-4D5D-A7D5-F1DE864D509C}" destId="{D6BFF4F7-B401-42C2-96E6-36AFFAE5410D}" srcOrd="2" destOrd="0" parTransId="{FB2BA85B-10B5-43E0-86C4-BCD152A29D6B}" sibTransId="{2341231F-C915-4344-A44F-6B146D6CF2F8}"/>
    <dgm:cxn modelId="{4342930E-322F-423B-B893-57BDEE635B27}" type="presParOf" srcId="{33A31CC8-F29D-4317-B12E-E96F26476891}" destId="{A7BA3097-5FD6-4A78-A83E-6641C62E6842}" srcOrd="0" destOrd="0" presId="urn:microsoft.com/office/officeart/2005/8/layout/vList2"/>
    <dgm:cxn modelId="{0C38104A-31E3-489C-BD59-EC8A2790D2DB}" type="presParOf" srcId="{33A31CC8-F29D-4317-B12E-E96F26476891}" destId="{2C4EBC4C-055F-4F64-9781-38C0916A561E}" srcOrd="1" destOrd="0" presId="urn:microsoft.com/office/officeart/2005/8/layout/vList2"/>
    <dgm:cxn modelId="{A1E44807-A112-4C13-943F-04BC305CCA7A}" type="presParOf" srcId="{33A31CC8-F29D-4317-B12E-E96F26476891}" destId="{D92F5A61-B66A-4EA7-BFEB-265FE1EED087}" srcOrd="2" destOrd="0" presId="urn:microsoft.com/office/officeart/2005/8/layout/vList2"/>
    <dgm:cxn modelId="{81634108-62D4-4848-97CB-A28C1B55BDAA}" type="presParOf" srcId="{33A31CC8-F29D-4317-B12E-E96F26476891}" destId="{342939FE-1E9B-4BF0-94BF-B2F6B1D4AAEA}" srcOrd="3" destOrd="0" presId="urn:microsoft.com/office/officeart/2005/8/layout/vList2"/>
    <dgm:cxn modelId="{463E1AB6-ABBF-496F-806E-A611A6828013}" type="presParOf" srcId="{33A31CC8-F29D-4317-B12E-E96F26476891}" destId="{48CA85BD-1A42-4D96-A7CF-5D3491728CA3}" srcOrd="4" destOrd="0" presId="urn:microsoft.com/office/officeart/2005/8/layout/vList2"/>
    <dgm:cxn modelId="{D953C6A6-4ABA-4BDB-BEAC-62FF16659B66}" type="presParOf" srcId="{33A31CC8-F29D-4317-B12E-E96F26476891}" destId="{E0691E85-DF38-425C-A7AC-8CC343F7DCA7}" srcOrd="5" destOrd="0" presId="urn:microsoft.com/office/officeart/2005/8/layout/vList2"/>
    <dgm:cxn modelId="{B7596A85-A5E0-4810-B6FD-75BA8D98D1E6}" type="presParOf" srcId="{33A31CC8-F29D-4317-B12E-E96F26476891}" destId="{9E99951B-B984-483C-9CB8-B049C841FB2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720093-9E11-474B-8487-AC41F13C69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8DA300-AF42-42F5-AF0E-FA8CA0DAB5C4}">
      <dgm:prSet/>
      <dgm:spPr/>
      <dgm:t>
        <a:bodyPr/>
        <a:lstStyle/>
        <a:p>
          <a:pPr rtl="0"/>
          <a:r>
            <a:rPr lang="en-US" b="1" smtClean="0"/>
            <a:t>Only use features common to all Selected Platforms</a:t>
          </a:r>
          <a:endParaRPr lang="en-US"/>
        </a:p>
      </dgm:t>
    </dgm:pt>
    <dgm:pt modelId="{524C8855-2CF3-4DB4-BC50-A15CEFBAB879}" type="parTrans" cxnId="{EFA95874-0433-4397-B920-004C57B5E5FF}">
      <dgm:prSet/>
      <dgm:spPr/>
      <dgm:t>
        <a:bodyPr/>
        <a:lstStyle/>
        <a:p>
          <a:endParaRPr lang="en-US"/>
        </a:p>
      </dgm:t>
    </dgm:pt>
    <dgm:pt modelId="{D3887DD1-2C89-4DB7-97FA-68F525ED6CDF}" type="sibTrans" cxnId="{EFA95874-0433-4397-B920-004C57B5E5FF}">
      <dgm:prSet/>
      <dgm:spPr/>
      <dgm:t>
        <a:bodyPr/>
        <a:lstStyle/>
        <a:p>
          <a:endParaRPr lang="en-US"/>
        </a:p>
      </dgm:t>
    </dgm:pt>
    <dgm:pt modelId="{CD22C993-7F54-4B04-A401-B4A99CC4E49E}">
      <dgm:prSet/>
      <dgm:spPr/>
      <dgm:t>
        <a:bodyPr/>
        <a:lstStyle/>
        <a:p>
          <a:pPr rtl="0"/>
          <a:r>
            <a:rPr lang="en-US" b="1" smtClean="0"/>
            <a:t>Can only reference other PCLs</a:t>
          </a:r>
          <a:endParaRPr lang="en-US"/>
        </a:p>
      </dgm:t>
    </dgm:pt>
    <dgm:pt modelId="{BD95C141-C332-4F13-BCD2-B99F862196A3}" type="parTrans" cxnId="{36892B2F-579D-44C0-B6F8-AC437FA225E7}">
      <dgm:prSet/>
      <dgm:spPr/>
      <dgm:t>
        <a:bodyPr/>
        <a:lstStyle/>
        <a:p>
          <a:endParaRPr lang="en-US"/>
        </a:p>
      </dgm:t>
    </dgm:pt>
    <dgm:pt modelId="{D76BE674-5194-4D72-BCC3-6CE18E1D6E4A}" type="sibTrans" cxnId="{36892B2F-579D-44C0-B6F8-AC437FA225E7}">
      <dgm:prSet/>
      <dgm:spPr/>
      <dgm:t>
        <a:bodyPr/>
        <a:lstStyle/>
        <a:p>
          <a:endParaRPr lang="en-US"/>
        </a:p>
      </dgm:t>
    </dgm:pt>
    <dgm:pt modelId="{8879ECB1-1754-4930-B1BF-5AE2D2E1396D}">
      <dgm:prSet/>
      <dgm:spPr/>
      <dgm:t>
        <a:bodyPr/>
        <a:lstStyle/>
        <a:p>
          <a:pPr rtl="0"/>
          <a:r>
            <a:rPr lang="en-US" b="1" smtClean="0"/>
            <a:t>Can only select supported platform combinations</a:t>
          </a:r>
          <a:endParaRPr lang="en-US"/>
        </a:p>
      </dgm:t>
    </dgm:pt>
    <dgm:pt modelId="{8B6741E1-F0CD-49B1-85F8-12E75A38B667}" type="parTrans" cxnId="{E23B7C8C-9B7B-446E-929E-007B3195A8BF}">
      <dgm:prSet/>
      <dgm:spPr/>
      <dgm:t>
        <a:bodyPr/>
        <a:lstStyle/>
        <a:p>
          <a:endParaRPr lang="en-US"/>
        </a:p>
      </dgm:t>
    </dgm:pt>
    <dgm:pt modelId="{3E47723B-C690-4277-8D35-8B6FC8FD7A16}" type="sibTrans" cxnId="{E23B7C8C-9B7B-446E-929E-007B3195A8BF}">
      <dgm:prSet/>
      <dgm:spPr/>
      <dgm:t>
        <a:bodyPr/>
        <a:lstStyle/>
        <a:p>
          <a:endParaRPr lang="en-US"/>
        </a:p>
      </dgm:t>
    </dgm:pt>
    <dgm:pt modelId="{B15B5D91-4040-47E0-90F1-3E6A2C66F88B}">
      <dgm:prSet/>
      <dgm:spPr/>
      <dgm:t>
        <a:bodyPr/>
        <a:lstStyle/>
        <a:p>
          <a:pPr rtl="0"/>
          <a:r>
            <a:rPr lang="en-US" b="1" dirty="0" smtClean="0"/>
            <a:t>Cannot access platform specific code (directly)</a:t>
          </a:r>
          <a:endParaRPr lang="en-US" dirty="0"/>
        </a:p>
      </dgm:t>
    </dgm:pt>
    <dgm:pt modelId="{DBF8EAD5-9ADC-4B19-883C-783152FE79D9}" type="parTrans" cxnId="{1AB1D12D-0C50-4D39-9297-CADFE4830A9F}">
      <dgm:prSet/>
      <dgm:spPr/>
      <dgm:t>
        <a:bodyPr/>
        <a:lstStyle/>
        <a:p>
          <a:endParaRPr lang="en-US"/>
        </a:p>
      </dgm:t>
    </dgm:pt>
    <dgm:pt modelId="{ABECE39B-8C82-4D08-B374-3D3298A2297E}" type="sibTrans" cxnId="{1AB1D12D-0C50-4D39-9297-CADFE4830A9F}">
      <dgm:prSet/>
      <dgm:spPr/>
      <dgm:t>
        <a:bodyPr/>
        <a:lstStyle/>
        <a:p>
          <a:endParaRPr lang="en-US"/>
        </a:p>
      </dgm:t>
    </dgm:pt>
    <dgm:pt modelId="{417BA6C7-222D-45AE-9BE6-63EB33870965}">
      <dgm:prSet/>
      <dgm:spPr/>
      <dgm:t>
        <a:bodyPr/>
        <a:lstStyle/>
        <a:p>
          <a:pPr rtl="0"/>
          <a:r>
            <a:rPr lang="en-US" dirty="0" smtClean="0"/>
            <a:t>Can only add references to PCLs that support compatible platform combinations </a:t>
          </a:r>
          <a:endParaRPr lang="en-US" dirty="0"/>
        </a:p>
      </dgm:t>
    </dgm:pt>
    <dgm:pt modelId="{D7C64745-0B35-4F7B-9DE2-42BA3158A6AF}" type="parTrans" cxnId="{A6BE1765-0CEC-47F3-9FF6-35D5EEA3BEB3}">
      <dgm:prSet/>
      <dgm:spPr/>
      <dgm:t>
        <a:bodyPr/>
        <a:lstStyle/>
        <a:p>
          <a:endParaRPr lang="en-US"/>
        </a:p>
      </dgm:t>
    </dgm:pt>
    <dgm:pt modelId="{E7E8A231-4A71-45EB-A69C-29FCBCCF24EA}" type="sibTrans" cxnId="{A6BE1765-0CEC-47F3-9FF6-35D5EEA3BEB3}">
      <dgm:prSet/>
      <dgm:spPr/>
      <dgm:t>
        <a:bodyPr/>
        <a:lstStyle/>
        <a:p>
          <a:endParaRPr lang="en-US"/>
        </a:p>
      </dgm:t>
    </dgm:pt>
    <dgm:pt modelId="{7C7BD73D-49E4-498C-BE22-1851BC4C4A09}" type="pres">
      <dgm:prSet presAssocID="{06720093-9E11-474B-8487-AC41F13C69DF}" presName="linear" presStyleCnt="0">
        <dgm:presLayoutVars>
          <dgm:animLvl val="lvl"/>
          <dgm:resizeHandles val="exact"/>
        </dgm:presLayoutVars>
      </dgm:prSet>
      <dgm:spPr/>
      <dgm:t>
        <a:bodyPr/>
        <a:lstStyle/>
        <a:p>
          <a:endParaRPr lang="en-US"/>
        </a:p>
      </dgm:t>
    </dgm:pt>
    <dgm:pt modelId="{E4042B58-9462-491E-BB6D-D8F1BE139D43}" type="pres">
      <dgm:prSet presAssocID="{6F8DA300-AF42-42F5-AF0E-FA8CA0DAB5C4}" presName="parentText" presStyleLbl="node1" presStyleIdx="0" presStyleCnt="5">
        <dgm:presLayoutVars>
          <dgm:chMax val="0"/>
          <dgm:bulletEnabled val="1"/>
        </dgm:presLayoutVars>
      </dgm:prSet>
      <dgm:spPr/>
      <dgm:t>
        <a:bodyPr/>
        <a:lstStyle/>
        <a:p>
          <a:endParaRPr lang="en-US"/>
        </a:p>
      </dgm:t>
    </dgm:pt>
    <dgm:pt modelId="{EB44576D-82E2-4711-990F-1D243E000DF0}" type="pres">
      <dgm:prSet presAssocID="{D3887DD1-2C89-4DB7-97FA-68F525ED6CDF}" presName="spacer" presStyleCnt="0"/>
      <dgm:spPr/>
    </dgm:pt>
    <dgm:pt modelId="{9150AA1A-AE02-4BE0-84C3-FC35B045F3C3}" type="pres">
      <dgm:prSet presAssocID="{CD22C993-7F54-4B04-A401-B4A99CC4E49E}" presName="parentText" presStyleLbl="node1" presStyleIdx="1" presStyleCnt="5">
        <dgm:presLayoutVars>
          <dgm:chMax val="0"/>
          <dgm:bulletEnabled val="1"/>
        </dgm:presLayoutVars>
      </dgm:prSet>
      <dgm:spPr/>
      <dgm:t>
        <a:bodyPr/>
        <a:lstStyle/>
        <a:p>
          <a:endParaRPr lang="en-US"/>
        </a:p>
      </dgm:t>
    </dgm:pt>
    <dgm:pt modelId="{96F724AD-AA6B-416C-A5F7-4E31B10D89C8}" type="pres">
      <dgm:prSet presAssocID="{D76BE674-5194-4D72-BCC3-6CE18E1D6E4A}" presName="spacer" presStyleCnt="0"/>
      <dgm:spPr/>
    </dgm:pt>
    <dgm:pt modelId="{8B48D322-D4E8-435A-892E-3CA22997B2F2}" type="pres">
      <dgm:prSet presAssocID="{8879ECB1-1754-4930-B1BF-5AE2D2E1396D}" presName="parentText" presStyleLbl="node1" presStyleIdx="2" presStyleCnt="5">
        <dgm:presLayoutVars>
          <dgm:chMax val="0"/>
          <dgm:bulletEnabled val="1"/>
        </dgm:presLayoutVars>
      </dgm:prSet>
      <dgm:spPr/>
      <dgm:t>
        <a:bodyPr/>
        <a:lstStyle/>
        <a:p>
          <a:endParaRPr lang="en-US"/>
        </a:p>
      </dgm:t>
    </dgm:pt>
    <dgm:pt modelId="{508335A4-9D64-45AE-BF89-E16837BE4519}" type="pres">
      <dgm:prSet presAssocID="{3E47723B-C690-4277-8D35-8B6FC8FD7A16}" presName="spacer" presStyleCnt="0"/>
      <dgm:spPr/>
    </dgm:pt>
    <dgm:pt modelId="{95ABC079-611B-4CC9-A945-0FCBE54F1CDB}" type="pres">
      <dgm:prSet presAssocID="{B15B5D91-4040-47E0-90F1-3E6A2C66F88B}" presName="parentText" presStyleLbl="node1" presStyleIdx="3" presStyleCnt="5">
        <dgm:presLayoutVars>
          <dgm:chMax val="0"/>
          <dgm:bulletEnabled val="1"/>
        </dgm:presLayoutVars>
      </dgm:prSet>
      <dgm:spPr/>
      <dgm:t>
        <a:bodyPr/>
        <a:lstStyle/>
        <a:p>
          <a:endParaRPr lang="en-US"/>
        </a:p>
      </dgm:t>
    </dgm:pt>
    <dgm:pt modelId="{A8C26DDA-9CC5-4842-AD0C-48DF4ABA7CD0}" type="pres">
      <dgm:prSet presAssocID="{ABECE39B-8C82-4D08-B374-3D3298A2297E}" presName="spacer" presStyleCnt="0"/>
      <dgm:spPr/>
    </dgm:pt>
    <dgm:pt modelId="{91A8E006-93AE-4B11-8F33-ABB61764886D}" type="pres">
      <dgm:prSet presAssocID="{417BA6C7-222D-45AE-9BE6-63EB33870965}" presName="parentText" presStyleLbl="node1" presStyleIdx="4" presStyleCnt="5">
        <dgm:presLayoutVars>
          <dgm:chMax val="0"/>
          <dgm:bulletEnabled val="1"/>
        </dgm:presLayoutVars>
      </dgm:prSet>
      <dgm:spPr/>
      <dgm:t>
        <a:bodyPr/>
        <a:lstStyle/>
        <a:p>
          <a:endParaRPr lang="en-US"/>
        </a:p>
      </dgm:t>
    </dgm:pt>
  </dgm:ptLst>
  <dgm:cxnLst>
    <dgm:cxn modelId="{D3B5D7C1-68C7-4B91-8742-00710D880149}" type="presOf" srcId="{8879ECB1-1754-4930-B1BF-5AE2D2E1396D}" destId="{8B48D322-D4E8-435A-892E-3CA22997B2F2}" srcOrd="0" destOrd="0" presId="urn:microsoft.com/office/officeart/2005/8/layout/vList2"/>
    <dgm:cxn modelId="{A6BE1765-0CEC-47F3-9FF6-35D5EEA3BEB3}" srcId="{06720093-9E11-474B-8487-AC41F13C69DF}" destId="{417BA6C7-222D-45AE-9BE6-63EB33870965}" srcOrd="4" destOrd="0" parTransId="{D7C64745-0B35-4F7B-9DE2-42BA3158A6AF}" sibTransId="{E7E8A231-4A71-45EB-A69C-29FCBCCF24EA}"/>
    <dgm:cxn modelId="{94D5EA74-EA82-41E7-A607-BCC545A3ABCC}" type="presOf" srcId="{6F8DA300-AF42-42F5-AF0E-FA8CA0DAB5C4}" destId="{E4042B58-9462-491E-BB6D-D8F1BE139D43}" srcOrd="0" destOrd="0" presId="urn:microsoft.com/office/officeart/2005/8/layout/vList2"/>
    <dgm:cxn modelId="{39284A22-EF6C-43C2-B9FE-76A0B9D691D6}" type="presOf" srcId="{417BA6C7-222D-45AE-9BE6-63EB33870965}" destId="{91A8E006-93AE-4B11-8F33-ABB61764886D}" srcOrd="0" destOrd="0" presId="urn:microsoft.com/office/officeart/2005/8/layout/vList2"/>
    <dgm:cxn modelId="{D232D5A8-5A65-49C0-AA8F-1B9C1058272D}" type="presOf" srcId="{B15B5D91-4040-47E0-90F1-3E6A2C66F88B}" destId="{95ABC079-611B-4CC9-A945-0FCBE54F1CDB}" srcOrd="0" destOrd="0" presId="urn:microsoft.com/office/officeart/2005/8/layout/vList2"/>
    <dgm:cxn modelId="{A4943906-D173-4BBC-8F38-50588AAAC12C}" type="presOf" srcId="{CD22C993-7F54-4B04-A401-B4A99CC4E49E}" destId="{9150AA1A-AE02-4BE0-84C3-FC35B045F3C3}" srcOrd="0" destOrd="0" presId="urn:microsoft.com/office/officeart/2005/8/layout/vList2"/>
    <dgm:cxn modelId="{36892B2F-579D-44C0-B6F8-AC437FA225E7}" srcId="{06720093-9E11-474B-8487-AC41F13C69DF}" destId="{CD22C993-7F54-4B04-A401-B4A99CC4E49E}" srcOrd="1" destOrd="0" parTransId="{BD95C141-C332-4F13-BCD2-B99F862196A3}" sibTransId="{D76BE674-5194-4D72-BCC3-6CE18E1D6E4A}"/>
    <dgm:cxn modelId="{EFA95874-0433-4397-B920-004C57B5E5FF}" srcId="{06720093-9E11-474B-8487-AC41F13C69DF}" destId="{6F8DA300-AF42-42F5-AF0E-FA8CA0DAB5C4}" srcOrd="0" destOrd="0" parTransId="{524C8855-2CF3-4DB4-BC50-A15CEFBAB879}" sibTransId="{D3887DD1-2C89-4DB7-97FA-68F525ED6CDF}"/>
    <dgm:cxn modelId="{C760A0C0-663E-4173-8891-77054597B094}" type="presOf" srcId="{06720093-9E11-474B-8487-AC41F13C69DF}" destId="{7C7BD73D-49E4-498C-BE22-1851BC4C4A09}" srcOrd="0" destOrd="0" presId="urn:microsoft.com/office/officeart/2005/8/layout/vList2"/>
    <dgm:cxn modelId="{E23B7C8C-9B7B-446E-929E-007B3195A8BF}" srcId="{06720093-9E11-474B-8487-AC41F13C69DF}" destId="{8879ECB1-1754-4930-B1BF-5AE2D2E1396D}" srcOrd="2" destOrd="0" parTransId="{8B6741E1-F0CD-49B1-85F8-12E75A38B667}" sibTransId="{3E47723B-C690-4277-8D35-8B6FC8FD7A16}"/>
    <dgm:cxn modelId="{1AB1D12D-0C50-4D39-9297-CADFE4830A9F}" srcId="{06720093-9E11-474B-8487-AC41F13C69DF}" destId="{B15B5D91-4040-47E0-90F1-3E6A2C66F88B}" srcOrd="3" destOrd="0" parTransId="{DBF8EAD5-9ADC-4B19-883C-783152FE79D9}" sibTransId="{ABECE39B-8C82-4D08-B374-3D3298A2297E}"/>
    <dgm:cxn modelId="{8FBC696E-C3DF-45FA-A716-B71E2A6E03DA}" type="presParOf" srcId="{7C7BD73D-49E4-498C-BE22-1851BC4C4A09}" destId="{E4042B58-9462-491E-BB6D-D8F1BE139D43}" srcOrd="0" destOrd="0" presId="urn:microsoft.com/office/officeart/2005/8/layout/vList2"/>
    <dgm:cxn modelId="{5E5FFFDE-A779-495A-A1BE-D84DED4785CE}" type="presParOf" srcId="{7C7BD73D-49E4-498C-BE22-1851BC4C4A09}" destId="{EB44576D-82E2-4711-990F-1D243E000DF0}" srcOrd="1" destOrd="0" presId="urn:microsoft.com/office/officeart/2005/8/layout/vList2"/>
    <dgm:cxn modelId="{899C2CF5-A300-4BF3-9BE7-792DFDDC770A}" type="presParOf" srcId="{7C7BD73D-49E4-498C-BE22-1851BC4C4A09}" destId="{9150AA1A-AE02-4BE0-84C3-FC35B045F3C3}" srcOrd="2" destOrd="0" presId="urn:microsoft.com/office/officeart/2005/8/layout/vList2"/>
    <dgm:cxn modelId="{2B1D3F65-645F-43DC-9755-B1289C2C45B5}" type="presParOf" srcId="{7C7BD73D-49E4-498C-BE22-1851BC4C4A09}" destId="{96F724AD-AA6B-416C-A5F7-4E31B10D89C8}" srcOrd="3" destOrd="0" presId="urn:microsoft.com/office/officeart/2005/8/layout/vList2"/>
    <dgm:cxn modelId="{93EE0666-1AEB-4BF2-B534-ECA5D0586F78}" type="presParOf" srcId="{7C7BD73D-49E4-498C-BE22-1851BC4C4A09}" destId="{8B48D322-D4E8-435A-892E-3CA22997B2F2}" srcOrd="4" destOrd="0" presId="urn:microsoft.com/office/officeart/2005/8/layout/vList2"/>
    <dgm:cxn modelId="{EE2EB7A1-2F9A-4FB2-B654-194CF0403E17}" type="presParOf" srcId="{7C7BD73D-49E4-498C-BE22-1851BC4C4A09}" destId="{508335A4-9D64-45AE-BF89-E16837BE4519}" srcOrd="5" destOrd="0" presId="urn:microsoft.com/office/officeart/2005/8/layout/vList2"/>
    <dgm:cxn modelId="{CEB5515A-C1F3-4218-A2AF-5A53307E0DD1}" type="presParOf" srcId="{7C7BD73D-49E4-498C-BE22-1851BC4C4A09}" destId="{95ABC079-611B-4CC9-A945-0FCBE54F1CDB}" srcOrd="6" destOrd="0" presId="urn:microsoft.com/office/officeart/2005/8/layout/vList2"/>
    <dgm:cxn modelId="{F02BCF61-97CE-418D-91ED-70C99A10743C}" type="presParOf" srcId="{7C7BD73D-49E4-498C-BE22-1851BC4C4A09}" destId="{A8C26DDA-9CC5-4842-AD0C-48DF4ABA7CD0}" srcOrd="7" destOrd="0" presId="urn:microsoft.com/office/officeart/2005/8/layout/vList2"/>
    <dgm:cxn modelId="{B24BC09D-BD63-400F-9F22-24F44273179F}" type="presParOf" srcId="{7C7BD73D-49E4-498C-BE22-1851BC4C4A09}" destId="{91A8E006-93AE-4B11-8F33-ABB61764886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397BAC-E12E-40D5-901F-BE85A57D73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6078BA-0E4D-4EF7-93F1-CEADC944E8A5}">
      <dgm:prSet/>
      <dgm:spPr/>
      <dgm:t>
        <a:bodyPr/>
        <a:lstStyle/>
        <a:p>
          <a:pPr rtl="0"/>
          <a:r>
            <a:rPr lang="en-US" b="1" smtClean="0"/>
            <a:t>PCLs cannot reference platform specific DLLs</a:t>
          </a:r>
          <a:endParaRPr lang="en-US"/>
        </a:p>
      </dgm:t>
    </dgm:pt>
    <dgm:pt modelId="{5EA7C26E-BA03-4610-9B5F-C74C2CEED1CE}" type="parTrans" cxnId="{E3D36E70-F958-4123-8F0D-887554F40333}">
      <dgm:prSet/>
      <dgm:spPr/>
      <dgm:t>
        <a:bodyPr/>
        <a:lstStyle/>
        <a:p>
          <a:endParaRPr lang="en-US"/>
        </a:p>
      </dgm:t>
    </dgm:pt>
    <dgm:pt modelId="{2C8DD3AF-C2A9-44B9-860B-B93646DD529C}" type="sibTrans" cxnId="{E3D36E70-F958-4123-8F0D-887554F40333}">
      <dgm:prSet/>
      <dgm:spPr/>
      <dgm:t>
        <a:bodyPr/>
        <a:lstStyle/>
        <a:p>
          <a:endParaRPr lang="en-US"/>
        </a:p>
      </dgm:t>
    </dgm:pt>
    <dgm:pt modelId="{45005151-7820-49C2-A907-99885E6CB896}">
      <dgm:prSet/>
      <dgm:spPr/>
      <dgm:t>
        <a:bodyPr/>
        <a:lstStyle/>
        <a:p>
          <a:pPr rtl="0"/>
          <a:r>
            <a:rPr lang="en-US" b="1" smtClean="0"/>
            <a:t>PCLs can only reference PCLs with compatible profiles</a:t>
          </a:r>
          <a:endParaRPr lang="en-US"/>
        </a:p>
      </dgm:t>
    </dgm:pt>
    <dgm:pt modelId="{971E40A7-03EC-4E6E-8AB6-EFF5ED21452D}" type="parTrans" cxnId="{F130126A-BCCD-4872-AD5B-6EF996B28E37}">
      <dgm:prSet/>
      <dgm:spPr/>
      <dgm:t>
        <a:bodyPr/>
        <a:lstStyle/>
        <a:p>
          <a:endParaRPr lang="en-US"/>
        </a:p>
      </dgm:t>
    </dgm:pt>
    <dgm:pt modelId="{DAE9A3C1-E6AF-4A5A-BB60-92ED7DB8ADDB}" type="sibTrans" cxnId="{F130126A-BCCD-4872-AD5B-6EF996B28E37}">
      <dgm:prSet/>
      <dgm:spPr/>
      <dgm:t>
        <a:bodyPr/>
        <a:lstStyle/>
        <a:p>
          <a:endParaRPr lang="en-US"/>
        </a:p>
      </dgm:t>
    </dgm:pt>
    <dgm:pt modelId="{DE27BBB1-037D-4045-B1B1-40C98576CDA3}">
      <dgm:prSet/>
      <dgm:spPr/>
      <dgm:t>
        <a:bodyPr/>
        <a:lstStyle/>
        <a:p>
          <a:pPr rtl="0"/>
          <a:r>
            <a:rPr lang="en-US" b="1" smtClean="0"/>
            <a:t>The profile of the PCL doesn’t actually run anywhere</a:t>
          </a:r>
          <a:endParaRPr lang="en-US"/>
        </a:p>
      </dgm:t>
    </dgm:pt>
    <dgm:pt modelId="{8914F65B-A7A8-48C6-A582-10958951D4DC}" type="parTrans" cxnId="{522BBDB7-8C05-40E1-8A59-0E3E72E1F521}">
      <dgm:prSet/>
      <dgm:spPr/>
      <dgm:t>
        <a:bodyPr/>
        <a:lstStyle/>
        <a:p>
          <a:endParaRPr lang="en-US"/>
        </a:p>
      </dgm:t>
    </dgm:pt>
    <dgm:pt modelId="{9F32033C-FF85-4B2D-BF4B-831CC8A305D2}" type="sibTrans" cxnId="{522BBDB7-8C05-40E1-8A59-0E3E72E1F521}">
      <dgm:prSet/>
      <dgm:spPr/>
      <dgm:t>
        <a:bodyPr/>
        <a:lstStyle/>
        <a:p>
          <a:endParaRPr lang="en-US"/>
        </a:p>
      </dgm:t>
    </dgm:pt>
    <dgm:pt modelId="{CE436656-D8C0-4690-9532-E3CF94DA95C3}">
      <dgm:prSet/>
      <dgm:spPr/>
      <dgm:t>
        <a:bodyPr/>
        <a:lstStyle/>
        <a:p>
          <a:pPr rtl="0"/>
          <a:r>
            <a:rPr lang="en-US" b="1" smtClean="0"/>
            <a:t>Nuget packages, if properly designed, will prioritize platform specific projects over PCLs</a:t>
          </a:r>
          <a:endParaRPr lang="en-US"/>
        </a:p>
      </dgm:t>
    </dgm:pt>
    <dgm:pt modelId="{1E6D1E1E-B652-41E5-8BF6-10A852475C3F}" type="parTrans" cxnId="{FF174E54-4F83-4F10-BC37-FEB797524F0C}">
      <dgm:prSet/>
      <dgm:spPr/>
      <dgm:t>
        <a:bodyPr/>
        <a:lstStyle/>
        <a:p>
          <a:endParaRPr lang="en-US"/>
        </a:p>
      </dgm:t>
    </dgm:pt>
    <dgm:pt modelId="{9EAA765F-F6FA-4464-83EC-A64F29FEB9BC}" type="sibTrans" cxnId="{FF174E54-4F83-4F10-BC37-FEB797524F0C}">
      <dgm:prSet/>
      <dgm:spPr/>
      <dgm:t>
        <a:bodyPr/>
        <a:lstStyle/>
        <a:p>
          <a:endParaRPr lang="en-US"/>
        </a:p>
      </dgm:t>
    </dgm:pt>
    <dgm:pt modelId="{3B66BF10-7322-463D-B0EC-C5E029EB3800}" type="pres">
      <dgm:prSet presAssocID="{B2397BAC-E12E-40D5-901F-BE85A57D73E0}" presName="linear" presStyleCnt="0">
        <dgm:presLayoutVars>
          <dgm:animLvl val="lvl"/>
          <dgm:resizeHandles val="exact"/>
        </dgm:presLayoutVars>
      </dgm:prSet>
      <dgm:spPr/>
      <dgm:t>
        <a:bodyPr/>
        <a:lstStyle/>
        <a:p>
          <a:endParaRPr lang="en-US"/>
        </a:p>
      </dgm:t>
    </dgm:pt>
    <dgm:pt modelId="{87DC35BD-8F4F-4DDF-BFB6-33652391E81D}" type="pres">
      <dgm:prSet presAssocID="{956078BA-0E4D-4EF7-93F1-CEADC944E8A5}" presName="parentText" presStyleLbl="node1" presStyleIdx="0" presStyleCnt="4">
        <dgm:presLayoutVars>
          <dgm:chMax val="0"/>
          <dgm:bulletEnabled val="1"/>
        </dgm:presLayoutVars>
      </dgm:prSet>
      <dgm:spPr/>
      <dgm:t>
        <a:bodyPr/>
        <a:lstStyle/>
        <a:p>
          <a:endParaRPr lang="en-US"/>
        </a:p>
      </dgm:t>
    </dgm:pt>
    <dgm:pt modelId="{1BCFAD9F-19AB-4F1A-A946-C4DA54E077E4}" type="pres">
      <dgm:prSet presAssocID="{2C8DD3AF-C2A9-44B9-860B-B93646DD529C}" presName="spacer" presStyleCnt="0"/>
      <dgm:spPr/>
    </dgm:pt>
    <dgm:pt modelId="{7E6990E8-C413-45AE-89C7-174DB6EA5A30}" type="pres">
      <dgm:prSet presAssocID="{45005151-7820-49C2-A907-99885E6CB896}" presName="parentText" presStyleLbl="node1" presStyleIdx="1" presStyleCnt="4">
        <dgm:presLayoutVars>
          <dgm:chMax val="0"/>
          <dgm:bulletEnabled val="1"/>
        </dgm:presLayoutVars>
      </dgm:prSet>
      <dgm:spPr/>
      <dgm:t>
        <a:bodyPr/>
        <a:lstStyle/>
        <a:p>
          <a:endParaRPr lang="en-US"/>
        </a:p>
      </dgm:t>
    </dgm:pt>
    <dgm:pt modelId="{172E91D2-9448-41F2-9DA9-0E8491945998}" type="pres">
      <dgm:prSet presAssocID="{DAE9A3C1-E6AF-4A5A-BB60-92ED7DB8ADDB}" presName="spacer" presStyleCnt="0"/>
      <dgm:spPr/>
    </dgm:pt>
    <dgm:pt modelId="{6560ABD8-93B9-43B9-B0F0-656174CFB0AF}" type="pres">
      <dgm:prSet presAssocID="{DE27BBB1-037D-4045-B1B1-40C98576CDA3}" presName="parentText" presStyleLbl="node1" presStyleIdx="2" presStyleCnt="4">
        <dgm:presLayoutVars>
          <dgm:chMax val="0"/>
          <dgm:bulletEnabled val="1"/>
        </dgm:presLayoutVars>
      </dgm:prSet>
      <dgm:spPr/>
      <dgm:t>
        <a:bodyPr/>
        <a:lstStyle/>
        <a:p>
          <a:endParaRPr lang="en-US"/>
        </a:p>
      </dgm:t>
    </dgm:pt>
    <dgm:pt modelId="{21C4D655-C54B-4FFF-836D-F79FDBF458E8}" type="pres">
      <dgm:prSet presAssocID="{9F32033C-FF85-4B2D-BF4B-831CC8A305D2}" presName="spacer" presStyleCnt="0"/>
      <dgm:spPr/>
    </dgm:pt>
    <dgm:pt modelId="{1B38C79E-EEEA-4103-8617-C73127A15802}" type="pres">
      <dgm:prSet presAssocID="{CE436656-D8C0-4690-9532-E3CF94DA95C3}" presName="parentText" presStyleLbl="node1" presStyleIdx="3" presStyleCnt="4">
        <dgm:presLayoutVars>
          <dgm:chMax val="0"/>
          <dgm:bulletEnabled val="1"/>
        </dgm:presLayoutVars>
      </dgm:prSet>
      <dgm:spPr/>
      <dgm:t>
        <a:bodyPr/>
        <a:lstStyle/>
        <a:p>
          <a:endParaRPr lang="en-US"/>
        </a:p>
      </dgm:t>
    </dgm:pt>
  </dgm:ptLst>
  <dgm:cxnLst>
    <dgm:cxn modelId="{FF174E54-4F83-4F10-BC37-FEB797524F0C}" srcId="{B2397BAC-E12E-40D5-901F-BE85A57D73E0}" destId="{CE436656-D8C0-4690-9532-E3CF94DA95C3}" srcOrd="3" destOrd="0" parTransId="{1E6D1E1E-B652-41E5-8BF6-10A852475C3F}" sibTransId="{9EAA765F-F6FA-4464-83EC-A64F29FEB9BC}"/>
    <dgm:cxn modelId="{87A43B72-E67E-418A-8EF1-23B242D386D6}" type="presOf" srcId="{45005151-7820-49C2-A907-99885E6CB896}" destId="{7E6990E8-C413-45AE-89C7-174DB6EA5A30}" srcOrd="0" destOrd="0" presId="urn:microsoft.com/office/officeart/2005/8/layout/vList2"/>
    <dgm:cxn modelId="{FB292E8A-94C2-4C22-945A-9CC776AF7D2D}" type="presOf" srcId="{956078BA-0E4D-4EF7-93F1-CEADC944E8A5}" destId="{87DC35BD-8F4F-4DDF-BFB6-33652391E81D}" srcOrd="0" destOrd="0" presId="urn:microsoft.com/office/officeart/2005/8/layout/vList2"/>
    <dgm:cxn modelId="{3605AD4E-8392-41EB-A355-FE7F962DF50A}" type="presOf" srcId="{B2397BAC-E12E-40D5-901F-BE85A57D73E0}" destId="{3B66BF10-7322-463D-B0EC-C5E029EB3800}" srcOrd="0" destOrd="0" presId="urn:microsoft.com/office/officeart/2005/8/layout/vList2"/>
    <dgm:cxn modelId="{522BBDB7-8C05-40E1-8A59-0E3E72E1F521}" srcId="{B2397BAC-E12E-40D5-901F-BE85A57D73E0}" destId="{DE27BBB1-037D-4045-B1B1-40C98576CDA3}" srcOrd="2" destOrd="0" parTransId="{8914F65B-A7A8-48C6-A582-10958951D4DC}" sibTransId="{9F32033C-FF85-4B2D-BF4B-831CC8A305D2}"/>
    <dgm:cxn modelId="{F130126A-BCCD-4872-AD5B-6EF996B28E37}" srcId="{B2397BAC-E12E-40D5-901F-BE85A57D73E0}" destId="{45005151-7820-49C2-A907-99885E6CB896}" srcOrd="1" destOrd="0" parTransId="{971E40A7-03EC-4E6E-8AB6-EFF5ED21452D}" sibTransId="{DAE9A3C1-E6AF-4A5A-BB60-92ED7DB8ADDB}"/>
    <dgm:cxn modelId="{9922921E-A54E-4F91-A5B7-350C21A62A7A}" type="presOf" srcId="{CE436656-D8C0-4690-9532-E3CF94DA95C3}" destId="{1B38C79E-EEEA-4103-8617-C73127A15802}" srcOrd="0" destOrd="0" presId="urn:microsoft.com/office/officeart/2005/8/layout/vList2"/>
    <dgm:cxn modelId="{C6353969-A85A-4979-BABC-EA53E5855ADB}" type="presOf" srcId="{DE27BBB1-037D-4045-B1B1-40C98576CDA3}" destId="{6560ABD8-93B9-43B9-B0F0-656174CFB0AF}" srcOrd="0" destOrd="0" presId="urn:microsoft.com/office/officeart/2005/8/layout/vList2"/>
    <dgm:cxn modelId="{E3D36E70-F958-4123-8F0D-887554F40333}" srcId="{B2397BAC-E12E-40D5-901F-BE85A57D73E0}" destId="{956078BA-0E4D-4EF7-93F1-CEADC944E8A5}" srcOrd="0" destOrd="0" parTransId="{5EA7C26E-BA03-4610-9B5F-C74C2CEED1CE}" sibTransId="{2C8DD3AF-C2A9-44B9-860B-B93646DD529C}"/>
    <dgm:cxn modelId="{7480D6CF-8B72-4B74-A4D9-DFF50B790C5A}" type="presParOf" srcId="{3B66BF10-7322-463D-B0EC-C5E029EB3800}" destId="{87DC35BD-8F4F-4DDF-BFB6-33652391E81D}" srcOrd="0" destOrd="0" presId="urn:microsoft.com/office/officeart/2005/8/layout/vList2"/>
    <dgm:cxn modelId="{EDA77A16-DA30-4FD7-913A-EDF668CF3F5E}" type="presParOf" srcId="{3B66BF10-7322-463D-B0EC-C5E029EB3800}" destId="{1BCFAD9F-19AB-4F1A-A946-C4DA54E077E4}" srcOrd="1" destOrd="0" presId="urn:microsoft.com/office/officeart/2005/8/layout/vList2"/>
    <dgm:cxn modelId="{5C05830A-8E55-4F7C-A1D3-173E2CCE6E50}" type="presParOf" srcId="{3B66BF10-7322-463D-B0EC-C5E029EB3800}" destId="{7E6990E8-C413-45AE-89C7-174DB6EA5A30}" srcOrd="2" destOrd="0" presId="urn:microsoft.com/office/officeart/2005/8/layout/vList2"/>
    <dgm:cxn modelId="{3D73D55D-0D45-4277-869D-452644E54ABA}" type="presParOf" srcId="{3B66BF10-7322-463D-B0EC-C5E029EB3800}" destId="{172E91D2-9448-41F2-9DA9-0E8491945998}" srcOrd="3" destOrd="0" presId="urn:microsoft.com/office/officeart/2005/8/layout/vList2"/>
    <dgm:cxn modelId="{F0761E9C-2E35-4367-A0E5-D26028258F94}" type="presParOf" srcId="{3B66BF10-7322-463D-B0EC-C5E029EB3800}" destId="{6560ABD8-93B9-43B9-B0F0-656174CFB0AF}" srcOrd="4" destOrd="0" presId="urn:microsoft.com/office/officeart/2005/8/layout/vList2"/>
    <dgm:cxn modelId="{622511CD-71FC-4E62-8301-D795BDEA0402}" type="presParOf" srcId="{3B66BF10-7322-463D-B0EC-C5E029EB3800}" destId="{21C4D655-C54B-4FFF-836D-F79FDBF458E8}" srcOrd="5" destOrd="0" presId="urn:microsoft.com/office/officeart/2005/8/layout/vList2"/>
    <dgm:cxn modelId="{324C73F3-6FF5-457F-922D-A9CE9B6405BE}" type="presParOf" srcId="{3B66BF10-7322-463D-B0EC-C5E029EB3800}" destId="{1B38C79E-EEEA-4103-8617-C73127A1580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769D82-194C-4B76-AA82-FB251BF798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9DA7A1-0C17-408E-9E78-FEE96445B8DA}">
      <dgm:prSet/>
      <dgm:spPr/>
      <dgm:t>
        <a:bodyPr/>
        <a:lstStyle/>
        <a:p>
          <a:pPr rtl="0"/>
          <a:r>
            <a:rPr lang="en-US" b="1" smtClean="0"/>
            <a:t>Combination of tools and frameworks make this possible</a:t>
          </a:r>
          <a:endParaRPr lang="en-US"/>
        </a:p>
      </dgm:t>
    </dgm:pt>
    <dgm:pt modelId="{D589DDEE-B614-493E-8881-4FE146001A04}" type="parTrans" cxnId="{1CC6E82B-17DF-4B70-9A47-1445D24E254D}">
      <dgm:prSet/>
      <dgm:spPr/>
      <dgm:t>
        <a:bodyPr/>
        <a:lstStyle/>
        <a:p>
          <a:endParaRPr lang="en-US"/>
        </a:p>
      </dgm:t>
    </dgm:pt>
    <dgm:pt modelId="{2B1B928C-9B11-4E53-902C-D24D4B095FA0}" type="sibTrans" cxnId="{1CC6E82B-17DF-4B70-9A47-1445D24E254D}">
      <dgm:prSet/>
      <dgm:spPr/>
      <dgm:t>
        <a:bodyPr/>
        <a:lstStyle/>
        <a:p>
          <a:endParaRPr lang="en-US"/>
        </a:p>
      </dgm:t>
    </dgm:pt>
    <dgm:pt modelId="{F204630B-55F8-4552-9E82-0A364E70823C}">
      <dgm:prSet/>
      <dgm:spPr/>
      <dgm:t>
        <a:bodyPr/>
        <a:lstStyle/>
        <a:p>
          <a:pPr rtl="0"/>
          <a:r>
            <a:rPr lang="en-US" b="1" smtClean="0"/>
            <a:t>View Models can be shared across multiple platforms</a:t>
          </a:r>
          <a:endParaRPr lang="en-US"/>
        </a:p>
      </dgm:t>
    </dgm:pt>
    <dgm:pt modelId="{AB78B6A9-3B1A-4015-8606-2C63E9C28710}" type="parTrans" cxnId="{A5408180-8204-4850-A64E-8C62DA7F2756}">
      <dgm:prSet/>
      <dgm:spPr/>
      <dgm:t>
        <a:bodyPr/>
        <a:lstStyle/>
        <a:p>
          <a:endParaRPr lang="en-US"/>
        </a:p>
      </dgm:t>
    </dgm:pt>
    <dgm:pt modelId="{F1CC6FBA-FA2C-46CC-AB1F-CBAF86F5F535}" type="sibTrans" cxnId="{A5408180-8204-4850-A64E-8C62DA7F2756}">
      <dgm:prSet/>
      <dgm:spPr/>
      <dgm:t>
        <a:bodyPr/>
        <a:lstStyle/>
        <a:p>
          <a:endParaRPr lang="en-US"/>
        </a:p>
      </dgm:t>
    </dgm:pt>
    <dgm:pt modelId="{6B99A5BB-FCD5-4C93-B2B5-3F61AAA06A6C}">
      <dgm:prSet/>
      <dgm:spPr/>
      <dgm:t>
        <a:bodyPr/>
        <a:lstStyle/>
        <a:p>
          <a:pPr rtl="0"/>
          <a:r>
            <a:rPr lang="en-US" smtClean="0"/>
            <a:t>Windows Store</a:t>
          </a:r>
          <a:endParaRPr lang="en-US"/>
        </a:p>
      </dgm:t>
    </dgm:pt>
    <dgm:pt modelId="{A1CEB6F0-FEB9-4CF2-BB68-74D69DB68171}" type="parTrans" cxnId="{AC55C081-7B68-459D-BAB4-918BAA941E10}">
      <dgm:prSet/>
      <dgm:spPr/>
      <dgm:t>
        <a:bodyPr/>
        <a:lstStyle/>
        <a:p>
          <a:endParaRPr lang="en-US"/>
        </a:p>
      </dgm:t>
    </dgm:pt>
    <dgm:pt modelId="{4FD71A0C-38D9-40D9-8EE9-F024F75A4674}" type="sibTrans" cxnId="{AC55C081-7B68-459D-BAB4-918BAA941E10}">
      <dgm:prSet/>
      <dgm:spPr/>
      <dgm:t>
        <a:bodyPr/>
        <a:lstStyle/>
        <a:p>
          <a:endParaRPr lang="en-US"/>
        </a:p>
      </dgm:t>
    </dgm:pt>
    <dgm:pt modelId="{E9A3612D-F975-48A2-86E0-83628BC4238F}">
      <dgm:prSet/>
      <dgm:spPr/>
      <dgm:t>
        <a:bodyPr/>
        <a:lstStyle/>
        <a:p>
          <a:pPr rtl="0"/>
          <a:r>
            <a:rPr lang="en-US" smtClean="0"/>
            <a:t>Windows Phone</a:t>
          </a:r>
          <a:endParaRPr lang="en-US"/>
        </a:p>
      </dgm:t>
    </dgm:pt>
    <dgm:pt modelId="{6DAEF2EB-F807-4DCB-BBD6-4B48427F3F8D}" type="parTrans" cxnId="{0C18B604-1C69-41EB-8129-B965543CC5D5}">
      <dgm:prSet/>
      <dgm:spPr/>
      <dgm:t>
        <a:bodyPr/>
        <a:lstStyle/>
        <a:p>
          <a:endParaRPr lang="en-US"/>
        </a:p>
      </dgm:t>
    </dgm:pt>
    <dgm:pt modelId="{D47DE007-F5CD-4CE9-88A4-580F309DE364}" type="sibTrans" cxnId="{0C18B604-1C69-41EB-8129-B965543CC5D5}">
      <dgm:prSet/>
      <dgm:spPr/>
      <dgm:t>
        <a:bodyPr/>
        <a:lstStyle/>
        <a:p>
          <a:endParaRPr lang="en-US"/>
        </a:p>
      </dgm:t>
    </dgm:pt>
    <dgm:pt modelId="{A88E966F-ED36-412F-9360-B4F43822C624}">
      <dgm:prSet/>
      <dgm:spPr/>
      <dgm:t>
        <a:bodyPr/>
        <a:lstStyle/>
        <a:p>
          <a:pPr rtl="0"/>
          <a:r>
            <a:rPr lang="en-US" smtClean="0"/>
            <a:t>Android</a:t>
          </a:r>
          <a:endParaRPr lang="en-US"/>
        </a:p>
      </dgm:t>
    </dgm:pt>
    <dgm:pt modelId="{8968974D-66DD-4A5C-AB8F-771215AC61F3}" type="parTrans" cxnId="{02E6D95B-1F8A-4502-BB36-DC5E3B53832C}">
      <dgm:prSet/>
      <dgm:spPr/>
      <dgm:t>
        <a:bodyPr/>
        <a:lstStyle/>
        <a:p>
          <a:endParaRPr lang="en-US"/>
        </a:p>
      </dgm:t>
    </dgm:pt>
    <dgm:pt modelId="{BDE77041-414A-4E5E-9CC7-556D60B9C406}" type="sibTrans" cxnId="{02E6D95B-1F8A-4502-BB36-DC5E3B53832C}">
      <dgm:prSet/>
      <dgm:spPr/>
      <dgm:t>
        <a:bodyPr/>
        <a:lstStyle/>
        <a:p>
          <a:endParaRPr lang="en-US"/>
        </a:p>
      </dgm:t>
    </dgm:pt>
    <dgm:pt modelId="{3369310B-7444-44BB-887B-D6B22AA9520D}">
      <dgm:prSet/>
      <dgm:spPr/>
      <dgm:t>
        <a:bodyPr/>
        <a:lstStyle/>
        <a:p>
          <a:pPr rtl="0"/>
          <a:r>
            <a:rPr lang="en-US" dirty="0" smtClean="0"/>
            <a:t>iOS</a:t>
          </a:r>
          <a:endParaRPr lang="en-US" dirty="0"/>
        </a:p>
      </dgm:t>
    </dgm:pt>
    <dgm:pt modelId="{BA84D61A-7B62-4439-8EBF-35FAA5384792}" type="parTrans" cxnId="{4F353F92-31EE-4000-BF83-E5D831233E7B}">
      <dgm:prSet/>
      <dgm:spPr/>
      <dgm:t>
        <a:bodyPr/>
        <a:lstStyle/>
        <a:p>
          <a:endParaRPr lang="en-US"/>
        </a:p>
      </dgm:t>
    </dgm:pt>
    <dgm:pt modelId="{E7780C68-1930-4483-9522-85F015047C61}" type="sibTrans" cxnId="{4F353F92-31EE-4000-BF83-E5D831233E7B}">
      <dgm:prSet/>
      <dgm:spPr/>
      <dgm:t>
        <a:bodyPr/>
        <a:lstStyle/>
        <a:p>
          <a:endParaRPr lang="en-US"/>
        </a:p>
      </dgm:t>
    </dgm:pt>
    <dgm:pt modelId="{3F8661AA-4AA7-4438-B479-48570A62AFAF}">
      <dgm:prSet/>
      <dgm:spPr/>
      <dgm:t>
        <a:bodyPr/>
        <a:lstStyle/>
        <a:p>
          <a:pPr rtl="0"/>
          <a:r>
            <a:rPr lang="en-US" dirty="0" smtClean="0"/>
            <a:t>Similar techniques can be used with models and frameworks like CSLA</a:t>
          </a:r>
          <a:endParaRPr lang="en-US" dirty="0"/>
        </a:p>
      </dgm:t>
    </dgm:pt>
    <dgm:pt modelId="{50F59478-E710-45FD-B1F9-8DB745487FB0}" type="parTrans" cxnId="{2CCE0CF6-2754-4D22-8191-16989DC1467E}">
      <dgm:prSet/>
      <dgm:spPr/>
    </dgm:pt>
    <dgm:pt modelId="{5C239DD9-8AF9-46FF-8040-8398C4C9B756}" type="sibTrans" cxnId="{2CCE0CF6-2754-4D22-8191-16989DC1467E}">
      <dgm:prSet/>
      <dgm:spPr/>
    </dgm:pt>
    <dgm:pt modelId="{3F00F6E5-CAC6-462B-AB5A-1691A4A138D0}" type="pres">
      <dgm:prSet presAssocID="{9F769D82-194C-4B76-AA82-FB251BF7984C}" presName="linear" presStyleCnt="0">
        <dgm:presLayoutVars>
          <dgm:animLvl val="lvl"/>
          <dgm:resizeHandles val="exact"/>
        </dgm:presLayoutVars>
      </dgm:prSet>
      <dgm:spPr/>
      <dgm:t>
        <a:bodyPr/>
        <a:lstStyle/>
        <a:p>
          <a:endParaRPr lang="en-US"/>
        </a:p>
      </dgm:t>
    </dgm:pt>
    <dgm:pt modelId="{6BA3BCA8-3251-4DB6-A80D-987CA5BC4A15}" type="pres">
      <dgm:prSet presAssocID="{5A9DA7A1-0C17-408E-9E78-FEE96445B8DA}" presName="parentText" presStyleLbl="node1" presStyleIdx="0" presStyleCnt="3">
        <dgm:presLayoutVars>
          <dgm:chMax val="0"/>
          <dgm:bulletEnabled val="1"/>
        </dgm:presLayoutVars>
      </dgm:prSet>
      <dgm:spPr/>
      <dgm:t>
        <a:bodyPr/>
        <a:lstStyle/>
        <a:p>
          <a:endParaRPr lang="en-US"/>
        </a:p>
      </dgm:t>
    </dgm:pt>
    <dgm:pt modelId="{EAF98D04-9DF7-448D-BEE9-355D126CE6CC}" type="pres">
      <dgm:prSet presAssocID="{2B1B928C-9B11-4E53-902C-D24D4B095FA0}" presName="spacer" presStyleCnt="0"/>
      <dgm:spPr/>
    </dgm:pt>
    <dgm:pt modelId="{6AE29AE7-96C4-472D-83CC-53A9E58FCB90}" type="pres">
      <dgm:prSet presAssocID="{F204630B-55F8-4552-9E82-0A364E70823C}" presName="parentText" presStyleLbl="node1" presStyleIdx="1" presStyleCnt="3">
        <dgm:presLayoutVars>
          <dgm:chMax val="0"/>
          <dgm:bulletEnabled val="1"/>
        </dgm:presLayoutVars>
      </dgm:prSet>
      <dgm:spPr/>
      <dgm:t>
        <a:bodyPr/>
        <a:lstStyle/>
        <a:p>
          <a:endParaRPr lang="en-US"/>
        </a:p>
      </dgm:t>
    </dgm:pt>
    <dgm:pt modelId="{C20F764D-502C-402B-87F3-2A8B989D6568}" type="pres">
      <dgm:prSet presAssocID="{F204630B-55F8-4552-9E82-0A364E70823C}" presName="childText" presStyleLbl="revTx" presStyleIdx="0" presStyleCnt="1">
        <dgm:presLayoutVars>
          <dgm:bulletEnabled val="1"/>
        </dgm:presLayoutVars>
      </dgm:prSet>
      <dgm:spPr/>
      <dgm:t>
        <a:bodyPr/>
        <a:lstStyle/>
        <a:p>
          <a:endParaRPr lang="en-US"/>
        </a:p>
      </dgm:t>
    </dgm:pt>
    <dgm:pt modelId="{8526F24F-A3BE-4253-BC1A-29A4937B76EE}" type="pres">
      <dgm:prSet presAssocID="{3F8661AA-4AA7-4438-B479-48570A62AFAF}" presName="parentText" presStyleLbl="node1" presStyleIdx="2" presStyleCnt="3">
        <dgm:presLayoutVars>
          <dgm:chMax val="0"/>
          <dgm:bulletEnabled val="1"/>
        </dgm:presLayoutVars>
      </dgm:prSet>
      <dgm:spPr/>
      <dgm:t>
        <a:bodyPr/>
        <a:lstStyle/>
        <a:p>
          <a:endParaRPr lang="en-US"/>
        </a:p>
      </dgm:t>
    </dgm:pt>
  </dgm:ptLst>
  <dgm:cxnLst>
    <dgm:cxn modelId="{02E6D95B-1F8A-4502-BB36-DC5E3B53832C}" srcId="{F204630B-55F8-4552-9E82-0A364E70823C}" destId="{A88E966F-ED36-412F-9360-B4F43822C624}" srcOrd="2" destOrd="0" parTransId="{8968974D-66DD-4A5C-AB8F-771215AC61F3}" sibTransId="{BDE77041-414A-4E5E-9CC7-556D60B9C406}"/>
    <dgm:cxn modelId="{2E25D42F-3800-4D43-8305-918E2560CE0F}" type="presOf" srcId="{6B99A5BB-FCD5-4C93-B2B5-3F61AAA06A6C}" destId="{C20F764D-502C-402B-87F3-2A8B989D6568}" srcOrd="0" destOrd="0" presId="urn:microsoft.com/office/officeart/2005/8/layout/vList2"/>
    <dgm:cxn modelId="{2CCE0CF6-2754-4D22-8191-16989DC1467E}" srcId="{9F769D82-194C-4B76-AA82-FB251BF7984C}" destId="{3F8661AA-4AA7-4438-B479-48570A62AFAF}" srcOrd="2" destOrd="0" parTransId="{50F59478-E710-45FD-B1F9-8DB745487FB0}" sibTransId="{5C239DD9-8AF9-46FF-8040-8398C4C9B756}"/>
    <dgm:cxn modelId="{4669DD49-B277-4456-9F5B-529B04305613}" type="presOf" srcId="{3F8661AA-4AA7-4438-B479-48570A62AFAF}" destId="{8526F24F-A3BE-4253-BC1A-29A4937B76EE}" srcOrd="0" destOrd="0" presId="urn:microsoft.com/office/officeart/2005/8/layout/vList2"/>
    <dgm:cxn modelId="{A5408180-8204-4850-A64E-8C62DA7F2756}" srcId="{9F769D82-194C-4B76-AA82-FB251BF7984C}" destId="{F204630B-55F8-4552-9E82-0A364E70823C}" srcOrd="1" destOrd="0" parTransId="{AB78B6A9-3B1A-4015-8606-2C63E9C28710}" sibTransId="{F1CC6FBA-FA2C-46CC-AB1F-CBAF86F5F535}"/>
    <dgm:cxn modelId="{94AB478A-F12A-4E79-B833-12E90E480B8E}" type="presOf" srcId="{5A9DA7A1-0C17-408E-9E78-FEE96445B8DA}" destId="{6BA3BCA8-3251-4DB6-A80D-987CA5BC4A15}" srcOrd="0" destOrd="0" presId="urn:microsoft.com/office/officeart/2005/8/layout/vList2"/>
    <dgm:cxn modelId="{D1EF90F4-085D-477E-92FE-7C095CBB00DC}" type="presOf" srcId="{E9A3612D-F975-48A2-86E0-83628BC4238F}" destId="{C20F764D-502C-402B-87F3-2A8B989D6568}" srcOrd="0" destOrd="1" presId="urn:microsoft.com/office/officeart/2005/8/layout/vList2"/>
    <dgm:cxn modelId="{937FD6A7-8D7A-4644-9127-448B4D36E515}" type="presOf" srcId="{3369310B-7444-44BB-887B-D6B22AA9520D}" destId="{C20F764D-502C-402B-87F3-2A8B989D6568}" srcOrd="0" destOrd="3" presId="urn:microsoft.com/office/officeart/2005/8/layout/vList2"/>
    <dgm:cxn modelId="{1CC6E82B-17DF-4B70-9A47-1445D24E254D}" srcId="{9F769D82-194C-4B76-AA82-FB251BF7984C}" destId="{5A9DA7A1-0C17-408E-9E78-FEE96445B8DA}" srcOrd="0" destOrd="0" parTransId="{D589DDEE-B614-493E-8881-4FE146001A04}" sibTransId="{2B1B928C-9B11-4E53-902C-D24D4B095FA0}"/>
    <dgm:cxn modelId="{AEBB3CE6-FB77-4948-943B-0C6C7272E29C}" type="presOf" srcId="{A88E966F-ED36-412F-9360-B4F43822C624}" destId="{C20F764D-502C-402B-87F3-2A8B989D6568}" srcOrd="0" destOrd="2" presId="urn:microsoft.com/office/officeart/2005/8/layout/vList2"/>
    <dgm:cxn modelId="{0C18B604-1C69-41EB-8129-B965543CC5D5}" srcId="{F204630B-55F8-4552-9E82-0A364E70823C}" destId="{E9A3612D-F975-48A2-86E0-83628BC4238F}" srcOrd="1" destOrd="0" parTransId="{6DAEF2EB-F807-4DCB-BBD6-4B48427F3F8D}" sibTransId="{D47DE007-F5CD-4CE9-88A4-580F309DE364}"/>
    <dgm:cxn modelId="{4F353F92-31EE-4000-BF83-E5D831233E7B}" srcId="{F204630B-55F8-4552-9E82-0A364E70823C}" destId="{3369310B-7444-44BB-887B-D6B22AA9520D}" srcOrd="3" destOrd="0" parTransId="{BA84D61A-7B62-4439-8EBF-35FAA5384792}" sibTransId="{E7780C68-1930-4483-9522-85F015047C61}"/>
    <dgm:cxn modelId="{4F4E7DAC-F02F-4FE1-99B0-7E3A73D9CAF1}" type="presOf" srcId="{F204630B-55F8-4552-9E82-0A364E70823C}" destId="{6AE29AE7-96C4-472D-83CC-53A9E58FCB90}" srcOrd="0" destOrd="0" presId="urn:microsoft.com/office/officeart/2005/8/layout/vList2"/>
    <dgm:cxn modelId="{EE4D3134-0CC6-4B7D-A429-1BE8B5C0A28E}" type="presOf" srcId="{9F769D82-194C-4B76-AA82-FB251BF7984C}" destId="{3F00F6E5-CAC6-462B-AB5A-1691A4A138D0}" srcOrd="0" destOrd="0" presId="urn:microsoft.com/office/officeart/2005/8/layout/vList2"/>
    <dgm:cxn modelId="{AC55C081-7B68-459D-BAB4-918BAA941E10}" srcId="{F204630B-55F8-4552-9E82-0A364E70823C}" destId="{6B99A5BB-FCD5-4C93-B2B5-3F61AAA06A6C}" srcOrd="0" destOrd="0" parTransId="{A1CEB6F0-FEB9-4CF2-BB68-74D69DB68171}" sibTransId="{4FD71A0C-38D9-40D9-8EE9-F024F75A4674}"/>
    <dgm:cxn modelId="{1FD8012D-0EBD-47FA-B9A4-572BFE50800F}" type="presParOf" srcId="{3F00F6E5-CAC6-462B-AB5A-1691A4A138D0}" destId="{6BA3BCA8-3251-4DB6-A80D-987CA5BC4A15}" srcOrd="0" destOrd="0" presId="urn:microsoft.com/office/officeart/2005/8/layout/vList2"/>
    <dgm:cxn modelId="{D045DFA3-A376-44B7-8C51-796C6AC2D849}" type="presParOf" srcId="{3F00F6E5-CAC6-462B-AB5A-1691A4A138D0}" destId="{EAF98D04-9DF7-448D-BEE9-355D126CE6CC}" srcOrd="1" destOrd="0" presId="urn:microsoft.com/office/officeart/2005/8/layout/vList2"/>
    <dgm:cxn modelId="{ACC8FFC8-D0C7-4982-8775-BE53CD7B1F9F}" type="presParOf" srcId="{3F00F6E5-CAC6-462B-AB5A-1691A4A138D0}" destId="{6AE29AE7-96C4-472D-83CC-53A9E58FCB90}" srcOrd="2" destOrd="0" presId="urn:microsoft.com/office/officeart/2005/8/layout/vList2"/>
    <dgm:cxn modelId="{A33D9BA6-FDBD-4FFB-824F-1C1BAF755B17}" type="presParOf" srcId="{3F00F6E5-CAC6-462B-AB5A-1691A4A138D0}" destId="{C20F764D-502C-402B-87F3-2A8B989D6568}" srcOrd="3" destOrd="0" presId="urn:microsoft.com/office/officeart/2005/8/layout/vList2"/>
    <dgm:cxn modelId="{5835A2E1-A95F-43C3-9119-270CE0D77FA1}" type="presParOf" srcId="{3F00F6E5-CAC6-462B-AB5A-1691A4A138D0}" destId="{8526F24F-A3BE-4253-BC1A-29A4937B76E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729C64-846C-4F74-9623-D97CE5382DB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ED995E6-2B91-4963-A2BF-6ECF6611A383}">
      <dgm:prSet/>
      <dgm:spPr/>
      <dgm:t>
        <a:bodyPr/>
        <a:lstStyle/>
        <a:p>
          <a:pPr rtl="0"/>
          <a:r>
            <a:rPr lang="en-US" b="1" smtClean="0"/>
            <a:t>Universal app – an app made to run on the iPad and iPhone</a:t>
          </a:r>
          <a:endParaRPr lang="en-US"/>
        </a:p>
      </dgm:t>
    </dgm:pt>
    <dgm:pt modelId="{A3C4410F-8840-45A6-89E2-7D3D91F5E9D7}" type="parTrans" cxnId="{A868ED83-E6E5-4316-95DF-7914D8517795}">
      <dgm:prSet/>
      <dgm:spPr/>
      <dgm:t>
        <a:bodyPr/>
        <a:lstStyle/>
        <a:p>
          <a:endParaRPr lang="en-US"/>
        </a:p>
      </dgm:t>
    </dgm:pt>
    <dgm:pt modelId="{02614AC9-8A43-4B7E-B477-CF760ABC67AD}" type="sibTrans" cxnId="{A868ED83-E6E5-4316-95DF-7914D8517795}">
      <dgm:prSet/>
      <dgm:spPr/>
      <dgm:t>
        <a:bodyPr/>
        <a:lstStyle/>
        <a:p>
          <a:endParaRPr lang="en-US"/>
        </a:p>
      </dgm:t>
    </dgm:pt>
    <dgm:pt modelId="{B71031AB-EBA7-481C-BE31-83FC29B875D4}">
      <dgm:prSet/>
      <dgm:spPr/>
      <dgm:t>
        <a:bodyPr/>
        <a:lstStyle/>
        <a:p>
          <a:pPr rtl="0"/>
          <a:r>
            <a:rPr lang="en-US" b="1" smtClean="0"/>
            <a:t>Universal Windows app – an app made to run on Windows 8.1 (Windows Store Applications) and Windows Phone</a:t>
          </a:r>
          <a:endParaRPr lang="en-US"/>
        </a:p>
      </dgm:t>
    </dgm:pt>
    <dgm:pt modelId="{D7C6E75E-DA3F-4652-99AE-044077427D35}" type="parTrans" cxnId="{03BA38FA-71C4-465A-AC97-8CD7C359DA28}">
      <dgm:prSet/>
      <dgm:spPr/>
      <dgm:t>
        <a:bodyPr/>
        <a:lstStyle/>
        <a:p>
          <a:endParaRPr lang="en-US"/>
        </a:p>
      </dgm:t>
    </dgm:pt>
    <dgm:pt modelId="{F5CAB4AF-1DA3-46D6-9138-F1B7B15CE97F}" type="sibTrans" cxnId="{03BA38FA-71C4-465A-AC97-8CD7C359DA28}">
      <dgm:prSet/>
      <dgm:spPr/>
      <dgm:t>
        <a:bodyPr/>
        <a:lstStyle/>
        <a:p>
          <a:endParaRPr lang="en-US"/>
        </a:p>
      </dgm:t>
    </dgm:pt>
    <dgm:pt modelId="{50E7A67B-8717-47C3-8E48-2C2D7B2F7943}">
      <dgm:prSet/>
      <dgm:spPr/>
      <dgm:t>
        <a:bodyPr/>
        <a:lstStyle/>
        <a:p>
          <a:pPr rtl="0"/>
          <a:r>
            <a:rPr lang="en-US" b="1" smtClean="0"/>
            <a:t>Unified API – An API to write code that can run on iOS and OSX</a:t>
          </a:r>
          <a:endParaRPr lang="en-US"/>
        </a:p>
      </dgm:t>
    </dgm:pt>
    <dgm:pt modelId="{53D6347F-4CA6-452F-B15C-0DF9883A79A1}" type="parTrans" cxnId="{F252EDD6-2B38-4D70-9AC0-68835FDD8E4E}">
      <dgm:prSet/>
      <dgm:spPr/>
      <dgm:t>
        <a:bodyPr/>
        <a:lstStyle/>
        <a:p>
          <a:endParaRPr lang="en-US"/>
        </a:p>
      </dgm:t>
    </dgm:pt>
    <dgm:pt modelId="{013393E5-ABD6-42C0-93F8-180C844E4E66}" type="sibTrans" cxnId="{F252EDD6-2B38-4D70-9AC0-68835FDD8E4E}">
      <dgm:prSet/>
      <dgm:spPr/>
      <dgm:t>
        <a:bodyPr/>
        <a:lstStyle/>
        <a:p>
          <a:endParaRPr lang="en-US"/>
        </a:p>
      </dgm:t>
    </dgm:pt>
    <dgm:pt modelId="{856B7950-1995-47A6-867D-5FE729434B5B}">
      <dgm:prSet/>
      <dgm:spPr/>
      <dgm:t>
        <a:bodyPr/>
        <a:lstStyle/>
        <a:p>
          <a:pPr rtl="0"/>
          <a:r>
            <a:rPr lang="en-US" b="1" smtClean="0"/>
            <a:t>Android apps are “universal” in that they can work on phones and tablets</a:t>
          </a:r>
          <a:endParaRPr lang="en-US"/>
        </a:p>
      </dgm:t>
    </dgm:pt>
    <dgm:pt modelId="{F632AA7B-A090-41A5-A8DF-45D5B93FF085}" type="parTrans" cxnId="{A9F61777-1215-45B6-97EC-C215B43E9821}">
      <dgm:prSet/>
      <dgm:spPr/>
      <dgm:t>
        <a:bodyPr/>
        <a:lstStyle/>
        <a:p>
          <a:endParaRPr lang="en-US"/>
        </a:p>
      </dgm:t>
    </dgm:pt>
    <dgm:pt modelId="{6635F377-9C4F-4110-9947-B9029D1C7F83}" type="sibTrans" cxnId="{A9F61777-1215-45B6-97EC-C215B43E9821}">
      <dgm:prSet/>
      <dgm:spPr/>
      <dgm:t>
        <a:bodyPr/>
        <a:lstStyle/>
        <a:p>
          <a:endParaRPr lang="en-US"/>
        </a:p>
      </dgm:t>
    </dgm:pt>
    <dgm:pt modelId="{1D01B076-31FE-4B32-AAB3-9AD786E4F200}" type="pres">
      <dgm:prSet presAssocID="{0E729C64-846C-4F74-9623-D97CE5382DBF}" presName="linear" presStyleCnt="0">
        <dgm:presLayoutVars>
          <dgm:animLvl val="lvl"/>
          <dgm:resizeHandles val="exact"/>
        </dgm:presLayoutVars>
      </dgm:prSet>
      <dgm:spPr/>
      <dgm:t>
        <a:bodyPr/>
        <a:lstStyle/>
        <a:p>
          <a:endParaRPr lang="en-US"/>
        </a:p>
      </dgm:t>
    </dgm:pt>
    <dgm:pt modelId="{BF49A832-34F6-4515-8946-A170C0C4F307}" type="pres">
      <dgm:prSet presAssocID="{0ED995E6-2B91-4963-A2BF-6ECF6611A383}" presName="parentText" presStyleLbl="node1" presStyleIdx="0" presStyleCnt="4">
        <dgm:presLayoutVars>
          <dgm:chMax val="0"/>
          <dgm:bulletEnabled val="1"/>
        </dgm:presLayoutVars>
      </dgm:prSet>
      <dgm:spPr/>
      <dgm:t>
        <a:bodyPr/>
        <a:lstStyle/>
        <a:p>
          <a:endParaRPr lang="en-US"/>
        </a:p>
      </dgm:t>
    </dgm:pt>
    <dgm:pt modelId="{D545C9E9-7A95-495B-B568-B2017A9EDAD2}" type="pres">
      <dgm:prSet presAssocID="{02614AC9-8A43-4B7E-B477-CF760ABC67AD}" presName="spacer" presStyleCnt="0"/>
      <dgm:spPr/>
    </dgm:pt>
    <dgm:pt modelId="{094D3972-566F-48D4-B7E0-BD0B2D19EBE8}" type="pres">
      <dgm:prSet presAssocID="{B71031AB-EBA7-481C-BE31-83FC29B875D4}" presName="parentText" presStyleLbl="node1" presStyleIdx="1" presStyleCnt="4">
        <dgm:presLayoutVars>
          <dgm:chMax val="0"/>
          <dgm:bulletEnabled val="1"/>
        </dgm:presLayoutVars>
      </dgm:prSet>
      <dgm:spPr/>
      <dgm:t>
        <a:bodyPr/>
        <a:lstStyle/>
        <a:p>
          <a:endParaRPr lang="en-US"/>
        </a:p>
      </dgm:t>
    </dgm:pt>
    <dgm:pt modelId="{E1D7FB21-77E6-4286-A0BD-945ECBF15707}" type="pres">
      <dgm:prSet presAssocID="{F5CAB4AF-1DA3-46D6-9138-F1B7B15CE97F}" presName="spacer" presStyleCnt="0"/>
      <dgm:spPr/>
    </dgm:pt>
    <dgm:pt modelId="{0E02C6A5-28F1-4BD1-92A8-DA4EF344734C}" type="pres">
      <dgm:prSet presAssocID="{50E7A67B-8717-47C3-8E48-2C2D7B2F7943}" presName="parentText" presStyleLbl="node1" presStyleIdx="2" presStyleCnt="4">
        <dgm:presLayoutVars>
          <dgm:chMax val="0"/>
          <dgm:bulletEnabled val="1"/>
        </dgm:presLayoutVars>
      </dgm:prSet>
      <dgm:spPr/>
      <dgm:t>
        <a:bodyPr/>
        <a:lstStyle/>
        <a:p>
          <a:endParaRPr lang="en-US"/>
        </a:p>
      </dgm:t>
    </dgm:pt>
    <dgm:pt modelId="{7C28F15F-7F11-457A-8863-71688E170686}" type="pres">
      <dgm:prSet presAssocID="{013393E5-ABD6-42C0-93F8-180C844E4E66}" presName="spacer" presStyleCnt="0"/>
      <dgm:spPr/>
    </dgm:pt>
    <dgm:pt modelId="{CE05C771-82CD-46FE-A72E-C2E78699A078}" type="pres">
      <dgm:prSet presAssocID="{856B7950-1995-47A6-867D-5FE729434B5B}" presName="parentText" presStyleLbl="node1" presStyleIdx="3" presStyleCnt="4">
        <dgm:presLayoutVars>
          <dgm:chMax val="0"/>
          <dgm:bulletEnabled val="1"/>
        </dgm:presLayoutVars>
      </dgm:prSet>
      <dgm:spPr/>
      <dgm:t>
        <a:bodyPr/>
        <a:lstStyle/>
        <a:p>
          <a:endParaRPr lang="en-US"/>
        </a:p>
      </dgm:t>
    </dgm:pt>
  </dgm:ptLst>
  <dgm:cxnLst>
    <dgm:cxn modelId="{F252EDD6-2B38-4D70-9AC0-68835FDD8E4E}" srcId="{0E729C64-846C-4F74-9623-D97CE5382DBF}" destId="{50E7A67B-8717-47C3-8E48-2C2D7B2F7943}" srcOrd="2" destOrd="0" parTransId="{53D6347F-4CA6-452F-B15C-0DF9883A79A1}" sibTransId="{013393E5-ABD6-42C0-93F8-180C844E4E66}"/>
    <dgm:cxn modelId="{A868ED83-E6E5-4316-95DF-7914D8517795}" srcId="{0E729C64-846C-4F74-9623-D97CE5382DBF}" destId="{0ED995E6-2B91-4963-A2BF-6ECF6611A383}" srcOrd="0" destOrd="0" parTransId="{A3C4410F-8840-45A6-89E2-7D3D91F5E9D7}" sibTransId="{02614AC9-8A43-4B7E-B477-CF760ABC67AD}"/>
    <dgm:cxn modelId="{7862BE89-1254-47FB-8D45-989DBF7EFE9E}" type="presOf" srcId="{0ED995E6-2B91-4963-A2BF-6ECF6611A383}" destId="{BF49A832-34F6-4515-8946-A170C0C4F307}" srcOrd="0" destOrd="0" presId="urn:microsoft.com/office/officeart/2005/8/layout/vList2"/>
    <dgm:cxn modelId="{71A3A8FF-DEB8-4AA4-9195-CEBE39104E60}" type="presOf" srcId="{50E7A67B-8717-47C3-8E48-2C2D7B2F7943}" destId="{0E02C6A5-28F1-4BD1-92A8-DA4EF344734C}" srcOrd="0" destOrd="0" presId="urn:microsoft.com/office/officeart/2005/8/layout/vList2"/>
    <dgm:cxn modelId="{03BA38FA-71C4-465A-AC97-8CD7C359DA28}" srcId="{0E729C64-846C-4F74-9623-D97CE5382DBF}" destId="{B71031AB-EBA7-481C-BE31-83FC29B875D4}" srcOrd="1" destOrd="0" parTransId="{D7C6E75E-DA3F-4652-99AE-044077427D35}" sibTransId="{F5CAB4AF-1DA3-46D6-9138-F1B7B15CE97F}"/>
    <dgm:cxn modelId="{4B939FBB-4A56-43E5-B1A4-4F60F8790F92}" type="presOf" srcId="{856B7950-1995-47A6-867D-5FE729434B5B}" destId="{CE05C771-82CD-46FE-A72E-C2E78699A078}" srcOrd="0" destOrd="0" presId="urn:microsoft.com/office/officeart/2005/8/layout/vList2"/>
    <dgm:cxn modelId="{C06D2F7E-2E36-42DA-9731-5AAA0029A50E}" type="presOf" srcId="{0E729C64-846C-4F74-9623-D97CE5382DBF}" destId="{1D01B076-31FE-4B32-AAB3-9AD786E4F200}" srcOrd="0" destOrd="0" presId="urn:microsoft.com/office/officeart/2005/8/layout/vList2"/>
    <dgm:cxn modelId="{A9F61777-1215-45B6-97EC-C215B43E9821}" srcId="{0E729C64-846C-4F74-9623-D97CE5382DBF}" destId="{856B7950-1995-47A6-867D-5FE729434B5B}" srcOrd="3" destOrd="0" parTransId="{F632AA7B-A090-41A5-A8DF-45D5B93FF085}" sibTransId="{6635F377-9C4F-4110-9947-B9029D1C7F83}"/>
    <dgm:cxn modelId="{8BF4C3B6-0887-4C75-B433-69D1680EBEF4}" type="presOf" srcId="{B71031AB-EBA7-481C-BE31-83FC29B875D4}" destId="{094D3972-566F-48D4-B7E0-BD0B2D19EBE8}" srcOrd="0" destOrd="0" presId="urn:microsoft.com/office/officeart/2005/8/layout/vList2"/>
    <dgm:cxn modelId="{D05A60D7-C38A-4125-832F-FE7A7F0AE409}" type="presParOf" srcId="{1D01B076-31FE-4B32-AAB3-9AD786E4F200}" destId="{BF49A832-34F6-4515-8946-A170C0C4F307}" srcOrd="0" destOrd="0" presId="urn:microsoft.com/office/officeart/2005/8/layout/vList2"/>
    <dgm:cxn modelId="{FD665CA4-CB40-4AAA-9CA0-44A931D7EDA2}" type="presParOf" srcId="{1D01B076-31FE-4B32-AAB3-9AD786E4F200}" destId="{D545C9E9-7A95-495B-B568-B2017A9EDAD2}" srcOrd="1" destOrd="0" presId="urn:microsoft.com/office/officeart/2005/8/layout/vList2"/>
    <dgm:cxn modelId="{233AE621-9D6C-4B3F-8707-B1961F410045}" type="presParOf" srcId="{1D01B076-31FE-4B32-AAB3-9AD786E4F200}" destId="{094D3972-566F-48D4-B7E0-BD0B2D19EBE8}" srcOrd="2" destOrd="0" presId="urn:microsoft.com/office/officeart/2005/8/layout/vList2"/>
    <dgm:cxn modelId="{9C3B4BAC-B541-4DC8-8064-FDA41AAB9C13}" type="presParOf" srcId="{1D01B076-31FE-4B32-AAB3-9AD786E4F200}" destId="{E1D7FB21-77E6-4286-A0BD-945ECBF15707}" srcOrd="3" destOrd="0" presId="urn:microsoft.com/office/officeart/2005/8/layout/vList2"/>
    <dgm:cxn modelId="{FD31105D-8B2F-4548-8B08-0290E8A21C8D}" type="presParOf" srcId="{1D01B076-31FE-4B32-AAB3-9AD786E4F200}" destId="{0E02C6A5-28F1-4BD1-92A8-DA4EF344734C}" srcOrd="4" destOrd="0" presId="urn:microsoft.com/office/officeart/2005/8/layout/vList2"/>
    <dgm:cxn modelId="{6A95E899-61CB-4847-B2D1-224D7A868235}" type="presParOf" srcId="{1D01B076-31FE-4B32-AAB3-9AD786E4F200}" destId="{7C28F15F-7F11-457A-8863-71688E170686}" srcOrd="5" destOrd="0" presId="urn:microsoft.com/office/officeart/2005/8/layout/vList2"/>
    <dgm:cxn modelId="{9A9FD2AA-0D7A-417E-BAAA-800D08388568}" type="presParOf" srcId="{1D01B076-31FE-4B32-AAB3-9AD786E4F200}" destId="{CE05C771-82CD-46FE-A72E-C2E78699A07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9A832-34F6-4515-8946-A170C0C4F307}">
      <dsp:nvSpPr>
        <dsp:cNvPr id="0" name=""/>
        <dsp:cNvSpPr/>
      </dsp:nvSpPr>
      <dsp:spPr>
        <a:xfrm>
          <a:off x="0" y="158113"/>
          <a:ext cx="7369175"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smtClean="0"/>
            <a:t>Universal app – an app made to run on the iPad and iPhone</a:t>
          </a:r>
          <a:endParaRPr lang="en-US" sz="2000" kern="1200"/>
        </a:p>
      </dsp:txBody>
      <dsp:txXfrm>
        <a:off x="37696" y="195809"/>
        <a:ext cx="7293783" cy="696808"/>
      </dsp:txXfrm>
    </dsp:sp>
    <dsp:sp modelId="{094D3972-566F-48D4-B7E0-BD0B2D19EBE8}">
      <dsp:nvSpPr>
        <dsp:cNvPr id="0" name=""/>
        <dsp:cNvSpPr/>
      </dsp:nvSpPr>
      <dsp:spPr>
        <a:xfrm>
          <a:off x="0" y="987914"/>
          <a:ext cx="7369175"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smtClean="0"/>
            <a:t>Universal Windows app – an app made to run on Windows 8.1 (Windows Store Applications) and Windows Phone</a:t>
          </a:r>
          <a:endParaRPr lang="en-US" sz="2000" kern="1200"/>
        </a:p>
      </dsp:txBody>
      <dsp:txXfrm>
        <a:off x="37696" y="1025610"/>
        <a:ext cx="7293783" cy="696808"/>
      </dsp:txXfrm>
    </dsp:sp>
    <dsp:sp modelId="{0E02C6A5-28F1-4BD1-92A8-DA4EF344734C}">
      <dsp:nvSpPr>
        <dsp:cNvPr id="0" name=""/>
        <dsp:cNvSpPr/>
      </dsp:nvSpPr>
      <dsp:spPr>
        <a:xfrm>
          <a:off x="0" y="1817714"/>
          <a:ext cx="7369175"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smtClean="0"/>
            <a:t>Unified API – An API to write code that can run on iOS and OSX</a:t>
          </a:r>
          <a:endParaRPr lang="en-US" sz="2000" kern="1200"/>
        </a:p>
      </dsp:txBody>
      <dsp:txXfrm>
        <a:off x="37696" y="1855410"/>
        <a:ext cx="7293783" cy="696808"/>
      </dsp:txXfrm>
    </dsp:sp>
    <dsp:sp modelId="{CE05C771-82CD-46FE-A72E-C2E78699A078}">
      <dsp:nvSpPr>
        <dsp:cNvPr id="0" name=""/>
        <dsp:cNvSpPr/>
      </dsp:nvSpPr>
      <dsp:spPr>
        <a:xfrm>
          <a:off x="0" y="2647513"/>
          <a:ext cx="7369175"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smtClean="0"/>
            <a:t>Android apps are “universal” in that they can work on phones and tablets</a:t>
          </a:r>
          <a:endParaRPr lang="en-US" sz="2000" kern="1200"/>
        </a:p>
      </dsp:txBody>
      <dsp:txXfrm>
        <a:off x="37696" y="2685209"/>
        <a:ext cx="7293783" cy="696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1">
                <a:latin typeface="Arial" charset="0"/>
              </a:defRPr>
            </a:lvl1pPr>
          </a:lstStyle>
          <a:p>
            <a:r>
              <a:rPr lang="en-US" dirty="0" smtClean="0"/>
              <a:t>Live! 360 Orlando 2014</a:t>
            </a:r>
            <a:endParaRPr lang="en-US" dirty="0"/>
          </a:p>
        </p:txBody>
      </p:sp>
      <p:sp>
        <p:nvSpPr>
          <p:cNvPr id="19460" name="Rectangle 4"/>
          <p:cNvSpPr>
            <a:spLocks noGrp="1" noChangeArrowheads="1"/>
          </p:cNvSpPr>
          <p:nvPr>
            <p:ph type="ftr" sz="quarter" idx="2"/>
          </p:nvPr>
        </p:nvSpPr>
        <p:spPr bwMode="auto">
          <a:xfrm>
            <a:off x="0" y="8686800"/>
            <a:ext cx="618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r>
              <a:rPr lang="en-US" dirty="0" smtClean="0"/>
              <a:t>©  2014 Live! 360 All rights reserved.</a:t>
            </a:r>
            <a:endParaRPr lang="en-US" dirty="0"/>
          </a:p>
        </p:txBody>
      </p:sp>
    </p:spTree>
    <p:extLst>
      <p:ext uri="{BB962C8B-B14F-4D97-AF65-F5344CB8AC3E}">
        <p14:creationId xmlns:p14="http://schemas.microsoft.com/office/powerpoint/2010/main" val="1483757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Franklin Gothic Medium" pitchFamily="34" charset="0"/>
              </a:defRPr>
            </a:lvl1pPr>
          </a:lstStyle>
          <a:p>
            <a:r>
              <a:rPr lang="en-US" dirty="0" smtClean="0"/>
              <a:t>Visual Studio Live! Orlando 2013</a:t>
            </a:r>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Franklin Gothic Medium" pitchFamily="34" charset="0"/>
              </a:defRPr>
            </a:lvl1pPr>
          </a:lstStyle>
          <a:p>
            <a:endParaRPr lang="en-US"/>
          </a:p>
        </p:txBody>
      </p:sp>
      <p:sp>
        <p:nvSpPr>
          <p:cNvPr id="297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791575"/>
            <a:ext cx="56673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800" i="1">
                <a:latin typeface="Franklin Gothic Medium" pitchFamily="34" charset="0"/>
              </a:defRPr>
            </a:lvl1pPr>
          </a:lstStyle>
          <a:p>
            <a:r>
              <a:rPr lang="en-US" i="0" dirty="0" smtClean="0"/>
              <a:t>©  2013 Visual Studio Live! All rights reserved.</a:t>
            </a:r>
            <a:endParaRPr lang="en-US" dirty="0"/>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Franklin Gothic Medium" pitchFamily="34" charset="0"/>
              </a:defRPr>
            </a:lvl1pPr>
          </a:lstStyle>
          <a:p>
            <a:fld id="{7E88FDCC-C228-420D-B976-BF4E08C96FD3}" type="slidenum">
              <a:rPr lang="en-US"/>
              <a:pPr/>
              <a:t>‹#›</a:t>
            </a:fld>
            <a:endParaRPr lang="en-US"/>
          </a:p>
        </p:txBody>
      </p:sp>
    </p:spTree>
    <p:extLst>
      <p:ext uri="{BB962C8B-B14F-4D97-AF65-F5344CB8AC3E}">
        <p14:creationId xmlns:p14="http://schemas.microsoft.com/office/powerpoint/2010/main" val="291070714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Franklin Gothic Medium" pitchFamily="34" charset="0"/>
        <a:ea typeface="+mn-ea"/>
        <a:cs typeface="Arial" charset="0"/>
      </a:defRPr>
    </a:lvl1pPr>
    <a:lvl2pPr marL="233363" indent="9525" algn="l" rtl="0" fontAlgn="base">
      <a:spcBef>
        <a:spcPct val="30000"/>
      </a:spcBef>
      <a:spcAft>
        <a:spcPct val="0"/>
      </a:spcAft>
      <a:buChar char="•"/>
      <a:defRPr sz="1000" kern="1200">
        <a:solidFill>
          <a:schemeClr val="tx1"/>
        </a:solidFill>
        <a:latin typeface="Franklin Gothic Medium" pitchFamily="34" charset="0"/>
        <a:ea typeface="+mn-ea"/>
        <a:cs typeface="Arial" charset="0"/>
      </a:defRPr>
    </a:lvl2pPr>
    <a:lvl3pPr marL="457200" indent="-9525" algn="l" rtl="0" fontAlgn="base">
      <a:spcBef>
        <a:spcPct val="30000"/>
      </a:spcBef>
      <a:spcAft>
        <a:spcPct val="0"/>
      </a:spcAft>
      <a:buChar char="•"/>
      <a:defRPr sz="900" kern="1200">
        <a:solidFill>
          <a:schemeClr val="tx1"/>
        </a:solidFill>
        <a:latin typeface="Franklin Gothic Medium" pitchFamily="34" charset="0"/>
        <a:ea typeface="+mn-ea"/>
        <a:cs typeface="Arial" charset="0"/>
      </a:defRPr>
    </a:lvl3pPr>
    <a:lvl4pPr marL="681038" algn="l" rtl="0" fontAlgn="base">
      <a:spcBef>
        <a:spcPct val="30000"/>
      </a:spcBef>
      <a:spcAft>
        <a:spcPct val="0"/>
      </a:spcAft>
      <a:buChar char="•"/>
      <a:defRPr sz="900" kern="1200">
        <a:solidFill>
          <a:schemeClr val="tx1"/>
        </a:solidFill>
        <a:latin typeface="Franklin Gothic Medium" pitchFamily="34" charset="0"/>
        <a:ea typeface="+mn-ea"/>
        <a:cs typeface="Arial" charset="0"/>
      </a:defRPr>
    </a:lvl4pPr>
    <a:lvl5pPr marL="904875" algn="l" rtl="0" fontAlgn="base">
      <a:spcBef>
        <a:spcPct val="30000"/>
      </a:spcBef>
      <a:spcAft>
        <a:spcPct val="0"/>
      </a:spcAft>
      <a:buChar char="•"/>
      <a:defRPr sz="900" kern="1200">
        <a:solidFill>
          <a:schemeClr val="tx1"/>
        </a:solidFill>
        <a:latin typeface="Franklin Gothic Medium"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mbed.plnkr.co/03ck2dCtnJogBKHJ9EjY/preview"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a:t>
            </a:fld>
            <a:endParaRPr lang="en-US"/>
          </a:p>
        </p:txBody>
      </p:sp>
    </p:spTree>
    <p:extLst>
      <p:ext uri="{BB962C8B-B14F-4D97-AF65-F5344CB8AC3E}">
        <p14:creationId xmlns:p14="http://schemas.microsoft.com/office/powerpoint/2010/main" val="2937157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Shared projects, PCLs share code at the binary level</a:t>
            </a:r>
          </a:p>
          <a:p>
            <a:r>
              <a:rPr lang="en-US" dirty="0" smtClean="0"/>
              <a:t>PCLS are a type of DLL</a:t>
            </a:r>
          </a:p>
          <a:p>
            <a:r>
              <a:rPr lang="en-US" dirty="0" smtClean="0"/>
              <a:t>PCLs can be referenced by projects from many platforms and other PCLs</a:t>
            </a:r>
          </a:p>
          <a:p>
            <a:r>
              <a:rPr lang="en-US" dirty="0" smtClean="0"/>
              <a:t>What platforms to target is specified</a:t>
            </a:r>
          </a:p>
          <a:p>
            <a:endParaRPr lang="en-US" dirty="0"/>
          </a:p>
          <a:p>
            <a:r>
              <a:rPr lang="en-US" dirty="0" smtClean="0"/>
              <a:t>Show Creating a PCL</a:t>
            </a:r>
          </a:p>
          <a:p>
            <a:endParaRPr lang="en-US" dirty="0" smtClean="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17</a:t>
            </a:fld>
            <a:endParaRPr lang="en-US"/>
          </a:p>
        </p:txBody>
      </p:sp>
    </p:spTree>
    <p:extLst>
      <p:ext uri="{BB962C8B-B14F-4D97-AF65-F5344CB8AC3E}">
        <p14:creationId xmlns:p14="http://schemas.microsoft.com/office/powerpoint/2010/main" val="284690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a:t>
            </a:r>
            <a:r>
              <a:rPr lang="en-US" dirty="0" smtClean="0">
                <a:hlinkClick r:id="rId3"/>
              </a:rPr>
              <a:t>embed.plnkr.co/03ck2dCtnJogBKHJ9EjY/preview</a:t>
            </a:r>
            <a:endParaRPr lang="en-US" dirty="0" smtClean="0"/>
          </a:p>
          <a:p>
            <a:endParaRPr lang="en-US" dirty="0"/>
          </a:p>
          <a:p>
            <a:r>
              <a:rPr lang="en-US" dirty="0" smtClean="0"/>
              <a:t>A lot of different profiles.  </a:t>
            </a:r>
          </a:p>
          <a:p>
            <a:r>
              <a:rPr lang="en-US" dirty="0" smtClean="0"/>
              <a:t>Need to select an existing profile</a:t>
            </a:r>
          </a:p>
          <a:p>
            <a:r>
              <a:rPr lang="en-US" dirty="0" smtClean="0"/>
              <a:t>VS may add in platforms if they complete a profile</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21</a:t>
            </a:fld>
            <a:endParaRPr lang="en-US"/>
          </a:p>
        </p:txBody>
      </p:sp>
    </p:spTree>
    <p:extLst>
      <p:ext uri="{BB962C8B-B14F-4D97-AF65-F5344CB8AC3E}">
        <p14:creationId xmlns:p14="http://schemas.microsoft.com/office/powerpoint/2010/main" val="158195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Bait an switch</a:t>
            </a:r>
            <a:r>
              <a:rPr lang="en-US" baseline="0" dirty="0" smtClean="0"/>
              <a:t> is normally seen as bad but not always so with technology	</a:t>
            </a:r>
          </a:p>
          <a:p>
            <a:r>
              <a:rPr lang="en-US" baseline="0" dirty="0" smtClean="0"/>
              <a:t>Sometimes you have to fool the system into doing what you want it to do.</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23</a:t>
            </a:fld>
            <a:endParaRPr lang="en-US"/>
          </a:p>
        </p:txBody>
      </p:sp>
    </p:spTree>
    <p:extLst>
      <p:ext uri="{BB962C8B-B14F-4D97-AF65-F5344CB8AC3E}">
        <p14:creationId xmlns:p14="http://schemas.microsoft.com/office/powerpoint/2010/main" val="321906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installation profiles for what is asking for them.  A compatible PCL will get the PCL profile but a Windows Phone 8 app </a:t>
            </a:r>
            <a:r>
              <a:rPr lang="en-US" dirty="0" err="1" smtClean="0"/>
              <a:t>wll</a:t>
            </a:r>
            <a:r>
              <a:rPr lang="en-US" dirty="0" smtClean="0"/>
              <a:t> get the </a:t>
            </a:r>
            <a:r>
              <a:rPr lang="en-US" dirty="0" err="1" smtClean="0"/>
              <a:t>dlls</a:t>
            </a:r>
            <a:r>
              <a:rPr lang="en-US" baseline="0" dirty="0" smtClean="0"/>
              <a:t> under the </a:t>
            </a:r>
            <a:r>
              <a:rPr lang="en-US" baseline="0" smtClean="0"/>
              <a:t>wp8 section.</a:t>
            </a:r>
            <a:endParaRPr lang="en-US"/>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25</a:t>
            </a:fld>
            <a:endParaRPr lang="en-US"/>
          </a:p>
        </p:txBody>
      </p:sp>
    </p:spTree>
    <p:extLst>
      <p:ext uri="{BB962C8B-B14F-4D97-AF65-F5344CB8AC3E}">
        <p14:creationId xmlns:p14="http://schemas.microsoft.com/office/powerpoint/2010/main" val="3556519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29</a:t>
            </a:fld>
            <a:endParaRPr lang="en-US"/>
          </a:p>
        </p:txBody>
      </p:sp>
    </p:spTree>
    <p:extLst>
      <p:ext uri="{BB962C8B-B14F-4D97-AF65-F5344CB8AC3E}">
        <p14:creationId xmlns:p14="http://schemas.microsoft.com/office/powerpoint/2010/main" val="155105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other attempts to cross platforms, usually tied</a:t>
            </a:r>
            <a:r>
              <a:rPr lang="en-US" baseline="0" dirty="0" smtClean="0"/>
              <a:t> to a specific vendor.</a:t>
            </a:r>
          </a:p>
          <a:p>
            <a:r>
              <a:rPr lang="en-US" baseline="0" dirty="0" smtClean="0"/>
              <a:t>I’m getting a but tired of the “universal” term and “unified” is just close enough to be confusing.</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30</a:t>
            </a:fld>
            <a:endParaRPr lang="en-US"/>
          </a:p>
        </p:txBody>
      </p:sp>
    </p:spTree>
    <p:extLst>
      <p:ext uri="{BB962C8B-B14F-4D97-AF65-F5344CB8AC3E}">
        <p14:creationId xmlns:p14="http://schemas.microsoft.com/office/powerpoint/2010/main" val="181541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smtClean="0"/>
              <a:t>SharePoint Live! Orlando 2013</a:t>
            </a:r>
            <a:endParaRPr lang="en-US"/>
          </a:p>
        </p:txBody>
      </p:sp>
      <p:sp>
        <p:nvSpPr>
          <p:cNvPr id="6" name="Rectangle 6"/>
          <p:cNvSpPr>
            <a:spLocks noGrp="1" noChangeArrowheads="1"/>
          </p:cNvSpPr>
          <p:nvPr>
            <p:ph type="ftr" sz="quarter" idx="4"/>
          </p:nvPr>
        </p:nvSpPr>
        <p:spPr>
          <a:ln/>
        </p:spPr>
        <p:txBody>
          <a:bodyPr/>
          <a:lstStyle/>
          <a:p>
            <a:r>
              <a:rPr lang="en-US" i="0" smtClean="0"/>
              <a:t>©  2013 SharePoint Live! All rights reserved.</a:t>
            </a:r>
            <a:endParaRPr lang="en-US"/>
          </a:p>
        </p:txBody>
      </p:sp>
      <p:sp>
        <p:nvSpPr>
          <p:cNvPr id="254978" name="Rectangle 2"/>
          <p:cNvSpPr>
            <a:spLocks noGrp="1" noRot="1" noChangeAspect="1" noChangeArrowheads="1" noTextEdit="1"/>
          </p:cNvSpPr>
          <p:nvPr>
            <p:ph type="sldImg"/>
          </p:nvPr>
        </p:nvSpPr>
        <p:spPr>
          <a:xfrm>
            <a:off x="381000" y="685800"/>
            <a:ext cx="6096000" cy="3429000"/>
          </a:xfrm>
          <a:ln/>
        </p:spPr>
      </p:sp>
      <p:sp>
        <p:nvSpPr>
          <p:cNvPr id="254979" name="Rectangle 3"/>
          <p:cNvSpPr>
            <a:spLocks noGrp="1" noChangeArrowheads="1"/>
          </p:cNvSpPr>
          <p:nvPr>
            <p:ph type="body" idx="1"/>
          </p:nvPr>
        </p:nvSpPr>
        <p:spPr/>
        <p:txBody>
          <a:bodyPr/>
          <a:lstStyle/>
          <a:p>
            <a:pPr marL="171450" indent="-171450">
              <a:buFontTx/>
              <a:buChar char="-"/>
            </a:pPr>
            <a:r>
              <a:rPr lang="en-US" dirty="0" smtClean="0"/>
              <a:t>Anyone know what this is?</a:t>
            </a:r>
          </a:p>
          <a:p>
            <a:pPr marL="171450" indent="-171450">
              <a:buFontTx/>
              <a:buChar char="-"/>
            </a:pPr>
            <a:r>
              <a:rPr lang="en-US" dirty="0" smtClean="0"/>
              <a:t>First computer was a Timex Sinclair 1000 with an amazing 2k of ram and both colors, black and white</a:t>
            </a:r>
          </a:p>
          <a:p>
            <a:pPr marL="171450" indent="-171450">
              <a:buFontTx/>
              <a:buChar char="-"/>
            </a:pPr>
            <a:r>
              <a:rPr lang="en-US" dirty="0" smtClean="0"/>
              <a:t>At that time my problem wasn’t sharing code, it was saving it (maybe)</a:t>
            </a:r>
          </a:p>
          <a:p>
            <a:pPr marL="171450" indent="-171450">
              <a:buFontTx/>
              <a:buChar char="-"/>
            </a:pPr>
            <a:r>
              <a:rPr lang="en-US" dirty="0" smtClean="0"/>
              <a:t>Then I got this and the basic wasn’t the same nor were the files saved on tape.</a:t>
            </a:r>
          </a:p>
          <a:p>
            <a:pPr marL="171450" indent="-171450">
              <a:buFontTx/>
              <a:buChar char="-"/>
            </a:pPr>
            <a:r>
              <a:rPr lang="en-US" dirty="0" smtClean="0"/>
              <a:t>My idea was shared code was wiring it down on a piece of paper</a:t>
            </a:r>
          </a:p>
          <a:p>
            <a:pPr marL="171450" indent="-171450">
              <a:buFontTx/>
              <a:buChar char="-"/>
            </a:pPr>
            <a:endParaRPr lang="en-US" dirty="0" smtClean="0"/>
          </a:p>
          <a:p>
            <a:endParaRPr lang="en-US" dirty="0"/>
          </a:p>
        </p:txBody>
      </p:sp>
    </p:spTree>
    <p:extLst>
      <p:ext uri="{BB962C8B-B14F-4D97-AF65-F5344CB8AC3E}">
        <p14:creationId xmlns:p14="http://schemas.microsoft.com/office/powerpoint/2010/main" val="226364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Gartner predicts 70% of workers will be using their own devices for work by 2018</a:t>
            </a:r>
          </a:p>
          <a:p>
            <a:r>
              <a:rPr lang="en-US" dirty="0" smtClean="0"/>
              <a:t>http</a:t>
            </a:r>
            <a:r>
              <a:rPr lang="en-US" dirty="0"/>
              <a:t>://www.telephonyyourway.com/gartner-predicts-byod-boom-by-2018/</a:t>
            </a:r>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3</a:t>
            </a:fld>
            <a:endParaRPr lang="en-US"/>
          </a:p>
        </p:txBody>
      </p:sp>
    </p:spTree>
    <p:extLst>
      <p:ext uri="{BB962C8B-B14F-4D97-AF65-F5344CB8AC3E}">
        <p14:creationId xmlns:p14="http://schemas.microsoft.com/office/powerpoint/2010/main" val="128322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platforms do I need to target, not just today, but tomorrow.</a:t>
            </a:r>
          </a:p>
          <a:p>
            <a:endParaRPr lang="en-US" dirty="0"/>
          </a:p>
          <a:p>
            <a:r>
              <a:rPr lang="en-US" dirty="0" smtClean="0"/>
              <a:t>We are at an industry inflection point.  Impossible to see the direction of the industry just yet.  Is the safe bet all bets?  Do I worry about wearable's?  Should I?</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5</a:t>
            </a:fld>
            <a:endParaRPr lang="en-US"/>
          </a:p>
        </p:txBody>
      </p:sp>
    </p:spTree>
    <p:extLst>
      <p:ext uri="{BB962C8B-B14F-4D97-AF65-F5344CB8AC3E}">
        <p14:creationId xmlns:p14="http://schemas.microsoft.com/office/powerpoint/2010/main" val="89712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Internal competencies do your people have.  If all your people are writing PHP apps with JS, then the code sharing techniques mentioned here may not be as useful</a:t>
            </a:r>
          </a:p>
          <a:p>
            <a:endParaRPr lang="en-US" dirty="0"/>
          </a:p>
          <a:p>
            <a:r>
              <a:rPr lang="en-US" dirty="0" smtClean="0"/>
              <a:t>Netherlands</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6</a:t>
            </a:fld>
            <a:endParaRPr lang="en-US"/>
          </a:p>
        </p:txBody>
      </p:sp>
    </p:spTree>
    <p:extLst>
      <p:ext uri="{BB962C8B-B14F-4D97-AF65-F5344CB8AC3E}">
        <p14:creationId xmlns:p14="http://schemas.microsoft.com/office/powerpoint/2010/main" val="294683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looks the same on all platforms, good or bad?</a:t>
            </a:r>
          </a:p>
          <a:p>
            <a:endParaRPr lang="en-US" dirty="0"/>
          </a:p>
          <a:p>
            <a:r>
              <a:rPr lang="en-US" dirty="0" smtClean="0"/>
              <a:t>What do the users expect?</a:t>
            </a:r>
          </a:p>
          <a:p>
            <a:endParaRPr lang="en-US" dirty="0"/>
          </a:p>
          <a:p>
            <a:r>
              <a:rPr lang="en-US" dirty="0" smtClean="0"/>
              <a:t>The design of the UX and user experience expectations may very well dictate what technology you use for code sharing.</a:t>
            </a:r>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7</a:t>
            </a:fld>
            <a:endParaRPr lang="en-US"/>
          </a:p>
        </p:txBody>
      </p:sp>
    </p:spTree>
    <p:extLst>
      <p:ext uri="{BB962C8B-B14F-4D97-AF65-F5344CB8AC3E}">
        <p14:creationId xmlns:p14="http://schemas.microsoft.com/office/powerpoint/2010/main" val="4200848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you want your business logic</a:t>
            </a:r>
            <a:r>
              <a:rPr lang="en-US" baseline="0" dirty="0" smtClean="0"/>
              <a:t> to span clients?</a:t>
            </a:r>
          </a:p>
          <a:p>
            <a:r>
              <a:rPr lang="en-US" baseline="0" dirty="0" smtClean="0"/>
              <a:t>How about the server?</a:t>
            </a:r>
          </a:p>
          <a:p>
            <a:r>
              <a:rPr lang="en-US" baseline="0" dirty="0" smtClean="0"/>
              <a:t>If you do want BL on the client, how much.  Remember that if you are dealing with machines that may be out of your control, any BL on the client may be subject to inspection.</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8</a:t>
            </a:fld>
            <a:endParaRPr lang="en-US"/>
          </a:p>
        </p:txBody>
      </p:sp>
    </p:spTree>
    <p:extLst>
      <p:ext uri="{BB962C8B-B14F-4D97-AF65-F5344CB8AC3E}">
        <p14:creationId xmlns:p14="http://schemas.microsoft.com/office/powerpoint/2010/main" val="4044871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Shared files is sharing at the source code level.</a:t>
            </a:r>
            <a:endParaRPr lang="en-US" dirty="0"/>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9</a:t>
            </a:fld>
            <a:endParaRPr lang="en-US"/>
          </a:p>
        </p:txBody>
      </p:sp>
    </p:spTree>
    <p:extLst>
      <p:ext uri="{BB962C8B-B14F-4D97-AF65-F5344CB8AC3E}">
        <p14:creationId xmlns:p14="http://schemas.microsoft.com/office/powerpoint/2010/main" val="2324758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Demo on shared projects</a:t>
            </a:r>
          </a:p>
          <a:p>
            <a:r>
              <a:rPr lang="en-US" dirty="0" smtClean="0"/>
              <a:t>Show: </a:t>
            </a:r>
          </a:p>
          <a:p>
            <a:pPr marL="171450" indent="-171450">
              <a:buFontTx/>
              <a:buChar char="-"/>
            </a:pPr>
            <a:r>
              <a:rPr lang="en-US" dirty="0" smtClean="0"/>
              <a:t>adding the VS extension</a:t>
            </a:r>
          </a:p>
          <a:p>
            <a:pPr marL="171450" indent="-171450">
              <a:buFontTx/>
              <a:buChar char="-"/>
            </a:pPr>
            <a:r>
              <a:rPr lang="en-US" dirty="0" smtClean="0"/>
              <a:t>Making a new shared project</a:t>
            </a:r>
          </a:p>
          <a:p>
            <a:pPr marL="171450" indent="-171450">
              <a:buFontTx/>
              <a:buChar char="-"/>
            </a:pPr>
            <a:r>
              <a:rPr lang="en-US" dirty="0" smtClean="0"/>
              <a:t>Referencing a shared project from multiple projects</a:t>
            </a:r>
          </a:p>
          <a:p>
            <a:pPr marL="171450" indent="-171450">
              <a:buFontTx/>
              <a:buChar char="-"/>
            </a:pPr>
            <a:r>
              <a:rPr lang="en-US" dirty="0" smtClean="0"/>
              <a:t>Switching between project contexts</a:t>
            </a:r>
          </a:p>
          <a:p>
            <a:pPr marL="171450" indent="-171450">
              <a:buFontTx/>
              <a:buChar char="-"/>
            </a:pPr>
            <a:r>
              <a:rPr lang="en-US" dirty="0" smtClean="0"/>
              <a:t>Getting the correct project reference depending on the context</a:t>
            </a:r>
          </a:p>
          <a:p>
            <a:pPr marL="171450" indent="-171450">
              <a:buFontTx/>
              <a:buChar char="-"/>
            </a:pPr>
            <a:endParaRPr lang="en-US" dirty="0" smtClean="0"/>
          </a:p>
          <a:p>
            <a:r>
              <a:rPr lang="en-US" dirty="0" smtClean="0"/>
              <a:t>As a reminder share projects work like code linking, they just make it easier.</a:t>
            </a:r>
          </a:p>
          <a:p>
            <a:r>
              <a:rPr lang="en-US" dirty="0"/>
              <a:t> </a:t>
            </a:r>
          </a:p>
        </p:txBody>
      </p:sp>
      <p:sp>
        <p:nvSpPr>
          <p:cNvPr id="4" name="Header Placeholder 3"/>
          <p:cNvSpPr>
            <a:spLocks noGrp="1"/>
          </p:cNvSpPr>
          <p:nvPr>
            <p:ph type="hdr" sz="quarter" idx="10"/>
          </p:nvPr>
        </p:nvSpPr>
        <p:spPr/>
        <p:txBody>
          <a:bodyPr/>
          <a:lstStyle/>
          <a:p>
            <a:r>
              <a:rPr lang="en-US" smtClean="0"/>
              <a:t>Visual Studio Live! Orlando 2013</a:t>
            </a:r>
            <a:endParaRPr lang="en-US" dirty="0"/>
          </a:p>
        </p:txBody>
      </p:sp>
      <p:sp>
        <p:nvSpPr>
          <p:cNvPr id="5" name="Footer Placeholder 4"/>
          <p:cNvSpPr>
            <a:spLocks noGrp="1"/>
          </p:cNvSpPr>
          <p:nvPr>
            <p:ph type="ftr" sz="quarter" idx="11"/>
          </p:nvPr>
        </p:nvSpPr>
        <p:spPr/>
        <p:txBody>
          <a:bodyPr/>
          <a:lstStyle/>
          <a:p>
            <a:r>
              <a:rPr lang="en-US" i="0" smtClean="0"/>
              <a:t>©  2013 Visual Studio Live! All rights reserved.</a:t>
            </a:r>
            <a:endParaRPr lang="en-US" dirty="0"/>
          </a:p>
        </p:txBody>
      </p:sp>
      <p:sp>
        <p:nvSpPr>
          <p:cNvPr id="6" name="Slide Number Placeholder 5"/>
          <p:cNvSpPr>
            <a:spLocks noGrp="1"/>
          </p:cNvSpPr>
          <p:nvPr>
            <p:ph type="sldNum" sz="quarter" idx="12"/>
          </p:nvPr>
        </p:nvSpPr>
        <p:spPr/>
        <p:txBody>
          <a:bodyPr/>
          <a:lstStyle/>
          <a:p>
            <a:fld id="{7E88FDCC-C228-420D-B976-BF4E08C96FD3}" type="slidenum">
              <a:rPr lang="en-US" smtClean="0"/>
              <a:pPr/>
              <a:t>16</a:t>
            </a:fld>
            <a:endParaRPr lang="en-US"/>
          </a:p>
        </p:txBody>
      </p:sp>
    </p:spTree>
    <p:extLst>
      <p:ext uri="{BB962C8B-B14F-4D97-AF65-F5344CB8AC3E}">
        <p14:creationId xmlns:p14="http://schemas.microsoft.com/office/powerpoint/2010/main" val="134514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73550483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5207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26200" y="98823"/>
            <a:ext cx="1843088" cy="45922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3764" y="98823"/>
            <a:ext cx="5380037" cy="45922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84446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43371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580597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00114" y="1113235"/>
            <a:ext cx="3608387" cy="35778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113235"/>
            <a:ext cx="3608388" cy="35778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72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85360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7275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7345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323820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68677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08898" name="Rectangle 2"/>
          <p:cNvSpPr>
            <a:spLocks noChangeArrowheads="1"/>
          </p:cNvSpPr>
          <p:nvPr/>
        </p:nvSpPr>
        <p:spPr bwMode="hidden">
          <a:xfrm>
            <a:off x="0" y="0"/>
            <a:ext cx="9144000" cy="857250"/>
          </a:xfrm>
          <a:prstGeom prst="rect">
            <a:avLst/>
          </a:prstGeom>
          <a:noFill/>
          <a:ln>
            <a:noFill/>
          </a:ln>
          <a:effectLst/>
          <a:extLst>
            <a:ext uri="{909E8E84-426E-40DD-AFC4-6F175D3DCCD1}">
              <a14:hiddenFill xmlns:a14="http://schemas.microsoft.com/office/drawing/2010/main">
                <a:gradFill rotWithShape="0">
                  <a:gsLst>
                    <a:gs pos="0">
                      <a:srgbClr val="C0C0C0"/>
                    </a:gs>
                    <a:gs pos="100000">
                      <a:srgbClr val="C0C0C0">
                        <a:gamma/>
                        <a:tint val="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899" name="Rectangle 3"/>
          <p:cNvSpPr>
            <a:spLocks noGrp="1" noChangeArrowheads="1"/>
          </p:cNvSpPr>
          <p:nvPr>
            <p:ph type="title"/>
          </p:nvPr>
        </p:nvSpPr>
        <p:spPr bwMode="auto">
          <a:xfrm>
            <a:off x="893764" y="98823"/>
            <a:ext cx="7369175" cy="892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79" tIns="44448" rIns="90379" bIns="44448" numCol="1" anchor="b" anchorCtr="0" compatLnSpc="1">
            <a:prstTxWarp prst="textNoShape">
              <a:avLst/>
            </a:prstTxWarp>
          </a:bodyPr>
          <a:lstStyle/>
          <a:p>
            <a:pPr lvl="0"/>
            <a:r>
              <a:rPr lang="en-US" smtClean="0"/>
              <a:t>Click to edit Master title style</a:t>
            </a:r>
          </a:p>
        </p:txBody>
      </p:sp>
      <p:sp>
        <p:nvSpPr>
          <p:cNvPr id="208900" name="Rectangle 4"/>
          <p:cNvSpPr>
            <a:spLocks noGrp="1" noChangeArrowheads="1"/>
          </p:cNvSpPr>
          <p:nvPr>
            <p:ph type="body" idx="1"/>
          </p:nvPr>
        </p:nvSpPr>
        <p:spPr bwMode="auto">
          <a:xfrm>
            <a:off x="900114" y="1113235"/>
            <a:ext cx="7369175" cy="357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79" tIns="44448" rIns="90379" bIns="4444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txStyles>
    <p:title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p:titleStyle>
    <p:bodyStyle>
      <a:lvl1pPr marL="431800" indent="-431800" algn="l" defTabSz="896938" rtl="0" eaLnBrk="0" fontAlgn="base" hangingPunct="0">
        <a:spcBef>
          <a:spcPct val="10000"/>
        </a:spcBef>
        <a:spcAft>
          <a:spcPct val="15000"/>
        </a:spcAft>
        <a:buClr>
          <a:srgbClr val="0095D5"/>
        </a:buClr>
        <a:buSzPct val="75000"/>
        <a:buFont typeface="Times" pitchFamily="28" charset="0"/>
        <a:buChar char="•"/>
        <a:tabLst>
          <a:tab pos="1387475" algn="l"/>
          <a:tab pos="1706563" algn="l"/>
          <a:tab pos="2079625" algn="l"/>
        </a:tabLst>
        <a:defRPr sz="2600" b="1">
          <a:solidFill>
            <a:schemeClr val="tx1"/>
          </a:solidFill>
          <a:latin typeface="+mn-lt"/>
          <a:ea typeface="+mn-ea"/>
          <a:cs typeface="+mn-cs"/>
        </a:defRPr>
      </a:lvl1pPr>
      <a:lvl2pPr marL="763588" indent="-225425" algn="l" defTabSz="896938" rtl="0" eaLnBrk="0" fontAlgn="base" hangingPunct="0">
        <a:spcBef>
          <a:spcPct val="0"/>
        </a:spcBef>
        <a:spcAft>
          <a:spcPct val="25000"/>
        </a:spcAft>
        <a:buClr>
          <a:srgbClr val="4682C7"/>
        </a:buClr>
        <a:buSzPct val="100000"/>
        <a:buChar char="–"/>
        <a:tabLst>
          <a:tab pos="1387475" algn="l"/>
          <a:tab pos="1706563" algn="l"/>
          <a:tab pos="2079625" algn="l"/>
        </a:tabLst>
        <a:defRPr sz="2100">
          <a:solidFill>
            <a:srgbClr val="D4D4D4"/>
          </a:solidFill>
          <a:latin typeface="+mn-lt"/>
        </a:defRPr>
      </a:lvl2pPr>
      <a:lvl3pPr marL="869950" algn="l" defTabSz="896938" rtl="0" eaLnBrk="0" fontAlgn="base" hangingPunct="0">
        <a:spcBef>
          <a:spcPct val="0"/>
        </a:spcBef>
        <a:spcAft>
          <a:spcPct val="0"/>
        </a:spcAft>
        <a:tabLst>
          <a:tab pos="1387475" algn="l"/>
          <a:tab pos="1706563" algn="l"/>
          <a:tab pos="2079625" algn="l"/>
        </a:tabLst>
        <a:defRPr sz="1900" b="1">
          <a:solidFill>
            <a:srgbClr val="FFCC00"/>
          </a:solidFill>
          <a:latin typeface="+mn-lt"/>
        </a:defRPr>
      </a:lvl3pPr>
      <a:lvl4pPr marL="998538"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4pPr>
      <a:lvl5pPr marL="13446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5pPr>
      <a:lvl6pPr marL="18018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6pPr>
      <a:lvl7pPr marL="22590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7pPr>
      <a:lvl8pPr marL="27162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8pPr>
      <a:lvl9pPr marL="31734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windingroadway.blogspot.com/" TargetMode="External"/><Relationship Id="rId2" Type="http://schemas.openxmlformats.org/officeDocument/2006/relationships/hyperlink" Target="mailto:kevinf@magenic.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52576" y="1010842"/>
            <a:ext cx="7343775" cy="73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b"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gn="r">
              <a:defRPr/>
            </a:pPr>
            <a:r>
              <a:rPr lang="en-US" dirty="0" smtClean="0"/>
              <a:t>Reusing Business and Data Access Logic Across Platforms</a:t>
            </a:r>
          </a:p>
        </p:txBody>
      </p:sp>
      <p:sp>
        <p:nvSpPr>
          <p:cNvPr id="5" name="Rectangle 4"/>
          <p:cNvSpPr>
            <a:spLocks noChangeArrowheads="1"/>
          </p:cNvSpPr>
          <p:nvPr/>
        </p:nvSpPr>
        <p:spPr bwMode="auto">
          <a:xfrm>
            <a:off x="4813300" y="1778794"/>
            <a:ext cx="3987800" cy="75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algn="r" eaLnBrk="1" hangingPunct="1">
              <a:defRPr/>
            </a:pPr>
            <a:r>
              <a:rPr lang="en-US" sz="2400" b="1" dirty="0" smtClean="0">
                <a:effectLst>
                  <a:outerShdw blurRad="38100" dist="38100" dir="2700000" algn="tl">
                    <a:srgbClr val="000000"/>
                  </a:outerShdw>
                </a:effectLst>
                <a:latin typeface="Arial" charset="0"/>
                <a:cs typeface="+mn-cs"/>
              </a:rPr>
              <a:t>Kevin Ford</a:t>
            </a:r>
            <a:endParaRPr lang="en-US" sz="2200" b="1" dirty="0">
              <a:effectLst>
                <a:outerShdw blurRad="38100" dist="38100" dir="2700000" algn="tl">
                  <a:srgbClr val="000000"/>
                </a:outerShdw>
              </a:effectLst>
              <a:latin typeface="Arial" charset="0"/>
              <a:cs typeface="+mn-cs"/>
            </a:endParaRPr>
          </a:p>
          <a:p>
            <a:pPr algn="r" eaLnBrk="1" hangingPunct="1">
              <a:defRPr/>
            </a:pPr>
            <a:r>
              <a:rPr lang="en-US" sz="1800" b="1" dirty="0" smtClean="0">
                <a:solidFill>
                  <a:srgbClr val="00B0EB"/>
                </a:solidFill>
                <a:latin typeface="Arial" charset="0"/>
                <a:cs typeface="+mn-cs"/>
              </a:rPr>
              <a:t>Practice Lead</a:t>
            </a:r>
            <a:endParaRPr lang="en-US" b="1" dirty="0">
              <a:solidFill>
                <a:srgbClr val="FFCC00"/>
              </a:solidFill>
              <a:latin typeface="Arial" charset="0"/>
              <a:cs typeface="+mn-cs"/>
            </a:endParaRPr>
          </a:p>
          <a:p>
            <a:pPr eaLnBrk="1" hangingPunct="1">
              <a:defRPr/>
            </a:pPr>
            <a:endParaRPr lang="en-US" b="1" dirty="0">
              <a:solidFill>
                <a:srgbClr val="FFCC00"/>
              </a:solidFill>
              <a:latin typeface="Arial" charset="0"/>
              <a:cs typeface="+mn-cs"/>
            </a:endParaRPr>
          </a:p>
          <a:p>
            <a:pPr eaLnBrk="1" hangingPunct="1">
              <a:defRPr/>
            </a:pPr>
            <a:endParaRPr lang="en-US" sz="1400" dirty="0">
              <a:latin typeface="Times New Roman" pitchFamily="28" charset="0"/>
              <a:cs typeface="+mn-cs"/>
            </a:endParaRPr>
          </a:p>
        </p:txBody>
      </p:sp>
      <p:sp>
        <p:nvSpPr>
          <p:cNvPr id="6" name="Text Box 7"/>
          <p:cNvSpPr txBox="1">
            <a:spLocks noChangeArrowheads="1"/>
          </p:cNvSpPr>
          <p:nvPr/>
        </p:nvSpPr>
        <p:spPr bwMode="auto">
          <a:xfrm>
            <a:off x="6870701" y="2377679"/>
            <a:ext cx="193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dirty="0">
                <a:latin typeface="Arial" charset="0"/>
              </a:rPr>
              <a:t>Level: </a:t>
            </a:r>
            <a:r>
              <a:rPr lang="en-US" dirty="0">
                <a:solidFill>
                  <a:srgbClr val="00B0EB"/>
                </a:solidFill>
                <a:latin typeface="Arial" charset="0"/>
              </a:rPr>
              <a:t>Intermediate</a:t>
            </a:r>
            <a:endParaRPr lang="en-US" dirty="0">
              <a:solidFill>
                <a:srgbClr val="80FF00"/>
              </a:solidFill>
              <a:latin typeface="Arial" charset="0"/>
            </a:endParaRPr>
          </a:p>
          <a:p>
            <a:pPr algn="r"/>
            <a:endParaRPr lang="en-US" b="1" dirty="0">
              <a:latin typeface="Arial" charset="0"/>
            </a:endParaRPr>
          </a:p>
        </p:txBody>
      </p:sp>
    </p:spTree>
    <p:extLst>
      <p:ext uri="{BB962C8B-B14F-4D97-AF65-F5344CB8AC3E}">
        <p14:creationId xmlns:p14="http://schemas.microsoft.com/office/powerpoint/2010/main" val="150028517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Shared File</a:t>
            </a:r>
            <a:endParaRPr lang="en-US" dirty="0"/>
          </a:p>
        </p:txBody>
      </p:sp>
      <p:pic>
        <p:nvPicPr>
          <p:cNvPr id="4" name="Picture 3"/>
          <p:cNvPicPr>
            <a:picLocks noChangeAspect="1"/>
          </p:cNvPicPr>
          <p:nvPr/>
        </p:nvPicPr>
        <p:blipFill>
          <a:blip r:embed="rId2"/>
          <a:stretch>
            <a:fillRect/>
          </a:stretch>
        </p:blipFill>
        <p:spPr>
          <a:xfrm>
            <a:off x="893764" y="1213316"/>
            <a:ext cx="4476750" cy="2143125"/>
          </a:xfrm>
          <a:prstGeom prst="rect">
            <a:avLst/>
          </a:prstGeom>
        </p:spPr>
      </p:pic>
    </p:spTree>
    <p:extLst>
      <p:ext uri="{BB962C8B-B14F-4D97-AF65-F5344CB8AC3E}">
        <p14:creationId xmlns:p14="http://schemas.microsoft.com/office/powerpoint/2010/main" val="18334698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Compilation</a:t>
            </a:r>
            <a:endParaRPr lang="en-US" dirty="0"/>
          </a:p>
        </p:txBody>
      </p:sp>
      <p:sp>
        <p:nvSpPr>
          <p:cNvPr id="3" name="Content Placeholder 2"/>
          <p:cNvSpPr>
            <a:spLocks noGrp="1"/>
          </p:cNvSpPr>
          <p:nvPr>
            <p:ph idx="1"/>
          </p:nvPr>
        </p:nvSpPr>
        <p:spPr/>
        <p:txBody>
          <a:bodyPr/>
          <a:lstStyle/>
          <a:p>
            <a:r>
              <a:rPr lang="en-US" sz="2000" dirty="0"/>
              <a:t>#if __ANDROID__</a:t>
            </a:r>
          </a:p>
          <a:p>
            <a:r>
              <a:rPr lang="en-US" sz="2000" dirty="0"/>
              <a:t>            </a:t>
            </a:r>
            <a:r>
              <a:rPr lang="en-US" sz="2000" dirty="0" err="1"/>
              <a:t>request.ContentLength</a:t>
            </a:r>
            <a:r>
              <a:rPr lang="en-US" sz="2000" dirty="0"/>
              <a:t> = </a:t>
            </a:r>
            <a:r>
              <a:rPr lang="en-US" sz="2000" dirty="0" smtClean="0"/>
              <a:t>	</a:t>
            </a:r>
            <a:r>
              <a:rPr lang="en-US" sz="2000" dirty="0" err="1" smtClean="0"/>
              <a:t>uploadViewModel.PictureStream.Length</a:t>
            </a:r>
            <a:r>
              <a:rPr lang="en-US" sz="2000" dirty="0"/>
              <a:t>;</a:t>
            </a:r>
          </a:p>
          <a:p>
            <a:r>
              <a:rPr lang="en-US" sz="2000" dirty="0"/>
              <a:t>#</a:t>
            </a:r>
            <a:r>
              <a:rPr lang="en-US" sz="2000" dirty="0" err="1"/>
              <a:t>elif</a:t>
            </a:r>
            <a:r>
              <a:rPr lang="en-US" sz="2000" dirty="0"/>
              <a:t> !WINDOWS_PHONE_APP &amp;&amp; !WINDOWS_APP</a:t>
            </a:r>
          </a:p>
          <a:p>
            <a:r>
              <a:rPr lang="en-US" sz="2000" dirty="0"/>
              <a:t>            </a:t>
            </a:r>
            <a:r>
              <a:rPr lang="en-US" sz="2000" dirty="0" err="1"/>
              <a:t>request.Headers</a:t>
            </a:r>
            <a:r>
              <a:rPr lang="en-US" sz="2000" dirty="0"/>
              <a:t>["Content-Length"] = </a:t>
            </a:r>
            <a:r>
              <a:rPr lang="en-US" sz="2000" dirty="0" smtClean="0"/>
              <a:t>        	</a:t>
            </a:r>
            <a:r>
              <a:rPr lang="en-US" sz="2000" dirty="0" err="1" smtClean="0"/>
              <a:t>uploadViewModel.PictureStream.Length.ToString</a:t>
            </a:r>
            <a:r>
              <a:rPr lang="en-US" sz="2000" dirty="0"/>
              <a:t>();</a:t>
            </a:r>
          </a:p>
          <a:p>
            <a:r>
              <a:rPr lang="en-US" sz="2000" dirty="0"/>
              <a:t>#</a:t>
            </a:r>
            <a:r>
              <a:rPr lang="en-US" sz="2000" dirty="0" err="1"/>
              <a:t>endif</a:t>
            </a:r>
            <a:endParaRPr lang="en-US" sz="2000" dirty="0"/>
          </a:p>
        </p:txBody>
      </p:sp>
      <p:pic>
        <p:nvPicPr>
          <p:cNvPr id="4" name="Picture 3"/>
          <p:cNvPicPr>
            <a:picLocks noChangeAspect="1"/>
          </p:cNvPicPr>
          <p:nvPr/>
        </p:nvPicPr>
        <p:blipFill>
          <a:blip r:embed="rId2"/>
          <a:stretch>
            <a:fillRect/>
          </a:stretch>
        </p:blipFill>
        <p:spPr>
          <a:xfrm>
            <a:off x="831011" y="991792"/>
            <a:ext cx="7223776" cy="3675255"/>
          </a:xfrm>
          <a:prstGeom prst="rect">
            <a:avLst/>
          </a:prstGeom>
        </p:spPr>
      </p:pic>
    </p:spTree>
    <p:extLst>
      <p:ext uri="{BB962C8B-B14F-4D97-AF65-F5344CB8AC3E}">
        <p14:creationId xmlns:p14="http://schemas.microsoft.com/office/powerpoint/2010/main" val="2766273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Classes</a:t>
            </a:r>
            <a:endParaRPr lang="en-US" dirty="0"/>
          </a:p>
        </p:txBody>
      </p:sp>
      <p:sp>
        <p:nvSpPr>
          <p:cNvPr id="3" name="Content Placeholder 2"/>
          <p:cNvSpPr>
            <a:spLocks noGrp="1"/>
          </p:cNvSpPr>
          <p:nvPr>
            <p:ph idx="1"/>
          </p:nvPr>
        </p:nvSpPr>
        <p:spPr>
          <a:xfrm>
            <a:off x="900114" y="1113235"/>
            <a:ext cx="3680851" cy="3577828"/>
          </a:xfrm>
        </p:spPr>
        <p:txBody>
          <a:bodyPr/>
          <a:lstStyle/>
          <a:p>
            <a:pPr marL="0" indent="0">
              <a:buNone/>
            </a:pPr>
            <a:r>
              <a:rPr lang="en-US" sz="2000" dirty="0" smtClean="0"/>
              <a:t>In shared class file</a:t>
            </a:r>
          </a:p>
          <a:p>
            <a:pPr marL="0" indent="0">
              <a:buNone/>
            </a:pPr>
            <a:r>
              <a:rPr lang="en-US" sz="1800" dirty="0" smtClean="0">
                <a:solidFill>
                  <a:srgbClr val="FFC000"/>
                </a:solidFill>
              </a:rPr>
              <a:t>public partial class Timer</a:t>
            </a:r>
          </a:p>
          <a:p>
            <a:pPr marL="0" indent="0">
              <a:buNone/>
            </a:pPr>
            <a:r>
              <a:rPr lang="en-US" sz="1800" dirty="0" smtClean="0">
                <a:solidFill>
                  <a:srgbClr val="FFC000"/>
                </a:solidFill>
              </a:rPr>
              <a:t>{</a:t>
            </a:r>
          </a:p>
          <a:p>
            <a:pPr marL="0" indent="0">
              <a:buNone/>
            </a:pPr>
            <a:r>
              <a:rPr lang="en-US" sz="1800" dirty="0">
                <a:solidFill>
                  <a:srgbClr val="FFC000"/>
                </a:solidFill>
              </a:rPr>
              <a:t> </a:t>
            </a:r>
            <a:r>
              <a:rPr lang="en-US" sz="1800" dirty="0" smtClean="0">
                <a:solidFill>
                  <a:srgbClr val="FFC000"/>
                </a:solidFill>
              </a:rPr>
              <a:t>   public Timer()</a:t>
            </a:r>
          </a:p>
          <a:p>
            <a:pPr marL="0" indent="0">
              <a:buNone/>
            </a:pPr>
            <a:r>
              <a:rPr lang="en-US" sz="1800" dirty="0">
                <a:solidFill>
                  <a:srgbClr val="FFC000"/>
                </a:solidFill>
              </a:rPr>
              <a:t> </a:t>
            </a:r>
            <a:r>
              <a:rPr lang="en-US" sz="1800" dirty="0" smtClean="0">
                <a:solidFill>
                  <a:srgbClr val="FFC000"/>
                </a:solidFill>
              </a:rPr>
              <a:t>   {</a:t>
            </a:r>
          </a:p>
          <a:p>
            <a:pPr marL="0" indent="0">
              <a:buNone/>
            </a:pPr>
            <a:r>
              <a:rPr lang="en-US" sz="1800" dirty="0">
                <a:solidFill>
                  <a:srgbClr val="FFC000"/>
                </a:solidFill>
              </a:rPr>
              <a:t> </a:t>
            </a:r>
            <a:r>
              <a:rPr lang="en-US" sz="1800" dirty="0" smtClean="0">
                <a:solidFill>
                  <a:srgbClr val="FFC000"/>
                </a:solidFill>
              </a:rPr>
              <a:t>     ShowTime();</a:t>
            </a:r>
          </a:p>
          <a:p>
            <a:pPr marL="0" indent="0">
              <a:buNone/>
            </a:pPr>
            <a:r>
              <a:rPr lang="en-US" sz="1800" dirty="0">
                <a:solidFill>
                  <a:srgbClr val="FFC000"/>
                </a:solidFill>
              </a:rPr>
              <a:t> </a:t>
            </a:r>
            <a:r>
              <a:rPr lang="en-US" sz="1800" dirty="0" smtClean="0">
                <a:solidFill>
                  <a:srgbClr val="FFC000"/>
                </a:solidFill>
              </a:rPr>
              <a:t>   }</a:t>
            </a:r>
          </a:p>
          <a:p>
            <a:pPr marL="0" indent="0">
              <a:buNone/>
            </a:pPr>
            <a:r>
              <a:rPr lang="en-US" sz="1800" dirty="0">
                <a:solidFill>
                  <a:srgbClr val="FFC000"/>
                </a:solidFill>
              </a:rPr>
              <a:t>}</a:t>
            </a:r>
          </a:p>
        </p:txBody>
      </p:sp>
      <p:sp>
        <p:nvSpPr>
          <p:cNvPr id="4" name="Content Placeholder 2"/>
          <p:cNvSpPr txBox="1">
            <a:spLocks/>
          </p:cNvSpPr>
          <p:nvPr/>
        </p:nvSpPr>
        <p:spPr bwMode="auto">
          <a:xfrm>
            <a:off x="4728043" y="1113235"/>
            <a:ext cx="3680851" cy="357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79" tIns="44448" rIns="90379" bIns="44448" numCol="1" anchor="t" anchorCtr="0" compatLnSpc="1">
            <a:prstTxWarp prst="textNoShape">
              <a:avLst/>
            </a:prstTxWarp>
          </a:bodyPr>
          <a:lstStyle>
            <a:lvl1pPr marL="431800" indent="-431800" algn="l" defTabSz="896938" rtl="0" eaLnBrk="0" fontAlgn="base" hangingPunct="0">
              <a:spcBef>
                <a:spcPct val="10000"/>
              </a:spcBef>
              <a:spcAft>
                <a:spcPct val="15000"/>
              </a:spcAft>
              <a:buClr>
                <a:srgbClr val="0095D5"/>
              </a:buClr>
              <a:buSzPct val="75000"/>
              <a:buFont typeface="Times" pitchFamily="28" charset="0"/>
              <a:buChar char="•"/>
              <a:tabLst>
                <a:tab pos="1387475" algn="l"/>
                <a:tab pos="1706563" algn="l"/>
                <a:tab pos="2079625" algn="l"/>
              </a:tabLst>
              <a:defRPr sz="2600" b="1">
                <a:solidFill>
                  <a:schemeClr val="tx1"/>
                </a:solidFill>
                <a:latin typeface="+mn-lt"/>
                <a:ea typeface="+mn-ea"/>
                <a:cs typeface="+mn-cs"/>
              </a:defRPr>
            </a:lvl1pPr>
            <a:lvl2pPr marL="763588" indent="-225425" algn="l" defTabSz="896938" rtl="0" eaLnBrk="0" fontAlgn="base" hangingPunct="0">
              <a:spcBef>
                <a:spcPct val="0"/>
              </a:spcBef>
              <a:spcAft>
                <a:spcPct val="25000"/>
              </a:spcAft>
              <a:buClr>
                <a:srgbClr val="4682C7"/>
              </a:buClr>
              <a:buSzPct val="100000"/>
              <a:buChar char="–"/>
              <a:tabLst>
                <a:tab pos="1387475" algn="l"/>
                <a:tab pos="1706563" algn="l"/>
                <a:tab pos="2079625" algn="l"/>
              </a:tabLst>
              <a:defRPr sz="2100">
                <a:solidFill>
                  <a:srgbClr val="D4D4D4"/>
                </a:solidFill>
                <a:latin typeface="+mn-lt"/>
              </a:defRPr>
            </a:lvl2pPr>
            <a:lvl3pPr marL="869950" algn="l" defTabSz="896938" rtl="0" eaLnBrk="0" fontAlgn="base" hangingPunct="0">
              <a:spcBef>
                <a:spcPct val="0"/>
              </a:spcBef>
              <a:spcAft>
                <a:spcPct val="0"/>
              </a:spcAft>
              <a:tabLst>
                <a:tab pos="1387475" algn="l"/>
                <a:tab pos="1706563" algn="l"/>
                <a:tab pos="2079625" algn="l"/>
              </a:tabLst>
              <a:defRPr sz="1900" b="1">
                <a:solidFill>
                  <a:srgbClr val="FFCC00"/>
                </a:solidFill>
                <a:latin typeface="+mn-lt"/>
              </a:defRPr>
            </a:lvl3pPr>
            <a:lvl4pPr marL="998538"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4pPr>
            <a:lvl5pPr marL="13446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5pPr>
            <a:lvl6pPr marL="18018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6pPr>
            <a:lvl7pPr marL="22590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7pPr>
            <a:lvl8pPr marL="27162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8pPr>
            <a:lvl9pPr marL="31734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9pPr>
          </a:lstStyle>
          <a:p>
            <a:pPr marL="0" indent="0">
              <a:buFont typeface="Times" pitchFamily="28" charset="0"/>
              <a:buNone/>
            </a:pPr>
            <a:r>
              <a:rPr lang="en-US" sz="2000" kern="0" dirty="0" smtClean="0"/>
              <a:t>In Android only class file</a:t>
            </a:r>
          </a:p>
          <a:p>
            <a:pPr marL="0" indent="0">
              <a:buFont typeface="Times" pitchFamily="28" charset="0"/>
              <a:buNone/>
            </a:pPr>
            <a:r>
              <a:rPr lang="en-US" sz="1800" kern="0" dirty="0" smtClean="0">
                <a:solidFill>
                  <a:srgbClr val="FFC000"/>
                </a:solidFill>
              </a:rPr>
              <a:t>public partial class Timer</a:t>
            </a:r>
          </a:p>
          <a:p>
            <a:pPr marL="0" indent="0">
              <a:buFont typeface="Times" pitchFamily="28" charset="0"/>
              <a:buNone/>
            </a:pPr>
            <a:r>
              <a:rPr lang="en-US" sz="1800" kern="0" dirty="0" smtClean="0">
                <a:solidFill>
                  <a:srgbClr val="FFC000"/>
                </a:solidFill>
              </a:rPr>
              <a:t>{</a:t>
            </a:r>
          </a:p>
          <a:p>
            <a:pPr marL="0" indent="0">
              <a:buNone/>
            </a:pPr>
            <a:r>
              <a:rPr lang="en-US" sz="1800" kern="0" dirty="0" smtClean="0">
                <a:solidFill>
                  <a:srgbClr val="FFC000"/>
                </a:solidFill>
              </a:rPr>
              <a:t>    public void ShowTime()</a:t>
            </a:r>
          </a:p>
          <a:p>
            <a:pPr marL="0" indent="0">
              <a:buFont typeface="Times" pitchFamily="28" charset="0"/>
              <a:buNone/>
            </a:pPr>
            <a:r>
              <a:rPr lang="en-US" sz="1800" kern="0" dirty="0" smtClean="0">
                <a:solidFill>
                  <a:srgbClr val="FFC000"/>
                </a:solidFill>
              </a:rPr>
              <a:t>    {</a:t>
            </a:r>
          </a:p>
          <a:p>
            <a:pPr marL="0" indent="0">
              <a:buNone/>
            </a:pPr>
            <a:r>
              <a:rPr lang="en-US" sz="1800" kern="0" dirty="0" smtClean="0">
                <a:solidFill>
                  <a:srgbClr val="FFC000"/>
                </a:solidFill>
              </a:rPr>
              <a:t>         </a:t>
            </a:r>
            <a:r>
              <a:rPr lang="en-US" sz="1800" dirty="0" err="1" smtClean="0">
                <a:solidFill>
                  <a:srgbClr val="FFC000"/>
                </a:solidFill>
              </a:rPr>
              <a:t>Toast.MakeText</a:t>
            </a:r>
            <a:r>
              <a:rPr lang="en-US" sz="1800" dirty="0" smtClean="0">
                <a:solidFill>
                  <a:srgbClr val="FFC000"/>
                </a:solidFill>
              </a:rPr>
              <a:t> </a:t>
            </a:r>
            <a:r>
              <a:rPr lang="en-US" sz="1800" dirty="0">
                <a:solidFill>
                  <a:srgbClr val="FFC000"/>
                </a:solidFill>
              </a:rPr>
              <a:t>(this, </a:t>
            </a:r>
            <a:r>
              <a:rPr lang="en-US" sz="1800" dirty="0" err="1">
                <a:solidFill>
                  <a:srgbClr val="FFC000"/>
                </a:solidFill>
              </a:rPr>
              <a:t>currentTime</a:t>
            </a:r>
            <a:r>
              <a:rPr lang="en-US" sz="1800" dirty="0">
                <a:solidFill>
                  <a:srgbClr val="FFC000"/>
                </a:solidFill>
              </a:rPr>
              <a:t>, </a:t>
            </a:r>
            <a:r>
              <a:rPr lang="en-US" sz="1800" dirty="0" err="1">
                <a:solidFill>
                  <a:srgbClr val="FFC000"/>
                </a:solidFill>
              </a:rPr>
              <a:t>ToastLength.Long</a:t>
            </a:r>
            <a:r>
              <a:rPr lang="en-US" sz="1800" dirty="0">
                <a:solidFill>
                  <a:srgbClr val="FFC000"/>
                </a:solidFill>
              </a:rPr>
              <a:t>).Show</a:t>
            </a:r>
            <a:r>
              <a:rPr lang="en-US" sz="1800" dirty="0" smtClean="0">
                <a:solidFill>
                  <a:srgbClr val="FFC000"/>
                </a:solidFill>
              </a:rPr>
              <a:t>();</a:t>
            </a:r>
            <a:endParaRPr lang="en-US" sz="1800" kern="0" dirty="0" smtClean="0">
              <a:solidFill>
                <a:srgbClr val="FFC000"/>
              </a:solidFill>
            </a:endParaRPr>
          </a:p>
          <a:p>
            <a:pPr marL="0" indent="0">
              <a:buFont typeface="Times" pitchFamily="28" charset="0"/>
              <a:buNone/>
            </a:pPr>
            <a:r>
              <a:rPr lang="en-US" sz="1800" kern="0" dirty="0" smtClean="0">
                <a:solidFill>
                  <a:srgbClr val="FFC000"/>
                </a:solidFill>
              </a:rPr>
              <a:t>    }</a:t>
            </a:r>
          </a:p>
          <a:p>
            <a:pPr marL="0" indent="0">
              <a:buFont typeface="Times" pitchFamily="28" charset="0"/>
              <a:buNone/>
            </a:pPr>
            <a:r>
              <a:rPr lang="en-US" sz="1800" kern="0" dirty="0" smtClean="0">
                <a:solidFill>
                  <a:srgbClr val="FFC000"/>
                </a:solidFill>
              </a:rPr>
              <a:t>}</a:t>
            </a:r>
            <a:endParaRPr lang="en-US" sz="1800" kern="0" dirty="0">
              <a:solidFill>
                <a:srgbClr val="FFC000"/>
              </a:solidFill>
            </a:endParaRPr>
          </a:p>
        </p:txBody>
      </p:sp>
    </p:spTree>
    <p:extLst>
      <p:ext uri="{BB962C8B-B14F-4D97-AF65-F5344CB8AC3E}">
        <p14:creationId xmlns:p14="http://schemas.microsoft.com/office/powerpoint/2010/main" val="64558866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5" name="Picture 4"/>
          <p:cNvPicPr>
            <a:picLocks noChangeAspect="1"/>
          </p:cNvPicPr>
          <p:nvPr/>
        </p:nvPicPr>
        <p:blipFill>
          <a:blip r:embed="rId2"/>
          <a:stretch>
            <a:fillRect/>
          </a:stretch>
        </p:blipFill>
        <p:spPr>
          <a:xfrm>
            <a:off x="4980432" y="205724"/>
            <a:ext cx="2406205" cy="47581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260" y="2894457"/>
            <a:ext cx="2667000" cy="2000250"/>
          </a:xfrm>
          <a:prstGeom prst="rect">
            <a:avLst/>
          </a:prstGeom>
        </p:spPr>
      </p:pic>
    </p:spTree>
    <p:extLst>
      <p:ext uri="{BB962C8B-B14F-4D97-AF65-F5344CB8AC3E}">
        <p14:creationId xmlns:p14="http://schemas.microsoft.com/office/powerpoint/2010/main" val="1490945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Projects</a:t>
            </a:r>
            <a:endParaRPr lang="en-US" dirty="0"/>
          </a:p>
        </p:txBody>
      </p:sp>
      <p:sp>
        <p:nvSpPr>
          <p:cNvPr id="4" name="Flowchart: Terminator 3"/>
          <p:cNvSpPr/>
          <p:nvPr/>
        </p:nvSpPr>
        <p:spPr>
          <a:xfrm rot="5400000">
            <a:off x="3217060" y="4103239"/>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5" name="Flowchart: Terminator 4"/>
          <p:cNvSpPr/>
          <p:nvPr/>
        </p:nvSpPr>
        <p:spPr>
          <a:xfrm rot="5400000">
            <a:off x="3826660" y="4103239"/>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6" name="Flowchart: Terminator 5"/>
          <p:cNvSpPr/>
          <p:nvPr/>
        </p:nvSpPr>
        <p:spPr>
          <a:xfrm rot="5400000">
            <a:off x="4421844" y="4103239"/>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7" name="Rectangle 6"/>
          <p:cNvSpPr/>
          <p:nvPr/>
        </p:nvSpPr>
        <p:spPr>
          <a:xfrm rot="5400000">
            <a:off x="2258206" y="1455289"/>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App</a:t>
            </a:r>
          </a:p>
        </p:txBody>
      </p:sp>
      <p:sp>
        <p:nvSpPr>
          <p:cNvPr id="8" name="Rectangle 7"/>
          <p:cNvSpPr/>
          <p:nvPr/>
        </p:nvSpPr>
        <p:spPr>
          <a:xfrm rot="5400000">
            <a:off x="5588532" y="1480551"/>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8 App</a:t>
            </a:r>
          </a:p>
        </p:txBody>
      </p:sp>
      <p:sp>
        <p:nvSpPr>
          <p:cNvPr id="9" name="Rounded Rectangle 8"/>
          <p:cNvSpPr/>
          <p:nvPr/>
        </p:nvSpPr>
        <p:spPr>
          <a:xfrm>
            <a:off x="3579690" y="2601893"/>
            <a:ext cx="1752600"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Shared Universal Project</a:t>
            </a:r>
            <a:endParaRPr lang="en-US" sz="1600" dirty="0"/>
          </a:p>
        </p:txBody>
      </p:sp>
      <p:sp>
        <p:nvSpPr>
          <p:cNvPr id="10" name="Rectangle 9"/>
          <p:cNvSpPr/>
          <p:nvPr/>
        </p:nvSpPr>
        <p:spPr>
          <a:xfrm rot="5400000">
            <a:off x="3910234" y="1416161"/>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iOS</a:t>
            </a:r>
            <a:r>
              <a:rPr lang="en-US" sz="1600" dirty="0"/>
              <a:t> App</a:t>
            </a:r>
          </a:p>
        </p:txBody>
      </p:sp>
      <p:cxnSp>
        <p:nvCxnSpPr>
          <p:cNvPr id="15" name="Straight Connector 14"/>
          <p:cNvCxnSpPr>
            <a:stCxn id="7" idx="3"/>
            <a:endCxn id="9" idx="0"/>
          </p:cNvCxnSpPr>
          <p:nvPr/>
        </p:nvCxnSpPr>
        <p:spPr>
          <a:xfrm>
            <a:off x="2798814" y="2224497"/>
            <a:ext cx="1657176"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3"/>
            <a:endCxn id="9" idx="0"/>
          </p:cNvCxnSpPr>
          <p:nvPr/>
        </p:nvCxnSpPr>
        <p:spPr>
          <a:xfrm>
            <a:off x="4450842" y="2185369"/>
            <a:ext cx="5148" cy="416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3"/>
            <a:endCxn id="9" idx="0"/>
          </p:cNvCxnSpPr>
          <p:nvPr/>
        </p:nvCxnSpPr>
        <p:spPr>
          <a:xfrm flipH="1">
            <a:off x="4455990" y="2249759"/>
            <a:ext cx="1673150" cy="352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4" idx="1"/>
          </p:cNvCxnSpPr>
          <p:nvPr/>
        </p:nvCxnSpPr>
        <p:spPr>
          <a:xfrm flipH="1">
            <a:off x="3845710" y="3287693"/>
            <a:ext cx="610280"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5" idx="1"/>
          </p:cNvCxnSpPr>
          <p:nvPr/>
        </p:nvCxnSpPr>
        <p:spPr>
          <a:xfrm flipH="1">
            <a:off x="4455310" y="3287693"/>
            <a:ext cx="680"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2"/>
            <a:endCxn id="6" idx="1"/>
          </p:cNvCxnSpPr>
          <p:nvPr/>
        </p:nvCxnSpPr>
        <p:spPr>
          <a:xfrm>
            <a:off x="4455990" y="3287693"/>
            <a:ext cx="594504" cy="377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2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Projects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3088649"/>
              </p:ext>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1025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a Look at Shared Projects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6794235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a:t>
            </a:r>
            <a:endParaRPr lang="en-US" dirty="0"/>
          </a:p>
        </p:txBody>
      </p:sp>
      <p:sp>
        <p:nvSpPr>
          <p:cNvPr id="4" name="Flowchart: Terminator 3"/>
          <p:cNvSpPr/>
          <p:nvPr/>
        </p:nvSpPr>
        <p:spPr>
          <a:xfrm rot="5400000">
            <a:off x="2996772" y="3984735"/>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5" name="Flowchart: Terminator 4"/>
          <p:cNvSpPr/>
          <p:nvPr/>
        </p:nvSpPr>
        <p:spPr>
          <a:xfrm rot="5400000">
            <a:off x="3606372" y="3984735"/>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6" name="Flowchart: Terminator 5"/>
          <p:cNvSpPr/>
          <p:nvPr/>
        </p:nvSpPr>
        <p:spPr>
          <a:xfrm rot="5400000">
            <a:off x="4201556" y="3984735"/>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7" name="Rounded Rectangle 6"/>
          <p:cNvSpPr/>
          <p:nvPr/>
        </p:nvSpPr>
        <p:spPr>
          <a:xfrm>
            <a:off x="3358722" y="2498319"/>
            <a:ext cx="1752600"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Portable Class Library</a:t>
            </a:r>
          </a:p>
        </p:txBody>
      </p:sp>
      <p:sp>
        <p:nvSpPr>
          <p:cNvPr id="8" name="Rectangle 7"/>
          <p:cNvSpPr/>
          <p:nvPr/>
        </p:nvSpPr>
        <p:spPr>
          <a:xfrm rot="5400000">
            <a:off x="3003466" y="1303800"/>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App</a:t>
            </a:r>
          </a:p>
        </p:txBody>
      </p:sp>
      <p:sp>
        <p:nvSpPr>
          <p:cNvPr id="9" name="Rectangle 8"/>
          <p:cNvSpPr/>
          <p:nvPr/>
        </p:nvSpPr>
        <p:spPr>
          <a:xfrm rot="5400000">
            <a:off x="3689266" y="1312587"/>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iOS</a:t>
            </a:r>
            <a:r>
              <a:rPr lang="en-US" sz="1600" dirty="0"/>
              <a:t> App</a:t>
            </a:r>
          </a:p>
        </p:txBody>
      </p:sp>
      <p:sp>
        <p:nvSpPr>
          <p:cNvPr id="10" name="Rectangle 9"/>
          <p:cNvSpPr/>
          <p:nvPr/>
        </p:nvSpPr>
        <p:spPr>
          <a:xfrm rot="5400000">
            <a:off x="4375066" y="1329062"/>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8 App</a:t>
            </a:r>
          </a:p>
        </p:txBody>
      </p:sp>
      <p:cxnSp>
        <p:nvCxnSpPr>
          <p:cNvPr id="11" name="Straight Connector 10"/>
          <p:cNvCxnSpPr>
            <a:stCxn id="4" idx="1"/>
            <a:endCxn id="7" idx="2"/>
          </p:cNvCxnSpPr>
          <p:nvPr/>
        </p:nvCxnSpPr>
        <p:spPr>
          <a:xfrm flipV="1">
            <a:off x="3625422" y="3184119"/>
            <a:ext cx="609600" cy="362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1"/>
            <a:endCxn id="7" idx="2"/>
          </p:cNvCxnSpPr>
          <p:nvPr/>
        </p:nvCxnSpPr>
        <p:spPr>
          <a:xfrm flipV="1">
            <a:off x="4235022" y="3184119"/>
            <a:ext cx="0" cy="362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1"/>
            <a:endCxn id="7" idx="2"/>
          </p:cNvCxnSpPr>
          <p:nvPr/>
        </p:nvCxnSpPr>
        <p:spPr>
          <a:xfrm flipH="1" flipV="1">
            <a:off x="4235022" y="3184119"/>
            <a:ext cx="595184" cy="362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a:endCxn id="7" idx="0"/>
          </p:cNvCxnSpPr>
          <p:nvPr/>
        </p:nvCxnSpPr>
        <p:spPr>
          <a:xfrm>
            <a:off x="3544074" y="2073009"/>
            <a:ext cx="690948" cy="425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3"/>
            <a:endCxn id="7" idx="0"/>
          </p:cNvCxnSpPr>
          <p:nvPr/>
        </p:nvCxnSpPr>
        <p:spPr>
          <a:xfrm>
            <a:off x="4229874" y="2081795"/>
            <a:ext cx="5148" cy="416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3"/>
            <a:endCxn id="7" idx="0"/>
          </p:cNvCxnSpPr>
          <p:nvPr/>
        </p:nvCxnSpPr>
        <p:spPr>
          <a:xfrm flipH="1">
            <a:off x="4235022" y="2098271"/>
            <a:ext cx="680652" cy="4000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7782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 Limitations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596525"/>
              </p:ext>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0306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Specific Code - </a:t>
            </a:r>
            <a:r>
              <a:rPr lang="en-US" dirty="0" err="1" smtClean="0"/>
              <a:t>IoC</a:t>
            </a:r>
            <a:endParaRPr lang="en-US" dirty="0"/>
          </a:p>
        </p:txBody>
      </p:sp>
      <p:sp>
        <p:nvSpPr>
          <p:cNvPr id="4" name="Rectangle 3"/>
          <p:cNvSpPr/>
          <p:nvPr/>
        </p:nvSpPr>
        <p:spPr bwMode="auto">
          <a:xfrm>
            <a:off x="2386679" y="2201123"/>
            <a:ext cx="1274474" cy="1426085"/>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PCL</a:t>
            </a:r>
          </a:p>
        </p:txBody>
      </p:sp>
      <p:sp>
        <p:nvSpPr>
          <p:cNvPr id="5" name="Rectangle 4"/>
          <p:cNvSpPr/>
          <p:nvPr/>
        </p:nvSpPr>
        <p:spPr bwMode="auto">
          <a:xfrm>
            <a:off x="4129736" y="2205456"/>
            <a:ext cx="312696" cy="1426085"/>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Lucida Console" pitchFamily="49" charset="0"/>
              </a:rPr>
              <a:t>Interface</a:t>
            </a:r>
          </a:p>
        </p:txBody>
      </p:sp>
      <p:sp>
        <p:nvSpPr>
          <p:cNvPr id="6" name="Rectangle 5"/>
          <p:cNvSpPr/>
          <p:nvPr/>
        </p:nvSpPr>
        <p:spPr bwMode="auto">
          <a:xfrm>
            <a:off x="5001321" y="1878980"/>
            <a:ext cx="1271239" cy="931127"/>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Xamarin </a:t>
            </a:r>
            <a:r>
              <a:rPr kumimoji="0" lang="en-US" sz="1600" b="0" i="0" u="none" strike="noStrike" cap="none" normalizeH="0" baseline="0" dirty="0" err="1" smtClean="0">
                <a:ln>
                  <a:noFill/>
                </a:ln>
                <a:solidFill>
                  <a:schemeClr val="tx1"/>
                </a:solidFill>
                <a:effectLst/>
                <a:latin typeface="Lucida Console" pitchFamily="49" charset="0"/>
              </a:rPr>
              <a:t>iOS</a:t>
            </a:r>
            <a:r>
              <a:rPr kumimoji="0" lang="en-US" sz="1600" b="0" i="0" u="none" strike="noStrike" cap="none" normalizeH="0" baseline="0" dirty="0" smtClean="0">
                <a:ln>
                  <a:noFill/>
                </a:ln>
                <a:solidFill>
                  <a:schemeClr val="tx1"/>
                </a:solidFill>
                <a:effectLst/>
                <a:latin typeface="Lucida Console" pitchFamily="49" charset="0"/>
              </a:rPr>
              <a:t> DLL</a:t>
            </a:r>
          </a:p>
        </p:txBody>
      </p:sp>
      <p:sp>
        <p:nvSpPr>
          <p:cNvPr id="11" name="Rectangle 10"/>
          <p:cNvSpPr/>
          <p:nvPr/>
        </p:nvSpPr>
        <p:spPr bwMode="auto">
          <a:xfrm>
            <a:off x="5001321" y="3107473"/>
            <a:ext cx="1271239" cy="931127"/>
          </a:xfrm>
          <a:prstGeom prst="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Xamarin Android DLL</a:t>
            </a:r>
          </a:p>
        </p:txBody>
      </p:sp>
      <p:cxnSp>
        <p:nvCxnSpPr>
          <p:cNvPr id="13" name="Straight Connector 12"/>
          <p:cNvCxnSpPr>
            <a:stCxn id="4" idx="3"/>
            <a:endCxn id="5" idx="1"/>
          </p:cNvCxnSpPr>
          <p:nvPr/>
        </p:nvCxnSpPr>
        <p:spPr bwMode="auto">
          <a:xfrm>
            <a:off x="3661153" y="2914166"/>
            <a:ext cx="468583" cy="43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5" idx="3"/>
            <a:endCxn id="6" idx="1"/>
          </p:cNvCxnSpPr>
          <p:nvPr/>
        </p:nvCxnSpPr>
        <p:spPr bwMode="auto">
          <a:xfrm flipV="1">
            <a:off x="4442432" y="2344544"/>
            <a:ext cx="558889" cy="5739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5" idx="3"/>
            <a:endCxn id="11" idx="1"/>
          </p:cNvCxnSpPr>
          <p:nvPr/>
        </p:nvCxnSpPr>
        <p:spPr bwMode="auto">
          <a:xfrm>
            <a:off x="4442432" y="2918499"/>
            <a:ext cx="558889" cy="654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49690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endParaRPr lang="en-US" dirty="0"/>
          </a:p>
          <a:p>
            <a:endParaRPr lang="en-US" dirty="0"/>
          </a:p>
          <a:p>
            <a:endParaRPr lang="en-US" dirty="0"/>
          </a:p>
        </p:txBody>
      </p:sp>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144" y="320366"/>
            <a:ext cx="6360895" cy="4176957"/>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4403" y="211074"/>
            <a:ext cx="6056376" cy="454228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2144" y="370935"/>
            <a:ext cx="6847529" cy="4320128"/>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4192" y="813651"/>
            <a:ext cx="5968846" cy="333712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Specific Code – abstract classes</a:t>
            </a:r>
            <a:endParaRPr lang="en-US" dirty="0"/>
          </a:p>
        </p:txBody>
      </p:sp>
      <p:sp>
        <p:nvSpPr>
          <p:cNvPr id="4" name="Content Placeholder 2"/>
          <p:cNvSpPr>
            <a:spLocks noGrp="1"/>
          </p:cNvSpPr>
          <p:nvPr>
            <p:ph idx="1"/>
          </p:nvPr>
        </p:nvSpPr>
        <p:spPr>
          <a:xfrm>
            <a:off x="478474" y="1184355"/>
            <a:ext cx="3680851" cy="3577828"/>
          </a:xfrm>
        </p:spPr>
        <p:txBody>
          <a:bodyPr/>
          <a:lstStyle/>
          <a:p>
            <a:pPr marL="0" indent="0">
              <a:buNone/>
            </a:pPr>
            <a:r>
              <a:rPr lang="en-US" sz="2000" dirty="0" smtClean="0"/>
              <a:t>In PCL</a:t>
            </a:r>
          </a:p>
          <a:p>
            <a:pPr marL="0" indent="0">
              <a:buNone/>
            </a:pPr>
            <a:r>
              <a:rPr lang="en-US" sz="1400" dirty="0" smtClean="0">
                <a:solidFill>
                  <a:srgbClr val="FFC000"/>
                </a:solidFill>
              </a:rPr>
              <a:t>public </a:t>
            </a:r>
            <a:r>
              <a:rPr lang="en-US" sz="1400" dirty="0">
                <a:solidFill>
                  <a:srgbClr val="FFC000"/>
                </a:solidFill>
              </a:rPr>
              <a:t>abstract class </a:t>
            </a:r>
            <a:r>
              <a:rPr lang="en-US" sz="1400" dirty="0" err="1">
                <a:solidFill>
                  <a:srgbClr val="FFC000"/>
                </a:solidFill>
              </a:rPr>
              <a:t>MyBaseClass</a:t>
            </a:r>
            <a:endParaRPr lang="en-US" sz="1400" dirty="0">
              <a:solidFill>
                <a:srgbClr val="FFC000"/>
              </a:solidFill>
            </a:endParaRPr>
          </a:p>
          <a:p>
            <a:pPr marL="0" indent="0">
              <a:buNone/>
            </a:pPr>
            <a:r>
              <a:rPr lang="en-US" sz="1400" dirty="0" smtClean="0">
                <a:solidFill>
                  <a:srgbClr val="FFC000"/>
                </a:solidFill>
              </a:rPr>
              <a:t>{</a:t>
            </a:r>
            <a:endParaRPr lang="en-US" sz="1400" dirty="0">
              <a:solidFill>
                <a:srgbClr val="FFC000"/>
              </a:solidFill>
            </a:endParaRPr>
          </a:p>
          <a:p>
            <a:pPr marL="0" indent="0">
              <a:buNone/>
            </a:pPr>
            <a:r>
              <a:rPr lang="en-US" sz="1400" dirty="0">
                <a:solidFill>
                  <a:srgbClr val="FFC000"/>
                </a:solidFill>
              </a:rPr>
              <a:t>    </a:t>
            </a:r>
            <a:r>
              <a:rPr lang="en-US" sz="1400" dirty="0" smtClean="0">
                <a:solidFill>
                  <a:srgbClr val="FFC000"/>
                </a:solidFill>
              </a:rPr>
              <a:t>public </a:t>
            </a:r>
            <a:r>
              <a:rPr lang="en-US" sz="1400" dirty="0">
                <a:solidFill>
                  <a:srgbClr val="FFC000"/>
                </a:solidFill>
              </a:rPr>
              <a:t>void </a:t>
            </a:r>
            <a:r>
              <a:rPr lang="en-US" sz="1400" dirty="0" err="1">
                <a:solidFill>
                  <a:srgbClr val="FFC000"/>
                </a:solidFill>
              </a:rPr>
              <a:t>DoGeneralFunction</a:t>
            </a:r>
            <a:r>
              <a:rPr lang="en-US" sz="1400" dirty="0">
                <a:solidFill>
                  <a:srgbClr val="FFC000"/>
                </a:solidFill>
              </a:rPr>
              <a:t>()</a:t>
            </a:r>
          </a:p>
          <a:p>
            <a:pPr marL="0" indent="0">
              <a:buNone/>
            </a:pPr>
            <a:r>
              <a:rPr lang="en-US" sz="1400" dirty="0">
                <a:solidFill>
                  <a:srgbClr val="FFC000"/>
                </a:solidFill>
              </a:rPr>
              <a:t>    </a:t>
            </a:r>
            <a:r>
              <a:rPr lang="en-US" sz="1400" dirty="0" smtClean="0">
                <a:solidFill>
                  <a:srgbClr val="FFC000"/>
                </a:solidFill>
              </a:rPr>
              <a:t>{</a:t>
            </a:r>
            <a:endParaRPr lang="en-US" sz="1400" dirty="0">
              <a:solidFill>
                <a:srgbClr val="FFC000"/>
              </a:solidFill>
            </a:endParaRPr>
          </a:p>
          <a:p>
            <a:pPr marL="0" indent="0">
              <a:buNone/>
            </a:pPr>
            <a:r>
              <a:rPr lang="en-US" sz="1400" dirty="0">
                <a:solidFill>
                  <a:srgbClr val="FFC000"/>
                </a:solidFill>
              </a:rPr>
              <a:t>        </a:t>
            </a:r>
            <a:r>
              <a:rPr lang="en-US" sz="1400" dirty="0" err="1" smtClean="0">
                <a:solidFill>
                  <a:srgbClr val="FFC000"/>
                </a:solidFill>
              </a:rPr>
              <a:t>this.PlatformCommand</a:t>
            </a:r>
            <a:r>
              <a:rPr lang="en-US" sz="1400" dirty="0">
                <a:solidFill>
                  <a:srgbClr val="FFC000"/>
                </a:solidFill>
              </a:rPr>
              <a:t>();</a:t>
            </a:r>
          </a:p>
          <a:p>
            <a:pPr marL="0" indent="0">
              <a:buNone/>
            </a:pPr>
            <a:r>
              <a:rPr lang="en-US" sz="1400" dirty="0">
                <a:solidFill>
                  <a:srgbClr val="FFC000"/>
                </a:solidFill>
              </a:rPr>
              <a:t>    </a:t>
            </a:r>
            <a:r>
              <a:rPr lang="en-US" sz="1400" dirty="0" smtClean="0">
                <a:solidFill>
                  <a:srgbClr val="FFC000"/>
                </a:solidFill>
              </a:rPr>
              <a:t>}</a:t>
            </a:r>
            <a:endParaRPr lang="en-US" sz="1400" dirty="0">
              <a:solidFill>
                <a:srgbClr val="FFC000"/>
              </a:solidFill>
            </a:endParaRPr>
          </a:p>
          <a:p>
            <a:pPr marL="0" indent="0">
              <a:buNone/>
            </a:pPr>
            <a:endParaRPr lang="en-US" sz="1400" dirty="0">
              <a:solidFill>
                <a:srgbClr val="FFC000"/>
              </a:solidFill>
            </a:endParaRPr>
          </a:p>
          <a:p>
            <a:pPr marL="0" indent="0">
              <a:buNone/>
            </a:pPr>
            <a:r>
              <a:rPr lang="en-US" sz="1400" dirty="0">
                <a:solidFill>
                  <a:srgbClr val="FFC000"/>
                </a:solidFill>
              </a:rPr>
              <a:t>    </a:t>
            </a:r>
            <a:r>
              <a:rPr lang="en-US" sz="1400" dirty="0" smtClean="0">
                <a:solidFill>
                  <a:srgbClr val="FFC000"/>
                </a:solidFill>
              </a:rPr>
              <a:t>protected </a:t>
            </a:r>
            <a:r>
              <a:rPr lang="en-US" sz="1400" dirty="0">
                <a:solidFill>
                  <a:srgbClr val="FFC000"/>
                </a:solidFill>
              </a:rPr>
              <a:t>abstract void </a:t>
            </a:r>
            <a:r>
              <a:rPr lang="en-US" sz="1400" dirty="0" err="1">
                <a:solidFill>
                  <a:srgbClr val="FFC000"/>
                </a:solidFill>
              </a:rPr>
              <a:t>PlatformCommand</a:t>
            </a:r>
            <a:r>
              <a:rPr lang="en-US" sz="1400" dirty="0">
                <a:solidFill>
                  <a:srgbClr val="FFC000"/>
                </a:solidFill>
              </a:rPr>
              <a:t>();</a:t>
            </a:r>
          </a:p>
          <a:p>
            <a:pPr marL="0" indent="0">
              <a:buNone/>
            </a:pPr>
            <a:r>
              <a:rPr lang="en-US" sz="1400" dirty="0" smtClean="0">
                <a:solidFill>
                  <a:srgbClr val="FFC000"/>
                </a:solidFill>
              </a:rPr>
              <a:t>}</a:t>
            </a:r>
            <a:endParaRPr lang="en-US" sz="1400" dirty="0">
              <a:solidFill>
                <a:srgbClr val="FFC000"/>
              </a:solidFill>
            </a:endParaRPr>
          </a:p>
        </p:txBody>
      </p:sp>
      <p:sp>
        <p:nvSpPr>
          <p:cNvPr id="5" name="Content Placeholder 2"/>
          <p:cNvSpPr txBox="1">
            <a:spLocks/>
          </p:cNvSpPr>
          <p:nvPr/>
        </p:nvSpPr>
        <p:spPr bwMode="auto">
          <a:xfrm>
            <a:off x="4306403" y="1184355"/>
            <a:ext cx="3680851" cy="357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79" tIns="44448" rIns="90379" bIns="44448" numCol="1" anchor="t" anchorCtr="0" compatLnSpc="1">
            <a:prstTxWarp prst="textNoShape">
              <a:avLst/>
            </a:prstTxWarp>
          </a:bodyPr>
          <a:lstStyle>
            <a:lvl1pPr marL="431800" indent="-431800" algn="l" defTabSz="896938" rtl="0" eaLnBrk="0" fontAlgn="base" hangingPunct="0">
              <a:spcBef>
                <a:spcPct val="10000"/>
              </a:spcBef>
              <a:spcAft>
                <a:spcPct val="15000"/>
              </a:spcAft>
              <a:buClr>
                <a:srgbClr val="0095D5"/>
              </a:buClr>
              <a:buSzPct val="75000"/>
              <a:buFont typeface="Times" pitchFamily="28" charset="0"/>
              <a:buChar char="•"/>
              <a:tabLst>
                <a:tab pos="1387475" algn="l"/>
                <a:tab pos="1706563" algn="l"/>
                <a:tab pos="2079625" algn="l"/>
              </a:tabLst>
              <a:defRPr sz="2600" b="1">
                <a:solidFill>
                  <a:schemeClr val="tx1"/>
                </a:solidFill>
                <a:latin typeface="+mn-lt"/>
                <a:ea typeface="+mn-ea"/>
                <a:cs typeface="+mn-cs"/>
              </a:defRPr>
            </a:lvl1pPr>
            <a:lvl2pPr marL="763588" indent="-225425" algn="l" defTabSz="896938" rtl="0" eaLnBrk="0" fontAlgn="base" hangingPunct="0">
              <a:spcBef>
                <a:spcPct val="0"/>
              </a:spcBef>
              <a:spcAft>
                <a:spcPct val="25000"/>
              </a:spcAft>
              <a:buClr>
                <a:srgbClr val="4682C7"/>
              </a:buClr>
              <a:buSzPct val="100000"/>
              <a:buChar char="–"/>
              <a:tabLst>
                <a:tab pos="1387475" algn="l"/>
                <a:tab pos="1706563" algn="l"/>
                <a:tab pos="2079625" algn="l"/>
              </a:tabLst>
              <a:defRPr sz="2100">
                <a:solidFill>
                  <a:srgbClr val="D4D4D4"/>
                </a:solidFill>
                <a:latin typeface="+mn-lt"/>
              </a:defRPr>
            </a:lvl2pPr>
            <a:lvl3pPr marL="869950" algn="l" defTabSz="896938" rtl="0" eaLnBrk="0" fontAlgn="base" hangingPunct="0">
              <a:spcBef>
                <a:spcPct val="0"/>
              </a:spcBef>
              <a:spcAft>
                <a:spcPct val="0"/>
              </a:spcAft>
              <a:tabLst>
                <a:tab pos="1387475" algn="l"/>
                <a:tab pos="1706563" algn="l"/>
                <a:tab pos="2079625" algn="l"/>
              </a:tabLst>
              <a:defRPr sz="1900" b="1">
                <a:solidFill>
                  <a:srgbClr val="FFCC00"/>
                </a:solidFill>
                <a:latin typeface="+mn-lt"/>
              </a:defRPr>
            </a:lvl3pPr>
            <a:lvl4pPr marL="998538"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4pPr>
            <a:lvl5pPr marL="13446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5pPr>
            <a:lvl6pPr marL="18018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6pPr>
            <a:lvl7pPr marL="22590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7pPr>
            <a:lvl8pPr marL="27162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8pPr>
            <a:lvl9pPr marL="31734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9pPr>
          </a:lstStyle>
          <a:p>
            <a:pPr marL="0" indent="0">
              <a:buFont typeface="Times" pitchFamily="28" charset="0"/>
              <a:buNone/>
            </a:pPr>
            <a:r>
              <a:rPr lang="en-US" sz="2000" kern="0" dirty="0" smtClean="0"/>
              <a:t>In platform specific class file</a:t>
            </a:r>
          </a:p>
          <a:p>
            <a:pPr marL="0" indent="0">
              <a:buNone/>
            </a:pPr>
            <a:r>
              <a:rPr lang="en-US" sz="1400" dirty="0" smtClean="0">
                <a:solidFill>
                  <a:srgbClr val="FFC000"/>
                </a:solidFill>
              </a:rPr>
              <a:t>public </a:t>
            </a:r>
            <a:r>
              <a:rPr lang="en-US" sz="1400" dirty="0">
                <a:solidFill>
                  <a:srgbClr val="FFC000"/>
                </a:solidFill>
              </a:rPr>
              <a:t>class </a:t>
            </a:r>
            <a:r>
              <a:rPr lang="en-US" sz="1400" dirty="0" err="1" smtClean="0">
                <a:solidFill>
                  <a:srgbClr val="FFC000"/>
                </a:solidFill>
              </a:rPr>
              <a:t>PlatformClass</a:t>
            </a:r>
            <a:r>
              <a:rPr lang="en-US" sz="1400" dirty="0" smtClean="0">
                <a:solidFill>
                  <a:srgbClr val="FFC000"/>
                </a:solidFill>
              </a:rPr>
              <a:t> </a:t>
            </a:r>
            <a:r>
              <a:rPr lang="en-US" sz="1400" dirty="0">
                <a:solidFill>
                  <a:srgbClr val="FFC000"/>
                </a:solidFill>
              </a:rPr>
              <a:t>: </a:t>
            </a:r>
            <a:r>
              <a:rPr lang="en-US" sz="1400" dirty="0" err="1">
                <a:solidFill>
                  <a:srgbClr val="FFC000"/>
                </a:solidFill>
              </a:rPr>
              <a:t>MyBaseClass</a:t>
            </a:r>
            <a:endParaRPr lang="en-US" sz="1400" dirty="0">
              <a:solidFill>
                <a:srgbClr val="FFC000"/>
              </a:solidFill>
            </a:endParaRPr>
          </a:p>
          <a:p>
            <a:pPr marL="0" indent="0">
              <a:buNone/>
            </a:pPr>
            <a:r>
              <a:rPr lang="en-US" sz="1400" dirty="0" smtClean="0">
                <a:solidFill>
                  <a:srgbClr val="FFC000"/>
                </a:solidFill>
              </a:rPr>
              <a:t>{</a:t>
            </a:r>
            <a:endParaRPr lang="en-US" sz="1400" dirty="0">
              <a:solidFill>
                <a:srgbClr val="FFC000"/>
              </a:solidFill>
            </a:endParaRPr>
          </a:p>
          <a:p>
            <a:pPr marL="0" indent="0">
              <a:buNone/>
            </a:pPr>
            <a:r>
              <a:rPr lang="en-US" sz="1400" dirty="0">
                <a:solidFill>
                  <a:srgbClr val="FFC000"/>
                </a:solidFill>
              </a:rPr>
              <a:t>    </a:t>
            </a:r>
            <a:r>
              <a:rPr lang="en-US" sz="1400" dirty="0" smtClean="0">
                <a:solidFill>
                  <a:srgbClr val="FFC000"/>
                </a:solidFill>
              </a:rPr>
              <a:t>protected </a:t>
            </a:r>
            <a:r>
              <a:rPr lang="en-US" sz="1400" dirty="0">
                <a:solidFill>
                  <a:srgbClr val="FFC000"/>
                </a:solidFill>
              </a:rPr>
              <a:t>override void </a:t>
            </a:r>
            <a:r>
              <a:rPr lang="en-US" sz="1400" dirty="0" err="1">
                <a:solidFill>
                  <a:srgbClr val="FFC000"/>
                </a:solidFill>
              </a:rPr>
              <a:t>PlatformCommand</a:t>
            </a:r>
            <a:r>
              <a:rPr lang="en-US" sz="1400" dirty="0">
                <a:solidFill>
                  <a:srgbClr val="FFC000"/>
                </a:solidFill>
              </a:rPr>
              <a:t>()</a:t>
            </a:r>
          </a:p>
          <a:p>
            <a:pPr marL="0" indent="0">
              <a:buNone/>
            </a:pPr>
            <a:r>
              <a:rPr lang="en-US" sz="1400" dirty="0">
                <a:solidFill>
                  <a:srgbClr val="FFC000"/>
                </a:solidFill>
              </a:rPr>
              <a:t>    </a:t>
            </a:r>
            <a:r>
              <a:rPr lang="en-US" sz="1400" dirty="0" smtClean="0">
                <a:solidFill>
                  <a:srgbClr val="FFC000"/>
                </a:solidFill>
              </a:rPr>
              <a:t>{</a:t>
            </a:r>
            <a:endParaRPr lang="en-US" sz="1400" dirty="0">
              <a:solidFill>
                <a:srgbClr val="FFC000"/>
              </a:solidFill>
            </a:endParaRPr>
          </a:p>
          <a:p>
            <a:pPr marL="0" indent="0">
              <a:buNone/>
            </a:pPr>
            <a:r>
              <a:rPr lang="en-US" sz="1400" dirty="0">
                <a:solidFill>
                  <a:srgbClr val="FFC000"/>
                </a:solidFill>
              </a:rPr>
              <a:t>         </a:t>
            </a:r>
            <a:r>
              <a:rPr lang="en-US" sz="1400" dirty="0" smtClean="0">
                <a:solidFill>
                  <a:srgbClr val="FFC000"/>
                </a:solidFill>
              </a:rPr>
              <a:t>//</a:t>
            </a:r>
            <a:r>
              <a:rPr lang="en-US" sz="1400" dirty="0">
                <a:solidFill>
                  <a:srgbClr val="FFC000"/>
                </a:solidFill>
              </a:rPr>
              <a:t>Do platform specific commands</a:t>
            </a:r>
          </a:p>
          <a:p>
            <a:pPr marL="0" indent="0">
              <a:buNone/>
            </a:pPr>
            <a:r>
              <a:rPr lang="en-US" sz="1400" dirty="0">
                <a:solidFill>
                  <a:srgbClr val="FFC000"/>
                </a:solidFill>
              </a:rPr>
              <a:t>    </a:t>
            </a:r>
            <a:r>
              <a:rPr lang="en-US" sz="1400" dirty="0" smtClean="0">
                <a:solidFill>
                  <a:srgbClr val="FFC000"/>
                </a:solidFill>
              </a:rPr>
              <a:t>}</a:t>
            </a:r>
            <a:endParaRPr lang="en-US" sz="1400" dirty="0">
              <a:solidFill>
                <a:srgbClr val="FFC000"/>
              </a:solidFill>
            </a:endParaRPr>
          </a:p>
          <a:p>
            <a:pPr marL="0" indent="0">
              <a:buNone/>
            </a:pPr>
            <a:r>
              <a:rPr lang="en-US" sz="1400" dirty="0" smtClean="0">
                <a:solidFill>
                  <a:srgbClr val="FFC000"/>
                </a:solidFill>
              </a:rPr>
              <a:t>}</a:t>
            </a:r>
            <a:endParaRPr lang="en-US" sz="1400" kern="0" dirty="0">
              <a:solidFill>
                <a:srgbClr val="FFC000"/>
              </a:solidFill>
            </a:endParaRPr>
          </a:p>
        </p:txBody>
      </p:sp>
    </p:spTree>
    <p:extLst>
      <p:ext uri="{BB962C8B-B14F-4D97-AF65-F5344CB8AC3E}">
        <p14:creationId xmlns:p14="http://schemas.microsoft.com/office/powerpoint/2010/main" val="289518563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 Profile</a:t>
            </a:r>
            <a:endParaRPr lang="en-US" dirty="0"/>
          </a:p>
        </p:txBody>
      </p:sp>
      <p:pic>
        <p:nvPicPr>
          <p:cNvPr id="4" name="Picture 3"/>
          <p:cNvPicPr>
            <a:picLocks noChangeAspect="1"/>
          </p:cNvPicPr>
          <p:nvPr/>
        </p:nvPicPr>
        <p:blipFill>
          <a:blip r:embed="rId3"/>
          <a:stretch>
            <a:fillRect/>
          </a:stretch>
        </p:blipFill>
        <p:spPr>
          <a:xfrm>
            <a:off x="4170898" y="1745674"/>
            <a:ext cx="3418622" cy="3264426"/>
          </a:xfrm>
          <a:prstGeom prst="rect">
            <a:avLst/>
          </a:prstGeom>
        </p:spPr>
      </p:pic>
      <p:sp>
        <p:nvSpPr>
          <p:cNvPr id="5" name="TextBox 4"/>
          <p:cNvSpPr txBox="1"/>
          <p:nvPr/>
        </p:nvSpPr>
        <p:spPr>
          <a:xfrm>
            <a:off x="721360" y="1356359"/>
            <a:ext cx="7264400" cy="584775"/>
          </a:xfrm>
          <a:prstGeom prst="rect">
            <a:avLst/>
          </a:prstGeom>
          <a:noFill/>
        </p:spPr>
        <p:txBody>
          <a:bodyPr wrap="square" rtlCol="0">
            <a:spAutoFit/>
          </a:bodyPr>
          <a:lstStyle/>
          <a:p>
            <a:r>
              <a:rPr lang="en-US" dirty="0">
                <a:solidFill>
                  <a:srgbClr val="FFC000"/>
                </a:solidFill>
              </a:rPr>
              <a:t>http://blog.stephencleary.com/2012/05/framework-profiles-in-net.html</a:t>
            </a:r>
          </a:p>
        </p:txBody>
      </p:sp>
    </p:spTree>
    <p:extLst>
      <p:ext uri="{BB962C8B-B14F-4D97-AF65-F5344CB8AC3E}">
        <p14:creationId xmlns:p14="http://schemas.microsoft.com/office/powerpoint/2010/main" val="8415177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Project vs. PCL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5987412"/>
              </p:ext>
            </p:extLst>
          </p:nvPr>
        </p:nvGraphicFramePr>
        <p:xfrm>
          <a:off x="266839" y="1120256"/>
          <a:ext cx="7883235" cy="3445741"/>
        </p:xfrm>
        <a:graphic>
          <a:graphicData uri="http://schemas.openxmlformats.org/drawingml/2006/table">
            <a:tbl>
              <a:tblPr firstRow="1" bandRow="1">
                <a:tableStyleId>{5C22544A-7EE6-4342-B048-85BDC9FD1C3A}</a:tableStyleId>
              </a:tblPr>
              <a:tblGrid>
                <a:gridCol w="2627745"/>
                <a:gridCol w="2627745"/>
                <a:gridCol w="2627745"/>
              </a:tblGrid>
              <a:tr h="611101">
                <a:tc>
                  <a:txBody>
                    <a:bodyPr/>
                    <a:lstStyle/>
                    <a:p>
                      <a:endParaRPr lang="en-US" dirty="0"/>
                    </a:p>
                  </a:txBody>
                  <a:tcPr/>
                </a:tc>
                <a:tc>
                  <a:txBody>
                    <a:bodyPr/>
                    <a:lstStyle/>
                    <a:p>
                      <a:r>
                        <a:rPr lang="en-US" dirty="0" smtClean="0"/>
                        <a:t>Shared Project</a:t>
                      </a:r>
                      <a:endParaRPr lang="en-US" dirty="0"/>
                    </a:p>
                  </a:txBody>
                  <a:tcPr/>
                </a:tc>
                <a:tc>
                  <a:txBody>
                    <a:bodyPr/>
                    <a:lstStyle/>
                    <a:p>
                      <a:r>
                        <a:rPr lang="en-US" dirty="0" smtClean="0"/>
                        <a:t>PCL</a:t>
                      </a:r>
                      <a:endParaRPr lang="en-US" dirty="0"/>
                    </a:p>
                  </a:txBody>
                  <a:tcPr/>
                </a:tc>
              </a:tr>
              <a:tr h="611101">
                <a:tc>
                  <a:txBody>
                    <a:bodyPr/>
                    <a:lstStyle/>
                    <a:p>
                      <a:r>
                        <a:rPr lang="en-US" dirty="0" smtClean="0"/>
                        <a:t>Public library (</a:t>
                      </a:r>
                      <a:r>
                        <a:rPr lang="en-US" dirty="0" err="1" smtClean="0"/>
                        <a:t>nuget</a:t>
                      </a:r>
                      <a:r>
                        <a:rPr lang="en-US" dirty="0" smtClean="0"/>
                        <a:t> deployment)</a:t>
                      </a:r>
                      <a:endParaRPr lang="en-US" dirty="0"/>
                    </a:p>
                  </a:txBody>
                  <a:tcPr/>
                </a:tc>
                <a:tc>
                  <a:txBody>
                    <a:bodyPr/>
                    <a:lstStyle/>
                    <a:p>
                      <a:endParaRPr lang="en-US"/>
                    </a:p>
                  </a:txBody>
                  <a:tcPr anchor="ctr" anchorCtr="1"/>
                </a:tc>
                <a:tc>
                  <a:txBody>
                    <a:bodyPr/>
                    <a:lstStyle/>
                    <a:p>
                      <a:r>
                        <a:rPr lang="en-US" dirty="0" smtClean="0"/>
                        <a:t>X</a:t>
                      </a:r>
                      <a:endParaRPr lang="en-US" dirty="0"/>
                    </a:p>
                  </a:txBody>
                  <a:tcPr anchor="ctr" anchorCtr="1"/>
                </a:tc>
              </a:tr>
              <a:tr h="611101">
                <a:tc>
                  <a:txBody>
                    <a:bodyPr/>
                    <a:lstStyle/>
                    <a:p>
                      <a:r>
                        <a:rPr lang="en-US" dirty="0" smtClean="0"/>
                        <a:t>Multiple platforms</a:t>
                      </a:r>
                      <a:r>
                        <a:rPr lang="en-US" baseline="0" dirty="0" smtClean="0"/>
                        <a:t> in same </a:t>
                      </a:r>
                      <a:r>
                        <a:rPr lang="en-US" baseline="0" smtClean="0"/>
                        <a:t>logical application </a:t>
                      </a:r>
                      <a:endParaRPr lang="en-US" dirty="0"/>
                    </a:p>
                  </a:txBody>
                  <a:tcPr/>
                </a:tc>
                <a:tc>
                  <a:txBody>
                    <a:bodyPr/>
                    <a:lstStyle/>
                    <a:p>
                      <a:r>
                        <a:rPr lang="en-US" dirty="0" smtClean="0"/>
                        <a:t>X</a:t>
                      </a:r>
                      <a:endParaRPr lang="en-US" dirty="0"/>
                    </a:p>
                  </a:txBody>
                  <a:tcPr anchor="ctr" anchorCtr="1"/>
                </a:tc>
                <a:tc>
                  <a:txBody>
                    <a:bodyPr/>
                    <a:lstStyle/>
                    <a:p>
                      <a:endParaRPr lang="en-US"/>
                    </a:p>
                  </a:txBody>
                  <a:tcPr anchor="ctr" anchorCtr="1"/>
                </a:tc>
              </a:tr>
              <a:tr h="611101">
                <a:tc>
                  <a:txBody>
                    <a:bodyPr/>
                    <a:lstStyle/>
                    <a:p>
                      <a:r>
                        <a:rPr lang="en-US" dirty="0" smtClean="0"/>
                        <a:t>Corporate</a:t>
                      </a:r>
                      <a:r>
                        <a:rPr lang="en-US" baseline="0" dirty="0" smtClean="0"/>
                        <a:t> application building block library</a:t>
                      </a:r>
                      <a:endParaRPr lang="en-US" dirty="0"/>
                    </a:p>
                  </a:txBody>
                  <a:tcPr/>
                </a:tc>
                <a:tc>
                  <a:txBody>
                    <a:bodyPr/>
                    <a:lstStyle/>
                    <a:p>
                      <a:endParaRPr lang="en-US" dirty="0"/>
                    </a:p>
                  </a:txBody>
                  <a:tcPr anchor="ctr" anchorCtr="1"/>
                </a:tc>
                <a:tc>
                  <a:txBody>
                    <a:bodyPr/>
                    <a:lstStyle/>
                    <a:p>
                      <a:r>
                        <a:rPr lang="en-US" dirty="0" smtClean="0"/>
                        <a:t>X</a:t>
                      </a:r>
                      <a:endParaRPr lang="en-US" dirty="0"/>
                    </a:p>
                  </a:txBody>
                  <a:tcPr anchor="ctr" anchorCtr="1"/>
                </a:tc>
              </a:tr>
              <a:tr h="611101">
                <a:tc>
                  <a:txBody>
                    <a:bodyPr/>
                    <a:lstStyle/>
                    <a:p>
                      <a:r>
                        <a:rPr lang="en-US" dirty="0" smtClean="0"/>
                        <a:t>Current solution</a:t>
                      </a:r>
                      <a:r>
                        <a:rPr lang="en-US" baseline="0" dirty="0" smtClean="0"/>
                        <a:t> uses file linking and you want to simplify</a:t>
                      </a:r>
                      <a:endParaRPr lang="en-US" dirty="0"/>
                    </a:p>
                  </a:txBody>
                  <a:tcPr/>
                </a:tc>
                <a:tc>
                  <a:txBody>
                    <a:bodyPr/>
                    <a:lstStyle/>
                    <a:p>
                      <a:r>
                        <a:rPr lang="en-US" dirty="0" smtClean="0"/>
                        <a:t>X</a:t>
                      </a:r>
                      <a:endParaRPr lang="en-US" dirty="0"/>
                    </a:p>
                  </a:txBody>
                  <a:tcPr anchor="ctr" anchorCtr="1"/>
                </a:tc>
                <a:tc>
                  <a:txBody>
                    <a:bodyPr/>
                    <a:lstStyle/>
                    <a:p>
                      <a:endParaRPr lang="en-US" dirty="0"/>
                    </a:p>
                  </a:txBody>
                  <a:tcPr anchor="ctr" anchorCtr="1"/>
                </a:tc>
              </a:tr>
            </a:tbl>
          </a:graphicData>
        </a:graphic>
      </p:graphicFrame>
    </p:spTree>
    <p:extLst>
      <p:ext uri="{BB962C8B-B14F-4D97-AF65-F5344CB8AC3E}">
        <p14:creationId xmlns:p14="http://schemas.microsoft.com/office/powerpoint/2010/main" val="61704807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Bait and Switch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953" y="1113198"/>
            <a:ext cx="5082795" cy="3693498"/>
          </a:xfrm>
          <a:prstGeom prst="rect">
            <a:avLst/>
          </a:prstGeom>
        </p:spPr>
      </p:pic>
    </p:spTree>
    <p:extLst>
      <p:ext uri="{BB962C8B-B14F-4D97-AF65-F5344CB8AC3E}">
        <p14:creationId xmlns:p14="http://schemas.microsoft.com/office/powerpoint/2010/main" val="17392075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Bait and Switch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7087762"/>
              </p:ext>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4430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a:t>
            </a:r>
            <a:r>
              <a:rPr lang="en-US" dirty="0" err="1" smtClean="0"/>
              <a:t>Nuget</a:t>
            </a:r>
            <a:r>
              <a:rPr lang="en-US" dirty="0" smtClean="0"/>
              <a:t> Package</a:t>
            </a:r>
            <a:endParaRPr lang="en-US" dirty="0"/>
          </a:p>
        </p:txBody>
      </p:sp>
      <p:pic>
        <p:nvPicPr>
          <p:cNvPr id="5" name="Picture 4"/>
          <p:cNvPicPr>
            <a:picLocks noChangeAspect="1"/>
          </p:cNvPicPr>
          <p:nvPr/>
        </p:nvPicPr>
        <p:blipFill>
          <a:blip r:embed="rId3"/>
          <a:stretch>
            <a:fillRect/>
          </a:stretch>
        </p:blipFill>
        <p:spPr>
          <a:xfrm>
            <a:off x="784559" y="1071883"/>
            <a:ext cx="7587584" cy="3323904"/>
          </a:xfrm>
          <a:prstGeom prst="rect">
            <a:avLst/>
          </a:prstGeom>
        </p:spPr>
      </p:pic>
    </p:spTree>
    <p:extLst>
      <p:ext uri="{BB962C8B-B14F-4D97-AF65-F5344CB8AC3E}">
        <p14:creationId xmlns:p14="http://schemas.microsoft.com/office/powerpoint/2010/main" val="251978254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Bait and Switch</a:t>
            </a:r>
            <a:endParaRPr lang="en-US" dirty="0"/>
          </a:p>
        </p:txBody>
      </p:sp>
      <p:sp>
        <p:nvSpPr>
          <p:cNvPr id="3" name="Content Placeholder 2"/>
          <p:cNvSpPr>
            <a:spLocks noGrp="1"/>
          </p:cNvSpPr>
          <p:nvPr>
            <p:ph idx="1"/>
          </p:nvPr>
        </p:nvSpPr>
        <p:spPr/>
        <p:txBody>
          <a:bodyPr anchor="ctr" anchorCtr="0"/>
          <a:lstStyle/>
          <a:p>
            <a:pPr marL="0" indent="0" algn="ctr">
              <a:buNone/>
            </a:pPr>
            <a:r>
              <a:rPr lang="en-US" dirty="0" smtClean="0"/>
              <a:t>Demo - Creating your own </a:t>
            </a:r>
            <a:r>
              <a:rPr lang="en-US" dirty="0" err="1" smtClean="0"/>
              <a:t>nuget</a:t>
            </a:r>
            <a:r>
              <a:rPr lang="en-US" dirty="0" smtClean="0"/>
              <a:t> repository and implementing bait and switch</a:t>
            </a:r>
            <a:endParaRPr lang="en-US" dirty="0"/>
          </a:p>
        </p:txBody>
      </p:sp>
    </p:spTree>
    <p:extLst>
      <p:ext uri="{BB962C8B-B14F-4D97-AF65-F5344CB8AC3E}">
        <p14:creationId xmlns:p14="http://schemas.microsoft.com/office/powerpoint/2010/main" val="255978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Frameworks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693" y="1773033"/>
            <a:ext cx="1714500" cy="16859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93" y="1773033"/>
            <a:ext cx="2000607" cy="1680510"/>
          </a:xfrm>
          <a:prstGeom prst="rect">
            <a:avLst/>
          </a:prstGeom>
        </p:spPr>
      </p:pic>
    </p:spTree>
    <p:extLst>
      <p:ext uri="{BB962C8B-B14F-4D97-AF65-F5344CB8AC3E}">
        <p14:creationId xmlns:p14="http://schemas.microsoft.com/office/powerpoint/2010/main" val="138047397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4" name="Rounded Rectangle 3"/>
          <p:cNvSpPr/>
          <p:nvPr/>
        </p:nvSpPr>
        <p:spPr bwMode="auto">
          <a:xfrm>
            <a:off x="1592826" y="1371600"/>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a:t>
            </a:r>
          </a:p>
        </p:txBody>
      </p:sp>
      <p:sp>
        <p:nvSpPr>
          <p:cNvPr id="7" name="Rounded Rectangle 6"/>
          <p:cNvSpPr/>
          <p:nvPr/>
        </p:nvSpPr>
        <p:spPr bwMode="auto">
          <a:xfrm>
            <a:off x="3043084" y="1371600"/>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a:t>
            </a:r>
          </a:p>
        </p:txBody>
      </p:sp>
      <p:sp>
        <p:nvSpPr>
          <p:cNvPr id="8" name="Rounded Rectangle 7"/>
          <p:cNvSpPr/>
          <p:nvPr/>
        </p:nvSpPr>
        <p:spPr bwMode="auto">
          <a:xfrm>
            <a:off x="4493342" y="1371600"/>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a:t>
            </a:r>
          </a:p>
        </p:txBody>
      </p:sp>
      <p:sp>
        <p:nvSpPr>
          <p:cNvPr id="9" name="Rounded Rectangle 8"/>
          <p:cNvSpPr/>
          <p:nvPr/>
        </p:nvSpPr>
        <p:spPr bwMode="auto">
          <a:xfrm>
            <a:off x="5943600" y="1371599"/>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a:t>
            </a:r>
          </a:p>
        </p:txBody>
      </p:sp>
      <p:sp>
        <p:nvSpPr>
          <p:cNvPr id="10" name="Rounded Rectangle 9"/>
          <p:cNvSpPr/>
          <p:nvPr/>
        </p:nvSpPr>
        <p:spPr bwMode="auto">
          <a:xfrm>
            <a:off x="1592826" y="2477803"/>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 Model</a:t>
            </a:r>
          </a:p>
        </p:txBody>
      </p:sp>
      <p:sp>
        <p:nvSpPr>
          <p:cNvPr id="12" name="Rounded Rectangle 11"/>
          <p:cNvSpPr/>
          <p:nvPr/>
        </p:nvSpPr>
        <p:spPr bwMode="auto">
          <a:xfrm>
            <a:off x="3043084" y="2477803"/>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 Model</a:t>
            </a:r>
          </a:p>
        </p:txBody>
      </p:sp>
      <p:sp>
        <p:nvSpPr>
          <p:cNvPr id="13" name="Rounded Rectangle 12"/>
          <p:cNvSpPr/>
          <p:nvPr/>
        </p:nvSpPr>
        <p:spPr bwMode="auto">
          <a:xfrm>
            <a:off x="4477570" y="2477803"/>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 Model</a:t>
            </a:r>
          </a:p>
        </p:txBody>
      </p:sp>
      <p:sp>
        <p:nvSpPr>
          <p:cNvPr id="14" name="Rounded Rectangle 13"/>
          <p:cNvSpPr/>
          <p:nvPr/>
        </p:nvSpPr>
        <p:spPr bwMode="auto">
          <a:xfrm>
            <a:off x="5943600" y="2477803"/>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View Model</a:t>
            </a:r>
          </a:p>
        </p:txBody>
      </p:sp>
      <p:sp>
        <p:nvSpPr>
          <p:cNvPr id="15" name="Rounded Rectangle 14"/>
          <p:cNvSpPr/>
          <p:nvPr/>
        </p:nvSpPr>
        <p:spPr bwMode="auto">
          <a:xfrm>
            <a:off x="1592826" y="3627059"/>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Model</a:t>
            </a:r>
          </a:p>
        </p:txBody>
      </p:sp>
      <p:sp>
        <p:nvSpPr>
          <p:cNvPr id="16" name="Rounded Rectangle 15"/>
          <p:cNvSpPr/>
          <p:nvPr/>
        </p:nvSpPr>
        <p:spPr bwMode="auto">
          <a:xfrm>
            <a:off x="3043084" y="3627059"/>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Model</a:t>
            </a:r>
          </a:p>
        </p:txBody>
      </p:sp>
      <p:sp>
        <p:nvSpPr>
          <p:cNvPr id="17" name="Rounded Rectangle 16"/>
          <p:cNvSpPr/>
          <p:nvPr/>
        </p:nvSpPr>
        <p:spPr bwMode="auto">
          <a:xfrm>
            <a:off x="4477570" y="3627059"/>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Model</a:t>
            </a:r>
          </a:p>
        </p:txBody>
      </p:sp>
      <p:sp>
        <p:nvSpPr>
          <p:cNvPr id="18" name="Rounded Rectangle 17"/>
          <p:cNvSpPr/>
          <p:nvPr/>
        </p:nvSpPr>
        <p:spPr bwMode="auto">
          <a:xfrm>
            <a:off x="5943600" y="3627059"/>
            <a:ext cx="1165122" cy="693174"/>
          </a:xfrm>
          <a:prstGeom prst="roundRect">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Console" pitchFamily="49" charset="0"/>
              </a:rPr>
              <a:t>Model</a:t>
            </a:r>
          </a:p>
        </p:txBody>
      </p:sp>
      <p:sp>
        <p:nvSpPr>
          <p:cNvPr id="19" name="Down Arrow 18"/>
          <p:cNvSpPr/>
          <p:nvPr/>
        </p:nvSpPr>
        <p:spPr bwMode="auto">
          <a:xfrm>
            <a:off x="2109019" y="2064774"/>
            <a:ext cx="112087" cy="413029"/>
          </a:xfrm>
          <a:prstGeom prst="down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0" name="Down Arrow 19"/>
          <p:cNvSpPr/>
          <p:nvPr/>
        </p:nvSpPr>
        <p:spPr bwMode="auto">
          <a:xfrm>
            <a:off x="3569601" y="2064774"/>
            <a:ext cx="112087" cy="413029"/>
          </a:xfrm>
          <a:prstGeom prst="down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1" name="Down Arrow 20"/>
          <p:cNvSpPr/>
          <p:nvPr/>
        </p:nvSpPr>
        <p:spPr bwMode="auto">
          <a:xfrm>
            <a:off x="5008080" y="2064773"/>
            <a:ext cx="112087" cy="413029"/>
          </a:xfrm>
          <a:prstGeom prst="down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2" name="Down Arrow 21"/>
          <p:cNvSpPr/>
          <p:nvPr/>
        </p:nvSpPr>
        <p:spPr bwMode="auto">
          <a:xfrm>
            <a:off x="6442566" y="2074606"/>
            <a:ext cx="112087" cy="413029"/>
          </a:xfrm>
          <a:prstGeom prst="down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3" name="Down Arrow 22"/>
          <p:cNvSpPr/>
          <p:nvPr/>
        </p:nvSpPr>
        <p:spPr bwMode="auto">
          <a:xfrm>
            <a:off x="2109019" y="3192503"/>
            <a:ext cx="112087" cy="413029"/>
          </a:xfrm>
          <a:prstGeom prst="down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4" name="Down Arrow 23"/>
          <p:cNvSpPr/>
          <p:nvPr/>
        </p:nvSpPr>
        <p:spPr bwMode="auto">
          <a:xfrm>
            <a:off x="3569601" y="3192502"/>
            <a:ext cx="112087" cy="413029"/>
          </a:xfrm>
          <a:prstGeom prst="down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5" name="Down Arrow 24"/>
          <p:cNvSpPr/>
          <p:nvPr/>
        </p:nvSpPr>
        <p:spPr bwMode="auto">
          <a:xfrm>
            <a:off x="4994306" y="3214030"/>
            <a:ext cx="112087" cy="413029"/>
          </a:xfrm>
          <a:prstGeom prst="down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6" name="Down Arrow 25"/>
          <p:cNvSpPr/>
          <p:nvPr/>
        </p:nvSpPr>
        <p:spPr bwMode="auto">
          <a:xfrm>
            <a:off x="6436166" y="3201776"/>
            <a:ext cx="112087" cy="413029"/>
          </a:xfrm>
          <a:prstGeom prst="down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31" name="Bent Arrow 30"/>
          <p:cNvSpPr/>
          <p:nvPr/>
        </p:nvSpPr>
        <p:spPr bwMode="auto">
          <a:xfrm rot="10800000">
            <a:off x="5658027" y="3171950"/>
            <a:ext cx="286561" cy="642526"/>
          </a:xfrm>
          <a:prstGeom prst="bent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33" name="Bent-Up Arrow 32"/>
          <p:cNvSpPr/>
          <p:nvPr/>
        </p:nvSpPr>
        <p:spPr bwMode="auto">
          <a:xfrm rot="5400000">
            <a:off x="4009508" y="3346417"/>
            <a:ext cx="612698" cy="323426"/>
          </a:xfrm>
          <a:prstGeom prst="bentUp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34" name="Left-Right Arrow 33"/>
          <p:cNvSpPr/>
          <p:nvPr/>
        </p:nvSpPr>
        <p:spPr bwMode="auto">
          <a:xfrm>
            <a:off x="2757948" y="2802194"/>
            <a:ext cx="285136" cy="117987"/>
          </a:xfrm>
          <a:prstGeom prst="leftRight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35" name="Left-Right Arrow 34"/>
          <p:cNvSpPr/>
          <p:nvPr/>
        </p:nvSpPr>
        <p:spPr bwMode="auto">
          <a:xfrm>
            <a:off x="4200320" y="2802194"/>
            <a:ext cx="285136" cy="117987"/>
          </a:xfrm>
          <a:prstGeom prst="leftRight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36" name="Left-Right Arrow 35"/>
          <p:cNvSpPr/>
          <p:nvPr/>
        </p:nvSpPr>
        <p:spPr bwMode="auto">
          <a:xfrm>
            <a:off x="5658739" y="2802194"/>
            <a:ext cx="285136" cy="117987"/>
          </a:xfrm>
          <a:prstGeom prst="leftRightArrow">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Tree>
    <p:extLst>
      <p:ext uri="{BB962C8B-B14F-4D97-AF65-F5344CB8AC3E}">
        <p14:creationId xmlns:p14="http://schemas.microsoft.com/office/powerpoint/2010/main" val="226429472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Sharing and MVVM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97552"/>
              </p:ext>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5460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97869" y="817533"/>
            <a:ext cx="4884968" cy="3663725"/>
          </a:xfrm>
        </p:spPr>
      </p:pic>
      <p:sp>
        <p:nvSpPr>
          <p:cNvPr id="6" name="Rectangle 5"/>
          <p:cNvSpPr/>
          <p:nvPr/>
        </p:nvSpPr>
        <p:spPr>
          <a:xfrm>
            <a:off x="5416597" y="1118904"/>
            <a:ext cx="3336513" cy="2246769"/>
          </a:xfrm>
          <a:prstGeom prst="rect">
            <a:avLst/>
          </a:prstGeom>
          <a:noFill/>
        </p:spPr>
        <p:txBody>
          <a:bodyPr wrap="square" lIns="91440" tIns="45720" rIns="91440" bIns="45720">
            <a:spAutoFit/>
          </a:bodyPr>
          <a:lstStyle/>
          <a:p>
            <a:pPr algn="ctr"/>
            <a:r>
              <a:rPr lang="en-US" sz="2800" b="1" dirty="0">
                <a:ln w="22225">
                  <a:solidFill>
                    <a:schemeClr val="accent2"/>
                  </a:solidFill>
                  <a:prstDash val="solid"/>
                </a:ln>
                <a:solidFill>
                  <a:schemeClr val="tx2">
                    <a:lumMod val="40000"/>
                    <a:lumOff val="60000"/>
                  </a:schemeClr>
                </a:solidFill>
              </a:rPr>
              <a:t>Number of workers using own device for work by 2018:</a:t>
            </a:r>
          </a:p>
          <a:p>
            <a:pPr algn="ctr"/>
            <a:r>
              <a:rPr lang="en-US" sz="2800" b="1" dirty="0">
                <a:ln w="22225">
                  <a:solidFill>
                    <a:schemeClr val="accent2"/>
                  </a:solidFill>
                  <a:prstDash val="solid"/>
                </a:ln>
                <a:solidFill>
                  <a:schemeClr val="tx2">
                    <a:lumMod val="40000"/>
                    <a:lumOff val="60000"/>
                  </a:schemeClr>
                </a:solidFill>
              </a:rPr>
              <a:t>70</a:t>
            </a:r>
            <a:r>
              <a:rPr lang="en-US" sz="2800" b="1" dirty="0" smtClean="0">
                <a:ln w="22225">
                  <a:solidFill>
                    <a:schemeClr val="accent2"/>
                  </a:solidFill>
                  <a:prstDash val="solid"/>
                </a:ln>
                <a:solidFill>
                  <a:schemeClr val="tx2">
                    <a:lumMod val="40000"/>
                    <a:lumOff val="60000"/>
                  </a:schemeClr>
                </a:solidFill>
              </a:rPr>
              <a:t>%</a:t>
            </a:r>
            <a:endParaRPr lang="en-US" sz="2800" b="1" dirty="0">
              <a:ln w="22225">
                <a:solidFill>
                  <a:schemeClr val="accent2"/>
                </a:solidFill>
                <a:prstDash val="solid"/>
              </a:ln>
              <a:solidFill>
                <a:schemeClr val="tx2">
                  <a:lumMod val="40000"/>
                  <a:lumOff val="60000"/>
                </a:schemeClr>
              </a:solidFill>
            </a:endParaRPr>
          </a:p>
        </p:txBody>
      </p:sp>
    </p:spTree>
    <p:extLst>
      <p:ext uri="{BB962C8B-B14F-4D97-AF65-F5344CB8AC3E}">
        <p14:creationId xmlns:p14="http://schemas.microsoft.com/office/powerpoint/2010/main" val="28057864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4246626"/>
              </p:ext>
            </p:extLst>
          </p:nvPr>
        </p:nvGraphicFramePr>
        <p:xfrm>
          <a:off x="900114" y="1113235"/>
          <a:ext cx="7369175" cy="3577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329710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bwMode="auto">
          <a:xfrm>
            <a:off x="1657350" y="1597819"/>
            <a:ext cx="5829300" cy="110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784" tIns="33336" rIns="67784" bIns="33336" numCol="1" anchor="b"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r>
              <a:rPr lang="en-US" sz="2250" kern="0"/>
              <a:t>Thank you!</a:t>
            </a:r>
            <a:endParaRPr lang="en-US" sz="2250" kern="0" dirty="0"/>
          </a:p>
        </p:txBody>
      </p:sp>
      <p:sp>
        <p:nvSpPr>
          <p:cNvPr id="5" name="Subtitle 4"/>
          <p:cNvSpPr txBox="1">
            <a:spLocks/>
          </p:cNvSpPr>
          <p:nvPr/>
        </p:nvSpPr>
        <p:spPr bwMode="auto">
          <a:xfrm>
            <a:off x="2018453" y="2914650"/>
            <a:ext cx="495384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784" tIns="33336" rIns="67784" bIns="33336" numCol="1" anchor="t" anchorCtr="0" compatLnSpc="1">
            <a:prstTxWarp prst="textNoShape">
              <a:avLst/>
            </a:prstTxWarp>
          </a:bodyPr>
          <a:lstStyle>
            <a:lvl1pPr marL="431800" indent="-431800" algn="l" defTabSz="896938" rtl="0" eaLnBrk="0" fontAlgn="base" hangingPunct="0">
              <a:spcBef>
                <a:spcPct val="10000"/>
              </a:spcBef>
              <a:spcAft>
                <a:spcPct val="15000"/>
              </a:spcAft>
              <a:buClr>
                <a:srgbClr val="0095D5"/>
              </a:buClr>
              <a:buSzPct val="75000"/>
              <a:buFont typeface="Times" pitchFamily="28" charset="0"/>
              <a:buChar char="•"/>
              <a:tabLst>
                <a:tab pos="1387475" algn="l"/>
                <a:tab pos="1706563" algn="l"/>
                <a:tab pos="2079625" algn="l"/>
              </a:tabLst>
              <a:defRPr sz="2600" b="1">
                <a:solidFill>
                  <a:schemeClr val="tx1"/>
                </a:solidFill>
                <a:latin typeface="+mn-lt"/>
                <a:ea typeface="+mn-ea"/>
                <a:cs typeface="+mn-cs"/>
              </a:defRPr>
            </a:lvl1pPr>
            <a:lvl2pPr marL="763588" indent="-225425" algn="l" defTabSz="896938" rtl="0" eaLnBrk="0" fontAlgn="base" hangingPunct="0">
              <a:spcBef>
                <a:spcPct val="0"/>
              </a:spcBef>
              <a:spcAft>
                <a:spcPct val="25000"/>
              </a:spcAft>
              <a:buClr>
                <a:srgbClr val="4682C7"/>
              </a:buClr>
              <a:buSzPct val="100000"/>
              <a:buChar char="–"/>
              <a:tabLst>
                <a:tab pos="1387475" algn="l"/>
                <a:tab pos="1706563" algn="l"/>
                <a:tab pos="2079625" algn="l"/>
              </a:tabLst>
              <a:defRPr sz="2100">
                <a:solidFill>
                  <a:srgbClr val="D4D4D4"/>
                </a:solidFill>
                <a:latin typeface="+mn-lt"/>
              </a:defRPr>
            </a:lvl2pPr>
            <a:lvl3pPr marL="869950" algn="l" defTabSz="896938" rtl="0" eaLnBrk="0" fontAlgn="base" hangingPunct="0">
              <a:spcBef>
                <a:spcPct val="0"/>
              </a:spcBef>
              <a:spcAft>
                <a:spcPct val="0"/>
              </a:spcAft>
              <a:tabLst>
                <a:tab pos="1387475" algn="l"/>
                <a:tab pos="1706563" algn="l"/>
                <a:tab pos="2079625" algn="l"/>
              </a:tabLst>
              <a:defRPr sz="1900" b="1">
                <a:solidFill>
                  <a:srgbClr val="FFCC00"/>
                </a:solidFill>
                <a:latin typeface="+mn-lt"/>
              </a:defRPr>
            </a:lvl3pPr>
            <a:lvl4pPr marL="998538"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4pPr>
            <a:lvl5pPr marL="13446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5pPr>
            <a:lvl6pPr marL="18018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6pPr>
            <a:lvl7pPr marL="22590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7pPr>
            <a:lvl8pPr marL="27162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8pPr>
            <a:lvl9pPr marL="3173413" algn="l" defTabSz="896938" rtl="0" eaLnBrk="0" fontAlgn="base" hangingPunct="0">
              <a:spcBef>
                <a:spcPct val="20000"/>
              </a:spcBef>
              <a:spcAft>
                <a:spcPct val="0"/>
              </a:spcAft>
              <a:tabLst>
                <a:tab pos="1387475" algn="l"/>
                <a:tab pos="1706563" algn="l"/>
                <a:tab pos="2079625" algn="l"/>
              </a:tabLst>
              <a:defRPr sz="1700">
                <a:solidFill>
                  <a:schemeClr val="tx1"/>
                </a:solidFill>
                <a:latin typeface="+mn-lt"/>
              </a:defRPr>
            </a:lvl9pPr>
          </a:lstStyle>
          <a:p>
            <a:r>
              <a:rPr lang="en-US" sz="1950" kern="0" dirty="0"/>
              <a:t>Kevin </a:t>
            </a:r>
            <a:r>
              <a:rPr lang="en-US" sz="1950" kern="0" dirty="0" smtClean="0"/>
              <a:t>Ford </a:t>
            </a:r>
          </a:p>
          <a:p>
            <a:r>
              <a:rPr lang="en-US" sz="1950" kern="0" dirty="0" smtClean="0"/>
              <a:t>Twitter: @Bowman74</a:t>
            </a:r>
            <a:endParaRPr lang="en-US" sz="1950" kern="0" dirty="0"/>
          </a:p>
          <a:p>
            <a:r>
              <a:rPr lang="en-US" sz="1950" kern="0" dirty="0">
                <a:hlinkClick r:id="rId2"/>
              </a:rPr>
              <a:t>kevinf@magenic.com</a:t>
            </a:r>
            <a:endParaRPr lang="en-US" sz="1950" kern="0" dirty="0"/>
          </a:p>
          <a:p>
            <a:r>
              <a:rPr lang="en-US" sz="1950" kern="0" dirty="0">
                <a:hlinkClick r:id="rId3"/>
              </a:rPr>
              <a:t>http://windingroadway.blogspot.com</a:t>
            </a:r>
            <a:endParaRPr lang="en-US" sz="1950" kern="0" dirty="0"/>
          </a:p>
        </p:txBody>
      </p:sp>
    </p:spTree>
    <p:extLst>
      <p:ext uri="{BB962C8B-B14F-4D97-AF65-F5344CB8AC3E}">
        <p14:creationId xmlns:p14="http://schemas.microsoft.com/office/powerpoint/2010/main" val="23929850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Agendaa</a:t>
            </a:r>
            <a:endParaRPr lang="en-US" dirty="0"/>
          </a:p>
        </p:txBody>
      </p:sp>
      <p:sp>
        <p:nvSpPr>
          <p:cNvPr id="3" name="Content Placeholder 2"/>
          <p:cNvSpPr>
            <a:spLocks noGrp="1"/>
          </p:cNvSpPr>
          <p:nvPr>
            <p:ph idx="1"/>
          </p:nvPr>
        </p:nvSpPr>
        <p:spPr/>
        <p:txBody>
          <a:bodyPr/>
          <a:lstStyle/>
          <a:p>
            <a:r>
              <a:rPr lang="en-US" dirty="0" smtClean="0"/>
              <a:t>What do I need to consider?</a:t>
            </a:r>
          </a:p>
          <a:p>
            <a:r>
              <a:rPr lang="en-US" dirty="0" smtClean="0"/>
              <a:t>Shared files</a:t>
            </a:r>
          </a:p>
          <a:p>
            <a:r>
              <a:rPr lang="en-US" dirty="0" smtClean="0"/>
              <a:t>Shared Projects</a:t>
            </a:r>
          </a:p>
          <a:p>
            <a:r>
              <a:rPr lang="en-US" dirty="0" smtClean="0"/>
              <a:t>PCLs</a:t>
            </a:r>
          </a:p>
          <a:p>
            <a:r>
              <a:rPr lang="en-US" dirty="0" smtClean="0"/>
              <a:t>PCL – Bait and Switch</a:t>
            </a:r>
          </a:p>
          <a:p>
            <a:r>
              <a:rPr lang="en-US" dirty="0" smtClean="0"/>
              <a:t>MVVM Frameworks</a:t>
            </a:r>
          </a:p>
          <a:p>
            <a:r>
              <a:rPr lang="en-US" dirty="0" smtClean="0"/>
              <a:t>Universal Apps</a:t>
            </a:r>
            <a:endParaRPr lang="en-US" dirty="0"/>
          </a:p>
        </p:txBody>
      </p:sp>
    </p:spTree>
    <p:extLst>
      <p:ext uri="{BB962C8B-B14F-4D97-AF65-F5344CB8AC3E}">
        <p14:creationId xmlns:p14="http://schemas.microsoft.com/office/powerpoint/2010/main" val="136925738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778" y="1206221"/>
            <a:ext cx="2305050" cy="17240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829" y="1206221"/>
            <a:ext cx="1733960" cy="172478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5789" y="1206220"/>
            <a:ext cx="3448050" cy="172402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778" y="2930245"/>
            <a:ext cx="2857500" cy="158115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4532" y="2883049"/>
            <a:ext cx="1977474" cy="1631401"/>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2006" y="2912936"/>
            <a:ext cx="2651833" cy="1598459"/>
          </a:xfrm>
          <a:prstGeom prst="rect">
            <a:avLst/>
          </a:prstGeom>
        </p:spPr>
      </p:pic>
    </p:spTree>
    <p:extLst>
      <p:ext uri="{BB962C8B-B14F-4D97-AF65-F5344CB8AC3E}">
        <p14:creationId xmlns:p14="http://schemas.microsoft.com/office/powerpoint/2010/main" val="3860887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113" y="1168027"/>
            <a:ext cx="7369175" cy="3467847"/>
          </a:xfrm>
        </p:spPr>
      </p:pic>
    </p:spTree>
    <p:extLst>
      <p:ext uri="{BB962C8B-B14F-4D97-AF65-F5344CB8AC3E}">
        <p14:creationId xmlns:p14="http://schemas.microsoft.com/office/powerpoint/2010/main" val="3768390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Expectations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1574" y="1128975"/>
            <a:ext cx="3578225" cy="3578225"/>
          </a:xfrm>
        </p:spPr>
      </p:pic>
    </p:spTree>
    <p:extLst>
      <p:ext uri="{BB962C8B-B14F-4D97-AF65-F5344CB8AC3E}">
        <p14:creationId xmlns:p14="http://schemas.microsoft.com/office/powerpoint/2010/main" val="9465641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323" y="98823"/>
            <a:ext cx="5526881" cy="605504"/>
          </a:xfrm>
        </p:spPr>
        <p:txBody>
          <a:bodyPr/>
          <a:lstStyle/>
          <a:p>
            <a:r>
              <a:rPr lang="en-US" dirty="0" smtClean="0"/>
              <a:t>Application Architecture</a:t>
            </a:r>
            <a:endParaRPr lang="en-US" dirty="0"/>
          </a:p>
        </p:txBody>
      </p:sp>
      <p:sp>
        <p:nvSpPr>
          <p:cNvPr id="3" name="Flowchart: Magnetic Disk 2"/>
          <p:cNvSpPr/>
          <p:nvPr/>
        </p:nvSpPr>
        <p:spPr>
          <a:xfrm>
            <a:off x="3314705" y="4102450"/>
            <a:ext cx="2187146" cy="444842"/>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solidFill>
                  <a:prstClr val="white"/>
                </a:solidFill>
              </a:rPr>
              <a:t>SQL Database</a:t>
            </a:r>
          </a:p>
        </p:txBody>
      </p:sp>
      <p:sp>
        <p:nvSpPr>
          <p:cNvPr id="4" name="Rectangle 3"/>
          <p:cNvSpPr/>
          <p:nvPr/>
        </p:nvSpPr>
        <p:spPr>
          <a:xfrm>
            <a:off x="3314705" y="3768817"/>
            <a:ext cx="2187146" cy="2656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prstClr val="white"/>
                </a:solidFill>
              </a:rPr>
              <a:t>DAL</a:t>
            </a:r>
          </a:p>
        </p:txBody>
      </p:sp>
      <p:sp>
        <p:nvSpPr>
          <p:cNvPr id="5" name="Rectangle 4"/>
          <p:cNvSpPr/>
          <p:nvPr/>
        </p:nvSpPr>
        <p:spPr>
          <a:xfrm>
            <a:off x="3314704" y="3503147"/>
            <a:ext cx="2187146"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6" name="Rectangle 5"/>
          <p:cNvSpPr/>
          <p:nvPr/>
        </p:nvSpPr>
        <p:spPr>
          <a:xfrm>
            <a:off x="3314706" y="3237477"/>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ASP.NET WA</a:t>
            </a:r>
          </a:p>
        </p:txBody>
      </p:sp>
      <p:sp>
        <p:nvSpPr>
          <p:cNvPr id="7" name="Rectangle 6"/>
          <p:cNvSpPr/>
          <p:nvPr/>
        </p:nvSpPr>
        <p:spPr>
          <a:xfrm>
            <a:off x="4408278" y="2971806"/>
            <a:ext cx="1093573" cy="5313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sp>
        <p:nvSpPr>
          <p:cNvPr id="8" name="Rectangle 7"/>
          <p:cNvSpPr/>
          <p:nvPr/>
        </p:nvSpPr>
        <p:spPr>
          <a:xfrm>
            <a:off x="3314706" y="2971807"/>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REST API</a:t>
            </a:r>
          </a:p>
        </p:txBody>
      </p:sp>
      <p:sp>
        <p:nvSpPr>
          <p:cNvPr id="9" name="Rectangle 8"/>
          <p:cNvSpPr/>
          <p:nvPr/>
        </p:nvSpPr>
        <p:spPr>
          <a:xfrm>
            <a:off x="2860590"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10" name="Rectangle 9"/>
          <p:cNvSpPr/>
          <p:nvPr/>
        </p:nvSpPr>
        <p:spPr>
          <a:xfrm>
            <a:off x="2860590"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solidFill>
                  <a:prstClr val="white"/>
                </a:solidFill>
              </a:rPr>
              <a:t>iOS</a:t>
            </a:r>
            <a:r>
              <a:rPr lang="en-US" sz="1200" dirty="0">
                <a:solidFill>
                  <a:prstClr val="white"/>
                </a:solidFill>
              </a:rPr>
              <a:t> UI</a:t>
            </a:r>
          </a:p>
        </p:txBody>
      </p:sp>
      <p:sp>
        <p:nvSpPr>
          <p:cNvPr id="11" name="Rectangle 10"/>
          <p:cNvSpPr/>
          <p:nvPr/>
        </p:nvSpPr>
        <p:spPr>
          <a:xfrm>
            <a:off x="4003588"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12" name="Rectangle 11"/>
          <p:cNvSpPr/>
          <p:nvPr/>
        </p:nvSpPr>
        <p:spPr>
          <a:xfrm>
            <a:off x="4003588"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solidFill>
                  <a:prstClr val="white"/>
                </a:solidFill>
              </a:rPr>
              <a:t>WinPhone</a:t>
            </a:r>
            <a:r>
              <a:rPr lang="en-US" sz="1200" dirty="0">
                <a:solidFill>
                  <a:prstClr val="white"/>
                </a:solidFill>
              </a:rPr>
              <a:t> UI</a:t>
            </a:r>
          </a:p>
        </p:txBody>
      </p:sp>
      <p:sp>
        <p:nvSpPr>
          <p:cNvPr id="13" name="Rectangle 12"/>
          <p:cNvSpPr/>
          <p:nvPr/>
        </p:nvSpPr>
        <p:spPr>
          <a:xfrm>
            <a:off x="5152769"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14" name="Rectangle 13"/>
          <p:cNvSpPr/>
          <p:nvPr/>
        </p:nvSpPr>
        <p:spPr>
          <a:xfrm>
            <a:off x="5152769"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solidFill>
                  <a:prstClr val="white"/>
                </a:solidFill>
              </a:rPr>
              <a:t>WinRT</a:t>
            </a:r>
            <a:r>
              <a:rPr lang="en-US" sz="1200" dirty="0">
                <a:solidFill>
                  <a:prstClr val="white"/>
                </a:solidFill>
              </a:rPr>
              <a:t> UI</a:t>
            </a:r>
          </a:p>
        </p:txBody>
      </p:sp>
      <p:sp>
        <p:nvSpPr>
          <p:cNvPr id="15" name="Rectangle 14"/>
          <p:cNvSpPr/>
          <p:nvPr/>
        </p:nvSpPr>
        <p:spPr>
          <a:xfrm>
            <a:off x="4003588" y="1821750"/>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sp>
        <p:nvSpPr>
          <p:cNvPr id="16" name="Rectangle 15"/>
          <p:cNvSpPr/>
          <p:nvPr/>
        </p:nvSpPr>
        <p:spPr>
          <a:xfrm>
            <a:off x="5152769" y="1821749"/>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sp>
        <p:nvSpPr>
          <p:cNvPr id="17" name="Rectangle 16"/>
          <p:cNvSpPr/>
          <p:nvPr/>
        </p:nvSpPr>
        <p:spPr>
          <a:xfrm>
            <a:off x="2860590" y="1821749"/>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cxnSp>
        <p:nvCxnSpPr>
          <p:cNvPr id="18" name="Straight Arrow Connector 17"/>
          <p:cNvCxnSpPr>
            <a:stCxn id="52" idx="2"/>
            <a:endCxn id="8" idx="0"/>
          </p:cNvCxnSpPr>
          <p:nvPr/>
        </p:nvCxnSpPr>
        <p:spPr>
          <a:xfrm>
            <a:off x="2258196" y="2087419"/>
            <a:ext cx="1603297" cy="8843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15" idx="2"/>
          </p:cNvCxnSpPr>
          <p:nvPr/>
        </p:nvCxnSpPr>
        <p:spPr>
          <a:xfrm>
            <a:off x="4550375" y="2087420"/>
            <a:ext cx="294729" cy="8772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stCxn id="16" idx="2"/>
          </p:cNvCxnSpPr>
          <p:nvPr/>
        </p:nvCxnSpPr>
        <p:spPr>
          <a:xfrm flipH="1">
            <a:off x="5047450" y="2087419"/>
            <a:ext cx="652106" cy="8731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6765921" y="3448113"/>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Excel</a:t>
            </a:r>
          </a:p>
        </p:txBody>
      </p:sp>
      <p:cxnSp>
        <p:nvCxnSpPr>
          <p:cNvPr id="22" name="Straight Arrow Connector 21"/>
          <p:cNvCxnSpPr>
            <a:stCxn id="24" idx="1"/>
            <a:endCxn id="3" idx="4"/>
          </p:cNvCxnSpPr>
          <p:nvPr/>
        </p:nvCxnSpPr>
        <p:spPr>
          <a:xfrm flipH="1">
            <a:off x="5501851" y="2964635"/>
            <a:ext cx="1260977" cy="13602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6765921" y="3713783"/>
            <a:ext cx="1093573" cy="2552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solidFill>
                  <a:prstClr val="white"/>
                </a:solidFill>
              </a:rPr>
              <a:t>PowerPivot</a:t>
            </a:r>
            <a:endParaRPr lang="en-US" sz="1200" dirty="0">
              <a:solidFill>
                <a:prstClr val="white"/>
              </a:solidFill>
            </a:endParaRPr>
          </a:p>
        </p:txBody>
      </p:sp>
      <p:sp>
        <p:nvSpPr>
          <p:cNvPr id="24" name="Rectangle 23"/>
          <p:cNvSpPr/>
          <p:nvPr/>
        </p:nvSpPr>
        <p:spPr>
          <a:xfrm>
            <a:off x="6762828" y="2837024"/>
            <a:ext cx="1154751" cy="2552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SQL Reporting</a:t>
            </a:r>
          </a:p>
        </p:txBody>
      </p:sp>
      <p:sp>
        <p:nvSpPr>
          <p:cNvPr id="25" name="Rectangle 24"/>
          <p:cNvSpPr/>
          <p:nvPr/>
        </p:nvSpPr>
        <p:spPr>
          <a:xfrm>
            <a:off x="6762828" y="2571354"/>
            <a:ext cx="1154751"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Reports</a:t>
            </a:r>
          </a:p>
        </p:txBody>
      </p:sp>
      <p:cxnSp>
        <p:nvCxnSpPr>
          <p:cNvPr id="26" name="Straight Arrow Connector 25"/>
          <p:cNvCxnSpPr>
            <a:stCxn id="23" idx="1"/>
            <a:endCxn id="3" idx="4"/>
          </p:cNvCxnSpPr>
          <p:nvPr/>
        </p:nvCxnSpPr>
        <p:spPr>
          <a:xfrm flipH="1">
            <a:off x="5501851" y="3841394"/>
            <a:ext cx="1264070" cy="4834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Cube 26"/>
          <p:cNvSpPr/>
          <p:nvPr/>
        </p:nvSpPr>
        <p:spPr>
          <a:xfrm>
            <a:off x="3314704" y="4646152"/>
            <a:ext cx="2187146" cy="26567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prstClr val="white"/>
                </a:solidFill>
              </a:rPr>
              <a:t>Blobs</a:t>
            </a:r>
          </a:p>
        </p:txBody>
      </p:sp>
      <p:sp>
        <p:nvSpPr>
          <p:cNvPr id="28" name="Rectangle 27"/>
          <p:cNvSpPr/>
          <p:nvPr/>
        </p:nvSpPr>
        <p:spPr>
          <a:xfrm>
            <a:off x="6286510" y="1565346"/>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BL</a:t>
            </a:r>
          </a:p>
        </p:txBody>
      </p:sp>
      <p:sp>
        <p:nvSpPr>
          <p:cNvPr id="29" name="Rectangle 28"/>
          <p:cNvSpPr/>
          <p:nvPr/>
        </p:nvSpPr>
        <p:spPr>
          <a:xfrm>
            <a:off x="6286510" y="1299676"/>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Android UI</a:t>
            </a:r>
          </a:p>
        </p:txBody>
      </p:sp>
      <p:sp>
        <p:nvSpPr>
          <p:cNvPr id="30" name="Rectangle 29"/>
          <p:cNvSpPr/>
          <p:nvPr/>
        </p:nvSpPr>
        <p:spPr>
          <a:xfrm>
            <a:off x="6286510" y="1831015"/>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Data Portal</a:t>
            </a:r>
          </a:p>
        </p:txBody>
      </p:sp>
      <p:cxnSp>
        <p:nvCxnSpPr>
          <p:cNvPr id="31" name="Straight Arrow Connector 30"/>
          <p:cNvCxnSpPr>
            <a:stCxn id="30" idx="2"/>
          </p:cNvCxnSpPr>
          <p:nvPr/>
        </p:nvCxnSpPr>
        <p:spPr>
          <a:xfrm flipH="1">
            <a:off x="5193224" y="2096685"/>
            <a:ext cx="1640073" cy="8798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0" name="Rectangle 49"/>
          <p:cNvSpPr/>
          <p:nvPr/>
        </p:nvSpPr>
        <p:spPr>
          <a:xfrm>
            <a:off x="1711409" y="1556080"/>
            <a:ext cx="1093573" cy="2656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prstClr val="white"/>
                </a:solidFill>
              </a:rPr>
              <a:t>JavaScript BL</a:t>
            </a:r>
          </a:p>
        </p:txBody>
      </p:sp>
      <p:sp>
        <p:nvSpPr>
          <p:cNvPr id="51" name="Rectangle 50"/>
          <p:cNvSpPr/>
          <p:nvPr/>
        </p:nvSpPr>
        <p:spPr>
          <a:xfrm>
            <a:off x="1711409" y="1290409"/>
            <a:ext cx="1093573" cy="2656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prstClr val="white"/>
                </a:solidFill>
              </a:rPr>
              <a:t>HTML 5 UI</a:t>
            </a:r>
          </a:p>
        </p:txBody>
      </p:sp>
      <p:sp>
        <p:nvSpPr>
          <p:cNvPr id="52" name="Rectangle 51"/>
          <p:cNvSpPr/>
          <p:nvPr/>
        </p:nvSpPr>
        <p:spPr>
          <a:xfrm>
            <a:off x="1711409" y="1821749"/>
            <a:ext cx="1093573" cy="265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prstClr val="white"/>
                </a:solidFill>
              </a:rPr>
              <a:t>Service Proxy</a:t>
            </a:r>
          </a:p>
        </p:txBody>
      </p:sp>
      <p:cxnSp>
        <p:nvCxnSpPr>
          <p:cNvPr id="56" name="Straight Arrow Connector 55"/>
          <p:cNvCxnSpPr>
            <a:stCxn id="17" idx="2"/>
          </p:cNvCxnSpPr>
          <p:nvPr/>
        </p:nvCxnSpPr>
        <p:spPr>
          <a:xfrm>
            <a:off x="3407377" y="2087419"/>
            <a:ext cx="1239060" cy="8731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59" name="Group 58"/>
          <p:cNvGrpSpPr/>
          <p:nvPr/>
        </p:nvGrpSpPr>
        <p:grpSpPr>
          <a:xfrm>
            <a:off x="3188864" y="806655"/>
            <a:ext cx="437024" cy="381934"/>
            <a:chOff x="9604388" y="4349919"/>
            <a:chExt cx="1080338" cy="931326"/>
          </a:xfrm>
        </p:grpSpPr>
        <p:sp>
          <p:nvSpPr>
            <p:cNvPr id="60" name="Hexagon 59"/>
            <p:cNvSpPr/>
            <p:nvPr/>
          </p:nvSpPr>
          <p:spPr>
            <a:xfrm>
              <a:off x="9604388" y="4349919"/>
              <a:ext cx="1080338" cy="931326"/>
            </a:xfrm>
            <a:prstGeom prst="hexagon">
              <a:avLst/>
            </a:prstGeom>
            <a:solidFill>
              <a:srgbClr val="660066"/>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61" name="Picture 60"/>
            <p:cNvPicPr>
              <a:picLocks noChangeAspect="1"/>
            </p:cNvPicPr>
            <p:nvPr/>
          </p:nvPicPr>
          <p:blipFill>
            <a:blip r:embed="rId3">
              <a:lum bright="70000" contrast="-70000"/>
            </a:blip>
            <a:stretch>
              <a:fillRect/>
            </a:stretch>
          </p:blipFill>
          <p:spPr>
            <a:xfrm>
              <a:off x="9801658" y="4430351"/>
              <a:ext cx="685799" cy="685799"/>
            </a:xfrm>
            <a:prstGeom prst="rect">
              <a:avLst/>
            </a:prstGeom>
          </p:spPr>
        </p:pic>
      </p:grpSp>
      <p:grpSp>
        <p:nvGrpSpPr>
          <p:cNvPr id="62" name="Group 61"/>
          <p:cNvGrpSpPr/>
          <p:nvPr/>
        </p:nvGrpSpPr>
        <p:grpSpPr>
          <a:xfrm>
            <a:off x="4337848" y="809556"/>
            <a:ext cx="414872" cy="380000"/>
            <a:chOff x="10552655" y="3795352"/>
            <a:chExt cx="1080338" cy="931326"/>
          </a:xfrm>
        </p:grpSpPr>
        <p:sp>
          <p:nvSpPr>
            <p:cNvPr id="63" name="Hexagon 62"/>
            <p:cNvSpPr/>
            <p:nvPr/>
          </p:nvSpPr>
          <p:spPr>
            <a:xfrm>
              <a:off x="10552655" y="3795352"/>
              <a:ext cx="1080338" cy="931326"/>
            </a:xfrm>
            <a:prstGeom prst="hexagon">
              <a:avLst/>
            </a:prstGeom>
            <a:solidFill>
              <a:srgbClr val="5B9BD5">
                <a:lumMod val="75000"/>
              </a:srgbClr>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64" name="Picture 63"/>
            <p:cNvPicPr>
              <a:picLocks noChangeAspect="1"/>
            </p:cNvPicPr>
            <p:nvPr/>
          </p:nvPicPr>
          <p:blipFill>
            <a:blip r:embed="rId4">
              <a:lum bright="70000" contrast="-70000"/>
            </a:blip>
            <a:stretch>
              <a:fillRect/>
            </a:stretch>
          </p:blipFill>
          <p:spPr>
            <a:xfrm>
              <a:off x="10809616" y="3975260"/>
              <a:ext cx="548215" cy="548215"/>
            </a:xfrm>
            <a:prstGeom prst="rect">
              <a:avLst/>
            </a:prstGeom>
          </p:spPr>
        </p:pic>
      </p:grpSp>
      <p:grpSp>
        <p:nvGrpSpPr>
          <p:cNvPr id="65" name="Group 64"/>
          <p:cNvGrpSpPr/>
          <p:nvPr/>
        </p:nvGrpSpPr>
        <p:grpSpPr>
          <a:xfrm>
            <a:off x="5464679" y="812522"/>
            <a:ext cx="414872" cy="380000"/>
            <a:chOff x="10552655" y="3795352"/>
            <a:chExt cx="1080338" cy="931326"/>
          </a:xfrm>
        </p:grpSpPr>
        <p:sp>
          <p:nvSpPr>
            <p:cNvPr id="66" name="Hexagon 65"/>
            <p:cNvSpPr/>
            <p:nvPr/>
          </p:nvSpPr>
          <p:spPr>
            <a:xfrm>
              <a:off x="10552655" y="3795352"/>
              <a:ext cx="1080338" cy="931326"/>
            </a:xfrm>
            <a:prstGeom prst="hexagon">
              <a:avLst/>
            </a:prstGeom>
            <a:solidFill>
              <a:srgbClr val="5B9BD5">
                <a:lumMod val="75000"/>
              </a:srgbClr>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67" name="Picture 66"/>
            <p:cNvPicPr>
              <a:picLocks noChangeAspect="1"/>
            </p:cNvPicPr>
            <p:nvPr/>
          </p:nvPicPr>
          <p:blipFill>
            <a:blip r:embed="rId4">
              <a:lum bright="70000" contrast="-70000"/>
            </a:blip>
            <a:stretch>
              <a:fillRect/>
            </a:stretch>
          </p:blipFill>
          <p:spPr>
            <a:xfrm>
              <a:off x="10809616" y="3975260"/>
              <a:ext cx="548215" cy="548215"/>
            </a:xfrm>
            <a:prstGeom prst="rect">
              <a:avLst/>
            </a:prstGeom>
          </p:spPr>
        </p:pic>
      </p:grpSp>
      <p:grpSp>
        <p:nvGrpSpPr>
          <p:cNvPr id="68" name="Group 67"/>
          <p:cNvGrpSpPr/>
          <p:nvPr/>
        </p:nvGrpSpPr>
        <p:grpSpPr>
          <a:xfrm>
            <a:off x="6625860" y="815614"/>
            <a:ext cx="414872" cy="372974"/>
            <a:chOff x="10550539" y="4872736"/>
            <a:chExt cx="1080338" cy="931326"/>
          </a:xfrm>
        </p:grpSpPr>
        <p:sp>
          <p:nvSpPr>
            <p:cNvPr id="69" name="Hexagon 68"/>
            <p:cNvSpPr/>
            <p:nvPr/>
          </p:nvSpPr>
          <p:spPr>
            <a:xfrm>
              <a:off x="10550539" y="4872736"/>
              <a:ext cx="1080338" cy="931326"/>
            </a:xfrm>
            <a:prstGeom prst="hexagon">
              <a:avLst/>
            </a:prstGeom>
            <a:solidFill>
              <a:srgbClr val="70AD47">
                <a:lumMod val="75000"/>
              </a:srgbClr>
            </a:solidFill>
            <a:ln w="6350" cap="flat" cmpd="sng" algn="ctr">
              <a:noFill/>
              <a:prstDash val="solid"/>
              <a:miter lim="800000"/>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4050" dirty="0">
                <a:solidFill>
                  <a:sysClr val="window" lastClr="FFFFFF"/>
                </a:solidFill>
                <a:latin typeface="Calibri"/>
              </a:endParaRPr>
            </a:p>
          </p:txBody>
        </p:sp>
        <p:pic>
          <p:nvPicPr>
            <p:cNvPr id="70" name="Picture 69"/>
            <p:cNvPicPr>
              <a:picLocks noChangeAspect="1"/>
            </p:cNvPicPr>
            <p:nvPr/>
          </p:nvPicPr>
          <p:blipFill>
            <a:blip r:embed="rId5">
              <a:lum bright="70000" contrast="-70000"/>
            </a:blip>
            <a:stretch>
              <a:fillRect/>
            </a:stretch>
          </p:blipFill>
          <p:spPr>
            <a:xfrm>
              <a:off x="10756698" y="4980678"/>
              <a:ext cx="685799" cy="685799"/>
            </a:xfrm>
            <a:prstGeom prst="rect">
              <a:avLst/>
            </a:prstGeom>
          </p:spPr>
        </p:pic>
      </p:grpSp>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2179" y="812522"/>
            <a:ext cx="380377" cy="380377"/>
          </a:xfrm>
          <a:prstGeom prst="rect">
            <a:avLst/>
          </a:prstGeom>
        </p:spPr>
      </p:pic>
    </p:spTree>
    <p:extLst>
      <p:ext uri="{BB962C8B-B14F-4D97-AF65-F5344CB8AC3E}">
        <p14:creationId xmlns:p14="http://schemas.microsoft.com/office/powerpoint/2010/main" val="26663316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021976" y="972064"/>
            <a:ext cx="6849036" cy="4084029"/>
          </a:xfrm>
          <a:prstGeom prst="rect">
            <a:avLst/>
          </a:prstGeom>
          <a:solidFill>
            <a:srgbClr val="00B0EB"/>
          </a:solidFill>
          <a:ln w="9525" cap="flat" cmpd="sng" algn="ctr">
            <a:solidFill>
              <a:schemeClr val="tx1"/>
            </a:solidFill>
            <a:prstDash val="solid"/>
            <a:round/>
            <a:headEnd type="triangl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
        <p:nvSpPr>
          <p:cNvPr id="2" name="Title 1"/>
          <p:cNvSpPr>
            <a:spLocks noGrp="1"/>
          </p:cNvSpPr>
          <p:nvPr>
            <p:ph type="title"/>
          </p:nvPr>
        </p:nvSpPr>
        <p:spPr/>
        <p:txBody>
          <a:bodyPr/>
          <a:lstStyle/>
          <a:p>
            <a:r>
              <a:rPr lang="en-US" dirty="0" smtClean="0"/>
              <a:t>Shared Files</a:t>
            </a:r>
            <a:endParaRPr lang="en-US" dirty="0"/>
          </a:p>
        </p:txBody>
      </p:sp>
      <p:sp>
        <p:nvSpPr>
          <p:cNvPr id="4" name="Flowchart: Terminator 3"/>
          <p:cNvSpPr/>
          <p:nvPr/>
        </p:nvSpPr>
        <p:spPr>
          <a:xfrm rot="5400000">
            <a:off x="3302032" y="4144794"/>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5" name="Flowchart: Terminator 4"/>
          <p:cNvSpPr/>
          <p:nvPr/>
        </p:nvSpPr>
        <p:spPr>
          <a:xfrm rot="5400000">
            <a:off x="3911632" y="4144794"/>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6" name="Flowchart: Terminator 5"/>
          <p:cNvSpPr/>
          <p:nvPr/>
        </p:nvSpPr>
        <p:spPr>
          <a:xfrm rot="5400000">
            <a:off x="4506816" y="4144794"/>
            <a:ext cx="1257300"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Code.cs</a:t>
            </a:r>
            <a:endParaRPr lang="en-US" sz="1600" dirty="0"/>
          </a:p>
        </p:txBody>
      </p:sp>
      <p:sp>
        <p:nvSpPr>
          <p:cNvPr id="7" name="Rounded Rectangle 6"/>
          <p:cNvSpPr/>
          <p:nvPr/>
        </p:nvSpPr>
        <p:spPr>
          <a:xfrm>
            <a:off x="2149250" y="2643448"/>
            <a:ext cx="1465306"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Class Library</a:t>
            </a:r>
          </a:p>
        </p:txBody>
      </p:sp>
      <p:sp>
        <p:nvSpPr>
          <p:cNvPr id="8" name="Rectangle 7"/>
          <p:cNvSpPr/>
          <p:nvPr/>
        </p:nvSpPr>
        <p:spPr>
          <a:xfrm rot="5400000">
            <a:off x="2343178" y="1496844"/>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Android App</a:t>
            </a:r>
          </a:p>
        </p:txBody>
      </p:sp>
      <p:sp>
        <p:nvSpPr>
          <p:cNvPr id="9" name="Rectangle 8"/>
          <p:cNvSpPr/>
          <p:nvPr/>
        </p:nvSpPr>
        <p:spPr>
          <a:xfrm rot="5400000">
            <a:off x="4005854" y="1505631"/>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iOS</a:t>
            </a:r>
            <a:r>
              <a:rPr lang="en-US" sz="1600" dirty="0"/>
              <a:t> App</a:t>
            </a:r>
          </a:p>
        </p:txBody>
      </p:sp>
      <p:sp>
        <p:nvSpPr>
          <p:cNvPr id="10" name="Rectangle 9"/>
          <p:cNvSpPr/>
          <p:nvPr/>
        </p:nvSpPr>
        <p:spPr>
          <a:xfrm rot="5400000">
            <a:off x="5673504" y="1522106"/>
            <a:ext cx="10812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8 App</a:t>
            </a:r>
          </a:p>
        </p:txBody>
      </p:sp>
      <p:cxnSp>
        <p:nvCxnSpPr>
          <p:cNvPr id="11" name="Straight Connector 10"/>
          <p:cNvCxnSpPr>
            <a:stCxn id="4" idx="1"/>
            <a:endCxn id="7" idx="2"/>
          </p:cNvCxnSpPr>
          <p:nvPr/>
        </p:nvCxnSpPr>
        <p:spPr>
          <a:xfrm flipH="1" flipV="1">
            <a:off x="2881904" y="3329248"/>
            <a:ext cx="1048779"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1"/>
            <a:endCxn id="7" idx="2"/>
          </p:cNvCxnSpPr>
          <p:nvPr/>
        </p:nvCxnSpPr>
        <p:spPr>
          <a:xfrm flipH="1" flipV="1">
            <a:off x="2881904" y="3329248"/>
            <a:ext cx="1658379"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1"/>
            <a:endCxn id="7" idx="2"/>
          </p:cNvCxnSpPr>
          <p:nvPr/>
        </p:nvCxnSpPr>
        <p:spPr>
          <a:xfrm flipH="1" flipV="1">
            <a:off x="2881904" y="3329248"/>
            <a:ext cx="2253563" cy="377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a:endCxn id="7" idx="0"/>
          </p:cNvCxnSpPr>
          <p:nvPr/>
        </p:nvCxnSpPr>
        <p:spPr>
          <a:xfrm flipH="1">
            <a:off x="2881904" y="2266052"/>
            <a:ext cx="1883" cy="37739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3813809" y="2631091"/>
            <a:ext cx="1465306"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iOS</a:t>
            </a:r>
            <a:r>
              <a:rPr lang="en-US" sz="1600" dirty="0"/>
              <a:t> Class Library</a:t>
            </a:r>
          </a:p>
        </p:txBody>
      </p:sp>
      <p:sp>
        <p:nvSpPr>
          <p:cNvPr id="16" name="Rounded Rectangle 15"/>
          <p:cNvSpPr/>
          <p:nvPr/>
        </p:nvSpPr>
        <p:spPr>
          <a:xfrm>
            <a:off x="5478368" y="2622887"/>
            <a:ext cx="1465306" cy="685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8 Class Library</a:t>
            </a:r>
          </a:p>
        </p:txBody>
      </p:sp>
      <p:cxnSp>
        <p:nvCxnSpPr>
          <p:cNvPr id="17" name="Straight Connector 16"/>
          <p:cNvCxnSpPr>
            <a:stCxn id="9" idx="3"/>
            <a:endCxn id="15" idx="0"/>
          </p:cNvCxnSpPr>
          <p:nvPr/>
        </p:nvCxnSpPr>
        <p:spPr>
          <a:xfrm>
            <a:off x="4546462" y="2274839"/>
            <a:ext cx="0" cy="356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2"/>
            <a:endCxn id="4" idx="1"/>
          </p:cNvCxnSpPr>
          <p:nvPr/>
        </p:nvCxnSpPr>
        <p:spPr>
          <a:xfrm flipH="1">
            <a:off x="3930682" y="3316892"/>
            <a:ext cx="615780" cy="389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2"/>
            <a:endCxn id="5" idx="1"/>
          </p:cNvCxnSpPr>
          <p:nvPr/>
        </p:nvCxnSpPr>
        <p:spPr>
          <a:xfrm flipH="1">
            <a:off x="4540282" y="3316892"/>
            <a:ext cx="6180" cy="389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2"/>
            <a:endCxn id="6" idx="1"/>
          </p:cNvCxnSpPr>
          <p:nvPr/>
        </p:nvCxnSpPr>
        <p:spPr>
          <a:xfrm>
            <a:off x="4546462" y="3316892"/>
            <a:ext cx="589004" cy="389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1"/>
            <a:endCxn id="16" idx="2"/>
          </p:cNvCxnSpPr>
          <p:nvPr/>
        </p:nvCxnSpPr>
        <p:spPr>
          <a:xfrm flipV="1">
            <a:off x="3930683" y="3308688"/>
            <a:ext cx="2280339" cy="397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1"/>
            <a:endCxn id="16" idx="2"/>
          </p:cNvCxnSpPr>
          <p:nvPr/>
        </p:nvCxnSpPr>
        <p:spPr>
          <a:xfrm flipV="1">
            <a:off x="4540283" y="3308688"/>
            <a:ext cx="1670739" cy="397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1"/>
            <a:endCxn id="16" idx="2"/>
          </p:cNvCxnSpPr>
          <p:nvPr/>
        </p:nvCxnSpPr>
        <p:spPr>
          <a:xfrm flipV="1">
            <a:off x="5135467" y="3308688"/>
            <a:ext cx="1075555" cy="397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3"/>
            <a:endCxn id="16" idx="0"/>
          </p:cNvCxnSpPr>
          <p:nvPr/>
        </p:nvCxnSpPr>
        <p:spPr>
          <a:xfrm flipH="1">
            <a:off x="6211022" y="2291315"/>
            <a:ext cx="3091" cy="3315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49133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Visual Studio Live! Orlando 2013">
  <a:themeElements>
    <a:clrScheme name="">
      <a:dk1>
        <a:srgbClr val="000000"/>
      </a:dk1>
      <a:lt1>
        <a:srgbClr val="FFFFFF"/>
      </a:lt1>
      <a:dk2>
        <a:srgbClr val="000080"/>
      </a:dk2>
      <a:lt2>
        <a:srgbClr val="FFFF00"/>
      </a:lt2>
      <a:accent1>
        <a:srgbClr val="000080"/>
      </a:accent1>
      <a:accent2>
        <a:srgbClr val="3333CC"/>
      </a:accent2>
      <a:accent3>
        <a:srgbClr val="AAAAC0"/>
      </a:accent3>
      <a:accent4>
        <a:srgbClr val="DADADA"/>
      </a:accent4>
      <a:accent5>
        <a:srgbClr val="AAAAC0"/>
      </a:accent5>
      <a:accent6>
        <a:srgbClr val="2D2DB9"/>
      </a:accent6>
      <a:hlink>
        <a:srgbClr val="6699FF"/>
      </a:hlink>
      <a:folHlink>
        <a:srgbClr val="CC0000"/>
      </a:folHlink>
    </a:clrScheme>
    <a:fontScheme name="SharePoint Live! Orlando 20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SharePoint Live! Orlando 201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rePoint Live! Orlando 201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harePoint Live! Orlando 201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rePoint Live! Orlando 201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rePoint Live! Orlando 201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rePoint Live! Orlando 201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harePoint Live! Orlando 201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4627</TotalTime>
  <Words>1349</Words>
  <Application>Microsoft Office PowerPoint</Application>
  <PresentationFormat>On-screen Show (16:9)</PresentationFormat>
  <Paragraphs>279</Paragraphs>
  <Slides>31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Franklin Gothic Medium</vt:lpstr>
      <vt:lpstr>Lucida Console</vt:lpstr>
      <vt:lpstr>Times</vt:lpstr>
      <vt:lpstr>Times New Roman</vt:lpstr>
      <vt:lpstr>Visual Studio Live! Orlando 2013</vt:lpstr>
      <vt:lpstr>PowerPoint Presentation</vt:lpstr>
      <vt:lpstr>PowerPoint Presentation</vt:lpstr>
      <vt:lpstr>PowerPoint Presentation</vt:lpstr>
      <vt:lpstr>Agendaa</vt:lpstr>
      <vt:lpstr>Platforms</vt:lpstr>
      <vt:lpstr>Languages?</vt:lpstr>
      <vt:lpstr>User Expectations</vt:lpstr>
      <vt:lpstr>Application Architecture</vt:lpstr>
      <vt:lpstr>Shared Files</vt:lpstr>
      <vt:lpstr>Adding a Shared File</vt:lpstr>
      <vt:lpstr>Conditional Compilation</vt:lpstr>
      <vt:lpstr>Partial Classes</vt:lpstr>
      <vt:lpstr>Problems?</vt:lpstr>
      <vt:lpstr>Shared Projects</vt:lpstr>
      <vt:lpstr>Shared Projects</vt:lpstr>
      <vt:lpstr>Taking a Look at Shared Projects</vt:lpstr>
      <vt:lpstr>PCL</vt:lpstr>
      <vt:lpstr>PCL Limitations</vt:lpstr>
      <vt:lpstr>Platform Specific Code - IoC</vt:lpstr>
      <vt:lpstr>Platform Specific Code – abstract classes</vt:lpstr>
      <vt:lpstr>PCL Profile</vt:lpstr>
      <vt:lpstr>Shared Project vs. PCL</vt:lpstr>
      <vt:lpstr>Bait and Switch</vt:lpstr>
      <vt:lpstr>Bait and Switch</vt:lpstr>
      <vt:lpstr>Anatomy of a Nuget Package</vt:lpstr>
      <vt:lpstr>Bait and Switch</vt:lpstr>
      <vt:lpstr>MVVM Frameworks</vt:lpstr>
      <vt:lpstr>MVVM</vt:lpstr>
      <vt:lpstr>Code Sharing and MVVM </vt:lpstr>
      <vt:lpstr>Universal???</vt:lpstr>
      <vt:lpstr>PowerPoint Presentation</vt:lpstr>
    </vt:vector>
  </TitlesOfParts>
  <Company>1105 Media,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 That is Really Long and Covers Two Lines</dc:title>
  <dc:creator>B. Sutton</dc:creator>
  <cp:lastModifiedBy>Kevin Ford</cp:lastModifiedBy>
  <cp:revision>112</cp:revision>
  <dcterms:created xsi:type="dcterms:W3CDTF">2004-06-15T18:50:25Z</dcterms:created>
  <dcterms:modified xsi:type="dcterms:W3CDTF">2014-10-27T14:32:36Z</dcterms:modified>
</cp:coreProperties>
</file>