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4" r:id="rId12"/>
    <p:sldId id="295" r:id="rId13"/>
    <p:sldId id="272" r:id="rId14"/>
    <p:sldId id="273" r:id="rId15"/>
    <p:sldId id="274" r:id="rId16"/>
    <p:sldId id="275" r:id="rId17"/>
    <p:sldId id="276" r:id="rId18"/>
    <p:sldId id="296" r:id="rId19"/>
    <p:sldId id="278" r:id="rId20"/>
    <p:sldId id="297" r:id="rId21"/>
    <p:sldId id="301" r:id="rId22"/>
    <p:sldId id="302" r:id="rId23"/>
    <p:sldId id="29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6522" autoAdjust="0"/>
  </p:normalViewPr>
  <p:slideViewPr>
    <p:cSldViewPr>
      <p:cViewPr varScale="1">
        <p:scale>
          <a:sx n="114" d="100"/>
          <a:sy n="114" d="100"/>
        </p:scale>
        <p:origin x="142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9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8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2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4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7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7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4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3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67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98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2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37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8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0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3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6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40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75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45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63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27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43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82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40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SharePoint Live! Orlando 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>
                <a:solidFill>
                  <a:srgbClr val="000000"/>
                </a:solidFill>
              </a:rPr>
              <a:t>©  2013 SharePoint Live! All rights reserved.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SharePoint Live! Orlando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dirty="0" smtClean="0"/>
              <a:t>©  2013 SharePoint Live! All rights reserved.</a:t>
            </a:r>
            <a:endParaRPr lang="en-US" dirty="0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16" y="683419"/>
            <a:ext cx="8572500" cy="3608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83284" y="4731032"/>
            <a:ext cx="3241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350" b="1" baseline="0" smtClean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9875" y="190893"/>
            <a:ext cx="8568965" cy="4054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llenconway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ID/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3200" b="1" dirty="0" smtClean="0">
                <a:solidFill>
                  <a:schemeClr val="bg1"/>
                </a:solidFill>
                <a:latin typeface="Arial Bold" pitchFamily="-72" charset="0"/>
              </a:rPr>
              <a:t>Modern </a:t>
            </a:r>
            <a:r>
              <a:rPr lang="en-US" sz="3200" b="1" dirty="0">
                <a:solidFill>
                  <a:schemeClr val="bg1"/>
                </a:solidFill>
                <a:latin typeface="Arial Bold" pitchFamily="-72" charset="0"/>
              </a:rPr>
              <a:t>App Development </a:t>
            </a:r>
            <a:r>
              <a:rPr lang="en-US" sz="3200" b="1" dirty="0" smtClean="0">
                <a:solidFill>
                  <a:schemeClr val="bg1"/>
                </a:solidFill>
                <a:latin typeface="Arial Bold" pitchFamily="-72" charset="0"/>
              </a:rPr>
              <a:t>In-Depth:</a:t>
            </a:r>
          </a:p>
          <a:p>
            <a:pPr algn="ctr" defTabSz="896938" eaLnBrk="0" hangingPunct="0"/>
            <a:r>
              <a:rPr lang="en-US" sz="3200" b="1" dirty="0" smtClean="0">
                <a:solidFill>
                  <a:schemeClr val="bg1"/>
                </a:solidFill>
                <a:latin typeface="Arial Bold" pitchFamily="-72" charset="0"/>
              </a:rPr>
              <a:t>Building </a:t>
            </a:r>
            <a:r>
              <a:rPr lang="en-US" sz="3200" b="1" dirty="0">
                <a:solidFill>
                  <a:schemeClr val="bg1"/>
                </a:solidFill>
                <a:latin typeface="Arial Bold" pitchFamily="-72" charset="0"/>
              </a:rPr>
              <a:t>a Modern Web Application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Allen Conway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Lead Consultant,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Magenic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SPAs 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/>
          </a:bodyPr>
          <a:lstStyle/>
          <a:p>
            <a:r>
              <a:rPr lang="en-US" sz="2200" dirty="0"/>
              <a:t>Well-known JavaScript Applications</a:t>
            </a:r>
          </a:p>
          <a:p>
            <a:pPr lvl="1"/>
            <a:r>
              <a:rPr lang="en-US" sz="2200" dirty="0"/>
              <a:t>Weather.com, Walgreens, MSNBC</a:t>
            </a:r>
          </a:p>
          <a:p>
            <a:r>
              <a:rPr lang="en-US" sz="2200" dirty="0"/>
              <a:t>Making that accounting, shipment tracking, inventory, etc. application as a SPA</a:t>
            </a:r>
          </a:p>
          <a:p>
            <a:r>
              <a:rPr lang="en-US" sz="2200" dirty="0"/>
              <a:t>Considerations before making that next application a modern web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470565"/>
            <a:ext cx="2280841" cy="15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15566"/>
            <a:ext cx="1089922" cy="100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600" dirty="0"/>
              <a:t>Why </a:t>
            </a:r>
            <a:r>
              <a:rPr lang="en-US" sz="2600" dirty="0" smtClean="0"/>
              <a:t>JavaScript Web Applications </a:t>
            </a:r>
            <a:r>
              <a:rPr lang="en-US" sz="2600" dirty="0"/>
              <a:t>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 smtClean="0"/>
              <a:t>Fluid </a:t>
            </a:r>
            <a:r>
              <a:rPr lang="en-US" dirty="0"/>
              <a:t>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 smtClean="0"/>
              <a:t>JavaScript </a:t>
            </a:r>
            <a:r>
              <a:rPr lang="en-US" dirty="0"/>
              <a:t>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28522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Disadvantages and Challenges of </a:t>
            </a:r>
            <a:r>
              <a:rPr lang="en-US" sz="2400" dirty="0" smtClean="0"/>
              <a:t>JS Web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</a:t>
            </a:r>
            <a:r>
              <a:rPr lang="en-US" dirty="0" smtClean="0"/>
              <a:t>creating modern web apps</a:t>
            </a:r>
            <a:endParaRPr lang="en-US" dirty="0"/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8826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2"/>
            <a:ext cx="8229600" cy="31951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VS.NET 2013/5 </a:t>
            </a:r>
            <a:r>
              <a:rPr lang="en-US" i="1" dirty="0" smtClean="0"/>
              <a:t>technically </a:t>
            </a:r>
            <a:r>
              <a:rPr lang="en-US" dirty="0" smtClean="0"/>
              <a:t>have a SPA template</a:t>
            </a:r>
          </a:p>
          <a:p>
            <a:pPr lvl="1"/>
            <a:r>
              <a:rPr lang="en-US" dirty="0" smtClean="0"/>
              <a:t>Biggest Swiss army knife you’ve ever seen</a:t>
            </a:r>
          </a:p>
          <a:p>
            <a:r>
              <a:rPr lang="en-US" dirty="0" smtClean="0"/>
              <a:t>Begin with an empty </a:t>
            </a:r>
            <a:r>
              <a:rPr lang="en-US" sz="3400" dirty="0" smtClean="0"/>
              <a:t>ASP.NET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Pull in only what is needed</a:t>
            </a:r>
          </a:p>
          <a:p>
            <a:pPr lvl="1"/>
            <a:r>
              <a:rPr lang="en-US" dirty="0" smtClean="0"/>
              <a:t>Start with JS Framework, Bootstrap, Modernizr, Typescript definitions</a:t>
            </a:r>
          </a:p>
          <a:p>
            <a:r>
              <a:rPr lang="en-US" dirty="0" smtClean="0"/>
              <a:t>If unsure of where to start, work backwards cleaning house in SPA template</a:t>
            </a:r>
          </a:p>
          <a:p>
            <a:pPr lvl="1"/>
            <a:r>
              <a:rPr lang="en-US" dirty="0" smtClean="0"/>
              <a:t>Strip out what isn’t needed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10602"/>
            <a:ext cx="6686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https://github.com/AllenConway/JSAppBasicTemplate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2800" dirty="0"/>
              <a:t>Building a </a:t>
            </a:r>
            <a:r>
              <a:rPr lang="en-US" sz="2800" dirty="0" smtClean="0"/>
              <a:t>modern web app </a:t>
            </a:r>
            <a:r>
              <a:rPr lang="en-US" sz="2800" dirty="0"/>
              <a:t>from the ground up</a:t>
            </a:r>
          </a:p>
        </p:txBody>
      </p:sp>
    </p:spTree>
    <p:extLst>
      <p:ext uri="{BB962C8B-B14F-4D97-AF65-F5344CB8AC3E}">
        <p14:creationId xmlns:p14="http://schemas.microsoft.com/office/powerpoint/2010/main" val="15231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5253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</p:spTree>
    <p:extLst>
      <p:ext uri="{BB962C8B-B14F-4D97-AF65-F5344CB8AC3E}">
        <p14:creationId xmlns:p14="http://schemas.microsoft.com/office/powerpoint/2010/main" val="246638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Notification support</a:t>
            </a:r>
          </a:p>
          <a:p>
            <a:r>
              <a:rPr lang="en-US" dirty="0" smtClean="0"/>
              <a:t>Fastest way to get up and running</a:t>
            </a:r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113259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7370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6"/>
            <a:ext cx="1371600" cy="7143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000000"/>
                </a:solidFill>
              </a:rPr>
              <a:t>STS Provider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1" y="3600451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783"/>
            <a:r>
              <a:rPr lang="en-US" sz="1350" dirty="0">
                <a:solidFill>
                  <a:srgbClr val="FFFFFF"/>
                </a:solidFill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8"/>
            <a:ext cx="363474" cy="557403"/>
          </a:xfrm>
          <a:prstGeom prst="down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8"/>
            <a:ext cx="1104900" cy="709613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1" y="3429000"/>
            <a:ext cx="596510" cy="3000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8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Secure Token Service</a:t>
            </a:r>
          </a:p>
        </p:txBody>
      </p:sp>
    </p:spTree>
    <p:extLst>
      <p:ext uri="{BB962C8B-B14F-4D97-AF65-F5344CB8AC3E}">
        <p14:creationId xmlns:p14="http://schemas.microsoft.com/office/powerpoint/2010/main" val="18112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Leverage multiple mainstream identity providers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Hand roll in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Table permissions on Azure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scripts </a:t>
            </a:r>
            <a:r>
              <a:rPr lang="en-US" dirty="0"/>
              <a:t>in </a:t>
            </a:r>
            <a:r>
              <a:rPr lang="en-US" dirty="0" smtClean="0"/>
              <a:t>Azure</a:t>
            </a:r>
          </a:p>
          <a:p>
            <a:r>
              <a:rPr lang="en-US" dirty="0" smtClean="0"/>
              <a:t>Leverage HTML5 Local Storage</a:t>
            </a:r>
          </a:p>
          <a:p>
            <a:pPr lvl="1"/>
            <a:r>
              <a:rPr lang="en-US" dirty="0" smtClean="0"/>
              <a:t>Store JWT from AMS</a:t>
            </a:r>
          </a:p>
          <a:p>
            <a:pPr lvl="2"/>
            <a:r>
              <a:rPr lang="en-US" dirty="0"/>
              <a:t>https://github.com/Magenic/JWTvalidator</a:t>
            </a:r>
            <a:endParaRPr lang="en-US" dirty="0" smtClean="0"/>
          </a:p>
          <a:p>
            <a:r>
              <a:rPr lang="en-US" dirty="0" smtClean="0"/>
              <a:t>[DEMO]</a:t>
            </a:r>
            <a:endParaRPr lang="en-US" dirty="0"/>
          </a:p>
          <a:p>
            <a:pPr marL="403612" lvl="1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95686"/>
            <a:ext cx="1357313" cy="20073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4000" dirty="0"/>
              <a:t>Azure Mobile Services Security</a:t>
            </a:r>
          </a:p>
        </p:txBody>
      </p:sp>
    </p:spTree>
    <p:extLst>
      <p:ext uri="{BB962C8B-B14F-4D97-AF65-F5344CB8AC3E}">
        <p14:creationId xmlns:p14="http://schemas.microsoft.com/office/powerpoint/2010/main" val="19900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Let’s not sugar coat it – we need JS</a:t>
            </a:r>
          </a:p>
          <a:p>
            <a:r>
              <a:rPr lang="en-US" sz="1600" dirty="0"/>
              <a:t> </a:t>
            </a:r>
            <a:r>
              <a:rPr lang="en-US" sz="1600" strike="sngStrike" dirty="0" err="1"/>
              <a:t>Object.prototype.__proto</a:t>
            </a:r>
            <a:r>
              <a:rPr lang="en-US" sz="1600" strike="sngStrike" dirty="0"/>
              <a:t>__</a:t>
            </a:r>
          </a:p>
          <a:p>
            <a:r>
              <a:rPr lang="en-US" sz="1600" dirty="0"/>
              <a:t>Follow mainstream JS patterns </a:t>
            </a:r>
          </a:p>
          <a:p>
            <a:pPr lvl="1"/>
            <a:r>
              <a:rPr lang="en-US" sz="1600" dirty="0"/>
              <a:t>Modules (Module &amp; Revealing Module Patterns)</a:t>
            </a:r>
          </a:p>
          <a:p>
            <a:pPr lvl="1"/>
            <a:r>
              <a:rPr lang="en-US" sz="1600" dirty="0"/>
              <a:t>Closures</a:t>
            </a:r>
          </a:p>
          <a:p>
            <a:pPr lvl="1"/>
            <a:r>
              <a:rPr lang="en-US" sz="1600" dirty="0"/>
              <a:t>Promises</a:t>
            </a:r>
          </a:p>
          <a:p>
            <a:r>
              <a:rPr lang="en-US" sz="1600" dirty="0"/>
              <a:t>Leverage JS frameworks and Libraries</a:t>
            </a:r>
          </a:p>
          <a:p>
            <a:pPr lvl="1"/>
            <a:r>
              <a:rPr lang="en-US" sz="1600" dirty="0"/>
              <a:t>AngularJS</a:t>
            </a:r>
          </a:p>
          <a:p>
            <a:pPr lvl="1"/>
            <a:r>
              <a:rPr lang="en-US" sz="1600" dirty="0"/>
              <a:t>Aurelia/Durandal</a:t>
            </a:r>
          </a:p>
          <a:p>
            <a:pPr lvl="1"/>
            <a:r>
              <a:rPr lang="en-US" sz="1600" dirty="0"/>
              <a:t>ReactJS</a:t>
            </a:r>
          </a:p>
          <a:p>
            <a:pPr lvl="1"/>
            <a:r>
              <a:rPr lang="en-US" sz="1600" dirty="0"/>
              <a:t>Ember</a:t>
            </a:r>
          </a:p>
          <a:p>
            <a:pPr lvl="1"/>
            <a:r>
              <a:rPr lang="en-US" sz="1600" dirty="0"/>
              <a:t>Backbone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200" dirty="0"/>
              <a:t>JavaScript and </a:t>
            </a:r>
            <a:r>
              <a:rPr lang="en-US" sz="3200" dirty="0" smtClean="0"/>
              <a:t>the Modern Web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71950"/>
            <a:ext cx="2965070" cy="7430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Avoiding JavaScript Goo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Understand the global/public nature of JS</a:t>
            </a:r>
          </a:p>
          <a:p>
            <a:pPr lvl="1"/>
            <a:r>
              <a:rPr lang="en-US" dirty="0"/>
              <a:t>Prevent stepping on our own toes</a:t>
            </a:r>
          </a:p>
          <a:p>
            <a:r>
              <a:rPr lang="en-US" dirty="0"/>
              <a:t>Avoid polluting the global namespace </a:t>
            </a:r>
          </a:p>
          <a:p>
            <a:pPr lvl="1"/>
            <a:r>
              <a:rPr lang="en-US" dirty="0"/>
              <a:t>Window object</a:t>
            </a:r>
          </a:p>
          <a:p>
            <a:r>
              <a:rPr lang="en-US" dirty="0"/>
              <a:t>Issues in global namespace</a:t>
            </a:r>
          </a:p>
          <a:p>
            <a:pPr lvl="1"/>
            <a:r>
              <a:rPr lang="en-US" dirty="0"/>
              <a:t>Name collisions and unexpected behavior</a:t>
            </a:r>
          </a:p>
          <a:p>
            <a:r>
              <a:rPr lang="en-US" dirty="0"/>
              <a:t>IIFE - "Immediately-Invoked Function Expression“</a:t>
            </a:r>
          </a:p>
          <a:p>
            <a:pPr lvl="1"/>
            <a:r>
              <a:rPr lang="en-US" dirty="0"/>
              <a:t>Used widely in Angular to define modules</a:t>
            </a:r>
          </a:p>
        </p:txBody>
      </p:sp>
    </p:spTree>
    <p:extLst>
      <p:ext uri="{BB962C8B-B14F-4D97-AF65-F5344CB8AC3E}">
        <p14:creationId xmlns:p14="http://schemas.microsoft.com/office/powerpoint/2010/main" val="25565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2390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</a:t>
            </a:r>
            <a:r>
              <a:rPr lang="en-US" dirty="0" smtClean="0"/>
              <a:t>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518"/>
            <a:ext cx="994172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116" y="915565"/>
            <a:ext cx="8572500" cy="3375987"/>
          </a:xfrm>
        </p:spPr>
        <p:txBody>
          <a:bodyPr/>
          <a:lstStyle/>
          <a:p>
            <a:r>
              <a:rPr lang="en-US" sz="2000" dirty="0"/>
              <a:t>Low barrier of </a:t>
            </a:r>
            <a:r>
              <a:rPr lang="en-US" sz="2000" dirty="0" smtClean="0"/>
              <a:t>entry</a:t>
            </a:r>
          </a:p>
          <a:p>
            <a:r>
              <a:rPr lang="en-US" sz="2000" dirty="0" smtClean="0"/>
              <a:t>Keep those JS skills!</a:t>
            </a:r>
          </a:p>
          <a:p>
            <a:pPr lvl="1"/>
            <a:r>
              <a:rPr lang="en-US" sz="2000" dirty="0" smtClean="0"/>
              <a:t>…and flexibility of a dynamic language if needed</a:t>
            </a:r>
          </a:p>
          <a:p>
            <a:r>
              <a:rPr lang="en-US" sz="2000" dirty="0" smtClean="0"/>
              <a:t>Can adopt completely on the server</a:t>
            </a:r>
          </a:p>
          <a:p>
            <a:pPr lvl="1"/>
            <a:r>
              <a:rPr lang="en-US" sz="2000" dirty="0" smtClean="0"/>
              <a:t>tsc.exe</a:t>
            </a:r>
            <a:endParaRPr lang="en-US" sz="2000" dirty="0"/>
          </a:p>
          <a:p>
            <a:r>
              <a:rPr lang="en-US" sz="2000" dirty="0" smtClean="0"/>
              <a:t>Break down the barriers of having ‘MyApp.js’</a:t>
            </a:r>
          </a:p>
          <a:p>
            <a:pPr lvl="1"/>
            <a:r>
              <a:rPr lang="en-US" sz="2000" dirty="0" smtClean="0"/>
              <a:t>Scripting language vs. OO style language</a:t>
            </a:r>
          </a:p>
          <a:p>
            <a:r>
              <a:rPr lang="en-US" sz="2000" dirty="0" smtClean="0"/>
              <a:t>Open source from day 1</a:t>
            </a:r>
          </a:p>
          <a:p>
            <a:pPr lvl="1"/>
            <a:r>
              <a:rPr lang="en-US" sz="2000" dirty="0" smtClean="0"/>
              <a:t>Maintained by Microsoft, Apache License</a:t>
            </a:r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failfast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Advantages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1159934"/>
            <a:ext cx="2563051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116" y="915565"/>
            <a:ext cx="8572500" cy="3375987"/>
          </a:xfrm>
        </p:spPr>
        <p:txBody>
          <a:bodyPr/>
          <a:lstStyle/>
          <a:p>
            <a:r>
              <a:rPr lang="en-US" sz="2800" dirty="0" smtClean="0"/>
              <a:t>Compile time type safety checking</a:t>
            </a:r>
          </a:p>
          <a:p>
            <a:r>
              <a:rPr lang="en-US" sz="2800" dirty="0" smtClean="0"/>
              <a:t>More concise syntax</a:t>
            </a:r>
          </a:p>
          <a:p>
            <a:r>
              <a:rPr lang="en-US" sz="2800" dirty="0" smtClean="0"/>
              <a:t>Syntactical Sugar makes getting from A -&gt; B easier</a:t>
            </a:r>
          </a:p>
          <a:p>
            <a:r>
              <a:rPr lang="en-US" sz="2800" dirty="0" smtClean="0"/>
              <a:t>Familiar keywords</a:t>
            </a:r>
          </a:p>
          <a:p>
            <a:r>
              <a:rPr lang="en-US" sz="2800" dirty="0" smtClean="0"/>
              <a:t>Scope is easier to follow</a:t>
            </a:r>
          </a:p>
          <a:p>
            <a:r>
              <a:rPr lang="en-US" sz="2800" dirty="0" smtClean="0"/>
              <a:t>[DEMO]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TypeScript to JavaScript Language Comparison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59782"/>
            <a:ext cx="2240830" cy="2079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377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1591"/>
            <a:ext cx="2954089" cy="1724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95877"/>
            <a:ext cx="2954089" cy="169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06" y="1010242"/>
            <a:ext cx="3309087" cy="1931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69" y="2876876"/>
            <a:ext cx="3324106" cy="19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</a:t>
            </a:r>
            <a:r>
              <a:rPr lang="en-US" i="1" dirty="0"/>
              <a:t>W</a:t>
            </a:r>
            <a:r>
              <a:rPr lang="en-US" dirty="0"/>
              <a:t>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Directives are intermediary to provide </a:t>
            </a:r>
            <a:r>
              <a:rPr lang="en-US" dirty="0" smtClean="0"/>
              <a:t>SoC</a:t>
            </a:r>
            <a:endParaRPr lang="en-US" dirty="0"/>
          </a:p>
          <a:p>
            <a:r>
              <a:rPr lang="en-US" dirty="0"/>
              <a:t>ng-* nomenclature defines an Angular directive</a:t>
            </a:r>
          </a:p>
          <a:p>
            <a:r>
              <a:rPr lang="en-US" dirty="0"/>
              <a:t>M</a:t>
            </a:r>
            <a:r>
              <a:rPr lang="en-US" dirty="0" smtClean="0"/>
              <a:t>arkers </a:t>
            </a:r>
            <a:r>
              <a:rPr lang="en-US" dirty="0"/>
              <a:t>on a DOM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operate on the global namespace</a:t>
            </a:r>
          </a:p>
          <a:p>
            <a:r>
              <a:rPr lang="en-US" dirty="0"/>
              <a:t>Everything inside of the ng-app directive will be controlled by </a:t>
            </a:r>
            <a:r>
              <a:rPr lang="en-US" dirty="0" smtClean="0"/>
              <a:t>Angular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Directives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HTML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Angular </a:t>
            </a:r>
            <a:r>
              <a:rPr lang="en-US" dirty="0"/>
              <a:t>directives,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atabinding </a:t>
            </a:r>
            <a:r>
              <a:rPr lang="en-US" dirty="0"/>
              <a:t>{{}},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ontrols</a:t>
            </a:r>
            <a:endParaRPr lang="en-US" dirty="0"/>
          </a:p>
          <a:p>
            <a:r>
              <a:rPr lang="en-US" dirty="0" smtClean="0"/>
              <a:t>Template is combined with information </a:t>
            </a:r>
            <a:r>
              <a:rPr lang="en-US" dirty="0"/>
              <a:t>from the model and </a:t>
            </a:r>
            <a:r>
              <a:rPr lang="en-US" dirty="0" smtClean="0"/>
              <a:t>controller to render view</a:t>
            </a:r>
          </a:p>
          <a:p>
            <a:r>
              <a:rPr lang="en-US" dirty="0" smtClean="0"/>
              <a:t>Main template will contain overall layout </a:t>
            </a:r>
          </a:p>
          <a:p>
            <a:pPr lvl="1"/>
            <a:r>
              <a:rPr lang="en-US" dirty="0" smtClean="0"/>
              <a:t>HTML</a:t>
            </a:r>
            <a:r>
              <a:rPr lang="en-US" dirty="0"/>
              <a:t>, CSS, and Angular directives</a:t>
            </a:r>
          </a:p>
          <a:p>
            <a:r>
              <a:rPr lang="en-US" dirty="0" smtClean="0"/>
              <a:t>“Partial” views loaded from ng-view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3600" dirty="0"/>
              <a:t>AngularJS – Templates/Views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7478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Class-like </a:t>
            </a:r>
            <a:r>
              <a:rPr lang="en-US" dirty="0"/>
              <a:t>Objects that drive Model and View changes</a:t>
            </a:r>
            <a:endParaRPr lang="en-US" dirty="0" smtClean="0"/>
          </a:p>
          <a:p>
            <a:r>
              <a:rPr lang="en-US" dirty="0" smtClean="0"/>
              <a:t>JS function used </a:t>
            </a:r>
            <a:r>
              <a:rPr lang="en-US" dirty="0"/>
              <a:t>to augment the Angular Scope</a:t>
            </a:r>
          </a:p>
          <a:p>
            <a:r>
              <a:rPr lang="en-US" dirty="0" smtClean="0"/>
              <a:t>Provides the </a:t>
            </a:r>
            <a:r>
              <a:rPr lang="en-US" dirty="0"/>
              <a:t>application behavior that supports the declarative markup in the template</a:t>
            </a:r>
          </a:p>
          <a:p>
            <a:r>
              <a:rPr lang="en-US" dirty="0" smtClean="0"/>
              <a:t>ng-controller directive</a:t>
            </a:r>
          </a:p>
          <a:p>
            <a:r>
              <a:rPr lang="en-US" dirty="0" smtClean="0"/>
              <a:t>Use an IIFE to prevent pollution</a:t>
            </a:r>
            <a:endParaRPr lang="en-US" dirty="0"/>
          </a:p>
          <a:p>
            <a:r>
              <a:rPr lang="en-US" dirty="0" smtClean="0"/>
              <a:t>$</a:t>
            </a:r>
            <a:r>
              <a:rPr lang="en-US" dirty="0"/>
              <a:t>routeprovider to specify a controller for a </a:t>
            </a:r>
            <a:r>
              <a:rPr lang="en-US" dirty="0" smtClean="0"/>
              <a:t>template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Encapsulate data and behavior </a:t>
            </a:r>
          </a:p>
          <a:p>
            <a:r>
              <a:rPr lang="en-US" dirty="0"/>
              <a:t>Model does not touch HTML</a:t>
            </a:r>
          </a:p>
          <a:p>
            <a:r>
              <a:rPr lang="en-US" dirty="0"/>
              <a:t>Data binding moves model data to the </a:t>
            </a:r>
            <a:r>
              <a:rPr lang="en-US" dirty="0" smtClean="0"/>
              <a:t>view</a:t>
            </a:r>
          </a:p>
          <a:p>
            <a:r>
              <a:rPr lang="en-US" dirty="0"/>
              <a:t>D</a:t>
            </a:r>
            <a:r>
              <a:rPr lang="en-US" dirty="0" smtClean="0"/>
              <a:t>irectives </a:t>
            </a:r>
            <a:r>
              <a:rPr lang="en-US" dirty="0"/>
              <a:t>provide indirect model view interaction</a:t>
            </a:r>
          </a:p>
          <a:p>
            <a:r>
              <a:rPr lang="en-US" dirty="0"/>
              <a:t>Leverage caching to prevent multiple roundtrips</a:t>
            </a:r>
          </a:p>
          <a:p>
            <a:r>
              <a:rPr lang="en-US" dirty="0"/>
              <a:t>Helps keep data out of the root $</a:t>
            </a:r>
            <a:r>
              <a:rPr lang="en-US" dirty="0" smtClean="0"/>
              <a:t>scope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encapsulating functionality related to a specific function</a:t>
            </a:r>
          </a:p>
          <a:p>
            <a:r>
              <a:rPr lang="en-US" dirty="0"/>
              <a:t>Angular provides several built in services ($http, $location, $log, etc.)</a:t>
            </a:r>
          </a:p>
          <a:p>
            <a:r>
              <a:rPr lang="en-US" dirty="0"/>
              <a:t>Services are singletons instantiated once per app</a:t>
            </a:r>
          </a:p>
          <a:p>
            <a:r>
              <a:rPr lang="en-US" dirty="0"/>
              <a:t>Provide reusable functionality</a:t>
            </a:r>
          </a:p>
          <a:p>
            <a:r>
              <a:rPr lang="en-US" dirty="0"/>
              <a:t>Services leverage DI via constructor </a:t>
            </a:r>
            <a:r>
              <a:rPr lang="en-US" dirty="0" smtClean="0"/>
              <a:t>injection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 – Services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1113238"/>
            <a:ext cx="7532673" cy="35778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MyVote Application</a:t>
            </a:r>
          </a:p>
          <a:p>
            <a:r>
              <a:rPr lang="en-US" dirty="0" smtClean="0"/>
              <a:t>Modern Web Applications Overview</a:t>
            </a:r>
          </a:p>
          <a:p>
            <a:r>
              <a:rPr lang="en-US" dirty="0" smtClean="0"/>
              <a:t>VS.NET SPA Templates</a:t>
            </a:r>
          </a:p>
          <a:p>
            <a:r>
              <a:rPr lang="en-US" dirty="0" smtClean="0"/>
              <a:t>Azure Websites</a:t>
            </a:r>
          </a:p>
          <a:p>
            <a:r>
              <a:rPr lang="en-US" dirty="0"/>
              <a:t>Azure Mobile Services</a:t>
            </a:r>
          </a:p>
          <a:p>
            <a:r>
              <a:rPr lang="en-US" dirty="0" smtClean="0"/>
              <a:t>JavaScript Primer</a:t>
            </a:r>
            <a:endParaRPr lang="en-US" dirty="0"/>
          </a:p>
          <a:p>
            <a:r>
              <a:rPr lang="en-US" dirty="0"/>
              <a:t>Building an AngularJS app </a:t>
            </a:r>
            <a:r>
              <a:rPr lang="en-US" dirty="0" smtClean="0"/>
              <a:t>with TypeScript</a:t>
            </a:r>
            <a:endParaRPr lang="en-US" dirty="0"/>
          </a:p>
          <a:p>
            <a:r>
              <a:rPr lang="en-US" dirty="0"/>
              <a:t>Responsive Web Design</a:t>
            </a:r>
          </a:p>
          <a:p>
            <a:r>
              <a:rPr lang="en-US" dirty="0" smtClean="0"/>
              <a:t>Real-Time </a:t>
            </a:r>
            <a:r>
              <a:rPr lang="en-US" dirty="0"/>
              <a:t>Messaging with SignalR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32148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User will request a page in your application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Server will deliver main page containing the template (i.e. index.html)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Angular loads into the page and waits for it to be fully loaded and looks for ng-app directive to define the template boundaries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template is then traversed by Angular looking for directives and bindings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DOM is manipulated via registration of listeners and getting initial data from the server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The app is bootstrapped and the template is converted into a view</a:t>
            </a:r>
          </a:p>
          <a:p>
            <a:pPr lvl="1"/>
            <a:r>
              <a:rPr lang="en-US" sz="1800" dirty="0"/>
              <a:t>Good idea to use ng-bind on your 1st page as opposed to {{}} so </a:t>
            </a:r>
            <a:r>
              <a:rPr lang="en-US" sz="1800" dirty="0" smtClean="0"/>
              <a:t>users don’t see an </a:t>
            </a:r>
            <a:r>
              <a:rPr lang="en-US" sz="1800" dirty="0" err="1" smtClean="0"/>
              <a:t>unrendered</a:t>
            </a:r>
            <a:r>
              <a:rPr lang="en-US" sz="1800" dirty="0" smtClean="0"/>
              <a:t> view</a:t>
            </a: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3600" dirty="0"/>
              <a:t>AngularJS – Putting it Together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9527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Plunker (plnkr.co)</a:t>
            </a:r>
          </a:p>
          <a:p>
            <a:r>
              <a:rPr lang="en-US" dirty="0"/>
              <a:t>Integrated web development environment completely written in AngularJS (proof is in the pudding already!)</a:t>
            </a:r>
          </a:p>
          <a:p>
            <a:r>
              <a:rPr lang="en-US" dirty="0"/>
              <a:t>Create ‘plunks’ and share with others</a:t>
            </a:r>
          </a:p>
          <a:p>
            <a:r>
              <a:rPr lang="en-US" dirty="0"/>
              <a:t>Pull in Angular and needed libraries easily</a:t>
            </a:r>
          </a:p>
          <a:p>
            <a:r>
              <a:rPr lang="en-US" dirty="0"/>
              <a:t>Ability to test and review chunks of Angular, JS, CSS quickly and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sz="4000" dirty="0"/>
              <a:t>AngularJS playground - Plunker</a:t>
            </a:r>
          </a:p>
        </p:txBody>
      </p:sp>
    </p:spTree>
    <p:extLst>
      <p:ext uri="{BB962C8B-B14F-4D97-AF65-F5344CB8AC3E}">
        <p14:creationId xmlns:p14="http://schemas.microsoft.com/office/powerpoint/2010/main" val="4626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9" y="1113238"/>
            <a:ext cx="5065150" cy="357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Further elevate your code :: eyeball ratio </a:t>
            </a:r>
          </a:p>
          <a:p>
            <a:r>
              <a:rPr lang="en-US" dirty="0"/>
              <a:t>Foot in the door for mobile devices</a:t>
            </a:r>
          </a:p>
          <a:p>
            <a:r>
              <a:rPr lang="en-US" dirty="0"/>
              <a:t>Invest in your base template</a:t>
            </a:r>
          </a:p>
          <a:p>
            <a:r>
              <a:rPr lang="en-US" dirty="0"/>
              <a:t>Core technique: CSS Media Queries (CSS3)</a:t>
            </a:r>
          </a:p>
          <a:p>
            <a:r>
              <a:rPr lang="en-US" dirty="0"/>
              <a:t>Tools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[DEMO]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77" y="1646862"/>
            <a:ext cx="2635212" cy="15811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0826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Leverages existing application’s authentication mechanism</a:t>
            </a:r>
          </a:p>
          <a:p>
            <a:r>
              <a:rPr lang="en-US" dirty="0" smtClean="0"/>
              <a:t>[DEMO]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39433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4748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25" dirty="0"/>
              <a:t>The big payoff – fast, fast, fast and don’t forget… efficient</a:t>
            </a:r>
            <a:r>
              <a:rPr lang="en-US" sz="1725" dirty="0" smtClean="0"/>
              <a:t>!</a:t>
            </a:r>
          </a:p>
          <a:p>
            <a:pPr lvl="1"/>
            <a:r>
              <a:rPr lang="en-US" sz="1730" dirty="0" smtClean="0"/>
              <a:t>Save CPU usage on the server</a:t>
            </a:r>
          </a:p>
          <a:p>
            <a:pPr lvl="1"/>
            <a:r>
              <a:rPr lang="en-US" sz="1730" dirty="0" smtClean="0"/>
              <a:t>Save network bandwidth</a:t>
            </a:r>
            <a:endParaRPr lang="en-US" sz="1730" dirty="0"/>
          </a:p>
          <a:p>
            <a:r>
              <a:rPr lang="en-US" sz="1725" dirty="0"/>
              <a:t>Use ‘Network’ tab in debugging tools</a:t>
            </a:r>
          </a:p>
          <a:p>
            <a:pPr lvl="1"/>
            <a:r>
              <a:rPr lang="en-US" sz="1725" dirty="0"/>
              <a:t>Request count</a:t>
            </a:r>
          </a:p>
          <a:p>
            <a:pPr lvl="1"/>
            <a:r>
              <a:rPr lang="en-US" sz="1725" dirty="0"/>
              <a:t>Size</a:t>
            </a:r>
          </a:p>
          <a:p>
            <a:pPr lvl="1"/>
            <a:r>
              <a:rPr lang="en-US" sz="1725" dirty="0"/>
              <a:t>Time</a:t>
            </a:r>
          </a:p>
          <a:p>
            <a:r>
              <a:rPr lang="en-US" sz="1725" dirty="0"/>
              <a:t>Techniques</a:t>
            </a:r>
          </a:p>
          <a:p>
            <a:pPr lvl="1"/>
            <a:r>
              <a:rPr lang="en-US" sz="1725" dirty="0"/>
              <a:t>Caching</a:t>
            </a:r>
          </a:p>
          <a:p>
            <a:pPr lvl="1"/>
            <a:r>
              <a:rPr lang="en-US" sz="1725" dirty="0"/>
              <a:t>Bundling / Minification</a:t>
            </a:r>
          </a:p>
          <a:p>
            <a:r>
              <a:rPr lang="en-US" sz="1725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27926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50" dirty="0"/>
              <a:t>MyVote on GitHub</a:t>
            </a:r>
          </a:p>
          <a:p>
            <a:pPr lvl="1"/>
            <a:r>
              <a:rPr lang="en-US" sz="1350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Azure Mobile Services</a:t>
            </a:r>
          </a:p>
          <a:p>
            <a:pPr lvl="1"/>
            <a:r>
              <a:rPr lang="en-US" sz="1350" dirty="0"/>
              <a:t>http://azure.microsoft.com/en-us/documentation/services/mobile-services/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24153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3" y="1437508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</p:spTree>
    <p:extLst>
      <p:ext uri="{BB962C8B-B14F-4D97-AF65-F5344CB8AC3E}">
        <p14:creationId xmlns:p14="http://schemas.microsoft.com/office/powerpoint/2010/main" val="2866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The </a:t>
            </a:r>
            <a:r>
              <a:rPr lang="en-US" dirty="0" smtClean="0"/>
              <a:t>MyVote Technology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5950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27" y="2881549"/>
            <a:ext cx="7369175" cy="18095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13"/>
            <a:ext cx="3048675" cy="1316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6" y="1167941"/>
            <a:ext cx="3048675" cy="131658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616450" y="1414709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616450" y="2175478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72" y="985004"/>
            <a:ext cx="1771567" cy="206806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What exactly is a SPA??</a:t>
            </a:r>
          </a:p>
        </p:txBody>
      </p:sp>
    </p:spTree>
    <p:extLst>
      <p:ext uri="{BB962C8B-B14F-4D97-AF65-F5344CB8AC3E}">
        <p14:creationId xmlns:p14="http://schemas.microsoft.com/office/powerpoint/2010/main" val="13390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Applications </a:t>
            </a:r>
            <a:r>
              <a:rPr lang="en-US" dirty="0"/>
              <a:t>+ Responsive design </a:t>
            </a:r>
          </a:p>
          <a:p>
            <a:pPr lvl="1"/>
            <a:r>
              <a:rPr lang="en-US" dirty="0"/>
              <a:t>Browser and device agnostic</a:t>
            </a:r>
          </a:p>
          <a:p>
            <a:pPr lvl="1"/>
            <a:r>
              <a:rPr lang="en-US" dirty="0"/>
              <a:t>Best on browsers supporting HTML5 and </a:t>
            </a:r>
            <a:r>
              <a:rPr lang="en-US" dirty="0" smtClean="0"/>
              <a:t>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More accepted on mobile devices</a:t>
            </a:r>
          </a:p>
          <a:p>
            <a:r>
              <a:rPr lang="en-US" dirty="0"/>
              <a:t>JavaScript will rule the world!!</a:t>
            </a:r>
          </a:p>
          <a:p>
            <a:r>
              <a:rPr lang="en-US" dirty="0"/>
              <a:t>Should I go to the web?</a:t>
            </a:r>
          </a:p>
          <a:p>
            <a:pPr lvl="1"/>
            <a:r>
              <a:rPr lang="en-US" dirty="0"/>
              <a:t>Native per platform</a:t>
            </a:r>
          </a:p>
          <a:p>
            <a:pPr lvl="1"/>
            <a:r>
              <a:rPr lang="en-US" dirty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magenic.com/Resources/ID/2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4000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2509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Autofit/>
          </a:bodyPr>
          <a:lstStyle/>
          <a:p>
            <a:r>
              <a:rPr lang="en-US" sz="2600" dirty="0"/>
              <a:t>How are JavaScript Applications different from ASP.NET MVC or </a:t>
            </a:r>
            <a:r>
              <a:rPr lang="en-US" sz="2600" dirty="0" err="1"/>
              <a:t>Webforms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79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34698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81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</TotalTime>
  <Words>1825</Words>
  <Application>Microsoft Office PowerPoint</Application>
  <PresentationFormat>On-screen Show (16:9)</PresentationFormat>
  <Paragraphs>356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Arial Bold</vt:lpstr>
      <vt:lpstr>Calibri</vt:lpstr>
      <vt:lpstr>Cordia New</vt:lpstr>
      <vt:lpstr>Times</vt:lpstr>
      <vt:lpstr>Times New Roman</vt:lpstr>
      <vt:lpstr>Wingdings</vt:lpstr>
      <vt:lpstr>Visual Studio Live! New York 2015</vt:lpstr>
      <vt:lpstr>PowerPoint Presentation</vt:lpstr>
      <vt:lpstr>Intro</vt:lpstr>
      <vt:lpstr>What we will cover</vt:lpstr>
      <vt:lpstr>The MyVote Technology Stack</vt:lpstr>
      <vt:lpstr>What exactly is a SPA??</vt:lpstr>
      <vt:lpstr>Cross Browser, Platform, Device</vt:lpstr>
      <vt:lpstr>How are JavaScript Applications different from ASP.NET MVC or Webforms?</vt:lpstr>
      <vt:lpstr>Where did we come from?</vt:lpstr>
      <vt:lpstr>The Modern Web: Single Page Applications</vt:lpstr>
      <vt:lpstr>SPAs in the Enterprise</vt:lpstr>
      <vt:lpstr>Why JavaScript Web Applications are… AWESOME</vt:lpstr>
      <vt:lpstr>Disadvantages and Challenges of JS Web Applications</vt:lpstr>
      <vt:lpstr>Building a modern web app from the ground up</vt:lpstr>
      <vt:lpstr>Azure Websites</vt:lpstr>
      <vt:lpstr>Azure Mobile Services</vt:lpstr>
      <vt:lpstr>Secure Token Service</vt:lpstr>
      <vt:lpstr>Azure Mobile Services Security</vt:lpstr>
      <vt:lpstr>JavaScript and the Modern Web</vt:lpstr>
      <vt:lpstr>Avoiding JavaScript Goo</vt:lpstr>
      <vt:lpstr>TypeScript</vt:lpstr>
      <vt:lpstr>TypeScript Advantages</vt:lpstr>
      <vt:lpstr>TypeScript to JavaScript Language Comparison</vt:lpstr>
      <vt:lpstr>JavaScript Framework Popularity</vt:lpstr>
      <vt:lpstr>AngularJS</vt:lpstr>
      <vt:lpstr>AngularJS – Directives</vt:lpstr>
      <vt:lpstr>AngularJS – Templates/Views</vt:lpstr>
      <vt:lpstr>AngularJS – Controllers</vt:lpstr>
      <vt:lpstr>AngularJS – Models</vt:lpstr>
      <vt:lpstr>AngularJS – Services</vt:lpstr>
      <vt:lpstr>AngularJS – Putting it Together</vt:lpstr>
      <vt:lpstr>AngularJS playground - Plunker</vt:lpstr>
      <vt:lpstr>Responsive Design</vt:lpstr>
      <vt:lpstr>SignalR</vt:lpstr>
      <vt:lpstr>SPA Performance</vt:lpstr>
      <vt:lpstr>Useful References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148</cp:revision>
  <dcterms:created xsi:type="dcterms:W3CDTF">2012-12-07T00:48:42Z</dcterms:created>
  <dcterms:modified xsi:type="dcterms:W3CDTF">2016-01-12T03:33:18Z</dcterms:modified>
</cp:coreProperties>
</file>