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94" r:id="rId24"/>
    <p:sldId id="283" r:id="rId25"/>
    <p:sldId id="285" r:id="rId26"/>
    <p:sldId id="286" r:id="rId27"/>
    <p:sldId id="287" r:id="rId28"/>
    <p:sldId id="284" r:id="rId29"/>
    <p:sldId id="289" r:id="rId30"/>
    <p:sldId id="290" r:id="rId31"/>
    <p:sldId id="291" r:id="rId32"/>
    <p:sldId id="292" r:id="rId33"/>
    <p:sldId id="293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7391" autoAdjust="0"/>
  </p:normalViewPr>
  <p:slideViewPr>
    <p:cSldViewPr>
      <p:cViewPr varScale="1">
        <p:scale>
          <a:sx n="116" d="100"/>
          <a:sy n="116" d="100"/>
        </p:scale>
        <p:origin x="13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49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5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9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78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5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4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45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5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8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7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4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2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50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57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5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9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16" y="683419"/>
            <a:ext cx="8572500" cy="3608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83284" y="4731032"/>
            <a:ext cx="3241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35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190893"/>
            <a:ext cx="8568965" cy="4054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Building for the Modern Web with JavaScript Applications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Allen Conway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Lead Consultant,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Modern Web: </a:t>
            </a:r>
            <a:r>
              <a:rPr lang="en-US" sz="3600" dirty="0" smtClean="0"/>
              <a:t>JS </a:t>
            </a:r>
            <a:r>
              <a:rPr lang="en-US" sz="36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4053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JS Applications </a:t>
            </a:r>
            <a:r>
              <a:rPr lang="en-US" sz="4000" dirty="0"/>
              <a:t>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Well-known JavaScript Applications</a:t>
            </a:r>
            <a:endParaRPr lang="en-US" sz="2200" dirty="0"/>
          </a:p>
          <a:p>
            <a:pPr lvl="1"/>
            <a:r>
              <a:rPr lang="en-US" sz="2200" dirty="0" smtClean="0"/>
              <a:t>Instagram, Weather.com, Walgreens, MSNBC</a:t>
            </a:r>
            <a:endParaRPr lang="en-US" sz="2200" dirty="0"/>
          </a:p>
          <a:p>
            <a:r>
              <a:rPr lang="en-US" sz="2200" dirty="0"/>
              <a:t>Making that accounting, shipment tracking, inventory, etc. application as a SPA</a:t>
            </a:r>
          </a:p>
          <a:p>
            <a:r>
              <a:rPr lang="en-US" sz="2200" dirty="0"/>
              <a:t>Considerations before making that next application a </a:t>
            </a:r>
            <a:r>
              <a:rPr lang="en-US" sz="2200" dirty="0" smtClean="0"/>
              <a:t>modern web application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79862"/>
            <a:ext cx="216024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15566"/>
            <a:ext cx="1089922" cy="100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600" dirty="0"/>
              <a:t>Why </a:t>
            </a:r>
            <a:r>
              <a:rPr lang="en-US" sz="2600" dirty="0" smtClean="0"/>
              <a:t>JavaScript Web Applications </a:t>
            </a:r>
            <a:r>
              <a:rPr lang="en-US" sz="2600" dirty="0"/>
              <a:t>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 smtClean="0"/>
              <a:t>Fluid </a:t>
            </a:r>
            <a:r>
              <a:rPr lang="en-US" dirty="0"/>
              <a:t>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 smtClean="0"/>
              <a:t>JavaScript </a:t>
            </a:r>
            <a:r>
              <a:rPr lang="en-US" dirty="0"/>
              <a:t>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34626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Disadvantages and Challenges of </a:t>
            </a:r>
            <a:r>
              <a:rPr lang="en-US" sz="2400" dirty="0" smtClean="0"/>
              <a:t>JS Web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</a:t>
            </a:r>
            <a:r>
              <a:rPr lang="en-US" dirty="0" smtClean="0"/>
              <a:t>creating modern web apps</a:t>
            </a:r>
            <a:endParaRPr lang="en-US" dirty="0"/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398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Common Misunderstandings of </a:t>
            </a:r>
            <a:r>
              <a:rPr lang="en-US" sz="3200" dirty="0" smtClean="0"/>
              <a:t>JS Apps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Not SEO friendly because there is no static content to crawl</a:t>
            </a:r>
          </a:p>
          <a:p>
            <a:r>
              <a:rPr lang="en-US" sz="2500" dirty="0"/>
              <a:t>I can’t have deep linking</a:t>
            </a:r>
          </a:p>
          <a:p>
            <a:r>
              <a:rPr lang="en-US" sz="2500" dirty="0"/>
              <a:t>I have 25+ pages in my app not </a:t>
            </a:r>
            <a:r>
              <a:rPr lang="en-US" sz="2500" dirty="0" smtClean="0"/>
              <a:t>a ‘single </a:t>
            </a:r>
            <a:r>
              <a:rPr lang="en-US" sz="2500" dirty="0"/>
              <a:t>page’</a:t>
            </a:r>
          </a:p>
          <a:p>
            <a:r>
              <a:rPr lang="en-US" sz="2500" dirty="0"/>
              <a:t>JS Frameworks are fads that will be gone in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MyVote </a:t>
            </a:r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7174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Further elevate your code :: eyeball ratio </a:t>
            </a:r>
          </a:p>
          <a:p>
            <a:r>
              <a:rPr lang="en-US" sz="3000" dirty="0"/>
              <a:t>Foot in the door for </a:t>
            </a:r>
            <a:r>
              <a:rPr lang="en-US" sz="3000" dirty="0" smtClean="0"/>
              <a:t>mobile </a:t>
            </a:r>
            <a:r>
              <a:rPr lang="en-US" sz="3000" dirty="0"/>
              <a:t>devices</a:t>
            </a:r>
          </a:p>
          <a:p>
            <a:r>
              <a:rPr lang="en-US" sz="3000" dirty="0"/>
              <a:t>Invest in your base template</a:t>
            </a:r>
          </a:p>
          <a:p>
            <a:r>
              <a:rPr lang="en-US" sz="3000" dirty="0"/>
              <a:t>Core technique: CSS Media Queries (CSS3)</a:t>
            </a:r>
          </a:p>
          <a:p>
            <a:r>
              <a:rPr lang="en-US" sz="3000" dirty="0"/>
              <a:t>Tools for </a:t>
            </a:r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Bootstrap</a:t>
            </a:r>
            <a:endParaRPr lang="en-US" sz="3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8595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0" y="1562047"/>
            <a:ext cx="2222605" cy="233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5" y="1562047"/>
            <a:ext cx="3254806" cy="23369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4665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Let’s not sugar coat it – we need JS</a:t>
            </a:r>
          </a:p>
          <a:p>
            <a:r>
              <a:rPr lang="en-US" sz="1600" dirty="0"/>
              <a:t> </a:t>
            </a:r>
            <a:r>
              <a:rPr lang="en-US" sz="1600" strike="sngStrike" dirty="0"/>
              <a:t>Object.prototype.__proto__</a:t>
            </a:r>
          </a:p>
          <a:p>
            <a:r>
              <a:rPr lang="en-US" sz="1600" dirty="0"/>
              <a:t>Follow mainstream JS patterns </a:t>
            </a:r>
          </a:p>
          <a:p>
            <a:pPr lvl="1"/>
            <a:r>
              <a:rPr lang="en-US" sz="1600" dirty="0"/>
              <a:t>Modules (Module &amp; Revealing Module Patterns)</a:t>
            </a:r>
          </a:p>
          <a:p>
            <a:pPr lvl="1"/>
            <a:r>
              <a:rPr lang="en-US" sz="1600" dirty="0"/>
              <a:t>Closures</a:t>
            </a:r>
          </a:p>
          <a:p>
            <a:pPr lvl="1"/>
            <a:r>
              <a:rPr lang="en-US" sz="1600" dirty="0"/>
              <a:t>Promises</a:t>
            </a:r>
          </a:p>
          <a:p>
            <a:r>
              <a:rPr lang="en-US" sz="1600" dirty="0"/>
              <a:t>Leverage JS </a:t>
            </a:r>
            <a:r>
              <a:rPr lang="en-US" sz="1600" dirty="0" smtClean="0"/>
              <a:t>frameworks and Libraries</a:t>
            </a:r>
            <a:endParaRPr lang="en-US" sz="1600" dirty="0"/>
          </a:p>
          <a:p>
            <a:pPr lvl="1"/>
            <a:r>
              <a:rPr lang="en-US" sz="1600" dirty="0"/>
              <a:t>AngularJS</a:t>
            </a:r>
          </a:p>
          <a:p>
            <a:pPr lvl="1"/>
            <a:r>
              <a:rPr lang="en-US" sz="1600" dirty="0" smtClean="0"/>
              <a:t>Aurelia/Durandal</a:t>
            </a:r>
            <a:endParaRPr lang="en-US" sz="1600" dirty="0"/>
          </a:p>
          <a:p>
            <a:pPr lvl="1"/>
            <a:r>
              <a:rPr lang="en-US" sz="1600" dirty="0" smtClean="0"/>
              <a:t>ReactJS</a:t>
            </a:r>
            <a:endParaRPr lang="en-US" sz="1600" dirty="0"/>
          </a:p>
          <a:p>
            <a:pPr lvl="1"/>
            <a:r>
              <a:rPr lang="en-US" sz="1600" dirty="0" smtClean="0"/>
              <a:t>Ember</a:t>
            </a:r>
          </a:p>
          <a:p>
            <a:pPr lvl="1"/>
            <a:r>
              <a:rPr lang="en-US" sz="1600" dirty="0" smtClean="0"/>
              <a:t>Backbone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200" dirty="0"/>
              <a:t>JavaScript and </a:t>
            </a:r>
            <a:r>
              <a:rPr lang="en-US" sz="3200" dirty="0" smtClean="0"/>
              <a:t>the Modern Web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1591"/>
            <a:ext cx="2954089" cy="1724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95877"/>
            <a:ext cx="2954089" cy="169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06" y="1010242"/>
            <a:ext cx="3309087" cy="1931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69" y="2876876"/>
            <a:ext cx="3324106" cy="19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372672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MVW framework for creating </a:t>
            </a:r>
            <a:r>
              <a:rPr lang="en-US" dirty="0" smtClean="0"/>
              <a:t>JavaScript Applications</a:t>
            </a:r>
            <a:endParaRPr lang="en-US" dirty="0"/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AngularJS 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9170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518"/>
            <a:ext cx="994172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78" y="1672808"/>
            <a:ext cx="3876126" cy="1638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3333" y="35814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2780" y="35814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ECMAScript 5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944340" y="4390893"/>
            <a:ext cx="3050997" cy="12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838" tIns="25002" rIns="50838" bIns="25002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75" i="1" kern="0" dirty="0">
                <a:solidFill>
                  <a:srgbClr val="666666">
                    <a:lumMod val="75000"/>
                  </a:srgbClr>
                </a:solidFill>
                <a:latin typeface="Calibri"/>
              </a:rPr>
              <a:t>http://kangax.github.io/compat-table/es6/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72808"/>
            <a:ext cx="3720740" cy="16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Share same business process to multiple consumers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9106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8301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8" y="1113262"/>
            <a:ext cx="1357313" cy="2007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3858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/>
              <a:t>Leverages existing application’s authentication mechanism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40195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80151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2" y="1550771"/>
            <a:ext cx="2527897" cy="2865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MyVote – AngularJS, TypeScript, </a:t>
            </a:r>
            <a:r>
              <a:rPr lang="en-US" dirty="0" smtClean="0"/>
              <a:t>SignalR, </a:t>
            </a:r>
            <a:r>
              <a:rPr lang="en-US" dirty="0"/>
              <a:t>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38547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big payoff – fast, fast, fast and don’t forget… efficient!</a:t>
            </a:r>
          </a:p>
          <a:p>
            <a:r>
              <a:rPr lang="en-US" sz="2000" dirty="0"/>
              <a:t>Use ‘Network’ tab in debugging tools</a:t>
            </a:r>
          </a:p>
          <a:p>
            <a:pPr lvl="1"/>
            <a:r>
              <a:rPr lang="en-US" sz="2000" dirty="0"/>
              <a:t>Request count</a:t>
            </a:r>
          </a:p>
          <a:p>
            <a:pPr lvl="1"/>
            <a:r>
              <a:rPr lang="en-US" sz="2000" dirty="0"/>
              <a:t>Size</a:t>
            </a:r>
          </a:p>
          <a:p>
            <a:pPr lvl="1"/>
            <a:r>
              <a:rPr lang="en-US" sz="2000" dirty="0"/>
              <a:t>Time</a:t>
            </a:r>
          </a:p>
          <a:p>
            <a:r>
              <a:rPr lang="en-US" sz="2000" dirty="0"/>
              <a:t>Techniques</a:t>
            </a:r>
          </a:p>
          <a:p>
            <a:pPr lvl="1"/>
            <a:r>
              <a:rPr lang="en-US" sz="2000" dirty="0"/>
              <a:t>Caching</a:t>
            </a:r>
          </a:p>
          <a:p>
            <a:pPr lvl="1"/>
            <a:r>
              <a:rPr lang="en-US" sz="2000" dirty="0"/>
              <a:t>Bundling / Minification</a:t>
            </a:r>
          </a:p>
          <a:p>
            <a:r>
              <a:rPr lang="en-US" sz="2000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Applications </a:t>
            </a: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5023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014" y="1057129"/>
            <a:ext cx="469738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Web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Modern Web App?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JS Applications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JS Applications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535751"/>
            <a:ext cx="2365875" cy="2200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4443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0686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2"/>
          </a:xfrm>
        </p:spPr>
        <p:txBody>
          <a:bodyPr>
            <a:normAutofit fontScale="92500" lnSpcReduction="10000"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>
                <a:solidFill>
                  <a:srgbClr val="92D050"/>
                </a:solidFill>
              </a:rPr>
              <a:t>http://</a:t>
            </a:r>
            <a:r>
              <a:rPr lang="en-US" sz="1300" b="1" dirty="0" smtClean="0">
                <a:solidFill>
                  <a:srgbClr val="92D050"/>
                </a:solidFill>
              </a:rPr>
              <a:t>myvote.azurewebsites.net</a:t>
            </a:r>
            <a:r>
              <a:rPr lang="en-US" sz="1300" b="1" dirty="0">
                <a:solidFill>
                  <a:srgbClr val="92D050"/>
                </a:solidFill>
              </a:rPr>
              <a:t> </a:t>
            </a:r>
            <a:endParaRPr lang="en-US" sz="1300" b="1" dirty="0" smtClean="0">
              <a:solidFill>
                <a:srgbClr val="92D050"/>
              </a:solidFill>
            </a:endParaRPr>
          </a:p>
          <a:p>
            <a:r>
              <a:rPr lang="en-US" sz="1350" dirty="0" smtClean="0"/>
              <a:t>MyVote </a:t>
            </a:r>
            <a:r>
              <a:rPr lang="en-US" sz="1350" dirty="0"/>
              <a:t>on GitHub</a:t>
            </a:r>
          </a:p>
          <a:p>
            <a:pPr lvl="1"/>
            <a:r>
              <a:rPr lang="en-US" sz="1350" b="1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  <a:endParaRPr lang="en-US" sz="1350" dirty="0" smtClean="0"/>
          </a:p>
          <a:p>
            <a:r>
              <a:rPr lang="en-US" sz="1300" dirty="0"/>
              <a:t>Angular 1 and Angular 2 </a:t>
            </a:r>
            <a:r>
              <a:rPr lang="en-US" sz="1300" dirty="0" smtClean="0"/>
              <a:t>information</a:t>
            </a:r>
          </a:p>
          <a:p>
            <a:pPr lvl="1"/>
            <a:r>
              <a:rPr lang="en-US" sz="1350" dirty="0"/>
              <a:t>http://angularjs.blogspot.com/ </a:t>
            </a:r>
            <a:endParaRPr lang="en-US" sz="1350" dirty="0" smtClean="0"/>
          </a:p>
          <a:p>
            <a:r>
              <a:rPr lang="en-US" sz="1350" dirty="0" smtClean="0"/>
              <a:t>Bootstrap</a:t>
            </a:r>
          </a:p>
          <a:p>
            <a:pPr lvl="1"/>
            <a:r>
              <a:rPr lang="en-US" sz="1350" dirty="0" smtClean="0"/>
              <a:t>http</a:t>
            </a:r>
            <a:r>
              <a:rPr lang="en-US" sz="1350" dirty="0"/>
              <a:t>://getbootstrap.com/ </a:t>
            </a:r>
          </a:p>
          <a:p>
            <a:r>
              <a:rPr lang="en-US" sz="1350" dirty="0"/>
              <a:t>UI Bootstrap (Angular directives)</a:t>
            </a:r>
          </a:p>
          <a:p>
            <a:pPr lvl="1"/>
            <a:r>
              <a:rPr lang="en-US" sz="1350" dirty="0"/>
              <a:t>http://angular-ui.github.io/bootstrap/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1475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JS Applications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 smtClean="0"/>
              <a:t>JS Frameworks </a:t>
            </a:r>
            <a:r>
              <a:rPr lang="en-US" i="1" dirty="0" smtClean="0"/>
              <a:t>can</a:t>
            </a:r>
            <a:r>
              <a:rPr lang="en-US" dirty="0" smtClean="0"/>
              <a:t> </a:t>
            </a:r>
            <a:r>
              <a:rPr lang="en-US" dirty="0"/>
              <a:t>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2350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4" y="1426123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463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5411"/>
            <a:ext cx="6506793" cy="1166415"/>
          </a:xfrm>
        </p:spPr>
        <p:txBody>
          <a:bodyPr>
            <a:normAutofit fontScale="70000" lnSpcReduction="20000"/>
          </a:bodyPr>
          <a:lstStyle/>
          <a:p>
            <a:pPr marL="51434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51434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Let’s get things 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18754"/>
            <a:ext cx="6485021" cy="11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51434" indent="0">
              <a:buNone/>
            </a:pPr>
            <a:r>
              <a:rPr lang="en-US" sz="2700" b="0" dirty="0"/>
              <a:t>“Yep – I agree.”</a:t>
            </a:r>
          </a:p>
          <a:p>
            <a:pPr marL="51434" indent="0">
              <a:buNone/>
            </a:pPr>
            <a:r>
              <a:rPr lang="en-US" sz="2700" b="0" dirty="0"/>
              <a:t>		Allen Conway </a:t>
            </a:r>
            <a:r>
              <a:rPr lang="en-US" sz="2700" b="0" dirty="0" smtClean="0"/>
              <a:t>(present day)</a:t>
            </a:r>
            <a:endParaRPr lang="en-US" sz="2700" b="0" dirty="0"/>
          </a:p>
          <a:p>
            <a:pPr marL="0" indent="0">
              <a:buNone/>
            </a:pPr>
            <a:endParaRPr lang="en-US" sz="1950" kern="0" dirty="0"/>
          </a:p>
          <a:p>
            <a:endParaRPr 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13568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4" y="1000368"/>
            <a:ext cx="1771567" cy="2068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41"/>
            <a:ext cx="3048675" cy="13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68"/>
            <a:ext cx="3048675" cy="13165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649732" y="1498237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Right Arrow 11"/>
          <p:cNvSpPr/>
          <p:nvPr/>
        </p:nvSpPr>
        <p:spPr bwMode="auto">
          <a:xfrm>
            <a:off x="4649732" y="2259006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32" y="2920630"/>
            <a:ext cx="7369175" cy="17704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 Applications </a:t>
            </a:r>
            <a:r>
              <a:rPr lang="en-US" dirty="0"/>
              <a:t>+ Responsive design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and device </a:t>
            </a:r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Best on browsers supporting HTML5 and 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More accepted on mobile devices</a:t>
            </a:r>
          </a:p>
          <a:p>
            <a:r>
              <a:rPr lang="en-US" dirty="0" smtClean="0"/>
              <a:t>JavaScript </a:t>
            </a:r>
            <a:r>
              <a:rPr lang="en-US" dirty="0"/>
              <a:t>will rule the world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Should I go to the web?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per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magenic.com/Resources/WhitePapers/ChoosingTheRightMobileTechnology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40220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04" y="1416013"/>
            <a:ext cx="3574073" cy="26838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155558" y="4176008"/>
            <a:ext cx="502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SPAs can run on </a:t>
            </a:r>
            <a:r>
              <a:rPr lang="en-US" sz="1600" i="1" dirty="0">
                <a:solidFill>
                  <a:schemeClr val="bg1"/>
                </a:solidFill>
              </a:rPr>
              <a:t>almost </a:t>
            </a:r>
            <a:r>
              <a:rPr lang="en-US" sz="1600" dirty="0">
                <a:solidFill>
                  <a:schemeClr val="bg1"/>
                </a:solidFill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MyVote – </a:t>
            </a:r>
            <a:r>
              <a:rPr lang="en-US" sz="3600" dirty="0" smtClean="0"/>
              <a:t>Modern Web Application </a:t>
            </a:r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/>
              <a:t>How are </a:t>
            </a:r>
            <a:r>
              <a:rPr lang="en-US" sz="2600" dirty="0" smtClean="0"/>
              <a:t>JavaScript Applications </a:t>
            </a:r>
            <a:r>
              <a:rPr lang="en-US" sz="2600" dirty="0"/>
              <a:t>different from </a:t>
            </a:r>
            <a:r>
              <a:rPr lang="en-US" sz="2600" dirty="0" smtClean="0"/>
              <a:t>ASP.NET MVC or </a:t>
            </a:r>
            <a:r>
              <a:rPr lang="en-US" sz="2600" dirty="0" err="1" smtClean="0"/>
              <a:t>Webforms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9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20817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1470</Words>
  <Application>Microsoft Office PowerPoint</Application>
  <PresentationFormat>On-screen Show (16:9)</PresentationFormat>
  <Paragraphs>299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Arial Bold</vt:lpstr>
      <vt:lpstr>Calibri</vt:lpstr>
      <vt:lpstr>Cordia New</vt:lpstr>
      <vt:lpstr>Times</vt:lpstr>
      <vt:lpstr>Times New Roman</vt:lpstr>
      <vt:lpstr>Wingdings</vt:lpstr>
      <vt:lpstr>Visual Studio Live! New York 2015</vt:lpstr>
      <vt:lpstr>PowerPoint Presentation</vt:lpstr>
      <vt:lpstr>Intro</vt:lpstr>
      <vt:lpstr>Target Objective</vt:lpstr>
      <vt:lpstr>Let’s get things rolling</vt:lpstr>
      <vt:lpstr>What exactly is a SPA??</vt:lpstr>
      <vt:lpstr>Cross Browser, Platform, Device</vt:lpstr>
      <vt:lpstr>MyVote – Modern Web Application DEMO</vt:lpstr>
      <vt:lpstr>How are JavaScript Applications different from ASP.NET MVC or Webforms?</vt:lpstr>
      <vt:lpstr>Where did we come from?</vt:lpstr>
      <vt:lpstr>The Modern Web: JS Applications</vt:lpstr>
      <vt:lpstr>JS Applications in the Enterprise</vt:lpstr>
      <vt:lpstr>Why JavaScript Web Applications are… AWESOME</vt:lpstr>
      <vt:lpstr>Disadvantages and Challenges of JS Web Applications</vt:lpstr>
      <vt:lpstr>Common Misunderstandings of JS Apps</vt:lpstr>
      <vt:lpstr>The MyVote Technology Stack</vt:lpstr>
      <vt:lpstr>Responsive Design</vt:lpstr>
      <vt:lpstr>MyVote - Responsive Web Design DEMO</vt:lpstr>
      <vt:lpstr>JavaScript and the Modern Web</vt:lpstr>
      <vt:lpstr>JavaScript Framework Popularity</vt:lpstr>
      <vt:lpstr>AngularJS</vt:lpstr>
      <vt:lpstr>AngularJS Fundamentals</vt:lpstr>
      <vt:lpstr>TypeScript</vt:lpstr>
      <vt:lpstr>Why TypeScript?</vt:lpstr>
      <vt:lpstr>ASP.NET Web API</vt:lpstr>
      <vt:lpstr>Azure Websites</vt:lpstr>
      <vt:lpstr>Azure Mobile Services</vt:lpstr>
      <vt:lpstr>SignalR</vt:lpstr>
      <vt:lpstr>MyVote – AngularJS, TypeScript, SignalR, and Web API DEMO</vt:lpstr>
      <vt:lpstr>JS Applications Performance</vt:lpstr>
      <vt:lpstr>Learning to befriend the Developer Tools</vt:lpstr>
      <vt:lpstr>Useful References</vt:lpstr>
      <vt:lpstr>Not a wrap up!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162</cp:revision>
  <dcterms:created xsi:type="dcterms:W3CDTF">2012-12-07T00:48:42Z</dcterms:created>
  <dcterms:modified xsi:type="dcterms:W3CDTF">2016-01-12T03:32:59Z</dcterms:modified>
</cp:coreProperties>
</file>