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703" r:id="rId2"/>
  </p:sldMasterIdLst>
  <p:notesMasterIdLst>
    <p:notesMasterId r:id="rId33"/>
  </p:notesMasterIdLst>
  <p:handoutMasterIdLst>
    <p:handoutMasterId r:id="rId34"/>
  </p:handoutMasterIdLst>
  <p:sldIdLst>
    <p:sldId id="365" r:id="rId3"/>
    <p:sldId id="323" r:id="rId4"/>
    <p:sldId id="349" r:id="rId5"/>
    <p:sldId id="353" r:id="rId6"/>
    <p:sldId id="354" r:id="rId7"/>
    <p:sldId id="355" r:id="rId8"/>
    <p:sldId id="339" r:id="rId9"/>
    <p:sldId id="357" r:id="rId10"/>
    <p:sldId id="348" r:id="rId11"/>
    <p:sldId id="356" r:id="rId12"/>
    <p:sldId id="340" r:id="rId13"/>
    <p:sldId id="345" r:id="rId14"/>
    <p:sldId id="341" r:id="rId15"/>
    <p:sldId id="342" r:id="rId16"/>
    <p:sldId id="343" r:id="rId17"/>
    <p:sldId id="346" r:id="rId18"/>
    <p:sldId id="347" r:id="rId19"/>
    <p:sldId id="352" r:id="rId20"/>
    <p:sldId id="362" r:id="rId21"/>
    <p:sldId id="332" r:id="rId22"/>
    <p:sldId id="350" r:id="rId23"/>
    <p:sldId id="358" r:id="rId24"/>
    <p:sldId id="359" r:id="rId25"/>
    <p:sldId id="360" r:id="rId26"/>
    <p:sldId id="361" r:id="rId27"/>
    <p:sldId id="363" r:id="rId28"/>
    <p:sldId id="364" r:id="rId29"/>
    <p:sldId id="337" r:id="rId30"/>
    <p:sldId id="336" r:id="rId31"/>
    <p:sldId id="335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FF00"/>
    <a:srgbClr val="00FF00"/>
    <a:srgbClr val="669B48"/>
    <a:srgbClr val="FFCC00"/>
    <a:srgbClr val="4682C7"/>
    <a:srgbClr val="0095D5"/>
    <a:srgbClr val="00B0EB"/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1002" autoAdjust="0"/>
  </p:normalViewPr>
  <p:slideViewPr>
    <p:cSldViewPr snapToGrid="0">
      <p:cViewPr varScale="1">
        <p:scale>
          <a:sx n="107" d="100"/>
          <a:sy n="107" d="100"/>
        </p:scale>
        <p:origin x="168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63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" charset="0"/>
              </a:defRPr>
            </a:lvl1pPr>
          </a:lstStyle>
          <a:p>
            <a:r>
              <a:rPr lang="en-US" dirty="0" smtClean="0"/>
              <a:t>Modern Apps Live! Orlando 2013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618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r>
              <a:rPr lang="en-US" dirty="0" smtClean="0"/>
              <a:t>©  2013 Modern Apps Live!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572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Franklin Gothic Medium" pitchFamily="34" charset="0"/>
              </a:defRPr>
            </a:lvl1pPr>
          </a:lstStyle>
          <a:p>
            <a:r>
              <a:rPr lang="en-US" dirty="0" smtClean="0"/>
              <a:t>Modern Apps Live! Orlando 2013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91575"/>
            <a:ext cx="5667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 i="1">
                <a:latin typeface="Franklin Gothic Medium" pitchFamily="34" charset="0"/>
              </a:defRPr>
            </a:lvl1pPr>
          </a:lstStyle>
          <a:p>
            <a:r>
              <a:rPr lang="en-US" i="0" dirty="0" smtClean="0"/>
              <a:t>©  2013 Modern Apps Live! All rights reserved.</a:t>
            </a: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3238" y="8685213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fld id="{7E88FDCC-C228-420D-B976-BF4E08C96F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0714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1pPr>
    <a:lvl2pPr marL="233363" indent="9525" algn="l" rtl="0" fontAlgn="base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2pPr>
    <a:lvl3pPr marL="457200" indent="-952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3pPr>
    <a:lvl4pPr marL="681038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4pPr>
    <a:lvl5pPr marL="90487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From</a:t>
            </a:r>
            <a:r>
              <a:rPr lang="en-US" baseline="0" dirty="0" smtClean="0"/>
              <a:t> a green field, we’ll build a simple SPA that consumes a simple </a:t>
            </a:r>
            <a:r>
              <a:rPr lang="en-US" baseline="0" dirty="0" err="1" smtClean="0"/>
              <a:t>WebAPI</a:t>
            </a:r>
            <a:r>
              <a:rPr lang="en-US" baseline="0" dirty="0" smtClean="0"/>
              <a:t> service</a:t>
            </a:r>
          </a:p>
          <a:p>
            <a:pPr marL="404813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Starting with an ASP.NET MVC SPA-oriented skeleton project</a:t>
            </a:r>
          </a:p>
          <a:p>
            <a:pPr marL="404813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We’ll pull in </a:t>
            </a:r>
            <a:r>
              <a:rPr lang="en-US" baseline="0" dirty="0" err="1" smtClean="0"/>
              <a:t>AngularJS</a:t>
            </a:r>
            <a:r>
              <a:rPr lang="en-US" baseline="0" dirty="0" smtClean="0"/>
              <a:t> and build up controllers, services, and directives</a:t>
            </a:r>
          </a:p>
          <a:p>
            <a:pPr marL="404813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We’ll show use of Azure Mobile Services social login</a:t>
            </a:r>
          </a:p>
          <a:p>
            <a:pPr marL="404813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We’ll apply Responsive Web Design to make the site useable from mobile devices</a:t>
            </a:r>
          </a:p>
          <a:p>
            <a:pPr marL="404813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67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[DEMO]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34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[DEMO]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16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</a:p>
          <a:p>
            <a:endParaRPr lang="en-US" dirty="0" smtClean="0"/>
          </a:p>
          <a:p>
            <a:r>
              <a:rPr lang="en-US" dirty="0" smtClean="0"/>
              <a:t>Social</a:t>
            </a:r>
            <a:r>
              <a:rPr lang="en-US" baseline="0" dirty="0" smtClean="0"/>
              <a:t> Login with Azure Mobile services is easy and useful. </a:t>
            </a:r>
            <a:r>
              <a:rPr lang="en-US" baseline="0" dirty="0" err="1" smtClean="0"/>
              <a:t>NuGet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TypeScript</a:t>
            </a:r>
            <a:r>
              <a:rPr lang="en-US" baseline="0" dirty="0" smtClean="0"/>
              <a:t> definitions get you there faster.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Think about auto-login. You can use cookies or </a:t>
            </a:r>
            <a:r>
              <a:rPr lang="en-US" baseline="0" dirty="0" err="1" smtClean="0"/>
              <a:t>localStorage</a:t>
            </a:r>
            <a:r>
              <a:rPr lang="en-US" baseline="0" dirty="0" smtClean="0"/>
              <a:t> to cache a token, but there is a security risk there.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58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Authentication lets you claim a unique ID issued from a trusted authority (</a:t>
            </a:r>
            <a:r>
              <a:rPr lang="en-US" dirty="0" err="1" smtClean="0"/>
              <a:t>ZuMo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ZuMo</a:t>
            </a:r>
            <a:r>
              <a:rPr lang="en-US" baseline="0" dirty="0" smtClean="0"/>
              <a:t> will tell you someone “is who they say they are” but it’s up to you to decide what you want them to be able to do.</a:t>
            </a:r>
          </a:p>
          <a:p>
            <a:endParaRPr lang="en-US" dirty="0" smtClean="0"/>
          </a:p>
          <a:p>
            <a:r>
              <a:rPr lang="en-US" dirty="0" smtClean="0"/>
              <a:t>[DEMO] JWT authentication</a:t>
            </a:r>
          </a:p>
          <a:p>
            <a:endParaRPr lang="en-US" dirty="0" smtClean="0"/>
          </a:p>
          <a:p>
            <a:r>
              <a:rPr lang="en-US" dirty="0" smtClean="0"/>
              <a:t>----  </a:t>
            </a:r>
            <a:r>
              <a:rPr lang="en-US" dirty="0" err="1" smtClean="0"/>
              <a:t>MediaManager</a:t>
            </a:r>
            <a:r>
              <a:rPr lang="en-US" dirty="0" smtClean="0"/>
              <a:t> / </a:t>
            </a:r>
            <a:r>
              <a:rPr lang="en-US" dirty="0" err="1" smtClean="0"/>
              <a:t>Auth</a:t>
            </a:r>
            <a:r>
              <a:rPr lang="en-US" baseline="0" dirty="0" smtClean="0"/>
              <a:t> / </a:t>
            </a:r>
            <a:r>
              <a:rPr lang="en-US" dirty="0" err="1" smtClean="0"/>
              <a:t>JsonWebTokenValidationHandler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Impersonation</a:t>
            </a:r>
            <a:r>
              <a:rPr lang="en-US" baseline="0" dirty="0" smtClean="0"/>
              <a:t> risk if JWT is intercepted or retrieved from </a:t>
            </a:r>
            <a:r>
              <a:rPr lang="en-US" baseline="0" dirty="0" err="1" smtClean="0"/>
              <a:t>localStorage</a:t>
            </a:r>
            <a:r>
              <a:rPr lang="en-US" baseline="0" dirty="0" smtClean="0"/>
              <a:t>. Can mitigate by requiring login every time, and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0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RWD is</a:t>
            </a:r>
            <a:r>
              <a:rPr lang="en-US" baseline="0" dirty="0" smtClean="0"/>
              <a:t> about maximizing reach of a single codebase. You can go RWD from the start on a site and hedge your bets on native mobile. If you go big, re-evaluate native.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Think hard about your base template – desktop or mobile first? Where do you serve the most content? Break out your “bigger” and “biggest” CSS and JavaScript and don’t serve them to mobile devices.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Media queries are the core technique to investigate.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06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30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 </a:t>
            </a:r>
            <a:r>
              <a:rPr lang="en-US" dirty="0" err="1" smtClean="0"/>
              <a:t>pullResult.cshtml</a:t>
            </a:r>
            <a:r>
              <a:rPr lang="en-US" dirty="0" smtClean="0"/>
              <a:t>, </a:t>
            </a:r>
            <a:r>
              <a:rPr lang="en-US" dirty="0" err="1" smtClean="0"/>
              <a:t>pollResult.ts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66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Default.cshtml</a:t>
            </a:r>
            <a:r>
              <a:rPr lang="en-US" baseline="0" dirty="0" smtClean="0"/>
              <a:t> – line 30 – new poll message display</a:t>
            </a:r>
            <a:endParaRPr lang="en-US" dirty="0" smtClean="0"/>
          </a:p>
          <a:p>
            <a:r>
              <a:rPr lang="en-US" dirty="0" err="1" smtClean="0"/>
              <a:t>App.ts</a:t>
            </a:r>
            <a:r>
              <a:rPr lang="en-US" dirty="0" smtClean="0"/>
              <a:t> line 96 – listen for poll added, set new poll count</a:t>
            </a:r>
          </a:p>
          <a:p>
            <a:r>
              <a:rPr lang="en-US" dirty="0" err="1" smtClean="0"/>
              <a:t>Signalr.ts</a:t>
            </a:r>
            <a:r>
              <a:rPr lang="en-US" dirty="0" smtClean="0"/>
              <a:t> – public </a:t>
            </a:r>
            <a:r>
              <a:rPr lang="en-US" dirty="0" err="1" smtClean="0"/>
              <a:t>addPoll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pollAdded</a:t>
            </a:r>
            <a:r>
              <a:rPr lang="en-US" baseline="0" dirty="0" smtClean="0"/>
              <a:t> listener</a:t>
            </a:r>
          </a:p>
          <a:p>
            <a:r>
              <a:rPr lang="en-US" baseline="0" dirty="0" err="1" smtClean="0"/>
              <a:t>OwinStartup.cs</a:t>
            </a:r>
            <a:r>
              <a:rPr lang="en-US" baseline="0" dirty="0" smtClean="0"/>
              <a:t> – bootstrap to map </a:t>
            </a:r>
            <a:r>
              <a:rPr lang="en-US" baseline="0" dirty="0" err="1" smtClean="0"/>
              <a:t>signalr</a:t>
            </a:r>
            <a:r>
              <a:rPr lang="en-US" baseline="0" dirty="0" smtClean="0"/>
              <a:t> route</a:t>
            </a:r>
          </a:p>
          <a:p>
            <a:r>
              <a:rPr lang="en-US" baseline="0" dirty="0" err="1" smtClean="0"/>
              <a:t>MyVoteHub.cs</a:t>
            </a:r>
            <a:r>
              <a:rPr lang="en-US" baseline="0" dirty="0" smtClean="0"/>
              <a:t> – send message to all but sender (</a:t>
            </a:r>
            <a:r>
              <a:rPr lang="en-US" baseline="0" dirty="0" err="1" smtClean="0"/>
              <a:t>Clients.Others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83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Chutzpah from</a:t>
            </a:r>
            <a:r>
              <a:rPr lang="en-US" baseline="0" dirty="0" smtClean="0"/>
              <a:t> console w/ coverage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17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four primary dimensions to SPA performance – bandwidth, request count,</a:t>
            </a:r>
            <a:r>
              <a:rPr lang="en-US" baseline="0" dirty="0" smtClean="0"/>
              <a:t> DOM complexity, and JavaScript performance.</a:t>
            </a:r>
          </a:p>
          <a:p>
            <a:r>
              <a:rPr lang="en-US" baseline="0" dirty="0" smtClean="0"/>
              <a:t>Bundling &amp; </a:t>
            </a:r>
            <a:r>
              <a:rPr lang="en-US" baseline="0" dirty="0" err="1" smtClean="0"/>
              <a:t>minification</a:t>
            </a:r>
            <a:r>
              <a:rPr lang="en-US" baseline="0" dirty="0" smtClean="0"/>
              <a:t>, caching, and image </a:t>
            </a:r>
            <a:r>
              <a:rPr lang="en-US" baseline="0" dirty="0" err="1" smtClean="0"/>
              <a:t>spriting</a:t>
            </a:r>
            <a:r>
              <a:rPr lang="en-US" baseline="0" dirty="0" smtClean="0"/>
              <a:t> let you deal with the network layer issues.</a:t>
            </a:r>
          </a:p>
          <a:p>
            <a:r>
              <a:rPr lang="en-US" baseline="0" dirty="0" smtClean="0"/>
              <a:t>DOM complexity is a design-time issue. Think early and often about trimming the fat in your layouts.</a:t>
            </a:r>
          </a:p>
          <a:p>
            <a:r>
              <a:rPr lang="en-US" baseline="0" dirty="0" smtClean="0"/>
              <a:t>JavaScript performance:</a:t>
            </a:r>
          </a:p>
          <a:p>
            <a:r>
              <a:rPr lang="en-US" baseline="0" dirty="0" smtClean="0"/>
              <a:t> - Cache selectors</a:t>
            </a:r>
          </a:p>
          <a:p>
            <a:r>
              <a:rPr lang="en-US" baseline="0" dirty="0" smtClean="0"/>
              <a:t> - Use $on instead of $click etc. Put your selectors on top-level objects with a selector</a:t>
            </a:r>
          </a:p>
          <a:p>
            <a:r>
              <a:rPr lang="en-US" baseline="0" dirty="0" smtClean="0"/>
              <a:t> - </a:t>
            </a:r>
            <a:r>
              <a:rPr lang="en-US" baseline="0" dirty="0" err="1" smtClean="0"/>
              <a:t>Requestanimationframe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69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VS2012 base MVC4 template has too much in it out of the box.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NuGet</a:t>
            </a:r>
            <a:r>
              <a:rPr lang="en-US" dirty="0" smtClean="0"/>
              <a:t> upgrade from the base template can</a:t>
            </a:r>
            <a:r>
              <a:rPr lang="en-US" baseline="0" dirty="0" smtClean="0"/>
              <a:t> cause big issues. Primary is Package Restore on a clean tree – the BCL libs have a catch-22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VS2013 template lets you do some a-la-carte customization, but still pulls in more than we want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It’s useful to have a base skeleton template where you can add </a:t>
            </a:r>
            <a:r>
              <a:rPr lang="en-US" baseline="0" dirty="0" err="1" smtClean="0"/>
              <a:t>NuGet</a:t>
            </a:r>
            <a:r>
              <a:rPr lang="en-US" baseline="0" dirty="0" smtClean="0"/>
              <a:t> packages on demand.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Pull down my template from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as a starting point.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389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Bundle / Min in </a:t>
            </a:r>
            <a:r>
              <a:rPr lang="en-US" dirty="0" err="1" smtClean="0"/>
              <a:t>Global.asax.cs</a:t>
            </a:r>
            <a:r>
              <a:rPr lang="en-US" dirty="0" smtClean="0"/>
              <a:t>; tweak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web.config</a:t>
            </a:r>
            <a:r>
              <a:rPr lang="en-US" baseline="0" dirty="0" smtClean="0"/>
              <a:t> and show debug vs. release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Application Insights – NOT fully baked, definitely early stages</a:t>
            </a:r>
          </a:p>
          <a:p>
            <a:r>
              <a:rPr lang="en-US" dirty="0" smtClean="0"/>
              <a:t>  - </a:t>
            </a:r>
            <a:r>
              <a:rPr lang="en-US" dirty="0" err="1" smtClean="0"/>
              <a:t>Localhost</a:t>
            </a:r>
            <a:r>
              <a:rPr lang="en-US" baseline="0" dirty="0" smtClean="0"/>
              <a:t> in reporting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Monaco – make a tweak and see it live (start from azure mgmt. portal)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01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Angular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is a complete client-side framework. Compare to other JavaScript libraries – Knockout is purely </a:t>
            </a:r>
            <a:r>
              <a:rPr lang="en-US" baseline="0" dirty="0" err="1" smtClean="0"/>
              <a:t>databinding</a:t>
            </a:r>
            <a:r>
              <a:rPr lang="en-US" baseline="0" dirty="0" smtClean="0"/>
              <a:t>-oriented.  Backbone is a set of libraries that you compose together in your own framework. </a:t>
            </a:r>
            <a:r>
              <a:rPr lang="en-US" baseline="0" dirty="0" err="1" smtClean="0"/>
              <a:t>AngularJS</a:t>
            </a:r>
            <a:r>
              <a:rPr lang="en-US" baseline="0" dirty="0" smtClean="0"/>
              <a:t> is opinionated about component roles and lays out a well-defined structure for you to build your app within.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We’ll look at the following </a:t>
            </a:r>
            <a:r>
              <a:rPr lang="en-US" baseline="0" dirty="0" err="1" smtClean="0"/>
              <a:t>AngularJS</a:t>
            </a:r>
            <a:r>
              <a:rPr lang="en-US" baseline="0" dirty="0" smtClean="0"/>
              <a:t> capabilities: Data binding, Dependency Injection, Routing, Services, Directives, the REST Client, and Promises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Working with </a:t>
            </a:r>
            <a:r>
              <a:rPr lang="en-US" baseline="0" dirty="0" err="1" smtClean="0"/>
              <a:t>AngualrJS</a:t>
            </a:r>
            <a:r>
              <a:rPr lang="en-US" baseline="0" dirty="0" smtClean="0"/>
              <a:t> (or any JavaScript library, for that matter) is more productive and less error-prone when you use </a:t>
            </a:r>
            <a:r>
              <a:rPr lang="en-US" baseline="0" dirty="0" err="1" smtClean="0"/>
              <a:t>TypeScript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We’ll look at unit testing </a:t>
            </a:r>
            <a:r>
              <a:rPr lang="en-US" baseline="0" dirty="0" err="1" smtClean="0"/>
              <a:t>AngularJS</a:t>
            </a:r>
            <a:r>
              <a:rPr lang="en-US" baseline="0" dirty="0" smtClean="0"/>
              <a:t> components.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09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TypeScript</a:t>
            </a:r>
            <a:r>
              <a:rPr lang="en-US" dirty="0" smtClean="0"/>
              <a:t> with </a:t>
            </a:r>
            <a:r>
              <a:rPr lang="en-US" dirty="0" err="1" smtClean="0"/>
              <a:t>AngularJS</a:t>
            </a:r>
            <a:r>
              <a:rPr lang="en-US" baseline="0" dirty="0" smtClean="0"/>
              <a:t> brings type safety and error checking to the compile stage. The </a:t>
            </a:r>
            <a:r>
              <a:rPr lang="en-US" baseline="0" dirty="0" err="1" smtClean="0"/>
              <a:t>TypeScript</a:t>
            </a:r>
            <a:r>
              <a:rPr lang="en-US" baseline="0" dirty="0" smtClean="0"/>
              <a:t> compiler enforces correctness before you run, saving tons of time. VS IntelliSense is really nice here too.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use </a:t>
            </a:r>
            <a:r>
              <a:rPr lang="en-US" baseline="0" dirty="0" err="1" smtClean="0"/>
              <a:t>TypeLite</a:t>
            </a:r>
            <a:r>
              <a:rPr lang="en-US" baseline="0" dirty="0" smtClean="0"/>
              <a:t> to code-gen </a:t>
            </a:r>
            <a:r>
              <a:rPr lang="en-US" baseline="0" dirty="0" err="1" smtClean="0"/>
              <a:t>TypeScript</a:t>
            </a:r>
            <a:r>
              <a:rPr lang="en-US" baseline="0" dirty="0" smtClean="0"/>
              <a:t> classes for your models. I love static typing, it keeps me sane. The farther I can project it into the client side, the better.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98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07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04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13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[DEMO]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62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[DEMO]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94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ve! 360 DEV Las Vegas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000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60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402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ve! 360 DEV Las Vegas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06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ve! 3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72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4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48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57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11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962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ve! 3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2889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371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227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5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0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46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038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27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07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90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19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94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46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api" TargetMode="External"/><Relationship Id="rId2" Type="http://schemas.openxmlformats.org/officeDocument/2006/relationships/hyperlink" Target="http://www.windowsazure.com/en-us/develop/mobile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thinkster.io/" TargetMode="External"/><Relationship Id="rId4" Type="http://schemas.openxmlformats.org/officeDocument/2006/relationships/hyperlink" Target="http://egghead.io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4899" y="2930526"/>
            <a:ext cx="7670878" cy="97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defRPr/>
            </a:pP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Post-Con Workshop – HTML5 </a:t>
            </a:r>
            <a:r>
              <a:rPr lang="en-US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Smart Client </a:t>
            </a: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with </a:t>
            </a:r>
            <a:r>
              <a:rPr lang="en-US" sz="4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AngularJS</a:t>
            </a: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Razor</a:t>
            </a:r>
            <a:endParaRPr lang="en-US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22725" y="3954463"/>
            <a:ext cx="3987800" cy="100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Aidan Ryan</a:t>
            </a:r>
            <a:endParaRPr lang="en-US" sz="2800" b="1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Arial" charset="0"/>
              </a:rPr>
              <a:t>Solutions Architect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Arial" charset="0"/>
              </a:rPr>
              <a:t>@</a:t>
            </a:r>
            <a:r>
              <a:rPr lang="en-US" sz="2400" b="1" dirty="0" err="1" smtClean="0">
                <a:solidFill>
                  <a:srgbClr val="FFFF00"/>
                </a:solidFill>
                <a:latin typeface="Arial" charset="0"/>
              </a:rPr>
              <a:t>ajryan</a:t>
            </a:r>
            <a:endParaRPr lang="en-US" sz="2400" b="1" dirty="0">
              <a:solidFill>
                <a:srgbClr val="FFFF00"/>
              </a:solidFill>
              <a:latin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1" dirty="0">
              <a:solidFill>
                <a:srgbClr val="FFCC00"/>
              </a:solidFill>
              <a:latin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prstClr val="white"/>
              </a:solidFill>
              <a:latin typeface="Times New Roman" pitchFamily="2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647313" y="5339577"/>
            <a:ext cx="23632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Arial" charset="0"/>
              </a:rPr>
              <a:t>Level: </a:t>
            </a:r>
            <a:r>
              <a:rPr lang="en-US" sz="2000" dirty="0">
                <a:solidFill>
                  <a:srgbClr val="FFFF00"/>
                </a:solidFill>
                <a:latin typeface="Arial" charset="0"/>
              </a:rPr>
              <a:t>Intermediate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prstClr val="whit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51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Zero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Global.asax.cs</a:t>
            </a:r>
            <a:endParaRPr lang="en-US" dirty="0" smtClean="0"/>
          </a:p>
          <a:p>
            <a:pPr lvl="1"/>
            <a:r>
              <a:rPr lang="en-US" dirty="0" smtClean="0"/>
              <a:t>Bundling and </a:t>
            </a:r>
            <a:r>
              <a:rPr lang="en-US" dirty="0" err="1" smtClean="0"/>
              <a:t>Minification</a:t>
            </a:r>
            <a:endParaRPr lang="en-US" dirty="0" smtClean="0"/>
          </a:p>
          <a:p>
            <a:pPr lvl="1"/>
            <a:r>
              <a:rPr lang="en-US" dirty="0" smtClean="0"/>
              <a:t>Web API Route Registration</a:t>
            </a:r>
            <a:endParaRPr lang="en-US" dirty="0" smtClean="0"/>
          </a:p>
          <a:p>
            <a:r>
              <a:rPr lang="en-US" dirty="0" err="1" smtClean="0"/>
              <a:t>Default.cshtml</a:t>
            </a:r>
            <a:endParaRPr lang="en-US" dirty="0" smtClean="0"/>
          </a:p>
          <a:p>
            <a:pPr lvl="1"/>
            <a:r>
              <a:rPr lang="en-US" dirty="0" err="1" smtClean="0"/>
              <a:t>Config</a:t>
            </a:r>
            <a:r>
              <a:rPr lang="en-US" dirty="0" smtClean="0"/>
              <a:t> values, declare the Angular module</a:t>
            </a:r>
          </a:p>
          <a:p>
            <a:r>
              <a:rPr lang="en-US" dirty="0" smtClean="0"/>
              <a:t>Define a Model class and generate TypeScript </a:t>
            </a:r>
            <a:r>
              <a:rPr lang="en-US" dirty="0" err="1" smtClean="0"/>
              <a:t>def</a:t>
            </a:r>
            <a:r>
              <a:rPr lang="en-US" dirty="0" smtClean="0"/>
              <a:t> with </a:t>
            </a:r>
            <a:r>
              <a:rPr lang="en-US" dirty="0" err="1" smtClean="0"/>
              <a:t>TypeLITE</a:t>
            </a:r>
            <a:endParaRPr lang="en-US" dirty="0" smtClean="0"/>
          </a:p>
          <a:p>
            <a:r>
              <a:rPr lang="en-US" dirty="0"/>
              <a:t>Add a Web API controller</a:t>
            </a:r>
          </a:p>
          <a:p>
            <a:r>
              <a:rPr lang="en-US" dirty="0" smtClean="0"/>
              <a:t>Build your first Angular controller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41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 / Scope</a:t>
            </a:r>
          </a:p>
          <a:p>
            <a:r>
              <a:rPr lang="en-US" dirty="0" smtClean="0"/>
              <a:t>In the markup</a:t>
            </a:r>
          </a:p>
          <a:p>
            <a:pPr lvl="1"/>
            <a:r>
              <a:rPr lang="en-US" dirty="0" smtClean="0"/>
              <a:t>{</a:t>
            </a:r>
            <a:r>
              <a:rPr lang="en-US" dirty="0" err="1" smtClean="0"/>
              <a:t>Templating</a:t>
            </a:r>
            <a:r>
              <a:rPr lang="en-US" dirty="0" smtClean="0"/>
              <a:t>}</a:t>
            </a:r>
          </a:p>
          <a:p>
            <a:pPr lvl="1"/>
            <a:r>
              <a:rPr lang="en-US" dirty="0" err="1" smtClean="0"/>
              <a:t>ng</a:t>
            </a:r>
            <a:r>
              <a:rPr lang="en-US" dirty="0" smtClean="0"/>
              <a:t>-model</a:t>
            </a:r>
          </a:p>
          <a:p>
            <a:pPr lvl="1"/>
            <a:r>
              <a:rPr lang="en-US" dirty="0" err="1" smtClean="0"/>
              <a:t>ng</a:t>
            </a:r>
            <a:r>
              <a:rPr lang="en-US" dirty="0" smtClean="0"/>
              <a:t>-bind</a:t>
            </a:r>
          </a:p>
          <a:p>
            <a:pPr lvl="1"/>
            <a:r>
              <a:rPr lang="en-US" dirty="0" err="1" smtClean="0"/>
              <a:t>ng</a:t>
            </a:r>
            <a:r>
              <a:rPr lang="en-US" dirty="0" smtClean="0"/>
              <a:t>-repeat</a:t>
            </a:r>
          </a:p>
        </p:txBody>
      </p:sp>
    </p:spTree>
    <p:extLst>
      <p:ext uri="{BB962C8B-B14F-4D97-AF65-F5344CB8AC3E}">
        <p14:creationId xmlns:p14="http://schemas.microsoft.com/office/powerpoint/2010/main" val="31292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 matching</a:t>
            </a:r>
          </a:p>
          <a:p>
            <a:r>
              <a:rPr lang="en-US" dirty="0" smtClean="0"/>
              <a:t>Think MVC Route table</a:t>
            </a:r>
          </a:p>
          <a:p>
            <a:r>
              <a:rPr lang="en-US" dirty="0" smtClean="0"/>
              <a:t>Fallback</a:t>
            </a:r>
          </a:p>
        </p:txBody>
      </p:sp>
    </p:spTree>
    <p:extLst>
      <p:ext uri="{BB962C8B-B14F-4D97-AF65-F5344CB8AC3E}">
        <p14:creationId xmlns:p14="http://schemas.microsoft.com/office/powerpoint/2010/main" val="269467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Syntax</a:t>
            </a:r>
          </a:p>
          <a:p>
            <a:r>
              <a:rPr lang="en-US" dirty="0" smtClean="0"/>
              <a:t>Script File Management</a:t>
            </a:r>
          </a:p>
        </p:txBody>
      </p:sp>
    </p:spTree>
    <p:extLst>
      <p:ext uri="{BB962C8B-B14F-4D97-AF65-F5344CB8AC3E}">
        <p14:creationId xmlns:p14="http://schemas.microsoft.com/office/powerpoint/2010/main" val="265252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Cross-Cutting Concerns</a:t>
            </a:r>
          </a:p>
          <a:p>
            <a:pPr lvl="1"/>
            <a:r>
              <a:rPr lang="en-US" dirty="0" smtClean="0"/>
              <a:t>Backend client</a:t>
            </a:r>
          </a:p>
          <a:p>
            <a:pPr lvl="1"/>
            <a:r>
              <a:rPr lang="en-US" dirty="0" smtClean="0"/>
              <a:t>External services</a:t>
            </a:r>
          </a:p>
          <a:p>
            <a:pPr lvl="1"/>
            <a:r>
              <a:rPr lang="en-US" dirty="0" err="1" smtClean="0"/>
              <a:t>Auth</a:t>
            </a:r>
            <a:r>
              <a:rPr lang="en-US" dirty="0" smtClean="0"/>
              <a:t>*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101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Markup enhancements</a:t>
            </a:r>
          </a:p>
          <a:p>
            <a:r>
              <a:rPr lang="en-US" dirty="0" smtClean="0"/>
              <a:t>Think</a:t>
            </a:r>
          </a:p>
          <a:p>
            <a:pPr lvl="1"/>
            <a:r>
              <a:rPr lang="en-US" dirty="0" smtClean="0"/>
              <a:t>MVC </a:t>
            </a:r>
            <a:r>
              <a:rPr lang="en-US" dirty="0" err="1" smtClean="0"/>
              <a:t>HtmlHelper</a:t>
            </a:r>
            <a:r>
              <a:rPr lang="en-US" dirty="0" smtClean="0"/>
              <a:t> and Display/Editor Templates</a:t>
            </a:r>
          </a:p>
          <a:p>
            <a:pPr lvl="1"/>
            <a:r>
              <a:rPr lang="en-US" dirty="0" smtClean="0"/>
              <a:t>XAML Attached Behaviors</a:t>
            </a:r>
          </a:p>
        </p:txBody>
      </p:sp>
    </p:spTree>
    <p:extLst>
      <p:ext uri="{BB962C8B-B14F-4D97-AF65-F5344CB8AC3E}">
        <p14:creationId xmlns:p14="http://schemas.microsoft.com/office/powerpoint/2010/main" val="147677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REST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Resource-oriented AJAX</a:t>
            </a:r>
          </a:p>
        </p:txBody>
      </p:sp>
    </p:spTree>
    <p:extLst>
      <p:ext uri="{BB962C8B-B14F-4D97-AF65-F5344CB8AC3E}">
        <p14:creationId xmlns:p14="http://schemas.microsoft.com/office/powerpoint/2010/main" val="57882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Think C# </a:t>
            </a:r>
            <a:r>
              <a:rPr lang="en-US" dirty="0" err="1" smtClean="0"/>
              <a:t>async</a:t>
            </a:r>
            <a:r>
              <a:rPr lang="en-US" dirty="0" smtClean="0"/>
              <a:t> / await</a:t>
            </a:r>
          </a:p>
        </p:txBody>
      </p:sp>
    </p:spTree>
    <p:extLst>
      <p:ext uri="{BB962C8B-B14F-4D97-AF65-F5344CB8AC3E}">
        <p14:creationId xmlns:p14="http://schemas.microsoft.com/office/powerpoint/2010/main" val="410165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Mobile Services Social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the client SDK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definitions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31" y="-289607"/>
            <a:ext cx="7369175" cy="1190625"/>
          </a:xfrm>
        </p:spPr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073" y="1188992"/>
            <a:ext cx="7369175" cy="4770437"/>
          </a:xfrm>
        </p:spPr>
        <p:txBody>
          <a:bodyPr/>
          <a:lstStyle/>
          <a:p>
            <a:r>
              <a:rPr lang="en-US" dirty="0"/>
              <a:t>Azure Mobile Services JWT</a:t>
            </a:r>
          </a:p>
          <a:p>
            <a:pPr lvl="1"/>
            <a:r>
              <a:rPr lang="en-US" dirty="0" smtClean="0"/>
              <a:t>Authentication: leverage </a:t>
            </a:r>
            <a:r>
              <a:rPr lang="en-US" dirty="0" err="1" smtClean="0"/>
              <a:t>ZuMo</a:t>
            </a:r>
            <a:endParaRPr lang="en-US" dirty="0" smtClean="0"/>
          </a:p>
          <a:p>
            <a:pPr lvl="1"/>
            <a:r>
              <a:rPr lang="en-US" dirty="0" smtClean="0"/>
              <a:t>Authorization: build your own</a:t>
            </a:r>
          </a:p>
          <a:p>
            <a:r>
              <a:rPr lang="en-US" dirty="0" smtClean="0"/>
              <a:t>[DEMO]</a:t>
            </a:r>
          </a:p>
          <a:p>
            <a:pPr lvl="1"/>
            <a:r>
              <a:rPr lang="en-US" dirty="0" smtClean="0"/>
              <a:t>JWT authentication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86445" y="3834251"/>
            <a:ext cx="6696096" cy="2528998"/>
            <a:chOff x="3912274" y="1739481"/>
            <a:chExt cx="4481992" cy="4417286"/>
          </a:xfrm>
        </p:grpSpPr>
        <p:sp>
          <p:nvSpPr>
            <p:cNvPr id="9" name="Freeform 8"/>
            <p:cNvSpPr/>
            <p:nvPr/>
          </p:nvSpPr>
          <p:spPr>
            <a:xfrm>
              <a:off x="4910833" y="1739481"/>
              <a:ext cx="2434208" cy="1693817"/>
            </a:xfrm>
            <a:custGeom>
              <a:avLst/>
              <a:gdLst>
                <a:gd name="connsiteX0" fmla="*/ 0 w 1693817"/>
                <a:gd name="connsiteY0" fmla="*/ 282308 h 1693817"/>
                <a:gd name="connsiteX1" fmla="*/ 282308 w 1693817"/>
                <a:gd name="connsiteY1" fmla="*/ 0 h 1693817"/>
                <a:gd name="connsiteX2" fmla="*/ 1411509 w 1693817"/>
                <a:gd name="connsiteY2" fmla="*/ 0 h 1693817"/>
                <a:gd name="connsiteX3" fmla="*/ 1693817 w 1693817"/>
                <a:gd name="connsiteY3" fmla="*/ 282308 h 1693817"/>
                <a:gd name="connsiteX4" fmla="*/ 1693817 w 1693817"/>
                <a:gd name="connsiteY4" fmla="*/ 1411509 h 1693817"/>
                <a:gd name="connsiteX5" fmla="*/ 1411509 w 1693817"/>
                <a:gd name="connsiteY5" fmla="*/ 1693817 h 1693817"/>
                <a:gd name="connsiteX6" fmla="*/ 282308 w 1693817"/>
                <a:gd name="connsiteY6" fmla="*/ 1693817 h 1693817"/>
                <a:gd name="connsiteX7" fmla="*/ 0 w 1693817"/>
                <a:gd name="connsiteY7" fmla="*/ 1411509 h 1693817"/>
                <a:gd name="connsiteX8" fmla="*/ 0 w 1693817"/>
                <a:gd name="connsiteY8" fmla="*/ 282308 h 169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817" h="1693817">
                  <a:moveTo>
                    <a:pt x="0" y="282308"/>
                  </a:moveTo>
                  <a:cubicBezTo>
                    <a:pt x="0" y="126394"/>
                    <a:pt x="126394" y="0"/>
                    <a:pt x="282308" y="0"/>
                  </a:cubicBezTo>
                  <a:lnTo>
                    <a:pt x="1411509" y="0"/>
                  </a:lnTo>
                  <a:cubicBezTo>
                    <a:pt x="1567423" y="0"/>
                    <a:pt x="1693817" y="126394"/>
                    <a:pt x="1693817" y="282308"/>
                  </a:cubicBezTo>
                  <a:lnTo>
                    <a:pt x="1693817" y="1411509"/>
                  </a:lnTo>
                  <a:cubicBezTo>
                    <a:pt x="1693817" y="1567423"/>
                    <a:pt x="1567423" y="1693817"/>
                    <a:pt x="1411509" y="1693817"/>
                  </a:cubicBezTo>
                  <a:lnTo>
                    <a:pt x="282308" y="1693817"/>
                  </a:lnTo>
                  <a:cubicBezTo>
                    <a:pt x="126394" y="1693817"/>
                    <a:pt x="0" y="1567423"/>
                    <a:pt x="0" y="1411509"/>
                  </a:cubicBezTo>
                  <a:lnTo>
                    <a:pt x="0" y="28230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025" tIns="136025" rIns="136025" bIns="136025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/>
                <a:t>Token Authority</a:t>
              </a:r>
              <a:br>
                <a:rPr lang="en-US" sz="2100" kern="1200" dirty="0" smtClean="0"/>
              </a:br>
              <a:r>
                <a:rPr lang="en-US" sz="2100" kern="1200" dirty="0" smtClean="0"/>
                <a:t>(Azure Mobile Services)</a:t>
              </a:r>
              <a:endParaRPr lang="en-US" sz="21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912274" y="4722199"/>
              <a:ext cx="1450896" cy="1434568"/>
            </a:xfrm>
            <a:custGeom>
              <a:avLst/>
              <a:gdLst>
                <a:gd name="connsiteX0" fmla="*/ 0 w 1134857"/>
                <a:gd name="connsiteY0" fmla="*/ 189147 h 1134857"/>
                <a:gd name="connsiteX1" fmla="*/ 189147 w 1134857"/>
                <a:gd name="connsiteY1" fmla="*/ 0 h 1134857"/>
                <a:gd name="connsiteX2" fmla="*/ 945710 w 1134857"/>
                <a:gd name="connsiteY2" fmla="*/ 0 h 1134857"/>
                <a:gd name="connsiteX3" fmla="*/ 1134857 w 1134857"/>
                <a:gd name="connsiteY3" fmla="*/ 189147 h 1134857"/>
                <a:gd name="connsiteX4" fmla="*/ 1134857 w 1134857"/>
                <a:gd name="connsiteY4" fmla="*/ 945710 h 1134857"/>
                <a:gd name="connsiteX5" fmla="*/ 945710 w 1134857"/>
                <a:gd name="connsiteY5" fmla="*/ 1134857 h 1134857"/>
                <a:gd name="connsiteX6" fmla="*/ 189147 w 1134857"/>
                <a:gd name="connsiteY6" fmla="*/ 1134857 h 1134857"/>
                <a:gd name="connsiteX7" fmla="*/ 0 w 1134857"/>
                <a:gd name="connsiteY7" fmla="*/ 945710 h 1134857"/>
                <a:gd name="connsiteX8" fmla="*/ 0 w 1134857"/>
                <a:gd name="connsiteY8" fmla="*/ 189147 h 113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4857" h="1134857">
                  <a:moveTo>
                    <a:pt x="0" y="189147"/>
                  </a:moveTo>
                  <a:cubicBezTo>
                    <a:pt x="0" y="84684"/>
                    <a:pt x="84684" y="0"/>
                    <a:pt x="189147" y="0"/>
                  </a:cubicBezTo>
                  <a:lnTo>
                    <a:pt x="945710" y="0"/>
                  </a:lnTo>
                  <a:cubicBezTo>
                    <a:pt x="1050173" y="0"/>
                    <a:pt x="1134857" y="84684"/>
                    <a:pt x="1134857" y="189147"/>
                  </a:cubicBezTo>
                  <a:lnTo>
                    <a:pt x="1134857" y="945710"/>
                  </a:lnTo>
                  <a:cubicBezTo>
                    <a:pt x="1134857" y="1050173"/>
                    <a:pt x="1050173" y="1134857"/>
                    <a:pt x="945710" y="1134857"/>
                  </a:cubicBezTo>
                  <a:lnTo>
                    <a:pt x="189147" y="1134857"/>
                  </a:lnTo>
                  <a:cubicBezTo>
                    <a:pt x="84684" y="1134857"/>
                    <a:pt x="0" y="1050173"/>
                    <a:pt x="0" y="945710"/>
                  </a:cubicBezTo>
                  <a:lnTo>
                    <a:pt x="0" y="18914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819" tIns="113819" rIns="113819" bIns="113819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/>
                <a:t>Client</a:t>
              </a:r>
              <a:endParaRPr lang="en-US" sz="23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6791284" y="4722199"/>
              <a:ext cx="1602982" cy="1427756"/>
            </a:xfrm>
            <a:custGeom>
              <a:avLst/>
              <a:gdLst>
                <a:gd name="connsiteX0" fmla="*/ 0 w 1134857"/>
                <a:gd name="connsiteY0" fmla="*/ 189147 h 1134857"/>
                <a:gd name="connsiteX1" fmla="*/ 189147 w 1134857"/>
                <a:gd name="connsiteY1" fmla="*/ 0 h 1134857"/>
                <a:gd name="connsiteX2" fmla="*/ 945710 w 1134857"/>
                <a:gd name="connsiteY2" fmla="*/ 0 h 1134857"/>
                <a:gd name="connsiteX3" fmla="*/ 1134857 w 1134857"/>
                <a:gd name="connsiteY3" fmla="*/ 189147 h 1134857"/>
                <a:gd name="connsiteX4" fmla="*/ 1134857 w 1134857"/>
                <a:gd name="connsiteY4" fmla="*/ 945710 h 1134857"/>
                <a:gd name="connsiteX5" fmla="*/ 945710 w 1134857"/>
                <a:gd name="connsiteY5" fmla="*/ 1134857 h 1134857"/>
                <a:gd name="connsiteX6" fmla="*/ 189147 w 1134857"/>
                <a:gd name="connsiteY6" fmla="*/ 1134857 h 1134857"/>
                <a:gd name="connsiteX7" fmla="*/ 0 w 1134857"/>
                <a:gd name="connsiteY7" fmla="*/ 945710 h 1134857"/>
                <a:gd name="connsiteX8" fmla="*/ 0 w 1134857"/>
                <a:gd name="connsiteY8" fmla="*/ 189147 h 113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4857" h="1134857">
                  <a:moveTo>
                    <a:pt x="0" y="189147"/>
                  </a:moveTo>
                  <a:cubicBezTo>
                    <a:pt x="0" y="84684"/>
                    <a:pt x="84684" y="0"/>
                    <a:pt x="189147" y="0"/>
                  </a:cubicBezTo>
                  <a:lnTo>
                    <a:pt x="945710" y="0"/>
                  </a:lnTo>
                  <a:cubicBezTo>
                    <a:pt x="1050173" y="0"/>
                    <a:pt x="1134857" y="84684"/>
                    <a:pt x="1134857" y="189147"/>
                  </a:cubicBezTo>
                  <a:lnTo>
                    <a:pt x="1134857" y="945710"/>
                  </a:lnTo>
                  <a:cubicBezTo>
                    <a:pt x="1134857" y="1050173"/>
                    <a:pt x="1050173" y="1134857"/>
                    <a:pt x="945710" y="1134857"/>
                  </a:cubicBezTo>
                  <a:lnTo>
                    <a:pt x="189147" y="1134857"/>
                  </a:lnTo>
                  <a:cubicBezTo>
                    <a:pt x="84684" y="1134857"/>
                    <a:pt x="0" y="1050173"/>
                    <a:pt x="0" y="945710"/>
                  </a:cubicBezTo>
                  <a:lnTo>
                    <a:pt x="0" y="18914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3499" tIns="93499" rIns="93499" bIns="9349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/>
                <a:t>Server with Resources</a:t>
              </a:r>
              <a:endParaRPr lang="en-US" sz="2300" kern="12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50860" y="4707353"/>
            <a:ext cx="1273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Issue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83061" y="5612083"/>
            <a:ext cx="1273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 bwMode="auto">
          <a:xfrm rot="7800315">
            <a:off x="1018701" y="4950867"/>
            <a:ext cx="1295400" cy="108858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2752065" y="5900057"/>
            <a:ext cx="2135620" cy="139172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22" name="Flowchart: Off-page Connector 21"/>
          <p:cNvSpPr/>
          <p:nvPr/>
        </p:nvSpPr>
        <p:spPr bwMode="auto">
          <a:xfrm>
            <a:off x="6447976" y="3695059"/>
            <a:ext cx="1669130" cy="1248132"/>
          </a:xfrm>
          <a:prstGeom prst="flowChartOffpage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Shared Secret</a:t>
            </a:r>
          </a:p>
        </p:txBody>
      </p:sp>
      <p:sp>
        <p:nvSpPr>
          <p:cNvPr id="23" name="Right Arrow 22"/>
          <p:cNvSpPr/>
          <p:nvPr/>
        </p:nvSpPr>
        <p:spPr bwMode="auto">
          <a:xfrm rot="10800000">
            <a:off x="5714999" y="4267200"/>
            <a:ext cx="720483" cy="106354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24" name="Right Arrow 23"/>
          <p:cNvSpPr/>
          <p:nvPr/>
        </p:nvSpPr>
        <p:spPr bwMode="auto">
          <a:xfrm rot="5400000">
            <a:off x="6905514" y="5235056"/>
            <a:ext cx="647700" cy="106354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66663" y="3455802"/>
            <a:ext cx="1712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Generate Sig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243962" y="5123572"/>
            <a:ext cx="1977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Validate Sig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5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What We Can Cover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529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alibri" panose="020F0502020204030204" pitchFamily="34" charset="0"/>
              </a:rPr>
              <a:t>Angular+TypeScript</a:t>
            </a:r>
            <a:r>
              <a:rPr lang="en-US" dirty="0" smtClean="0">
                <a:latin typeface="Calibri" panose="020F0502020204030204" pitchFamily="34" charset="0"/>
              </a:rPr>
              <a:t> project Skeleton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Building an </a:t>
            </a:r>
            <a:r>
              <a:rPr lang="en-US" dirty="0" err="1" smtClean="0">
                <a:latin typeface="Calibri" panose="020F0502020204030204" pitchFamily="34" charset="0"/>
              </a:rPr>
              <a:t>AngularJS</a:t>
            </a:r>
            <a:r>
              <a:rPr lang="en-US" dirty="0" smtClean="0">
                <a:latin typeface="Calibri" panose="020F0502020204030204" pitchFamily="34" charset="0"/>
              </a:rPr>
              <a:t> app with </a:t>
            </a:r>
            <a:r>
              <a:rPr lang="en-US" dirty="0" err="1" smtClean="0">
                <a:latin typeface="Calibri" panose="020F0502020204030204" pitchFamily="34" charset="0"/>
              </a:rPr>
              <a:t>TypeScript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Responsive Web Design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Charting with NVD3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Real-Time Messaging with </a:t>
            </a:r>
            <a:r>
              <a:rPr lang="en-US" dirty="0" err="1" smtClean="0">
                <a:latin typeface="Calibri" panose="020F0502020204030204" pitchFamily="34" charset="0"/>
              </a:rPr>
              <a:t>SignalR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Unit Testing JavaScript Applications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UX Review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Web API Security with Azure Mobile Services Social Sign-In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VS Application Insights</a:t>
            </a:r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Web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Further elevate your code :: eyeball ratio </a:t>
            </a:r>
          </a:p>
          <a:p>
            <a:r>
              <a:rPr lang="en-US" dirty="0" smtClean="0"/>
              <a:t>Foot in the door for mobile devices</a:t>
            </a:r>
          </a:p>
          <a:p>
            <a:r>
              <a:rPr lang="en-US" dirty="0" smtClean="0"/>
              <a:t>Invest in your base template</a:t>
            </a:r>
          </a:p>
          <a:p>
            <a:r>
              <a:rPr lang="en-US" dirty="0" smtClean="0"/>
              <a:t>Core technique: media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5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and position for mobile</a:t>
            </a:r>
          </a:p>
          <a:p>
            <a:r>
              <a:rPr lang="en-US" dirty="0" smtClean="0"/>
              <a:t>Grid frameworks</a:t>
            </a:r>
          </a:p>
          <a:p>
            <a:r>
              <a:rPr lang="en-US" dirty="0" smtClean="0"/>
              <a:t>Adaptive images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53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Charts: NVD3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d3.js</a:t>
            </a:r>
          </a:p>
          <a:p>
            <a:pPr lvl="1"/>
            <a:r>
              <a:rPr lang="en-US" dirty="0" smtClean="0"/>
              <a:t>Data -&gt; DOM mapping</a:t>
            </a:r>
          </a:p>
          <a:p>
            <a:r>
              <a:rPr lang="en-US" dirty="0" smtClean="0"/>
              <a:t>nvd3.js</a:t>
            </a:r>
          </a:p>
          <a:p>
            <a:pPr lvl="1"/>
            <a:r>
              <a:rPr lang="en-US" dirty="0" smtClean="0"/>
              <a:t>Data -&gt; SVG mapping == CHARTS!</a:t>
            </a:r>
          </a:p>
          <a:p>
            <a:r>
              <a:rPr lang="en-US" dirty="0" smtClean="0"/>
              <a:t>[DEMO] </a:t>
            </a:r>
          </a:p>
          <a:p>
            <a:pPr lvl="1"/>
            <a:r>
              <a:rPr lang="en-US" dirty="0" smtClean="0"/>
              <a:t>Angular directive, chart in markup, controller data-binding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34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push communication</a:t>
            </a:r>
          </a:p>
          <a:p>
            <a:r>
              <a:rPr lang="en-US" dirty="0" smtClean="0"/>
              <a:t>Notifications, streaming, etc.</a:t>
            </a:r>
          </a:p>
          <a:p>
            <a:r>
              <a:rPr lang="en-US" dirty="0" smtClean="0"/>
              <a:t>Azure Web Sites now supports Web Sockets!</a:t>
            </a:r>
          </a:p>
          <a:p>
            <a:r>
              <a:rPr lang="en-US" dirty="0" smtClean="0"/>
              <a:t>[DEMO]</a:t>
            </a:r>
          </a:p>
          <a:p>
            <a:pPr lvl="1"/>
            <a:r>
              <a:rPr lang="en-US" dirty="0" smtClean="0"/>
              <a:t>New poll notification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14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Jasmine Framework</a:t>
            </a:r>
          </a:p>
          <a:p>
            <a:pPr lvl="1"/>
            <a:r>
              <a:rPr lang="en-US" dirty="0" smtClean="0"/>
              <a:t>Mocking</a:t>
            </a:r>
          </a:p>
          <a:p>
            <a:pPr lvl="1"/>
            <a:r>
              <a:rPr lang="en-US" dirty="0" smtClean="0"/>
              <a:t>Asserts</a:t>
            </a:r>
          </a:p>
          <a:p>
            <a:r>
              <a:rPr lang="en-US" dirty="0" smtClean="0"/>
              <a:t>Angular Mocks</a:t>
            </a:r>
          </a:p>
          <a:p>
            <a:r>
              <a:rPr lang="en-US" dirty="0" smtClean="0"/>
              <a:t>Runners</a:t>
            </a:r>
          </a:p>
          <a:p>
            <a:pPr lvl="1"/>
            <a:r>
              <a:rPr lang="en-US" dirty="0" smtClean="0"/>
              <a:t>Chutzpah (“</a:t>
            </a:r>
            <a:r>
              <a:rPr lang="en-US" dirty="0" err="1" smtClean="0"/>
              <a:t>HUTZpah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Karma</a:t>
            </a:r>
          </a:p>
          <a:p>
            <a:pPr lvl="1"/>
            <a:r>
              <a:rPr lang="en-US" dirty="0" smtClean="0"/>
              <a:t>Jasmine host page</a:t>
            </a:r>
          </a:p>
          <a:p>
            <a:pPr lvl="1"/>
            <a:r>
              <a:rPr lang="en-US" dirty="0" err="1" smtClean="0"/>
              <a:t>ReSharper</a:t>
            </a:r>
            <a:endParaRPr lang="en-US" dirty="0" smtClean="0"/>
          </a:p>
          <a:p>
            <a:r>
              <a:rPr lang="en-US" dirty="0" smtClean="0"/>
              <a:t>Coverage</a:t>
            </a:r>
          </a:p>
          <a:p>
            <a:r>
              <a:rPr lang="en-US" dirty="0" smtClean="0"/>
              <a:t>[DEMO]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UX Review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78" y="2144485"/>
            <a:ext cx="4200752" cy="3631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481" y="2144484"/>
            <a:ext cx="4548579" cy="287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6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970" y="1484313"/>
            <a:ext cx="7737230" cy="4770437"/>
          </a:xfrm>
        </p:spPr>
        <p:txBody>
          <a:bodyPr numCol="2"/>
          <a:lstStyle/>
          <a:p>
            <a:r>
              <a:rPr lang="en-US" dirty="0" smtClean="0"/>
              <a:t>Areas to watch:</a:t>
            </a:r>
          </a:p>
          <a:p>
            <a:pPr lvl="1"/>
            <a:r>
              <a:rPr lang="en-US" dirty="0" smtClean="0"/>
              <a:t>Bandwidth</a:t>
            </a:r>
          </a:p>
          <a:p>
            <a:pPr lvl="1"/>
            <a:r>
              <a:rPr lang="en-US" dirty="0" smtClean="0"/>
              <a:t>Request count</a:t>
            </a:r>
          </a:p>
          <a:p>
            <a:pPr lvl="1"/>
            <a:r>
              <a:rPr lang="en-US" dirty="0" smtClean="0"/>
              <a:t>DOM complexity</a:t>
            </a:r>
          </a:p>
          <a:p>
            <a:pPr lvl="1"/>
            <a:r>
              <a:rPr lang="en-US" dirty="0" smtClean="0"/>
              <a:t>JavaScript performance</a:t>
            </a:r>
          </a:p>
          <a:p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Caching</a:t>
            </a:r>
          </a:p>
          <a:p>
            <a:pPr lvl="1"/>
            <a:r>
              <a:rPr lang="en-US" dirty="0" smtClean="0"/>
              <a:t>Bundling / </a:t>
            </a:r>
            <a:r>
              <a:rPr lang="en-US" dirty="0" err="1" smtClean="0"/>
              <a:t>minification</a:t>
            </a:r>
            <a:endParaRPr lang="en-US" dirty="0" smtClean="0"/>
          </a:p>
          <a:p>
            <a:pPr lvl="1"/>
            <a:r>
              <a:rPr lang="en-US" dirty="0" smtClean="0"/>
              <a:t>Avoid round trips</a:t>
            </a:r>
          </a:p>
          <a:p>
            <a:pPr lvl="1"/>
            <a:r>
              <a:rPr lang="en-US" dirty="0" err="1" smtClean="0"/>
              <a:t>RequestAnimationFrame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New Relic</a:t>
            </a:r>
          </a:p>
          <a:p>
            <a:pPr lvl="1"/>
            <a:r>
              <a:rPr lang="en-US" dirty="0" smtClean="0"/>
              <a:t>VS Online Application 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6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942" y="914627"/>
            <a:ext cx="7772400" cy="1500187"/>
          </a:xfrm>
        </p:spPr>
        <p:txBody>
          <a:bodyPr/>
          <a:lstStyle/>
          <a:p>
            <a:r>
              <a:rPr lang="en-US" dirty="0" smtClean="0"/>
              <a:t>[DEMO]: Bundling/</a:t>
            </a:r>
            <a:r>
              <a:rPr lang="en-US" dirty="0" err="1" smtClean="0"/>
              <a:t>Minification</a:t>
            </a:r>
            <a:r>
              <a:rPr lang="en-US" dirty="0" smtClean="0"/>
              <a:t>, Monitoring, Monaco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3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Azure Mobile Services Docs</a:t>
            </a:r>
          </a:p>
          <a:p>
            <a:pPr lvl="1"/>
            <a:r>
              <a:rPr lang="en-US" dirty="0">
                <a:hlinkClick r:id="rId2"/>
              </a:rPr>
              <a:t>http://www.windowsazure.com/en-us/develop/mobile/</a:t>
            </a:r>
            <a:endParaRPr lang="en-US" dirty="0" smtClean="0"/>
          </a:p>
          <a:p>
            <a:r>
              <a:rPr lang="en-US" dirty="0" err="1" smtClean="0"/>
              <a:t>AngularJS</a:t>
            </a:r>
            <a:r>
              <a:rPr lang="en-US" dirty="0" smtClean="0"/>
              <a:t> Docs</a:t>
            </a:r>
          </a:p>
          <a:p>
            <a:pPr lvl="1"/>
            <a:r>
              <a:rPr lang="en-US" dirty="0">
                <a:hlinkClick r:id="rId3"/>
              </a:rPr>
              <a:t>http://docs.angularjs.org/api</a:t>
            </a:r>
            <a:endParaRPr lang="en-US" dirty="0" smtClean="0"/>
          </a:p>
          <a:p>
            <a:r>
              <a:rPr lang="en-US" dirty="0" err="1" smtClean="0"/>
              <a:t>AngularJS</a:t>
            </a:r>
            <a:r>
              <a:rPr lang="en-US" dirty="0" smtClean="0"/>
              <a:t> Guides</a:t>
            </a:r>
          </a:p>
          <a:p>
            <a:pPr lvl="1"/>
            <a:r>
              <a:rPr lang="en-US" dirty="0">
                <a:hlinkClick r:id="rId4"/>
              </a:rPr>
              <a:t>http://egghead.io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http://thinkster.io/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8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2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ASP.NET MVC SPA Skeleton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9" y="1484313"/>
            <a:ext cx="7793800" cy="3611943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VS2012 Base Template 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Too much out of box</a:t>
            </a:r>
          </a:p>
          <a:p>
            <a:pPr lvl="1"/>
            <a:r>
              <a:rPr lang="en-US" dirty="0" err="1" smtClean="0">
                <a:latin typeface="Calibri" panose="020F0502020204030204" pitchFamily="34" charset="0"/>
              </a:rPr>
              <a:t>NuGet</a:t>
            </a:r>
            <a:r>
              <a:rPr lang="en-US" dirty="0" smtClean="0">
                <a:latin typeface="Calibri" panose="020F0502020204030204" pitchFamily="34" charset="0"/>
              </a:rPr>
              <a:t> woes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VS2013 Template a-la-carte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Best to start stripped down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Empty ASP.NET application, pull in </a:t>
            </a:r>
            <a:r>
              <a:rPr lang="en-US" dirty="0" err="1" smtClean="0">
                <a:latin typeface="Calibri" panose="020F0502020204030204" pitchFamily="34" charset="0"/>
              </a:rPr>
              <a:t>NuGet</a:t>
            </a:r>
            <a:r>
              <a:rPr lang="en-US" dirty="0" smtClean="0">
                <a:latin typeface="Calibri" panose="020F0502020204030204" pitchFamily="34" charset="0"/>
              </a:rPr>
              <a:t> packages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My template on </a:t>
            </a:r>
            <a:r>
              <a:rPr lang="en-US" dirty="0" err="1" smtClean="0">
                <a:latin typeface="Calibri" panose="020F0502020204030204" pitchFamily="34" charset="0"/>
              </a:rPr>
              <a:t>GitHub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489" y="5294757"/>
            <a:ext cx="8711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rgbClr val="92D050"/>
                </a:solidFill>
              </a:rPr>
              <a:t>http://github.com/ajryan/NgTypeScript</a:t>
            </a:r>
          </a:p>
        </p:txBody>
      </p:sp>
    </p:spTree>
    <p:extLst>
      <p:ext uri="{BB962C8B-B14F-4D97-AF65-F5344CB8AC3E}">
        <p14:creationId xmlns:p14="http://schemas.microsoft.com/office/powerpoint/2010/main" val="365444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Aidan Ryan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AidanR@magenic.com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ajryan</a:t>
            </a:r>
            <a:endParaRPr lang="en-US" dirty="0" smtClean="0"/>
          </a:p>
          <a:p>
            <a:r>
              <a:rPr lang="en-US" dirty="0" smtClean="0"/>
              <a:t>http://www.aidanjryan.com</a:t>
            </a:r>
          </a:p>
          <a:p>
            <a:r>
              <a:rPr lang="en-US" dirty="0" smtClean="0"/>
              <a:t>https://github.com/ajryan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5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8" y="3088572"/>
            <a:ext cx="6229350" cy="3667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8" y="186340"/>
            <a:ext cx="51435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6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685800"/>
            <a:ext cx="7515225" cy="5486400"/>
          </a:xfrm>
          <a:prstGeom prst="rect">
            <a:avLst/>
          </a:prstGeom>
        </p:spPr>
      </p:pic>
      <p:sp>
        <p:nvSpPr>
          <p:cNvPr id="2" name="Multiply 1"/>
          <p:cNvSpPr/>
          <p:nvPr/>
        </p:nvSpPr>
        <p:spPr>
          <a:xfrm>
            <a:off x="2823210" y="3897630"/>
            <a:ext cx="320040" cy="43434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2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" y="271461"/>
            <a:ext cx="3971925" cy="6305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208" y="271461"/>
            <a:ext cx="3962400" cy="20288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94860" y="2674620"/>
            <a:ext cx="4251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Update to Stable</a:t>
            </a:r>
          </a:p>
          <a:p>
            <a:endParaRPr lang="en-US" sz="2400" dirty="0"/>
          </a:p>
          <a:p>
            <a:r>
              <a:rPr lang="en-US" sz="2400" dirty="0" smtClean="0"/>
              <a:t>Add: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Angular core, route, resource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TypeScript definitions for Angular and jQuery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ASP.NET Web Pages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TypeLITE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975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Complete client-side framework</a:t>
            </a:r>
          </a:p>
          <a:p>
            <a:pPr lvl="1"/>
            <a:r>
              <a:rPr lang="en-US" dirty="0"/>
              <a:t>Data binding</a:t>
            </a:r>
          </a:p>
          <a:p>
            <a:pPr lvl="1"/>
            <a:r>
              <a:rPr lang="en-US" dirty="0" smtClean="0"/>
              <a:t>Dependency Injection</a:t>
            </a:r>
          </a:p>
          <a:p>
            <a:pPr lvl="1"/>
            <a:r>
              <a:rPr lang="en-US" dirty="0"/>
              <a:t>Routing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Directives</a:t>
            </a:r>
          </a:p>
          <a:p>
            <a:pPr lvl="1"/>
            <a:r>
              <a:rPr lang="en-US" dirty="0" smtClean="0"/>
              <a:t>REST Client</a:t>
            </a:r>
          </a:p>
          <a:p>
            <a:pPr lvl="1"/>
            <a:r>
              <a:rPr lang="en-US" dirty="0" smtClean="0"/>
              <a:t>Promises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!</a:t>
            </a:r>
          </a:p>
          <a:p>
            <a:r>
              <a:rPr lang="en-US" dirty="0" smtClean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372309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" y="112260"/>
            <a:ext cx="8912509" cy="555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6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with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= app</a:t>
            </a:r>
          </a:p>
          <a:p>
            <a:r>
              <a:rPr lang="en-US" dirty="0" smtClean="0"/>
              <a:t>Class = controller, service,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Strong-type your model ($scope) with </a:t>
            </a:r>
            <a:r>
              <a:rPr lang="en-US" dirty="0" err="1" smtClean="0"/>
              <a:t>TypeLite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8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Live! 360 DEV Las Vegas 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ive! 360 DEV Las Vegas 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3844</TotalTime>
  <Words>1584</Words>
  <Application>Microsoft Office PowerPoint</Application>
  <PresentationFormat>On-screen Show (4:3)</PresentationFormat>
  <Paragraphs>293</Paragraphs>
  <Slides>30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Franklin Gothic Medium</vt:lpstr>
      <vt:lpstr>Lucida Console</vt:lpstr>
      <vt:lpstr>Times New Roman</vt:lpstr>
      <vt:lpstr>Live! 360 DEV Las Vegas 2014</vt:lpstr>
      <vt:lpstr>1_Live! 360 DEV Las Vegas 2014</vt:lpstr>
      <vt:lpstr>PowerPoint Presentation</vt:lpstr>
      <vt:lpstr>What We Can Cover</vt:lpstr>
      <vt:lpstr>ASP.NET MVC SPA Skeleton</vt:lpstr>
      <vt:lpstr>PowerPoint Presentation</vt:lpstr>
      <vt:lpstr>PowerPoint Presentation</vt:lpstr>
      <vt:lpstr>PowerPoint Presentation</vt:lpstr>
      <vt:lpstr>AngularJS</vt:lpstr>
      <vt:lpstr>PowerPoint Presentation</vt:lpstr>
      <vt:lpstr>TypeScript with AngularJS</vt:lpstr>
      <vt:lpstr>From Zero</vt:lpstr>
      <vt:lpstr>AngularJS Data Binding</vt:lpstr>
      <vt:lpstr>AngularJS Routing</vt:lpstr>
      <vt:lpstr>AngularJS Dependency Injection</vt:lpstr>
      <vt:lpstr>AngularJS Services</vt:lpstr>
      <vt:lpstr>AngularJS Directives</vt:lpstr>
      <vt:lpstr>AngularJS REST Client</vt:lpstr>
      <vt:lpstr>AngularJS Promises</vt:lpstr>
      <vt:lpstr>Azure Mobile Services Social Login</vt:lpstr>
      <vt:lpstr>Security</vt:lpstr>
      <vt:lpstr>Responsive Web Design</vt:lpstr>
      <vt:lpstr>Responsive Techniques</vt:lpstr>
      <vt:lpstr>Charts: NVD3</vt:lpstr>
      <vt:lpstr>SignalR</vt:lpstr>
      <vt:lpstr>Unit Testing</vt:lpstr>
      <vt:lpstr>UX Review</vt:lpstr>
      <vt:lpstr>Performance</vt:lpstr>
      <vt:lpstr>PowerPoint Presentation</vt:lpstr>
      <vt:lpstr>Useful Links</vt:lpstr>
      <vt:lpstr>Questions?</vt:lpstr>
      <vt:lpstr>Aidan Ryan</vt:lpstr>
    </vt:vector>
  </TitlesOfParts>
  <Company>1105 Media,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 That is Really Long and Covers Two Lines</dc:title>
  <dc:creator>B. Sutton</dc:creator>
  <cp:lastModifiedBy>Aidan Ryan</cp:lastModifiedBy>
  <cp:revision>144</cp:revision>
  <dcterms:created xsi:type="dcterms:W3CDTF">2004-06-15T18:50:25Z</dcterms:created>
  <dcterms:modified xsi:type="dcterms:W3CDTF">2014-03-14T20:14:56Z</dcterms:modified>
</cp:coreProperties>
</file>