
<file path=[Content_Types].xml><?xml version="1.0" encoding="utf-8"?>
<Types xmlns="http://schemas.openxmlformats.org/package/2006/content-types"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25" r:id="rId2"/>
    <p:sldId id="341" r:id="rId3"/>
    <p:sldId id="326" r:id="rId4"/>
    <p:sldId id="328" r:id="rId5"/>
    <p:sldId id="338" r:id="rId6"/>
    <p:sldId id="329" r:id="rId7"/>
    <p:sldId id="335" r:id="rId8"/>
    <p:sldId id="339" r:id="rId9"/>
    <p:sldId id="342" r:id="rId10"/>
    <p:sldId id="344" r:id="rId11"/>
    <p:sldId id="343" r:id="rId12"/>
    <p:sldId id="321" r:id="rId1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23E148"/>
    <a:srgbClr val="FFC000"/>
    <a:srgbClr val="FFECAF"/>
    <a:srgbClr val="FFDD71"/>
    <a:srgbClr val="1A479E"/>
    <a:srgbClr val="7F7F7F"/>
    <a:srgbClr val="DAE3F3"/>
    <a:srgbClr val="C5E0B4"/>
    <a:srgbClr val="3857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49DFA6-B349-4C21-BBA7-5C59374AB5A8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CO"/>
        </a:p>
      </dgm:t>
    </dgm:pt>
    <dgm:pt modelId="{410C73CD-B642-4DF3-8BC4-6857B1C6AE61}">
      <dgm:prSet phldrT="[Texto]"/>
      <dgm:spPr/>
      <dgm:t>
        <a:bodyPr/>
        <a:lstStyle/>
        <a:p>
          <a:r>
            <a:rPr lang="es-CO" dirty="0" smtClean="0"/>
            <a:t>Criterio 1: Tipo de MIMO en LTE1900</a:t>
          </a:r>
          <a:endParaRPr lang="es-CO" dirty="0"/>
        </a:p>
      </dgm:t>
    </dgm:pt>
    <dgm:pt modelId="{AAD4FEE6-E008-4869-8C89-9E55E025EAC1}" type="parTrans" cxnId="{90B22704-5970-4A20-897A-B7B2A9A5A62D}">
      <dgm:prSet/>
      <dgm:spPr/>
      <dgm:t>
        <a:bodyPr/>
        <a:lstStyle/>
        <a:p>
          <a:endParaRPr lang="es-CO"/>
        </a:p>
      </dgm:t>
    </dgm:pt>
    <dgm:pt modelId="{30190012-68AA-487A-85D9-2B621E5D5A4A}" type="sibTrans" cxnId="{90B22704-5970-4A20-897A-B7B2A9A5A62D}">
      <dgm:prSet/>
      <dgm:spPr/>
      <dgm:t>
        <a:bodyPr/>
        <a:lstStyle/>
        <a:p>
          <a:endParaRPr lang="es-CO"/>
        </a:p>
      </dgm:t>
    </dgm:pt>
    <dgm:pt modelId="{25C299EC-61A5-4CD4-99E0-3C86B821C053}">
      <dgm:prSet phldrT="[Texto]"/>
      <dgm:spPr/>
      <dgm:t>
        <a:bodyPr/>
        <a:lstStyle/>
        <a:p>
          <a:r>
            <a:rPr lang="es-CO" dirty="0" smtClean="0"/>
            <a:t>Criterio 2*: Carga de Usuarios HSUPA en BTS</a:t>
          </a:r>
          <a:endParaRPr lang="es-CO" dirty="0"/>
        </a:p>
      </dgm:t>
    </dgm:pt>
    <dgm:pt modelId="{C6B2EA41-12FE-47DB-821B-77E584D8B4DB}" type="parTrans" cxnId="{CBE00A5F-56B0-4C47-BC81-68759429435B}">
      <dgm:prSet/>
      <dgm:spPr/>
      <dgm:t>
        <a:bodyPr/>
        <a:lstStyle/>
        <a:p>
          <a:endParaRPr lang="es-CO"/>
        </a:p>
      </dgm:t>
    </dgm:pt>
    <dgm:pt modelId="{0FBC902C-2DAF-426F-8927-0636A58268FD}" type="sibTrans" cxnId="{CBE00A5F-56B0-4C47-BC81-68759429435B}">
      <dgm:prSet/>
      <dgm:spPr/>
      <dgm:t>
        <a:bodyPr/>
        <a:lstStyle/>
        <a:p>
          <a:endParaRPr lang="es-CO"/>
        </a:p>
      </dgm:t>
    </dgm:pt>
    <dgm:pt modelId="{F45EA406-1317-42FB-9A7F-58BD506A7D8B}">
      <dgm:prSet phldrT="[Texto]"/>
      <dgm:spPr/>
      <dgm:t>
        <a:bodyPr/>
        <a:lstStyle/>
        <a:p>
          <a:r>
            <a:rPr lang="es-CO" dirty="0" smtClean="0"/>
            <a:t>Criterio 3: Disponibilidad de HW FSMF</a:t>
          </a:r>
          <a:endParaRPr lang="es-CO" dirty="0"/>
        </a:p>
      </dgm:t>
    </dgm:pt>
    <dgm:pt modelId="{E8CD8C99-071C-4EBB-9AFA-DD299578962E}" type="parTrans" cxnId="{CB00BC0D-CC8F-40E1-BC25-17709202E996}">
      <dgm:prSet/>
      <dgm:spPr/>
      <dgm:t>
        <a:bodyPr/>
        <a:lstStyle/>
        <a:p>
          <a:endParaRPr lang="es-CO"/>
        </a:p>
      </dgm:t>
    </dgm:pt>
    <dgm:pt modelId="{61B5D0B6-DB11-4FA2-B5F5-BF9E503EF546}" type="sibTrans" cxnId="{CB00BC0D-CC8F-40E1-BC25-17709202E996}">
      <dgm:prSet/>
      <dgm:spPr/>
      <dgm:t>
        <a:bodyPr/>
        <a:lstStyle/>
        <a:p>
          <a:endParaRPr lang="es-CO"/>
        </a:p>
      </dgm:t>
    </dgm:pt>
    <dgm:pt modelId="{74E3AAE8-3288-4140-A435-FBBA9A5EC40E}" type="pres">
      <dgm:prSet presAssocID="{9649DFA6-B349-4C21-BBA7-5C59374AB5A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18B71D0C-E051-4767-A7C9-23F123162AB9}" type="pres">
      <dgm:prSet presAssocID="{410C73CD-B642-4DF3-8BC4-6857B1C6AE61}" presName="parentLin" presStyleCnt="0"/>
      <dgm:spPr/>
    </dgm:pt>
    <dgm:pt modelId="{D154AD2A-471B-4D59-B402-E5E59588A462}" type="pres">
      <dgm:prSet presAssocID="{410C73CD-B642-4DF3-8BC4-6857B1C6AE61}" presName="parentLeftMargin" presStyleLbl="node1" presStyleIdx="0" presStyleCnt="3"/>
      <dgm:spPr/>
      <dgm:t>
        <a:bodyPr/>
        <a:lstStyle/>
        <a:p>
          <a:endParaRPr lang="es-CO"/>
        </a:p>
      </dgm:t>
    </dgm:pt>
    <dgm:pt modelId="{6E05A151-75D0-4455-8979-1EFFF06FC481}" type="pres">
      <dgm:prSet presAssocID="{410C73CD-B642-4DF3-8BC4-6857B1C6AE61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DBCB7091-481D-44CC-832C-8EEF232F3646}" type="pres">
      <dgm:prSet presAssocID="{410C73CD-B642-4DF3-8BC4-6857B1C6AE61}" presName="negativeSpace" presStyleCnt="0"/>
      <dgm:spPr/>
    </dgm:pt>
    <dgm:pt modelId="{77B60352-516B-4EE5-B8EF-45C389644276}" type="pres">
      <dgm:prSet presAssocID="{410C73CD-B642-4DF3-8BC4-6857B1C6AE61}" presName="childText" presStyleLbl="conFgAcc1" presStyleIdx="0" presStyleCnt="3">
        <dgm:presLayoutVars>
          <dgm:bulletEnabled val="1"/>
        </dgm:presLayoutVars>
      </dgm:prSet>
      <dgm:spPr/>
    </dgm:pt>
    <dgm:pt modelId="{1EC01206-D1E4-44D3-85F5-2B4446B24A92}" type="pres">
      <dgm:prSet presAssocID="{30190012-68AA-487A-85D9-2B621E5D5A4A}" presName="spaceBetweenRectangles" presStyleCnt="0"/>
      <dgm:spPr/>
    </dgm:pt>
    <dgm:pt modelId="{497D27A2-3AA4-4ECE-B24A-8E0AC453CB36}" type="pres">
      <dgm:prSet presAssocID="{25C299EC-61A5-4CD4-99E0-3C86B821C053}" presName="parentLin" presStyleCnt="0"/>
      <dgm:spPr/>
    </dgm:pt>
    <dgm:pt modelId="{199342A7-D0CA-47D1-96AC-5FABC987167E}" type="pres">
      <dgm:prSet presAssocID="{25C299EC-61A5-4CD4-99E0-3C86B821C053}" presName="parentLeftMargin" presStyleLbl="node1" presStyleIdx="0" presStyleCnt="3"/>
      <dgm:spPr/>
      <dgm:t>
        <a:bodyPr/>
        <a:lstStyle/>
        <a:p>
          <a:endParaRPr lang="es-CO"/>
        </a:p>
      </dgm:t>
    </dgm:pt>
    <dgm:pt modelId="{94A908A2-1270-4FE7-912A-30044AEB356D}" type="pres">
      <dgm:prSet presAssocID="{25C299EC-61A5-4CD4-99E0-3C86B821C053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E0035A8-8FF2-47CA-992B-ED26F04C5153}" type="pres">
      <dgm:prSet presAssocID="{25C299EC-61A5-4CD4-99E0-3C86B821C053}" presName="negativeSpace" presStyleCnt="0"/>
      <dgm:spPr/>
    </dgm:pt>
    <dgm:pt modelId="{4635813D-D094-4A46-9009-6419EA830686}" type="pres">
      <dgm:prSet presAssocID="{25C299EC-61A5-4CD4-99E0-3C86B821C053}" presName="childText" presStyleLbl="conFgAcc1" presStyleIdx="1" presStyleCnt="3">
        <dgm:presLayoutVars>
          <dgm:bulletEnabled val="1"/>
        </dgm:presLayoutVars>
      </dgm:prSet>
      <dgm:spPr/>
    </dgm:pt>
    <dgm:pt modelId="{B88ED35C-AF7B-4F1D-B3AD-F67BE7FC5924}" type="pres">
      <dgm:prSet presAssocID="{0FBC902C-2DAF-426F-8927-0636A58268FD}" presName="spaceBetweenRectangles" presStyleCnt="0"/>
      <dgm:spPr/>
    </dgm:pt>
    <dgm:pt modelId="{86F4D330-7A39-4B52-A73C-C85A41B10DD1}" type="pres">
      <dgm:prSet presAssocID="{F45EA406-1317-42FB-9A7F-58BD506A7D8B}" presName="parentLin" presStyleCnt="0"/>
      <dgm:spPr/>
    </dgm:pt>
    <dgm:pt modelId="{7DD76FFF-AF99-4AC3-90C6-28DD25645222}" type="pres">
      <dgm:prSet presAssocID="{F45EA406-1317-42FB-9A7F-58BD506A7D8B}" presName="parentLeftMargin" presStyleLbl="node1" presStyleIdx="1" presStyleCnt="3"/>
      <dgm:spPr/>
      <dgm:t>
        <a:bodyPr/>
        <a:lstStyle/>
        <a:p>
          <a:endParaRPr lang="es-CO"/>
        </a:p>
      </dgm:t>
    </dgm:pt>
    <dgm:pt modelId="{D8C80597-C475-4253-8D61-49B5FC194CB5}" type="pres">
      <dgm:prSet presAssocID="{F45EA406-1317-42FB-9A7F-58BD506A7D8B}" presName="parentText" presStyleLbl="node1" presStyleIdx="2" presStyleCnt="3" custLinFactNeighborY="94821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84433CFD-4C45-48EB-8325-104B3A6553D3}" type="pres">
      <dgm:prSet presAssocID="{F45EA406-1317-42FB-9A7F-58BD506A7D8B}" presName="negativeSpace" presStyleCnt="0"/>
      <dgm:spPr/>
    </dgm:pt>
    <dgm:pt modelId="{8846556A-BDAC-489B-85EB-BECEC45BEBA9}" type="pres">
      <dgm:prSet presAssocID="{F45EA406-1317-42FB-9A7F-58BD506A7D8B}" presName="childText" presStyleLbl="conFgAcc1" presStyleIdx="2" presStyleCnt="3" custLinFactY="52508" custLinFactNeighborY="100000">
        <dgm:presLayoutVars>
          <dgm:bulletEnabled val="1"/>
        </dgm:presLayoutVars>
      </dgm:prSet>
      <dgm:spPr/>
    </dgm:pt>
  </dgm:ptLst>
  <dgm:cxnLst>
    <dgm:cxn modelId="{90B22704-5970-4A20-897A-B7B2A9A5A62D}" srcId="{9649DFA6-B349-4C21-BBA7-5C59374AB5A8}" destId="{410C73CD-B642-4DF3-8BC4-6857B1C6AE61}" srcOrd="0" destOrd="0" parTransId="{AAD4FEE6-E008-4869-8C89-9E55E025EAC1}" sibTransId="{30190012-68AA-487A-85D9-2B621E5D5A4A}"/>
    <dgm:cxn modelId="{CEDDEF29-4D22-4A0D-B716-CE39976B47DA}" type="presOf" srcId="{25C299EC-61A5-4CD4-99E0-3C86B821C053}" destId="{94A908A2-1270-4FE7-912A-30044AEB356D}" srcOrd="1" destOrd="0" presId="urn:microsoft.com/office/officeart/2005/8/layout/list1"/>
    <dgm:cxn modelId="{27BA329D-07C0-4A08-84BF-0A8486148E1F}" type="presOf" srcId="{9649DFA6-B349-4C21-BBA7-5C59374AB5A8}" destId="{74E3AAE8-3288-4140-A435-FBBA9A5EC40E}" srcOrd="0" destOrd="0" presId="urn:microsoft.com/office/officeart/2005/8/layout/list1"/>
    <dgm:cxn modelId="{62B0CF2A-FE93-4212-B4BA-2C8F8C527E1F}" type="presOf" srcId="{410C73CD-B642-4DF3-8BC4-6857B1C6AE61}" destId="{D154AD2A-471B-4D59-B402-E5E59588A462}" srcOrd="0" destOrd="0" presId="urn:microsoft.com/office/officeart/2005/8/layout/list1"/>
    <dgm:cxn modelId="{E2F37F25-D007-4EE8-B0C0-17254A586E05}" type="presOf" srcId="{410C73CD-B642-4DF3-8BC4-6857B1C6AE61}" destId="{6E05A151-75D0-4455-8979-1EFFF06FC481}" srcOrd="1" destOrd="0" presId="urn:microsoft.com/office/officeart/2005/8/layout/list1"/>
    <dgm:cxn modelId="{9CE11F09-A864-4A84-9E1B-8DC95382ACE9}" type="presOf" srcId="{25C299EC-61A5-4CD4-99E0-3C86B821C053}" destId="{199342A7-D0CA-47D1-96AC-5FABC987167E}" srcOrd="0" destOrd="0" presId="urn:microsoft.com/office/officeart/2005/8/layout/list1"/>
    <dgm:cxn modelId="{64398C17-14EA-4B6D-B50D-51B5762174BE}" type="presOf" srcId="{F45EA406-1317-42FB-9A7F-58BD506A7D8B}" destId="{D8C80597-C475-4253-8D61-49B5FC194CB5}" srcOrd="1" destOrd="0" presId="urn:microsoft.com/office/officeart/2005/8/layout/list1"/>
    <dgm:cxn modelId="{CB00BC0D-CC8F-40E1-BC25-17709202E996}" srcId="{9649DFA6-B349-4C21-BBA7-5C59374AB5A8}" destId="{F45EA406-1317-42FB-9A7F-58BD506A7D8B}" srcOrd="2" destOrd="0" parTransId="{E8CD8C99-071C-4EBB-9AFA-DD299578962E}" sibTransId="{61B5D0B6-DB11-4FA2-B5F5-BF9E503EF546}"/>
    <dgm:cxn modelId="{CBE00A5F-56B0-4C47-BC81-68759429435B}" srcId="{9649DFA6-B349-4C21-BBA7-5C59374AB5A8}" destId="{25C299EC-61A5-4CD4-99E0-3C86B821C053}" srcOrd="1" destOrd="0" parTransId="{C6B2EA41-12FE-47DB-821B-77E584D8B4DB}" sibTransId="{0FBC902C-2DAF-426F-8927-0636A58268FD}"/>
    <dgm:cxn modelId="{5EB88B48-1BEA-4989-B2A3-3AB8E13B4207}" type="presOf" srcId="{F45EA406-1317-42FB-9A7F-58BD506A7D8B}" destId="{7DD76FFF-AF99-4AC3-90C6-28DD25645222}" srcOrd="0" destOrd="0" presId="urn:microsoft.com/office/officeart/2005/8/layout/list1"/>
    <dgm:cxn modelId="{3E3ACB34-DCAB-4EF0-9E86-23E8B5193D87}" type="presParOf" srcId="{74E3AAE8-3288-4140-A435-FBBA9A5EC40E}" destId="{18B71D0C-E051-4767-A7C9-23F123162AB9}" srcOrd="0" destOrd="0" presId="urn:microsoft.com/office/officeart/2005/8/layout/list1"/>
    <dgm:cxn modelId="{4D41EFCA-E5D2-428F-836E-BCFB3C9B2CB4}" type="presParOf" srcId="{18B71D0C-E051-4767-A7C9-23F123162AB9}" destId="{D154AD2A-471B-4D59-B402-E5E59588A462}" srcOrd="0" destOrd="0" presId="urn:microsoft.com/office/officeart/2005/8/layout/list1"/>
    <dgm:cxn modelId="{AA148510-A775-4216-AA36-49947AE7AD8C}" type="presParOf" srcId="{18B71D0C-E051-4767-A7C9-23F123162AB9}" destId="{6E05A151-75D0-4455-8979-1EFFF06FC481}" srcOrd="1" destOrd="0" presId="urn:microsoft.com/office/officeart/2005/8/layout/list1"/>
    <dgm:cxn modelId="{1569AE1A-3798-4EC3-9539-B96ADE27B679}" type="presParOf" srcId="{74E3AAE8-3288-4140-A435-FBBA9A5EC40E}" destId="{DBCB7091-481D-44CC-832C-8EEF232F3646}" srcOrd="1" destOrd="0" presId="urn:microsoft.com/office/officeart/2005/8/layout/list1"/>
    <dgm:cxn modelId="{7C580E0D-28EF-4724-BA44-AF14EF2040CD}" type="presParOf" srcId="{74E3AAE8-3288-4140-A435-FBBA9A5EC40E}" destId="{77B60352-516B-4EE5-B8EF-45C389644276}" srcOrd="2" destOrd="0" presId="urn:microsoft.com/office/officeart/2005/8/layout/list1"/>
    <dgm:cxn modelId="{069443A8-1DC3-4257-B892-3679ADA54577}" type="presParOf" srcId="{74E3AAE8-3288-4140-A435-FBBA9A5EC40E}" destId="{1EC01206-D1E4-44D3-85F5-2B4446B24A92}" srcOrd="3" destOrd="0" presId="urn:microsoft.com/office/officeart/2005/8/layout/list1"/>
    <dgm:cxn modelId="{3E6785BD-1FF9-413D-BB1A-7F5A9E2A8797}" type="presParOf" srcId="{74E3AAE8-3288-4140-A435-FBBA9A5EC40E}" destId="{497D27A2-3AA4-4ECE-B24A-8E0AC453CB36}" srcOrd="4" destOrd="0" presId="urn:microsoft.com/office/officeart/2005/8/layout/list1"/>
    <dgm:cxn modelId="{7589CCCE-F7F7-4148-A8F4-B4548D69FB2B}" type="presParOf" srcId="{497D27A2-3AA4-4ECE-B24A-8E0AC453CB36}" destId="{199342A7-D0CA-47D1-96AC-5FABC987167E}" srcOrd="0" destOrd="0" presId="urn:microsoft.com/office/officeart/2005/8/layout/list1"/>
    <dgm:cxn modelId="{A35E5208-A104-4EB5-AAB6-0CCADBBC6176}" type="presParOf" srcId="{497D27A2-3AA4-4ECE-B24A-8E0AC453CB36}" destId="{94A908A2-1270-4FE7-912A-30044AEB356D}" srcOrd="1" destOrd="0" presId="urn:microsoft.com/office/officeart/2005/8/layout/list1"/>
    <dgm:cxn modelId="{02351FD3-4D5E-4E8D-8171-3B8E9491F4D9}" type="presParOf" srcId="{74E3AAE8-3288-4140-A435-FBBA9A5EC40E}" destId="{9E0035A8-8FF2-47CA-992B-ED26F04C5153}" srcOrd="5" destOrd="0" presId="urn:microsoft.com/office/officeart/2005/8/layout/list1"/>
    <dgm:cxn modelId="{B0359563-A36E-42FB-B136-D297B698A30B}" type="presParOf" srcId="{74E3AAE8-3288-4140-A435-FBBA9A5EC40E}" destId="{4635813D-D094-4A46-9009-6419EA830686}" srcOrd="6" destOrd="0" presId="urn:microsoft.com/office/officeart/2005/8/layout/list1"/>
    <dgm:cxn modelId="{F88A9275-FD15-475D-99A5-D88BDD79B282}" type="presParOf" srcId="{74E3AAE8-3288-4140-A435-FBBA9A5EC40E}" destId="{B88ED35C-AF7B-4F1D-B3AD-F67BE7FC5924}" srcOrd="7" destOrd="0" presId="urn:microsoft.com/office/officeart/2005/8/layout/list1"/>
    <dgm:cxn modelId="{A81C824D-ED4A-42B6-85A7-DF48D68A5D5B}" type="presParOf" srcId="{74E3AAE8-3288-4140-A435-FBBA9A5EC40E}" destId="{86F4D330-7A39-4B52-A73C-C85A41B10DD1}" srcOrd="8" destOrd="0" presId="urn:microsoft.com/office/officeart/2005/8/layout/list1"/>
    <dgm:cxn modelId="{255CAEA7-1596-45F4-9EBF-D70124A01260}" type="presParOf" srcId="{86F4D330-7A39-4B52-A73C-C85A41B10DD1}" destId="{7DD76FFF-AF99-4AC3-90C6-28DD25645222}" srcOrd="0" destOrd="0" presId="urn:microsoft.com/office/officeart/2005/8/layout/list1"/>
    <dgm:cxn modelId="{9CE9563D-8F5F-4197-A6E9-0A14B1C4DA07}" type="presParOf" srcId="{86F4D330-7A39-4B52-A73C-C85A41B10DD1}" destId="{D8C80597-C475-4253-8D61-49B5FC194CB5}" srcOrd="1" destOrd="0" presId="urn:microsoft.com/office/officeart/2005/8/layout/list1"/>
    <dgm:cxn modelId="{C310FE48-9F11-42F5-8FD4-67D7E9D7ED38}" type="presParOf" srcId="{74E3AAE8-3288-4140-A435-FBBA9A5EC40E}" destId="{84433CFD-4C45-48EB-8325-104B3A6553D3}" srcOrd="9" destOrd="0" presId="urn:microsoft.com/office/officeart/2005/8/layout/list1"/>
    <dgm:cxn modelId="{7F83399C-8AC2-46A6-8507-BD8E966B4D8B}" type="presParOf" srcId="{74E3AAE8-3288-4140-A435-FBBA9A5EC40E}" destId="{8846556A-BDAC-489B-85EB-BECEC45BEBA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B60352-516B-4EE5-B8EF-45C389644276}">
      <dsp:nvSpPr>
        <dsp:cNvPr id="0" name=""/>
        <dsp:cNvSpPr/>
      </dsp:nvSpPr>
      <dsp:spPr>
        <a:xfrm>
          <a:off x="0" y="1149613"/>
          <a:ext cx="5273364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05A151-75D0-4455-8979-1EFFF06FC481}">
      <dsp:nvSpPr>
        <dsp:cNvPr id="0" name=""/>
        <dsp:cNvSpPr/>
      </dsp:nvSpPr>
      <dsp:spPr>
        <a:xfrm>
          <a:off x="263668" y="942973"/>
          <a:ext cx="3691354" cy="4132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524" tIns="0" rIns="139524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kern="1200" dirty="0" smtClean="0"/>
            <a:t>Criterio 1: Tipo de MIMO en LTE1900</a:t>
          </a:r>
          <a:endParaRPr lang="es-CO" sz="1400" kern="1200" dirty="0"/>
        </a:p>
      </dsp:txBody>
      <dsp:txXfrm>
        <a:off x="283843" y="963148"/>
        <a:ext cx="3651004" cy="372930"/>
      </dsp:txXfrm>
    </dsp:sp>
    <dsp:sp modelId="{4635813D-D094-4A46-9009-6419EA830686}">
      <dsp:nvSpPr>
        <dsp:cNvPr id="0" name=""/>
        <dsp:cNvSpPr/>
      </dsp:nvSpPr>
      <dsp:spPr>
        <a:xfrm>
          <a:off x="0" y="1784653"/>
          <a:ext cx="5273364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5197846"/>
              <a:satOff val="-23984"/>
              <a:lumOff val="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A908A2-1270-4FE7-912A-30044AEB356D}">
      <dsp:nvSpPr>
        <dsp:cNvPr id="0" name=""/>
        <dsp:cNvSpPr/>
      </dsp:nvSpPr>
      <dsp:spPr>
        <a:xfrm>
          <a:off x="263668" y="1578013"/>
          <a:ext cx="3691354" cy="413280"/>
        </a:xfrm>
        <a:prstGeom prst="roundRect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524" tIns="0" rIns="139524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kern="1200" dirty="0" smtClean="0"/>
            <a:t>Criterio 2*: Carga de Usuarios HSUPA en BTS</a:t>
          </a:r>
          <a:endParaRPr lang="es-CO" sz="1400" kern="1200" dirty="0"/>
        </a:p>
      </dsp:txBody>
      <dsp:txXfrm>
        <a:off x="283843" y="1598188"/>
        <a:ext cx="3651004" cy="372930"/>
      </dsp:txXfrm>
    </dsp:sp>
    <dsp:sp modelId="{8846556A-BDAC-489B-85EB-BECEC45BEBA9}">
      <dsp:nvSpPr>
        <dsp:cNvPr id="0" name=""/>
        <dsp:cNvSpPr/>
      </dsp:nvSpPr>
      <dsp:spPr>
        <a:xfrm>
          <a:off x="0" y="2811581"/>
          <a:ext cx="5273364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C80597-C475-4253-8D61-49B5FC194CB5}">
      <dsp:nvSpPr>
        <dsp:cNvPr id="0" name=""/>
        <dsp:cNvSpPr/>
      </dsp:nvSpPr>
      <dsp:spPr>
        <a:xfrm>
          <a:off x="263668" y="2604929"/>
          <a:ext cx="3691354" cy="413280"/>
        </a:xfrm>
        <a:prstGeom prst="round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524" tIns="0" rIns="139524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kern="1200" dirty="0" smtClean="0"/>
            <a:t>Criterio 3: Disponibilidad de HW FSMF</a:t>
          </a:r>
          <a:endParaRPr lang="es-CO" sz="1400" kern="1200" dirty="0"/>
        </a:p>
      </dsp:txBody>
      <dsp:txXfrm>
        <a:off x="283843" y="2625104"/>
        <a:ext cx="3651004" cy="372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43B0B-0075-4132-AC6E-F28DD94C2696}" type="datetimeFigureOut">
              <a:rPr lang="es-CO" smtClean="0"/>
              <a:t>20/04/2020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B5F62F-C69D-48DF-AE25-E0D34F43336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3886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A2F4C6-1C14-4540-90B6-B2A74DF0E48C}" type="slidenum">
              <a:rPr lang="es-ES" smtClean="0">
                <a:solidFill>
                  <a:prstClr val="black"/>
                </a:solidFill>
              </a:rPr>
              <a:pPr/>
              <a:t>1</a:t>
            </a:fld>
            <a:endParaRPr lang="es-E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607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A2F4C6-1C14-4540-90B6-B2A74DF0E48C}" type="slidenum">
              <a:rPr lang="es-ES" smtClean="0">
                <a:solidFill>
                  <a:prstClr val="black"/>
                </a:solidFill>
              </a:rPr>
              <a:pPr/>
              <a:t>9</a:t>
            </a:fld>
            <a:endParaRPr lang="es-E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935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D850-D014-493C-9A84-EEDE4ABF6CA7}" type="datetimeFigureOut">
              <a:rPr lang="es-CO" smtClean="0"/>
              <a:t>20/04/2020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C4BCB-F0B0-4638-8BD3-4F822D46C10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59396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D850-D014-493C-9A84-EEDE4ABF6CA7}" type="datetimeFigureOut">
              <a:rPr lang="es-CO" smtClean="0"/>
              <a:t>20/04/2020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C4BCB-F0B0-4638-8BD3-4F822D46C10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2154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D850-D014-493C-9A84-EEDE4ABF6CA7}" type="datetimeFigureOut">
              <a:rPr lang="es-CO" smtClean="0"/>
              <a:t>20/04/2020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C4BCB-F0B0-4638-8BD3-4F822D46C10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935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D850-D014-493C-9A84-EEDE4ABF6CA7}" type="datetimeFigureOut">
              <a:rPr lang="es-CO" smtClean="0"/>
              <a:t>20/04/2020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C4BCB-F0B0-4638-8BD3-4F822D46C10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2767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D850-D014-493C-9A84-EEDE4ABF6CA7}" type="datetimeFigureOut">
              <a:rPr lang="es-CO" smtClean="0"/>
              <a:t>20/04/2020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C4BCB-F0B0-4638-8BD3-4F822D46C10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58462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D850-D014-493C-9A84-EEDE4ABF6CA7}" type="datetimeFigureOut">
              <a:rPr lang="es-CO" smtClean="0"/>
              <a:t>20/04/2020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C4BCB-F0B0-4638-8BD3-4F822D46C10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5881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D850-D014-493C-9A84-EEDE4ABF6CA7}" type="datetimeFigureOut">
              <a:rPr lang="es-CO" smtClean="0"/>
              <a:t>20/04/2020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C4BCB-F0B0-4638-8BD3-4F822D46C10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96718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D850-D014-493C-9A84-EEDE4ABF6CA7}" type="datetimeFigureOut">
              <a:rPr lang="es-CO" smtClean="0"/>
              <a:t>20/04/2020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C4BCB-F0B0-4638-8BD3-4F822D46C10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5646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D850-D014-493C-9A84-EEDE4ABF6CA7}" type="datetimeFigureOut">
              <a:rPr lang="es-CO" smtClean="0"/>
              <a:t>20/04/2020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C4BCB-F0B0-4638-8BD3-4F822D46C10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3203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D850-D014-493C-9A84-EEDE4ABF6CA7}" type="datetimeFigureOut">
              <a:rPr lang="es-CO" smtClean="0"/>
              <a:t>20/04/2020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C4BCB-F0B0-4638-8BD3-4F822D46C10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22684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D850-D014-493C-9A84-EEDE4ABF6CA7}" type="datetimeFigureOut">
              <a:rPr lang="es-CO" smtClean="0"/>
              <a:t>20/04/2020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C4BCB-F0B0-4638-8BD3-4F822D46C10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99483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AD850-D014-493C-9A84-EEDE4ABF6CA7}" type="datetimeFigureOut">
              <a:rPr lang="es-CO" smtClean="0"/>
              <a:t>20/04/2020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C4BCB-F0B0-4638-8BD3-4F822D46C10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91115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524000" y="2036762"/>
            <a:ext cx="9144000" cy="2387600"/>
          </a:xfrm>
        </p:spPr>
        <p:txBody>
          <a:bodyPr anchor="ctr">
            <a:normAutofit/>
          </a:bodyPr>
          <a:lstStyle/>
          <a:p>
            <a:pPr algn="ctr"/>
            <a:r>
              <a:rPr lang="es-CO" smtClean="0"/>
              <a:t>Configuración estándar para EB </a:t>
            </a:r>
            <a:r>
              <a:rPr lang="es-CO" dirty="0" smtClean="0"/>
              <a:t>2020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 dirty="0" smtClean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5360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ángulo 34"/>
          <p:cNvSpPr/>
          <p:nvPr/>
        </p:nvSpPr>
        <p:spPr>
          <a:xfrm>
            <a:off x="2134254" y="1516516"/>
            <a:ext cx="28149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s-CO" sz="1600" b="1" dirty="0" smtClean="0">
                <a:latin typeface="Arial,Bold"/>
                <a:ea typeface="Calibri" panose="020F0502020204030204" pitchFamily="34" charset="0"/>
              </a:rPr>
              <a:t>FSMF + 2xFBBA = 17,5 SU</a:t>
            </a:r>
            <a:endParaRPr lang="es-CO" sz="800" dirty="0" smtClean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2172749" y="2055238"/>
            <a:ext cx="5441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s-CO" sz="1600" b="1" dirty="0" smtClean="0">
                <a:latin typeface="Arial,Bold"/>
                <a:ea typeface="Calibri" panose="020F0502020204030204" pitchFamily="34" charset="0"/>
              </a:rPr>
              <a:t>850</a:t>
            </a:r>
            <a:endParaRPr lang="es-CO" sz="800" dirty="0" smtClean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pSp>
        <p:nvGrpSpPr>
          <p:cNvPr id="37" name="Grupo 36"/>
          <p:cNvGrpSpPr/>
          <p:nvPr/>
        </p:nvGrpSpPr>
        <p:grpSpPr>
          <a:xfrm>
            <a:off x="1514032" y="2710128"/>
            <a:ext cx="1958591" cy="2768233"/>
            <a:chOff x="382845" y="2254528"/>
            <a:chExt cx="1958591" cy="2768233"/>
          </a:xfrm>
        </p:grpSpPr>
        <p:sp>
          <p:nvSpPr>
            <p:cNvPr id="38" name="Rectángulo 37"/>
            <p:cNvSpPr/>
            <p:nvPr/>
          </p:nvSpPr>
          <p:spPr>
            <a:xfrm>
              <a:off x="844797" y="2254528"/>
              <a:ext cx="84448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s-CO" sz="1600" b="1" dirty="0" smtClean="0">
                  <a:latin typeface="Arial,Bold"/>
                  <a:ea typeface="Calibri" panose="020F0502020204030204" pitchFamily="34" charset="0"/>
                </a:rPr>
                <a:t>LCG 1</a:t>
              </a:r>
            </a:p>
            <a:p>
              <a:pPr>
                <a:spcAft>
                  <a:spcPts val="0"/>
                </a:spcAft>
              </a:pPr>
              <a:r>
                <a:rPr lang="es-CO" sz="1600" b="1" dirty="0" smtClean="0">
                  <a:latin typeface="Arial,Bold"/>
                  <a:ea typeface="Calibri" panose="020F0502020204030204" pitchFamily="34" charset="0"/>
                </a:rPr>
                <a:t>F1 /F2</a:t>
              </a:r>
              <a:endParaRPr lang="es-CO" sz="800" dirty="0" smtClean="0"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9" name="Rectángulo 38"/>
            <p:cNvSpPr/>
            <p:nvPr/>
          </p:nvSpPr>
          <p:spPr>
            <a:xfrm>
              <a:off x="382845" y="2791442"/>
              <a:ext cx="133173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s-CO" sz="1600" b="1" dirty="0" smtClean="0">
                  <a:latin typeface="Arial,Bold"/>
                  <a:ea typeface="Calibri" panose="020F0502020204030204" pitchFamily="34" charset="0"/>
                </a:rPr>
                <a:t>2xSCH DL</a:t>
              </a:r>
              <a:endParaRPr lang="es-CO" sz="800" dirty="0" smtClean="0"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0" name="Rectángulo 39"/>
            <p:cNvSpPr/>
            <p:nvPr/>
          </p:nvSpPr>
          <p:spPr>
            <a:xfrm>
              <a:off x="382845" y="3854006"/>
              <a:ext cx="133173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s-CO" sz="1600" b="1" dirty="0">
                  <a:latin typeface="Arial,Bold"/>
                  <a:ea typeface="Calibri" panose="020F0502020204030204" pitchFamily="34" charset="0"/>
                </a:rPr>
                <a:t>1</a:t>
              </a:r>
              <a:r>
                <a:rPr lang="es-CO" sz="1600" b="1" dirty="0" smtClean="0">
                  <a:latin typeface="Arial,Bold"/>
                  <a:ea typeface="Calibri" panose="020F0502020204030204" pitchFamily="34" charset="0"/>
                </a:rPr>
                <a:t>xSCH </a:t>
              </a:r>
              <a:r>
                <a:rPr lang="es-CO" sz="1600" b="1" dirty="0">
                  <a:latin typeface="Arial,Bold"/>
                  <a:ea typeface="Calibri" panose="020F0502020204030204" pitchFamily="34" charset="0"/>
                </a:rPr>
                <a:t>U</a:t>
              </a:r>
              <a:r>
                <a:rPr lang="es-CO" sz="1600" b="1" dirty="0" smtClean="0">
                  <a:latin typeface="Arial,Bold"/>
                  <a:ea typeface="Calibri" panose="020F0502020204030204" pitchFamily="34" charset="0"/>
                </a:rPr>
                <a:t>L</a:t>
              </a:r>
              <a:endParaRPr lang="es-CO" sz="800" dirty="0" smtClean="0"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cxnSp>
          <p:nvCxnSpPr>
            <p:cNvPr id="41" name="Conector recto 40"/>
            <p:cNvCxnSpPr/>
            <p:nvPr/>
          </p:nvCxnSpPr>
          <p:spPr>
            <a:xfrm>
              <a:off x="1689279" y="2716277"/>
              <a:ext cx="0" cy="2088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Rectángulo 41"/>
            <p:cNvSpPr/>
            <p:nvPr/>
          </p:nvSpPr>
          <p:spPr>
            <a:xfrm>
              <a:off x="382845" y="3113158"/>
              <a:ext cx="133173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s-CO" sz="1600" dirty="0" smtClean="0">
                  <a:latin typeface="Arial,Bold"/>
                  <a:ea typeface="Calibri" panose="020F0502020204030204" pitchFamily="34" charset="0"/>
                </a:rPr>
                <a:t>2x240 = </a:t>
              </a:r>
              <a:r>
                <a:rPr lang="es-CO" sz="1600" b="1" dirty="0" smtClean="0">
                  <a:solidFill>
                    <a:srgbClr val="C00000"/>
                  </a:solidFill>
                  <a:latin typeface="Arial,Bold"/>
                  <a:ea typeface="Calibri" panose="020F0502020204030204" pitchFamily="34" charset="0"/>
                </a:rPr>
                <a:t>480</a:t>
              </a:r>
              <a:endParaRPr lang="es-CO" sz="800" b="1" dirty="0" smtClean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3" name="Rectángulo 42"/>
            <p:cNvSpPr/>
            <p:nvPr/>
          </p:nvSpPr>
          <p:spPr>
            <a:xfrm>
              <a:off x="382845" y="4151043"/>
              <a:ext cx="133173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s-CO" sz="1600" dirty="0" smtClean="0">
                  <a:latin typeface="Arial,Bold"/>
                  <a:ea typeface="Calibri" panose="020F0502020204030204" pitchFamily="34" charset="0"/>
                </a:rPr>
                <a:t>1x320 = </a:t>
              </a:r>
              <a:r>
                <a:rPr lang="es-CO" sz="1600" b="1" dirty="0" smtClean="0">
                  <a:solidFill>
                    <a:srgbClr val="C00000"/>
                  </a:solidFill>
                  <a:latin typeface="Arial,Bold"/>
                  <a:ea typeface="Calibri" panose="020F0502020204030204" pitchFamily="34" charset="0"/>
                </a:rPr>
                <a:t>320</a:t>
              </a:r>
              <a:endParaRPr lang="es-CO" sz="800" b="1" dirty="0" smtClean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4" name="Rectángulo 43"/>
            <p:cNvSpPr/>
            <p:nvPr/>
          </p:nvSpPr>
          <p:spPr>
            <a:xfrm>
              <a:off x="1802212" y="2724938"/>
              <a:ext cx="53922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s-CO" sz="1600" b="1" dirty="0" smtClean="0">
                  <a:latin typeface="Arial,Bold"/>
                  <a:ea typeface="Calibri" panose="020F0502020204030204" pitchFamily="34" charset="0"/>
                </a:rPr>
                <a:t>S1</a:t>
              </a:r>
              <a:endParaRPr lang="es-CO" sz="800" dirty="0" smtClean="0"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5" name="Rectángulo 44"/>
            <p:cNvSpPr/>
            <p:nvPr/>
          </p:nvSpPr>
          <p:spPr>
            <a:xfrm>
              <a:off x="1802212" y="3093719"/>
              <a:ext cx="53922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s-CO" sz="1600" b="1" dirty="0" smtClean="0">
                  <a:latin typeface="Arial,Bold"/>
                  <a:ea typeface="Calibri" panose="020F0502020204030204" pitchFamily="34" charset="0"/>
                </a:rPr>
                <a:t>S2</a:t>
              </a:r>
              <a:endParaRPr lang="es-CO" sz="800" dirty="0" smtClean="0"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6" name="Rectángulo 45"/>
            <p:cNvSpPr/>
            <p:nvPr/>
          </p:nvSpPr>
          <p:spPr>
            <a:xfrm>
              <a:off x="1802212" y="3462501"/>
              <a:ext cx="53922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s-CO" sz="1600" b="1" dirty="0" smtClean="0">
                  <a:latin typeface="Arial,Bold"/>
                  <a:ea typeface="Calibri" panose="020F0502020204030204" pitchFamily="34" charset="0"/>
                </a:rPr>
                <a:t>S3</a:t>
              </a:r>
              <a:endParaRPr lang="es-CO" sz="800" dirty="0" smtClean="0"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7" name="Rectángulo 46"/>
            <p:cNvSpPr/>
            <p:nvPr/>
          </p:nvSpPr>
          <p:spPr>
            <a:xfrm>
              <a:off x="1802212" y="3819829"/>
              <a:ext cx="53922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s-CO" sz="1600" b="1" dirty="0" smtClean="0">
                  <a:latin typeface="Arial,Bold"/>
                  <a:ea typeface="Calibri" panose="020F0502020204030204" pitchFamily="34" charset="0"/>
                </a:rPr>
                <a:t>S4</a:t>
              </a:r>
              <a:endParaRPr lang="es-CO" sz="800" dirty="0" smtClean="0"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8" name="Rectángulo 47"/>
            <p:cNvSpPr/>
            <p:nvPr/>
          </p:nvSpPr>
          <p:spPr>
            <a:xfrm>
              <a:off x="1802212" y="4188610"/>
              <a:ext cx="53922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s-CO" sz="1600" b="1" dirty="0" smtClean="0">
                  <a:latin typeface="Arial,Bold"/>
                  <a:ea typeface="Calibri" panose="020F0502020204030204" pitchFamily="34" charset="0"/>
                </a:rPr>
                <a:t>S5</a:t>
              </a:r>
              <a:endParaRPr lang="es-CO" sz="800" dirty="0" smtClean="0"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9" name="Rectángulo 48"/>
            <p:cNvSpPr/>
            <p:nvPr/>
          </p:nvSpPr>
          <p:spPr>
            <a:xfrm>
              <a:off x="1802212" y="4557392"/>
              <a:ext cx="53922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s-CO" sz="1600" b="1" dirty="0" smtClean="0">
                  <a:latin typeface="Arial,Bold"/>
                  <a:ea typeface="Calibri" panose="020F0502020204030204" pitchFamily="34" charset="0"/>
                </a:rPr>
                <a:t>S6</a:t>
              </a:r>
              <a:endParaRPr lang="es-CO" sz="800" dirty="0" smtClean="0"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50" name="Rectángulo 49"/>
            <p:cNvSpPr/>
            <p:nvPr/>
          </p:nvSpPr>
          <p:spPr>
            <a:xfrm>
              <a:off x="382845" y="2254528"/>
              <a:ext cx="1958591" cy="27682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51" name="Grupo 50"/>
          <p:cNvGrpSpPr/>
          <p:nvPr/>
        </p:nvGrpSpPr>
        <p:grpSpPr>
          <a:xfrm>
            <a:off x="3585555" y="2710127"/>
            <a:ext cx="1958591" cy="2768233"/>
            <a:chOff x="382845" y="2254528"/>
            <a:chExt cx="1958591" cy="2768233"/>
          </a:xfrm>
        </p:grpSpPr>
        <p:sp>
          <p:nvSpPr>
            <p:cNvPr id="52" name="Rectángulo 51"/>
            <p:cNvSpPr/>
            <p:nvPr/>
          </p:nvSpPr>
          <p:spPr>
            <a:xfrm>
              <a:off x="844797" y="2254528"/>
              <a:ext cx="84448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s-CO" sz="1600" b="1" dirty="0" smtClean="0">
                  <a:latin typeface="Arial,Bold"/>
                  <a:ea typeface="Calibri" panose="020F0502020204030204" pitchFamily="34" charset="0"/>
                </a:rPr>
                <a:t>LCG 2 F1/F2</a:t>
              </a:r>
              <a:endParaRPr lang="es-CO" sz="800" dirty="0" smtClean="0"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53" name="Rectángulo 52"/>
            <p:cNvSpPr/>
            <p:nvPr/>
          </p:nvSpPr>
          <p:spPr>
            <a:xfrm>
              <a:off x="382845" y="2791442"/>
              <a:ext cx="133173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s-CO" sz="1600" b="1" dirty="0" smtClean="0">
                  <a:latin typeface="Arial,Bold"/>
                  <a:ea typeface="Calibri" panose="020F0502020204030204" pitchFamily="34" charset="0"/>
                </a:rPr>
                <a:t>2xSCH DL</a:t>
              </a:r>
              <a:endParaRPr lang="es-CO" sz="800" dirty="0" smtClean="0"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54" name="Rectángulo 53"/>
            <p:cNvSpPr/>
            <p:nvPr/>
          </p:nvSpPr>
          <p:spPr>
            <a:xfrm>
              <a:off x="382845" y="3854006"/>
              <a:ext cx="133173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s-CO" sz="1600" b="1" dirty="0">
                  <a:latin typeface="Arial,Bold"/>
                  <a:ea typeface="Calibri" panose="020F0502020204030204" pitchFamily="34" charset="0"/>
                </a:rPr>
                <a:t>1</a:t>
              </a:r>
              <a:r>
                <a:rPr lang="es-CO" sz="1600" b="1" dirty="0" smtClean="0">
                  <a:latin typeface="Arial,Bold"/>
                  <a:ea typeface="Calibri" panose="020F0502020204030204" pitchFamily="34" charset="0"/>
                </a:rPr>
                <a:t>xSCH </a:t>
              </a:r>
              <a:r>
                <a:rPr lang="es-CO" sz="1600" b="1" dirty="0">
                  <a:latin typeface="Arial,Bold"/>
                  <a:ea typeface="Calibri" panose="020F0502020204030204" pitchFamily="34" charset="0"/>
                </a:rPr>
                <a:t>U</a:t>
              </a:r>
              <a:r>
                <a:rPr lang="es-CO" sz="1600" b="1" dirty="0" smtClean="0">
                  <a:latin typeface="Arial,Bold"/>
                  <a:ea typeface="Calibri" panose="020F0502020204030204" pitchFamily="34" charset="0"/>
                </a:rPr>
                <a:t>L</a:t>
              </a:r>
              <a:endParaRPr lang="es-CO" sz="800" dirty="0" smtClean="0"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cxnSp>
          <p:nvCxnSpPr>
            <p:cNvPr id="55" name="Conector recto 54"/>
            <p:cNvCxnSpPr/>
            <p:nvPr/>
          </p:nvCxnSpPr>
          <p:spPr>
            <a:xfrm>
              <a:off x="1689279" y="2716277"/>
              <a:ext cx="0" cy="2088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Rectángulo 55"/>
            <p:cNvSpPr/>
            <p:nvPr/>
          </p:nvSpPr>
          <p:spPr>
            <a:xfrm>
              <a:off x="382845" y="3113158"/>
              <a:ext cx="133173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s-CO" sz="1600" dirty="0" smtClean="0">
                  <a:latin typeface="Arial,Bold"/>
                  <a:ea typeface="Calibri" panose="020F0502020204030204" pitchFamily="34" charset="0"/>
                </a:rPr>
                <a:t>2x240 = </a:t>
              </a:r>
              <a:r>
                <a:rPr lang="es-CO" sz="1600" b="1" dirty="0" smtClean="0">
                  <a:solidFill>
                    <a:srgbClr val="C00000"/>
                  </a:solidFill>
                  <a:latin typeface="Arial,Bold"/>
                  <a:ea typeface="Calibri" panose="020F0502020204030204" pitchFamily="34" charset="0"/>
                </a:rPr>
                <a:t>480</a:t>
              </a:r>
              <a:endParaRPr lang="es-CO" sz="800" b="1" dirty="0" smtClean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57" name="Rectángulo 56"/>
            <p:cNvSpPr/>
            <p:nvPr/>
          </p:nvSpPr>
          <p:spPr>
            <a:xfrm>
              <a:off x="382845" y="4151043"/>
              <a:ext cx="133173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s-CO" sz="1600" dirty="0" smtClean="0">
                  <a:latin typeface="Arial,Bold"/>
                  <a:ea typeface="Calibri" panose="020F0502020204030204" pitchFamily="34" charset="0"/>
                </a:rPr>
                <a:t>1x320 = </a:t>
              </a:r>
              <a:r>
                <a:rPr lang="es-CO" sz="1600" b="1" dirty="0" smtClean="0">
                  <a:solidFill>
                    <a:srgbClr val="C00000"/>
                  </a:solidFill>
                  <a:latin typeface="Arial,Bold"/>
                  <a:ea typeface="Calibri" panose="020F0502020204030204" pitchFamily="34" charset="0"/>
                </a:rPr>
                <a:t>320</a:t>
              </a:r>
              <a:endParaRPr lang="es-CO" sz="800" b="1" dirty="0" smtClean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58" name="Rectángulo 57"/>
            <p:cNvSpPr/>
            <p:nvPr/>
          </p:nvSpPr>
          <p:spPr>
            <a:xfrm>
              <a:off x="1802212" y="2724938"/>
              <a:ext cx="53922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s-CO" sz="1600" b="1" dirty="0" smtClean="0">
                  <a:latin typeface="Arial,Bold"/>
                  <a:ea typeface="Calibri" panose="020F0502020204030204" pitchFamily="34" charset="0"/>
                </a:rPr>
                <a:t>S1</a:t>
              </a:r>
              <a:endParaRPr lang="es-CO" sz="800" dirty="0" smtClean="0"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59" name="Rectángulo 58"/>
            <p:cNvSpPr/>
            <p:nvPr/>
          </p:nvSpPr>
          <p:spPr>
            <a:xfrm>
              <a:off x="1802212" y="3093719"/>
              <a:ext cx="53922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s-CO" sz="1600" b="1" dirty="0" smtClean="0">
                  <a:latin typeface="Arial,Bold"/>
                  <a:ea typeface="Calibri" panose="020F0502020204030204" pitchFamily="34" charset="0"/>
                </a:rPr>
                <a:t>S2</a:t>
              </a:r>
              <a:endParaRPr lang="es-CO" sz="800" dirty="0" smtClean="0"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60" name="Rectángulo 59"/>
            <p:cNvSpPr/>
            <p:nvPr/>
          </p:nvSpPr>
          <p:spPr>
            <a:xfrm>
              <a:off x="1802212" y="3462501"/>
              <a:ext cx="53922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s-CO" sz="1600" b="1" dirty="0" smtClean="0">
                  <a:latin typeface="Arial,Bold"/>
                  <a:ea typeface="Calibri" panose="020F0502020204030204" pitchFamily="34" charset="0"/>
                </a:rPr>
                <a:t>S3</a:t>
              </a:r>
              <a:endParaRPr lang="es-CO" sz="800" dirty="0" smtClean="0"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61" name="Rectángulo 60"/>
            <p:cNvSpPr/>
            <p:nvPr/>
          </p:nvSpPr>
          <p:spPr>
            <a:xfrm>
              <a:off x="1802212" y="3819829"/>
              <a:ext cx="53922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s-CO" sz="1600" b="1" dirty="0" smtClean="0">
                  <a:latin typeface="Arial,Bold"/>
                  <a:ea typeface="Calibri" panose="020F0502020204030204" pitchFamily="34" charset="0"/>
                </a:rPr>
                <a:t>S4</a:t>
              </a:r>
              <a:endParaRPr lang="es-CO" sz="800" dirty="0" smtClean="0"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62" name="Rectángulo 61"/>
            <p:cNvSpPr/>
            <p:nvPr/>
          </p:nvSpPr>
          <p:spPr>
            <a:xfrm>
              <a:off x="1802212" y="4188610"/>
              <a:ext cx="53922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s-CO" sz="1600" b="1" dirty="0" smtClean="0">
                  <a:latin typeface="Arial,Bold"/>
                  <a:ea typeface="Calibri" panose="020F0502020204030204" pitchFamily="34" charset="0"/>
                </a:rPr>
                <a:t>S5</a:t>
              </a:r>
              <a:endParaRPr lang="es-CO" sz="800" dirty="0" smtClean="0"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63" name="Rectángulo 62"/>
            <p:cNvSpPr/>
            <p:nvPr/>
          </p:nvSpPr>
          <p:spPr>
            <a:xfrm>
              <a:off x="1802212" y="4557392"/>
              <a:ext cx="53922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s-CO" sz="1600" b="1" dirty="0" smtClean="0">
                  <a:latin typeface="Arial,Bold"/>
                  <a:ea typeface="Calibri" panose="020F0502020204030204" pitchFamily="34" charset="0"/>
                </a:rPr>
                <a:t>S6</a:t>
              </a:r>
              <a:endParaRPr lang="es-CO" sz="800" dirty="0" smtClean="0"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64" name="Rectángulo 63"/>
            <p:cNvSpPr/>
            <p:nvPr/>
          </p:nvSpPr>
          <p:spPr>
            <a:xfrm>
              <a:off x="382845" y="2254528"/>
              <a:ext cx="1958591" cy="27682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66" name="Rectángulo 65"/>
          <p:cNvSpPr/>
          <p:nvPr/>
        </p:nvSpPr>
        <p:spPr>
          <a:xfrm>
            <a:off x="2064160" y="2401475"/>
            <a:ext cx="8444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s-CO" sz="1600" b="1" dirty="0" smtClean="0">
                <a:latin typeface="Arial,Bold"/>
                <a:ea typeface="Calibri" panose="020F0502020204030204" pitchFamily="34" charset="0"/>
              </a:rPr>
              <a:t>2+2+2</a:t>
            </a:r>
            <a:endParaRPr lang="es-CO" sz="800" dirty="0" smtClean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67" name="Rectángulo 66"/>
          <p:cNvSpPr/>
          <p:nvPr/>
        </p:nvSpPr>
        <p:spPr>
          <a:xfrm>
            <a:off x="4212912" y="2392338"/>
            <a:ext cx="8444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s-CO" sz="1600" b="1" dirty="0" smtClean="0">
                <a:latin typeface="Arial,Bold"/>
                <a:ea typeface="Calibri" panose="020F0502020204030204" pitchFamily="34" charset="0"/>
              </a:rPr>
              <a:t>2+2+2</a:t>
            </a:r>
            <a:endParaRPr lang="es-CO" sz="800" dirty="0" smtClean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70" name="Rectángulo 69"/>
          <p:cNvSpPr/>
          <p:nvPr/>
        </p:nvSpPr>
        <p:spPr>
          <a:xfrm>
            <a:off x="1097457" y="5548149"/>
            <a:ext cx="4976196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1200" b="1" dirty="0" smtClean="0">
                <a:latin typeface="Arial,Bold"/>
                <a:ea typeface="Calibri" panose="020F0502020204030204" pitchFamily="34" charset="0"/>
              </a:rPr>
              <a:t>Usuarios HSUPA </a:t>
            </a:r>
            <a:r>
              <a:rPr lang="es-CO" sz="1200" b="1" dirty="0" err="1" smtClean="0">
                <a:latin typeface="Arial,Bold"/>
                <a:ea typeface="Calibri" panose="020F0502020204030204" pitchFamily="34" charset="0"/>
              </a:rPr>
              <a:t>max</a:t>
            </a:r>
            <a:r>
              <a:rPr lang="es-CO" sz="1200" b="1" dirty="0" smtClean="0">
                <a:latin typeface="Arial,Bold"/>
                <a:ea typeface="Calibri" panose="020F0502020204030204" pitchFamily="34" charset="0"/>
              </a:rPr>
              <a:t> por Banda/LCG = 320 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1200" b="1" dirty="0" smtClean="0">
                <a:latin typeface="Arial,Bold"/>
                <a:ea typeface="Calibri" panose="020F0502020204030204" pitchFamily="34" charset="0"/>
              </a:rPr>
              <a:t>Usuarios</a:t>
            </a:r>
            <a:r>
              <a:rPr lang="es-CO" sz="1200" b="1" dirty="0">
                <a:latin typeface="Arial,Bold"/>
                <a:ea typeface="Calibri" panose="020F0502020204030204" pitchFamily="34" charset="0"/>
              </a:rPr>
              <a:t> </a:t>
            </a:r>
            <a:r>
              <a:rPr lang="es-CO" sz="1200" b="1" dirty="0" smtClean="0">
                <a:latin typeface="Arial,Bold"/>
                <a:ea typeface="Calibri" panose="020F0502020204030204" pitchFamily="34" charset="0"/>
              </a:rPr>
              <a:t>HSUPA </a:t>
            </a:r>
            <a:r>
              <a:rPr lang="es-CO" sz="1200" b="1" dirty="0" err="1" smtClean="0">
                <a:latin typeface="Arial,Bold"/>
                <a:ea typeface="Calibri" panose="020F0502020204030204" pitchFamily="34" charset="0"/>
              </a:rPr>
              <a:t>max</a:t>
            </a:r>
            <a:r>
              <a:rPr lang="es-CO" sz="1200" b="1" dirty="0" smtClean="0">
                <a:latin typeface="Arial,Bold"/>
                <a:ea typeface="Calibri" panose="020F0502020204030204" pitchFamily="34" charset="0"/>
              </a:rPr>
              <a:t> por Frecuencia/LCG = 160 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1200" b="1" dirty="0" smtClean="0">
                <a:latin typeface="Arial,Bold"/>
                <a:ea typeface="Calibri" panose="020F0502020204030204" pitchFamily="34" charset="0"/>
              </a:rPr>
              <a:t>Usuarios HSUPA por sector = 53 usuarios</a:t>
            </a:r>
          </a:p>
          <a:p>
            <a:pPr>
              <a:spcAft>
                <a:spcPts val="0"/>
              </a:spcAft>
            </a:pPr>
            <a:endParaRPr lang="es-CO" sz="1200" b="1" dirty="0" smtClean="0">
              <a:latin typeface="Arial,Bold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s-CO" sz="1200" b="1" dirty="0" smtClean="0">
                <a:latin typeface="Arial,Bold"/>
                <a:ea typeface="Calibri" panose="020F0502020204030204" pitchFamily="34" charset="0"/>
              </a:rPr>
              <a:t>Los recursos en HSUPA se asigna de manera dinámica según la carga de usuarios</a:t>
            </a:r>
          </a:p>
          <a:p>
            <a:pPr marL="171450" indent="-17145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CO" sz="600" dirty="0" smtClean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71" name="Rectángulo 70"/>
          <p:cNvSpPr/>
          <p:nvPr/>
        </p:nvSpPr>
        <p:spPr>
          <a:xfrm>
            <a:off x="1441660" y="732346"/>
            <a:ext cx="40918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s-CO" sz="1600" b="1" dirty="0" smtClean="0">
                <a:solidFill>
                  <a:srgbClr val="A508C4"/>
                </a:solidFill>
                <a:latin typeface="Arial,Bold"/>
                <a:ea typeface="Calibri" panose="020F0502020204030204" pitchFamily="34" charset="0"/>
              </a:rPr>
              <a:t>Manejo de usuarios para configuración 1 y 1.1</a:t>
            </a:r>
            <a:endParaRPr lang="es-CO" sz="800" dirty="0" smtClean="0">
              <a:solidFill>
                <a:srgbClr val="A508C4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901514" y="1315298"/>
            <a:ext cx="5172139" cy="5430828"/>
          </a:xfrm>
          <a:prstGeom prst="roundRect">
            <a:avLst>
              <a:gd name="adj" fmla="val 496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73" name="Grupo 72"/>
          <p:cNvGrpSpPr/>
          <p:nvPr/>
        </p:nvGrpSpPr>
        <p:grpSpPr>
          <a:xfrm>
            <a:off x="6270345" y="732346"/>
            <a:ext cx="5172139" cy="6050767"/>
            <a:chOff x="642270" y="745225"/>
            <a:chExt cx="5172139" cy="6050767"/>
          </a:xfrm>
        </p:grpSpPr>
        <p:sp>
          <p:nvSpPr>
            <p:cNvPr id="3" name="Rectángulo 2"/>
            <p:cNvSpPr/>
            <p:nvPr/>
          </p:nvSpPr>
          <p:spPr>
            <a:xfrm>
              <a:off x="843978" y="1681180"/>
              <a:ext cx="486136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s-CO" sz="1600" b="1" dirty="0" smtClean="0">
                  <a:latin typeface="Arial,Bold"/>
                  <a:ea typeface="Calibri" panose="020F0502020204030204" pitchFamily="34" charset="0"/>
                </a:rPr>
                <a:t>FSMF + 2xFBBA = 17,5 SU / 2xABIAS = 16 SU</a:t>
              </a:r>
              <a:endParaRPr lang="es-CO" sz="800" dirty="0" smtClean="0"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" name="Rectángulo 3"/>
            <p:cNvSpPr/>
            <p:nvPr/>
          </p:nvSpPr>
          <p:spPr>
            <a:xfrm>
              <a:off x="2503827" y="2115011"/>
              <a:ext cx="114597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s-CO" sz="1600" b="1" dirty="0" smtClean="0">
                  <a:latin typeface="Arial,Bold"/>
                  <a:ea typeface="Calibri" panose="020F0502020204030204" pitchFamily="34" charset="0"/>
                </a:rPr>
                <a:t>850 / 1900</a:t>
              </a:r>
              <a:endParaRPr lang="es-CO" sz="800" dirty="0" smtClean="0"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grpSp>
          <p:nvGrpSpPr>
            <p:cNvPr id="19" name="Grupo 18"/>
            <p:cNvGrpSpPr/>
            <p:nvPr/>
          </p:nvGrpSpPr>
          <p:grpSpPr>
            <a:xfrm>
              <a:off x="1166398" y="2949994"/>
              <a:ext cx="1958591" cy="2768233"/>
              <a:chOff x="382845" y="2254528"/>
              <a:chExt cx="1958591" cy="2768233"/>
            </a:xfrm>
          </p:grpSpPr>
          <p:sp>
            <p:nvSpPr>
              <p:cNvPr id="5" name="Rectángulo 4"/>
              <p:cNvSpPr/>
              <p:nvPr/>
            </p:nvSpPr>
            <p:spPr>
              <a:xfrm>
                <a:off x="844797" y="2254528"/>
                <a:ext cx="844482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s-CO" sz="1600" b="1" dirty="0" smtClean="0">
                    <a:latin typeface="Arial,Bold"/>
                    <a:ea typeface="Calibri" panose="020F0502020204030204" pitchFamily="34" charset="0"/>
                  </a:rPr>
                  <a:t>LCG 1  F1</a:t>
                </a:r>
                <a:endParaRPr lang="es-CO" sz="800" dirty="0" smtClean="0"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6" name="Rectángulo 5"/>
              <p:cNvSpPr/>
              <p:nvPr/>
            </p:nvSpPr>
            <p:spPr>
              <a:xfrm>
                <a:off x="382845" y="2791442"/>
                <a:ext cx="133173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s-CO" sz="1600" b="1" dirty="0" smtClean="0">
                    <a:latin typeface="Arial,Bold"/>
                    <a:ea typeface="Calibri" panose="020F0502020204030204" pitchFamily="34" charset="0"/>
                  </a:rPr>
                  <a:t>2xSCH DL</a:t>
                </a:r>
                <a:endParaRPr lang="es-CO" sz="800" dirty="0" smtClean="0"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7" name="Rectángulo 6"/>
              <p:cNvSpPr/>
              <p:nvPr/>
            </p:nvSpPr>
            <p:spPr>
              <a:xfrm>
                <a:off x="382845" y="3854006"/>
                <a:ext cx="133173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s-CO" sz="1600" b="1" dirty="0">
                    <a:latin typeface="Arial,Bold"/>
                    <a:ea typeface="Calibri" panose="020F0502020204030204" pitchFamily="34" charset="0"/>
                  </a:rPr>
                  <a:t>1</a:t>
                </a:r>
                <a:r>
                  <a:rPr lang="es-CO" sz="1600" b="1" dirty="0" smtClean="0">
                    <a:latin typeface="Arial,Bold"/>
                    <a:ea typeface="Calibri" panose="020F0502020204030204" pitchFamily="34" charset="0"/>
                  </a:rPr>
                  <a:t>xSCH </a:t>
                </a:r>
                <a:r>
                  <a:rPr lang="es-CO" sz="1600" b="1" dirty="0">
                    <a:latin typeface="Arial,Bold"/>
                    <a:ea typeface="Calibri" panose="020F0502020204030204" pitchFamily="34" charset="0"/>
                  </a:rPr>
                  <a:t>U</a:t>
                </a:r>
                <a:r>
                  <a:rPr lang="es-CO" sz="1600" b="1" dirty="0" smtClean="0">
                    <a:latin typeface="Arial,Bold"/>
                    <a:ea typeface="Calibri" panose="020F0502020204030204" pitchFamily="34" charset="0"/>
                  </a:rPr>
                  <a:t>L</a:t>
                </a:r>
                <a:endParaRPr lang="es-CO" sz="800" dirty="0" smtClean="0"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cxnSp>
            <p:nvCxnSpPr>
              <p:cNvPr id="9" name="Conector recto 8"/>
              <p:cNvCxnSpPr/>
              <p:nvPr/>
            </p:nvCxnSpPr>
            <p:spPr>
              <a:xfrm>
                <a:off x="1689279" y="2716277"/>
                <a:ext cx="0" cy="2088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Rectángulo 9"/>
              <p:cNvSpPr/>
              <p:nvPr/>
            </p:nvSpPr>
            <p:spPr>
              <a:xfrm>
                <a:off x="382845" y="3113158"/>
                <a:ext cx="133173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s-CO" sz="1600" dirty="0" smtClean="0">
                    <a:latin typeface="Arial,Bold"/>
                    <a:ea typeface="Calibri" panose="020F0502020204030204" pitchFamily="34" charset="0"/>
                  </a:rPr>
                  <a:t>2x240 = </a:t>
                </a:r>
                <a:r>
                  <a:rPr lang="es-CO" sz="1600" b="1" dirty="0" smtClean="0">
                    <a:solidFill>
                      <a:srgbClr val="C00000"/>
                    </a:solidFill>
                    <a:latin typeface="Arial,Bold"/>
                    <a:ea typeface="Calibri" panose="020F0502020204030204" pitchFamily="34" charset="0"/>
                  </a:rPr>
                  <a:t>480</a:t>
                </a:r>
                <a:endParaRPr lang="es-CO" sz="800" b="1" dirty="0" smtClean="0">
                  <a:solidFill>
                    <a:srgbClr val="C00000"/>
                  </a:solidFill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11" name="Rectángulo 10"/>
              <p:cNvSpPr/>
              <p:nvPr/>
            </p:nvSpPr>
            <p:spPr>
              <a:xfrm>
                <a:off x="382845" y="4151043"/>
                <a:ext cx="133173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s-CO" sz="1600" dirty="0" smtClean="0">
                    <a:latin typeface="Arial,Bold"/>
                    <a:ea typeface="Calibri" panose="020F0502020204030204" pitchFamily="34" charset="0"/>
                  </a:rPr>
                  <a:t>1x320 = </a:t>
                </a:r>
                <a:r>
                  <a:rPr lang="es-CO" sz="1600" b="1" dirty="0" smtClean="0">
                    <a:solidFill>
                      <a:srgbClr val="C00000"/>
                    </a:solidFill>
                    <a:latin typeface="Arial,Bold"/>
                    <a:ea typeface="Calibri" panose="020F0502020204030204" pitchFamily="34" charset="0"/>
                  </a:rPr>
                  <a:t>320</a:t>
                </a:r>
                <a:endParaRPr lang="es-CO" sz="800" b="1" dirty="0" smtClean="0">
                  <a:solidFill>
                    <a:srgbClr val="C00000"/>
                  </a:solidFill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12" name="Rectángulo 11"/>
              <p:cNvSpPr/>
              <p:nvPr/>
            </p:nvSpPr>
            <p:spPr>
              <a:xfrm>
                <a:off x="1802212" y="2724938"/>
                <a:ext cx="53922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s-CO" sz="1600" b="1" dirty="0" smtClean="0">
                    <a:latin typeface="Arial,Bold"/>
                    <a:ea typeface="Calibri" panose="020F0502020204030204" pitchFamily="34" charset="0"/>
                  </a:rPr>
                  <a:t>S1</a:t>
                </a:r>
                <a:endParaRPr lang="es-CO" sz="800" dirty="0" smtClean="0"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13" name="Rectángulo 12"/>
              <p:cNvSpPr/>
              <p:nvPr/>
            </p:nvSpPr>
            <p:spPr>
              <a:xfrm>
                <a:off x="1802212" y="3093719"/>
                <a:ext cx="53922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s-CO" sz="1600" b="1" dirty="0" smtClean="0">
                    <a:latin typeface="Arial,Bold"/>
                    <a:ea typeface="Calibri" panose="020F0502020204030204" pitchFamily="34" charset="0"/>
                  </a:rPr>
                  <a:t>S2</a:t>
                </a:r>
                <a:endParaRPr lang="es-CO" sz="800" dirty="0" smtClean="0"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14" name="Rectángulo 13"/>
              <p:cNvSpPr/>
              <p:nvPr/>
            </p:nvSpPr>
            <p:spPr>
              <a:xfrm>
                <a:off x="1802212" y="3462501"/>
                <a:ext cx="53922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s-CO" sz="1600" b="1" dirty="0" smtClean="0">
                    <a:latin typeface="Arial,Bold"/>
                    <a:ea typeface="Calibri" panose="020F0502020204030204" pitchFamily="34" charset="0"/>
                  </a:rPr>
                  <a:t>S3</a:t>
                </a:r>
                <a:endParaRPr lang="es-CO" sz="800" dirty="0" smtClean="0"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18" name="Rectángulo 17"/>
              <p:cNvSpPr/>
              <p:nvPr/>
            </p:nvSpPr>
            <p:spPr>
              <a:xfrm>
                <a:off x="382845" y="2254528"/>
                <a:ext cx="1958591" cy="27682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20" name="Grupo 19"/>
            <p:cNvGrpSpPr/>
            <p:nvPr/>
          </p:nvGrpSpPr>
          <p:grpSpPr>
            <a:xfrm>
              <a:off x="3237921" y="2949993"/>
              <a:ext cx="1958591" cy="2768233"/>
              <a:chOff x="382845" y="2254528"/>
              <a:chExt cx="1958591" cy="2768233"/>
            </a:xfrm>
          </p:grpSpPr>
          <p:sp>
            <p:nvSpPr>
              <p:cNvPr id="21" name="Rectángulo 20"/>
              <p:cNvSpPr/>
              <p:nvPr/>
            </p:nvSpPr>
            <p:spPr>
              <a:xfrm>
                <a:off x="844797" y="2254528"/>
                <a:ext cx="844482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s-CO" sz="1600" b="1" dirty="0" smtClean="0">
                    <a:latin typeface="Arial,Bold"/>
                    <a:ea typeface="Calibri" panose="020F0502020204030204" pitchFamily="34" charset="0"/>
                  </a:rPr>
                  <a:t>LCG 2</a:t>
                </a:r>
              </a:p>
              <a:p>
                <a:pPr algn="ctr">
                  <a:spcAft>
                    <a:spcPts val="0"/>
                  </a:spcAft>
                </a:pPr>
                <a:r>
                  <a:rPr lang="es-CO" sz="1600" b="1" dirty="0" smtClean="0">
                    <a:latin typeface="Arial,Bold"/>
                    <a:ea typeface="Calibri" panose="020F0502020204030204" pitchFamily="34" charset="0"/>
                  </a:rPr>
                  <a:t>F2</a:t>
                </a:r>
                <a:endParaRPr lang="es-CO" sz="800" dirty="0" smtClean="0"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22" name="Rectángulo 21"/>
              <p:cNvSpPr/>
              <p:nvPr/>
            </p:nvSpPr>
            <p:spPr>
              <a:xfrm>
                <a:off x="382845" y="2791442"/>
                <a:ext cx="133173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s-CO" sz="1600" b="1" dirty="0" smtClean="0">
                    <a:latin typeface="Arial,Bold"/>
                    <a:ea typeface="Calibri" panose="020F0502020204030204" pitchFamily="34" charset="0"/>
                  </a:rPr>
                  <a:t>2xSCH DL</a:t>
                </a:r>
                <a:endParaRPr lang="es-CO" sz="800" dirty="0" smtClean="0"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23" name="Rectángulo 22"/>
              <p:cNvSpPr/>
              <p:nvPr/>
            </p:nvSpPr>
            <p:spPr>
              <a:xfrm>
                <a:off x="382845" y="3854006"/>
                <a:ext cx="133173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s-CO" sz="1600" b="1" dirty="0">
                    <a:latin typeface="Arial,Bold"/>
                    <a:ea typeface="Calibri" panose="020F0502020204030204" pitchFamily="34" charset="0"/>
                  </a:rPr>
                  <a:t>1</a:t>
                </a:r>
                <a:r>
                  <a:rPr lang="es-CO" sz="1600" b="1" dirty="0" smtClean="0">
                    <a:latin typeface="Arial,Bold"/>
                    <a:ea typeface="Calibri" panose="020F0502020204030204" pitchFamily="34" charset="0"/>
                  </a:rPr>
                  <a:t>xSCH </a:t>
                </a:r>
                <a:r>
                  <a:rPr lang="es-CO" sz="1600" b="1" dirty="0">
                    <a:latin typeface="Arial,Bold"/>
                    <a:ea typeface="Calibri" panose="020F0502020204030204" pitchFamily="34" charset="0"/>
                  </a:rPr>
                  <a:t>U</a:t>
                </a:r>
                <a:r>
                  <a:rPr lang="es-CO" sz="1600" b="1" dirty="0" smtClean="0">
                    <a:latin typeface="Arial,Bold"/>
                    <a:ea typeface="Calibri" panose="020F0502020204030204" pitchFamily="34" charset="0"/>
                  </a:rPr>
                  <a:t>L</a:t>
                </a:r>
                <a:endParaRPr lang="es-CO" sz="800" dirty="0" smtClean="0"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cxnSp>
            <p:nvCxnSpPr>
              <p:cNvPr id="24" name="Conector recto 23"/>
              <p:cNvCxnSpPr/>
              <p:nvPr/>
            </p:nvCxnSpPr>
            <p:spPr>
              <a:xfrm>
                <a:off x="1689279" y="2716277"/>
                <a:ext cx="0" cy="2088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Rectángulo 24"/>
              <p:cNvSpPr/>
              <p:nvPr/>
            </p:nvSpPr>
            <p:spPr>
              <a:xfrm>
                <a:off x="382845" y="3113158"/>
                <a:ext cx="133173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s-CO" sz="1600" dirty="0" smtClean="0">
                    <a:latin typeface="Arial,Bold"/>
                    <a:ea typeface="Calibri" panose="020F0502020204030204" pitchFamily="34" charset="0"/>
                  </a:rPr>
                  <a:t>2x240 = </a:t>
                </a:r>
                <a:r>
                  <a:rPr lang="es-CO" sz="1600" b="1" dirty="0" smtClean="0">
                    <a:solidFill>
                      <a:srgbClr val="C00000"/>
                    </a:solidFill>
                    <a:latin typeface="Arial,Bold"/>
                    <a:ea typeface="Calibri" panose="020F0502020204030204" pitchFamily="34" charset="0"/>
                  </a:rPr>
                  <a:t>480</a:t>
                </a:r>
                <a:endParaRPr lang="es-CO" sz="800" b="1" dirty="0" smtClean="0">
                  <a:solidFill>
                    <a:srgbClr val="C00000"/>
                  </a:solidFill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26" name="Rectángulo 25"/>
              <p:cNvSpPr/>
              <p:nvPr/>
            </p:nvSpPr>
            <p:spPr>
              <a:xfrm>
                <a:off x="382845" y="4151043"/>
                <a:ext cx="133173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s-CO" sz="1600" dirty="0" smtClean="0">
                    <a:latin typeface="Arial,Bold"/>
                    <a:ea typeface="Calibri" panose="020F0502020204030204" pitchFamily="34" charset="0"/>
                  </a:rPr>
                  <a:t>1x320 = </a:t>
                </a:r>
                <a:r>
                  <a:rPr lang="es-CO" sz="1600" b="1" dirty="0" smtClean="0">
                    <a:solidFill>
                      <a:srgbClr val="C00000"/>
                    </a:solidFill>
                    <a:latin typeface="Arial,Bold"/>
                    <a:ea typeface="Calibri" panose="020F0502020204030204" pitchFamily="34" charset="0"/>
                  </a:rPr>
                  <a:t>320</a:t>
                </a:r>
                <a:endParaRPr lang="es-CO" sz="800" b="1" dirty="0" smtClean="0">
                  <a:solidFill>
                    <a:srgbClr val="C00000"/>
                  </a:solidFill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27" name="Rectángulo 26"/>
              <p:cNvSpPr/>
              <p:nvPr/>
            </p:nvSpPr>
            <p:spPr>
              <a:xfrm>
                <a:off x="1802212" y="2724938"/>
                <a:ext cx="53922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s-CO" sz="1600" b="1" dirty="0" smtClean="0">
                    <a:latin typeface="Arial,Bold"/>
                    <a:ea typeface="Calibri" panose="020F0502020204030204" pitchFamily="34" charset="0"/>
                  </a:rPr>
                  <a:t>S1</a:t>
                </a:r>
                <a:endParaRPr lang="es-CO" sz="800" dirty="0" smtClean="0"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28" name="Rectángulo 27"/>
              <p:cNvSpPr/>
              <p:nvPr/>
            </p:nvSpPr>
            <p:spPr>
              <a:xfrm>
                <a:off x="1802212" y="3093719"/>
                <a:ext cx="53922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s-CO" sz="1600" b="1" dirty="0" smtClean="0">
                    <a:latin typeface="Arial,Bold"/>
                    <a:ea typeface="Calibri" panose="020F0502020204030204" pitchFamily="34" charset="0"/>
                  </a:rPr>
                  <a:t>S2</a:t>
                </a:r>
                <a:endParaRPr lang="es-CO" sz="800" dirty="0" smtClean="0"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29" name="Rectángulo 28"/>
              <p:cNvSpPr/>
              <p:nvPr/>
            </p:nvSpPr>
            <p:spPr>
              <a:xfrm>
                <a:off x="1802212" y="3462501"/>
                <a:ext cx="53922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s-CO" sz="1600" b="1" dirty="0" smtClean="0">
                    <a:latin typeface="Arial,Bold"/>
                    <a:ea typeface="Calibri" panose="020F0502020204030204" pitchFamily="34" charset="0"/>
                  </a:rPr>
                  <a:t>S3</a:t>
                </a:r>
                <a:endParaRPr lang="es-CO" sz="800" dirty="0" smtClean="0"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33" name="Rectángulo 32"/>
              <p:cNvSpPr/>
              <p:nvPr/>
            </p:nvSpPr>
            <p:spPr>
              <a:xfrm>
                <a:off x="382845" y="2254528"/>
                <a:ext cx="1958591" cy="27682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sp>
          <p:nvSpPr>
            <p:cNvPr id="34" name="Rectángulo 33"/>
            <p:cNvSpPr/>
            <p:nvPr/>
          </p:nvSpPr>
          <p:spPr>
            <a:xfrm>
              <a:off x="2702748" y="2459000"/>
              <a:ext cx="84448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s-CO" sz="1600" b="1" dirty="0" smtClean="0">
                  <a:latin typeface="Arial,Bold"/>
                  <a:ea typeface="Calibri" panose="020F0502020204030204" pitchFamily="34" charset="0"/>
                </a:rPr>
                <a:t>2+2+2</a:t>
              </a:r>
              <a:endParaRPr lang="es-CO" sz="800" dirty="0" smtClean="0"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68" name="Rectángulo 67"/>
            <p:cNvSpPr/>
            <p:nvPr/>
          </p:nvSpPr>
          <p:spPr>
            <a:xfrm>
              <a:off x="729146" y="5942393"/>
              <a:ext cx="497619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s-CO" sz="1600" b="1" dirty="0">
                  <a:latin typeface="Arial,Bold"/>
                  <a:ea typeface="Calibri" panose="020F0502020204030204" pitchFamily="34" charset="0"/>
                </a:rPr>
                <a:t>Usuarios HSUPA </a:t>
              </a:r>
              <a:r>
                <a:rPr lang="es-CO" sz="1600" b="1" dirty="0" err="1">
                  <a:latin typeface="Arial,Bold"/>
                  <a:ea typeface="Calibri" panose="020F0502020204030204" pitchFamily="34" charset="0"/>
                </a:rPr>
                <a:t>max</a:t>
              </a:r>
              <a:r>
                <a:rPr lang="es-CO" sz="1600" b="1" dirty="0">
                  <a:latin typeface="Arial,Bold"/>
                  <a:ea typeface="Calibri" panose="020F0502020204030204" pitchFamily="34" charset="0"/>
                </a:rPr>
                <a:t> por BTS = 320 Usuarios</a:t>
              </a:r>
            </a:p>
            <a:p>
              <a:pPr marL="285750" indent="-285750"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s-CO" sz="1600" b="1" dirty="0" smtClean="0">
                  <a:latin typeface="Arial,Bold"/>
                  <a:ea typeface="Calibri" panose="020F0502020204030204" pitchFamily="34" charset="0"/>
                </a:rPr>
                <a:t>Usuarios </a:t>
              </a:r>
              <a:r>
                <a:rPr lang="es-CO" sz="1600" b="1" dirty="0">
                  <a:latin typeface="Arial,Bold"/>
                  <a:ea typeface="Calibri" panose="020F0502020204030204" pitchFamily="34" charset="0"/>
                </a:rPr>
                <a:t>HSUPA por sector = </a:t>
              </a:r>
              <a:r>
                <a:rPr lang="es-CO" sz="1600" b="1" dirty="0" smtClean="0">
                  <a:latin typeface="Arial,Bold"/>
                  <a:ea typeface="Calibri" panose="020F0502020204030204" pitchFamily="34" charset="0"/>
                </a:rPr>
                <a:t>106 </a:t>
              </a:r>
              <a:r>
                <a:rPr lang="es-CO" sz="1600" b="1" dirty="0">
                  <a:latin typeface="Arial,Bold"/>
                  <a:ea typeface="Calibri" panose="020F0502020204030204" pitchFamily="34" charset="0"/>
                </a:rPr>
                <a:t>usuarios</a:t>
              </a:r>
            </a:p>
          </p:txBody>
        </p:sp>
        <p:sp>
          <p:nvSpPr>
            <p:cNvPr id="69" name="Rectángulo 68"/>
            <p:cNvSpPr/>
            <p:nvPr/>
          </p:nvSpPr>
          <p:spPr>
            <a:xfrm>
              <a:off x="1182416" y="745225"/>
              <a:ext cx="409184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es-CO" sz="1600" b="1" dirty="0" smtClean="0">
                  <a:solidFill>
                    <a:srgbClr val="A508C4"/>
                  </a:solidFill>
                  <a:latin typeface="Arial,Bold"/>
                  <a:ea typeface="Calibri" panose="020F0502020204030204" pitchFamily="34" charset="0"/>
                </a:rPr>
                <a:t>Manejo de usuarios para configuración 2, 2.1, 3 y 3.1</a:t>
              </a:r>
              <a:endParaRPr lang="es-CO" sz="800" dirty="0" smtClean="0">
                <a:solidFill>
                  <a:srgbClr val="A508C4"/>
                </a:solidFill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72" name="Rectángulo redondeado 71"/>
            <p:cNvSpPr/>
            <p:nvPr/>
          </p:nvSpPr>
          <p:spPr>
            <a:xfrm>
              <a:off x="642270" y="1365164"/>
              <a:ext cx="5172139" cy="5430828"/>
            </a:xfrm>
            <a:prstGeom prst="roundRect">
              <a:avLst>
                <a:gd name="adj" fmla="val 4964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75" name="Rectángulo 74"/>
          <p:cNvSpPr/>
          <p:nvPr/>
        </p:nvSpPr>
        <p:spPr>
          <a:xfrm>
            <a:off x="4251422" y="2041438"/>
            <a:ext cx="6977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s-CO" sz="1600" b="1" dirty="0" smtClean="0">
                <a:latin typeface="Arial,Bold"/>
                <a:ea typeface="Calibri" panose="020F0502020204030204" pitchFamily="34" charset="0"/>
              </a:rPr>
              <a:t>1900</a:t>
            </a:r>
            <a:endParaRPr lang="es-CO" sz="800" dirty="0" smtClean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76" name="Título 1"/>
          <p:cNvSpPr txBox="1">
            <a:spLocks/>
          </p:cNvSpPr>
          <p:nvPr/>
        </p:nvSpPr>
        <p:spPr>
          <a:xfrm>
            <a:off x="0" y="188913"/>
            <a:ext cx="12192000" cy="503237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000" b="1" dirty="0" smtClean="0">
                <a:solidFill>
                  <a:schemeClr val="bg1"/>
                </a:solidFill>
              </a:rPr>
              <a:t>Manejo de usuarios en 3G</a:t>
            </a:r>
            <a:endParaRPr lang="es-MX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27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72" y="338690"/>
            <a:ext cx="11288856" cy="618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42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 descr="image0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337" y="131966"/>
            <a:ext cx="10399326" cy="568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821" y="5967112"/>
            <a:ext cx="8282569" cy="79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18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3139804532"/>
              </p:ext>
            </p:extLst>
          </p:nvPr>
        </p:nvGraphicFramePr>
        <p:xfrm>
          <a:off x="189285" y="637774"/>
          <a:ext cx="5273364" cy="3715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ítulo 1"/>
          <p:cNvSpPr txBox="1">
            <a:spLocks/>
          </p:cNvSpPr>
          <p:nvPr/>
        </p:nvSpPr>
        <p:spPr>
          <a:xfrm>
            <a:off x="0" y="188913"/>
            <a:ext cx="12192000" cy="503237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000" b="1" dirty="0" smtClean="0">
                <a:solidFill>
                  <a:schemeClr val="bg1"/>
                </a:solidFill>
              </a:rPr>
              <a:t>Criterios </a:t>
            </a:r>
            <a:r>
              <a:rPr lang="es-MX" sz="2000" b="1" dirty="0">
                <a:solidFill>
                  <a:schemeClr val="bg1"/>
                </a:solidFill>
              </a:rPr>
              <a:t>Estándar de configuración para sitios 2020</a:t>
            </a:r>
          </a:p>
        </p:txBody>
      </p:sp>
      <p:sp>
        <p:nvSpPr>
          <p:cNvPr id="9" name="Rectángulo 8"/>
          <p:cNvSpPr/>
          <p:nvPr/>
        </p:nvSpPr>
        <p:spPr>
          <a:xfrm>
            <a:off x="1422986" y="4200703"/>
            <a:ext cx="934602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s-CO" sz="2000" b="1" dirty="0" smtClean="0">
                <a:latin typeface="Arial,Bold"/>
                <a:ea typeface="Calibri" panose="020F0502020204030204" pitchFamily="34" charset="0"/>
              </a:rPr>
              <a:t>Premisas</a:t>
            </a:r>
            <a:r>
              <a:rPr lang="en-US" sz="2000" b="1" dirty="0" smtClean="0">
                <a:latin typeface="Arial,Bold"/>
                <a:ea typeface="Calibri" panose="020F0502020204030204" pitchFamily="34" charset="0"/>
              </a:rPr>
              <a:t>:</a:t>
            </a:r>
            <a:endParaRPr lang="es-CO" sz="1000" dirty="0" smtClean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s-CO" sz="1400" dirty="0" smtClean="0"/>
              <a:t>No se comprará </a:t>
            </a:r>
            <a:r>
              <a:rPr lang="es-CO" sz="1400" dirty="0"/>
              <a:t>FXFC </a:t>
            </a:r>
            <a:r>
              <a:rPr lang="es-CO" sz="1400" dirty="0" smtClean="0"/>
              <a:t>adicionales.</a:t>
            </a:r>
            <a:endParaRPr lang="es-CO" sz="1400" dirty="0"/>
          </a:p>
          <a:p>
            <a:pPr marL="228600" indent="-228600">
              <a:buFont typeface="+mj-lt"/>
              <a:buAutoNum type="arabicPeriod"/>
            </a:pPr>
            <a:r>
              <a:rPr lang="es-CO" sz="1400" dirty="0"/>
              <a:t>No se </a:t>
            </a:r>
            <a:r>
              <a:rPr lang="es-CO" sz="1400" dirty="0" smtClean="0"/>
              <a:t>comprará FSMF adicionales.</a:t>
            </a:r>
            <a:endParaRPr lang="es-CO" sz="1400" dirty="0"/>
          </a:p>
          <a:p>
            <a:pPr marL="228600" indent="-228600">
              <a:buFont typeface="+mj-lt"/>
              <a:buAutoNum type="arabicPeriod"/>
            </a:pPr>
            <a:r>
              <a:rPr lang="es-CO" sz="1400" dirty="0" smtClean="0"/>
              <a:t>Planeación </a:t>
            </a:r>
            <a:r>
              <a:rPr lang="es-CO" sz="1400" dirty="0"/>
              <a:t>RF determinará los sitios LTE1900 - MIMO4x4, aplica para sitios nuevos y sitios existentes.</a:t>
            </a:r>
          </a:p>
          <a:p>
            <a:pPr marL="228600" indent="-228600">
              <a:buFont typeface="+mj-lt"/>
              <a:buAutoNum type="arabicPeriod"/>
            </a:pPr>
            <a:r>
              <a:rPr lang="es-CO" sz="1400" dirty="0" smtClean="0"/>
              <a:t>Planeación </a:t>
            </a:r>
            <a:r>
              <a:rPr lang="es-CO" sz="1400" dirty="0"/>
              <a:t>RF determinará los sitios de alta carga por usuarios 3G, aplica para sitios nuevos y sitios existentes.</a:t>
            </a:r>
          </a:p>
          <a:p>
            <a:pPr marL="228600" indent="-228600">
              <a:buFont typeface="+mj-lt"/>
              <a:buAutoNum type="arabicPeriod"/>
            </a:pPr>
            <a:r>
              <a:rPr lang="es-CO" sz="1400" dirty="0"/>
              <a:t>Implementación podrá cambiar la configuración del sitio, solamente por disponibilidad de HW </a:t>
            </a:r>
            <a:r>
              <a:rPr lang="es-CO" sz="1400" dirty="0" smtClean="0"/>
              <a:t>así:</a:t>
            </a:r>
            <a:endParaRPr lang="es-CO" sz="1400" dirty="0"/>
          </a:p>
          <a:p>
            <a:pPr marL="685800" lvl="1" indent="-228600">
              <a:buFont typeface="+mj-lt"/>
              <a:buAutoNum type="arabicPeriod"/>
            </a:pPr>
            <a:r>
              <a:rPr lang="es-CO" sz="1400" dirty="0"/>
              <a:t>Reemplazar configuración 1 por 1.1</a:t>
            </a:r>
          </a:p>
          <a:p>
            <a:pPr marL="685800" lvl="1" indent="-228600">
              <a:buFont typeface="+mj-lt"/>
              <a:buAutoNum type="arabicPeriod"/>
            </a:pPr>
            <a:r>
              <a:rPr lang="es-CO" sz="1400" dirty="0"/>
              <a:t>Reemplazar configuración 2 por 2.1</a:t>
            </a:r>
          </a:p>
          <a:p>
            <a:pPr marL="685800" lvl="1" indent="-228600">
              <a:buFont typeface="+mj-lt"/>
              <a:buAutoNum type="arabicPeriod"/>
            </a:pPr>
            <a:r>
              <a:rPr lang="es-CO" sz="1400" dirty="0"/>
              <a:t>Reemplazar configuración 3 por 3.1</a:t>
            </a:r>
          </a:p>
          <a:p>
            <a:pPr marL="228600" indent="-228600">
              <a:buFont typeface="+mj-lt"/>
              <a:buAutoNum type="arabicPeriod"/>
            </a:pPr>
            <a:r>
              <a:rPr lang="es-CO" sz="1400" dirty="0"/>
              <a:t>Las Regionales de RF tratarán de eliminar los Cuartos </a:t>
            </a:r>
            <a:r>
              <a:rPr lang="es-CO" sz="1400" dirty="0" smtClean="0"/>
              <a:t>sectores.</a:t>
            </a:r>
            <a:endParaRPr lang="es-CO" sz="1400" dirty="0"/>
          </a:p>
          <a:p>
            <a:pPr marL="228600" indent="-228600">
              <a:buFont typeface="+mj-lt"/>
              <a:buAutoNum type="arabicPeriod"/>
            </a:pPr>
            <a:r>
              <a:rPr lang="es-CO" sz="1400" dirty="0"/>
              <a:t>Se </a:t>
            </a:r>
            <a:r>
              <a:rPr lang="es-CO" sz="1400" dirty="0" smtClean="0"/>
              <a:t>considera implementar antenas unificadas </a:t>
            </a:r>
            <a:r>
              <a:rPr lang="es-CO" sz="1400" dirty="0"/>
              <a:t>de 12 puertos para todas las tecnologías.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406331" y="2779945"/>
            <a:ext cx="491059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s-CO" sz="1050" b="1" dirty="0" smtClean="0">
                <a:solidFill>
                  <a:srgbClr val="23E148"/>
                </a:solidFill>
                <a:latin typeface="Arial,Bold"/>
                <a:ea typeface="Calibri" panose="020F0502020204030204" pitchFamily="34" charset="0"/>
              </a:rPr>
              <a:t>* Para determinar si un sitio de 3G es alta o baja carga, se consideran los usuarios máximo HSUPA en BTS.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189283" y="1141011"/>
            <a:ext cx="52733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s-CO" sz="1400" b="1" dirty="0" smtClean="0">
                <a:latin typeface="Arial,Bold"/>
                <a:ea typeface="Calibri" panose="020F0502020204030204" pitchFamily="34" charset="0"/>
              </a:rPr>
              <a:t>Criterios a considerar en la configuración del sitio: 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5875585" y="1135074"/>
            <a:ext cx="178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s-CO" sz="1400" b="1" dirty="0" smtClean="0">
                <a:latin typeface="Arial,Bold"/>
                <a:ea typeface="Calibri" panose="020F0502020204030204" pitchFamily="34" charset="0"/>
              </a:rPr>
              <a:t>Tabla de decisión: </a:t>
            </a:r>
          </a:p>
        </p:txBody>
      </p:sp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66687"/>
              </p:ext>
            </p:extLst>
          </p:nvPr>
        </p:nvGraphicFramePr>
        <p:xfrm>
          <a:off x="5977247" y="1459147"/>
          <a:ext cx="5988718" cy="24161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34010"/>
                <a:gridCol w="569786"/>
                <a:gridCol w="569786"/>
                <a:gridCol w="528784"/>
                <a:gridCol w="528784"/>
                <a:gridCol w="528784"/>
                <a:gridCol w="528784"/>
              </a:tblGrid>
              <a:tr h="373820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s-CO" sz="16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Criterios</a:t>
                      </a:r>
                      <a:endParaRPr lang="es-CO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28106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 LTE 1900 - MIMO</a:t>
                      </a:r>
                      <a:endParaRPr lang="es-CO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2x2</a:t>
                      </a:r>
                    </a:p>
                    <a:p>
                      <a:pPr algn="ctr" fontAlgn="ctr"/>
                      <a:r>
                        <a:rPr lang="es-CO" sz="105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FXFC/A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2x2</a:t>
                      </a:r>
                    </a:p>
                    <a:p>
                      <a:pPr algn="ctr" fontAlgn="ctr"/>
                      <a:r>
                        <a:rPr lang="es-CO" sz="105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FXFC/A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2x2</a:t>
                      </a:r>
                    </a:p>
                    <a:p>
                      <a:pPr algn="ctr" fontAlgn="ctr"/>
                      <a:r>
                        <a:rPr lang="es-CO" sz="105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FXFC/A</a:t>
                      </a:r>
                      <a:endParaRPr lang="es-C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4x4</a:t>
                      </a:r>
                    </a:p>
                    <a:p>
                      <a:pPr algn="ctr" fontAlgn="ctr"/>
                      <a:r>
                        <a:rPr lang="es-CO" sz="105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FHFB*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4x4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5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FHFB*</a:t>
                      </a:r>
                      <a:endParaRPr lang="es-CO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4x4</a:t>
                      </a:r>
                    </a:p>
                    <a:p>
                      <a:pPr algn="ctr" fontAlgn="ctr"/>
                      <a:r>
                        <a:rPr lang="es-CO" sz="105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FHFB*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</a:tr>
              <a:tr h="473988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Carga</a:t>
                      </a:r>
                      <a:r>
                        <a:rPr lang="es-CO" sz="1400" b="1" u="none" strike="noStrike" baseline="0" dirty="0" smtClean="0">
                          <a:solidFill>
                            <a:schemeClr val="bg1"/>
                          </a:solidFill>
                          <a:effectLst/>
                        </a:rPr>
                        <a:t> 3G HSUPA</a:t>
                      </a:r>
                      <a:endParaRPr lang="es-CO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23E14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Baja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Alta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Alta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Baja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Alta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Alta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</a:tr>
              <a:tr h="58953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Disponibilidad </a:t>
                      </a:r>
                      <a:r>
                        <a:rPr lang="es-CO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HW</a:t>
                      </a:r>
                      <a:r>
                        <a:rPr lang="es-CO" sz="1400" b="1" u="none" strike="noStrike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</a:p>
                    <a:p>
                      <a:pPr algn="ctr" fontAlgn="ctr"/>
                      <a:r>
                        <a:rPr lang="es-CO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FSMF (850/700)</a:t>
                      </a:r>
                      <a:endParaRPr lang="es-CO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N/A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u="none" strike="noStrike" dirty="0">
                          <a:effectLst/>
                        </a:rPr>
                        <a:t>SI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u="none" strike="noStrike" dirty="0">
                          <a:effectLst/>
                        </a:rPr>
                        <a:t>NO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N/A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u="none" strike="noStrike" dirty="0">
                          <a:effectLst/>
                        </a:rPr>
                        <a:t>SI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b="0" u="none" strike="noStrike" dirty="0">
                          <a:effectLst/>
                        </a:rPr>
                        <a:t>NO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</a:tr>
              <a:tr h="565409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Configuración </a:t>
                      </a:r>
                      <a:r>
                        <a:rPr lang="es-CO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 Usar</a:t>
                      </a:r>
                      <a:endParaRPr lang="es-CO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s-CO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s-CO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s-CO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1.1</a:t>
                      </a:r>
                      <a:endParaRPr lang="es-CO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2.1</a:t>
                      </a:r>
                      <a:endParaRPr lang="es-CO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3.1</a:t>
                      </a:r>
                      <a:endParaRPr lang="es-CO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5977247" y="3913032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 smtClean="0"/>
              <a:t>* RRH 4x40W</a:t>
            </a:r>
            <a:endParaRPr lang="es-CO" sz="1200" dirty="0"/>
          </a:p>
        </p:txBody>
      </p:sp>
    </p:spTree>
    <p:extLst>
      <p:ext uri="{BB962C8B-B14F-4D97-AF65-F5344CB8AC3E}">
        <p14:creationId xmlns:p14="http://schemas.microsoft.com/office/powerpoint/2010/main" val="314631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0" y="188913"/>
            <a:ext cx="12192000" cy="503237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000" b="1" dirty="0" smtClean="0">
                <a:solidFill>
                  <a:schemeClr val="bg1"/>
                </a:solidFill>
              </a:rPr>
              <a:t>Configuración 1: </a:t>
            </a:r>
            <a:r>
              <a:rPr lang="es-MX" sz="2000" b="1" dirty="0">
                <a:solidFill>
                  <a:schemeClr val="bg1"/>
                </a:solidFill>
              </a:rPr>
              <a:t>Solución con módulos </a:t>
            </a:r>
            <a:r>
              <a:rPr lang="es-MX" sz="2000" b="1" dirty="0" err="1">
                <a:solidFill>
                  <a:schemeClr val="bg1"/>
                </a:solidFill>
              </a:rPr>
              <a:t>AirScale</a:t>
            </a:r>
            <a:r>
              <a:rPr lang="es-MX" sz="2000" b="1" dirty="0">
                <a:solidFill>
                  <a:schemeClr val="bg1"/>
                </a:solidFill>
              </a:rPr>
              <a:t> + </a:t>
            </a:r>
            <a:r>
              <a:rPr lang="es-MX" sz="2000" b="1" dirty="0" smtClean="0">
                <a:solidFill>
                  <a:schemeClr val="bg1"/>
                </a:solidFill>
              </a:rPr>
              <a:t>FSMF ( Encadenado) / LTE1900 MIMO 2x2</a:t>
            </a:r>
            <a:endParaRPr lang="es-MX" sz="2000" b="1" dirty="0">
              <a:solidFill>
                <a:schemeClr val="bg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18674" y="1529291"/>
            <a:ext cx="1803953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s-CO" sz="1600" b="1" dirty="0" smtClean="0">
                <a:latin typeface="Arial,Bold"/>
                <a:ea typeface="Calibri" panose="020F0502020204030204" pitchFamily="34" charset="0"/>
              </a:rPr>
              <a:t>Configuración para el 90% de sitios en la red, según la carga de usuarios 3G.</a:t>
            </a:r>
          </a:p>
          <a:p>
            <a:r>
              <a:rPr lang="es-CO" sz="1200" dirty="0" err="1" smtClean="0"/>
              <a:t>Config</a:t>
            </a:r>
            <a:r>
              <a:rPr lang="es-CO" sz="1200" dirty="0" smtClean="0"/>
              <a:t>: 1900 </a:t>
            </a:r>
            <a:r>
              <a:rPr lang="es-CO" sz="1200" dirty="0"/>
              <a:t>2x2 &amp; 2600MHz &amp; 700/850 LTE/WCDMA</a:t>
            </a:r>
            <a:endParaRPr lang="es-CO" sz="1200" dirty="0" smtClean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3928883" y="4840126"/>
            <a:ext cx="1908000" cy="1080000"/>
            <a:chOff x="1590482" y="3322286"/>
            <a:chExt cx="1512000" cy="792000"/>
          </a:xfrm>
        </p:grpSpPr>
        <p:sp>
          <p:nvSpPr>
            <p:cNvPr id="133" name="Rectángulo redondeado 132"/>
            <p:cNvSpPr/>
            <p:nvPr/>
          </p:nvSpPr>
          <p:spPr>
            <a:xfrm>
              <a:off x="1590482" y="3322286"/>
              <a:ext cx="1512000" cy="792000"/>
            </a:xfrm>
            <a:prstGeom prst="roundRect">
              <a:avLst/>
            </a:prstGeom>
            <a:solidFill>
              <a:srgbClr val="B4C7E7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grpSp>
          <p:nvGrpSpPr>
            <p:cNvPr id="134" name="Grupo 133"/>
            <p:cNvGrpSpPr/>
            <p:nvPr/>
          </p:nvGrpSpPr>
          <p:grpSpPr>
            <a:xfrm>
              <a:off x="1673301" y="3373180"/>
              <a:ext cx="648000" cy="162772"/>
              <a:chOff x="3875255" y="3386109"/>
              <a:chExt cx="648000" cy="162772"/>
            </a:xfrm>
          </p:grpSpPr>
          <p:grpSp>
            <p:nvGrpSpPr>
              <p:cNvPr id="188" name="Grupo 187"/>
              <p:cNvGrpSpPr/>
              <p:nvPr/>
            </p:nvGrpSpPr>
            <p:grpSpPr>
              <a:xfrm>
                <a:off x="3875255" y="3404881"/>
                <a:ext cx="648000" cy="144000"/>
                <a:chOff x="1691143" y="3408649"/>
                <a:chExt cx="648000" cy="144000"/>
              </a:xfrm>
            </p:grpSpPr>
            <p:sp>
              <p:nvSpPr>
                <p:cNvPr id="195" name="Rectángulo 194"/>
                <p:cNvSpPr/>
                <p:nvPr/>
              </p:nvSpPr>
              <p:spPr>
                <a:xfrm>
                  <a:off x="1691143" y="3408649"/>
                  <a:ext cx="324000" cy="1440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 smtClean="0"/>
                    <a:t>L</a:t>
                  </a:r>
                  <a:endParaRPr lang="es-CO" dirty="0"/>
                </a:p>
              </p:txBody>
            </p:sp>
            <p:sp>
              <p:nvSpPr>
                <p:cNvPr id="196" name="Rectángulo 195"/>
                <p:cNvSpPr/>
                <p:nvPr/>
              </p:nvSpPr>
              <p:spPr>
                <a:xfrm>
                  <a:off x="2015143" y="3408649"/>
                  <a:ext cx="324000" cy="144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 smtClean="0"/>
                    <a:t>L</a:t>
                  </a:r>
                  <a:endParaRPr lang="es-CO" dirty="0"/>
                </a:p>
              </p:txBody>
            </p:sp>
          </p:grpSp>
          <p:sp>
            <p:nvSpPr>
              <p:cNvPr id="189" name="Rectángulo 188"/>
              <p:cNvSpPr/>
              <p:nvPr/>
            </p:nvSpPr>
            <p:spPr>
              <a:xfrm>
                <a:off x="3935581" y="3386109"/>
                <a:ext cx="36000" cy="36000"/>
              </a:xfrm>
              <a:prstGeom prst="rect">
                <a:avLst/>
              </a:prstGeom>
              <a:solidFill>
                <a:srgbClr val="DAE3F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90" name="Rectángulo 189"/>
              <p:cNvSpPr/>
              <p:nvPr/>
            </p:nvSpPr>
            <p:spPr>
              <a:xfrm>
                <a:off x="3994727" y="3386109"/>
                <a:ext cx="36000" cy="36000"/>
              </a:xfrm>
              <a:prstGeom prst="rect">
                <a:avLst/>
              </a:prstGeom>
              <a:solidFill>
                <a:srgbClr val="DAE3F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91" name="Rectángulo 190"/>
              <p:cNvSpPr/>
              <p:nvPr/>
            </p:nvSpPr>
            <p:spPr>
              <a:xfrm>
                <a:off x="4053873" y="3386109"/>
                <a:ext cx="36000" cy="36000"/>
              </a:xfrm>
              <a:prstGeom prst="rect">
                <a:avLst/>
              </a:prstGeom>
              <a:solidFill>
                <a:srgbClr val="DAE3F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92" name="Rectángulo 191"/>
              <p:cNvSpPr/>
              <p:nvPr/>
            </p:nvSpPr>
            <p:spPr>
              <a:xfrm>
                <a:off x="4317107" y="3386109"/>
                <a:ext cx="36000" cy="36000"/>
              </a:xfrm>
              <a:prstGeom prst="rect">
                <a:avLst/>
              </a:prstGeom>
              <a:solidFill>
                <a:srgbClr val="DAE3F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93" name="Rectángulo 192"/>
              <p:cNvSpPr/>
              <p:nvPr/>
            </p:nvSpPr>
            <p:spPr>
              <a:xfrm>
                <a:off x="4376253" y="3386109"/>
                <a:ext cx="36000" cy="36000"/>
              </a:xfrm>
              <a:prstGeom prst="rect">
                <a:avLst/>
              </a:prstGeom>
              <a:solidFill>
                <a:srgbClr val="DAE3F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94" name="Rectángulo 193"/>
              <p:cNvSpPr/>
              <p:nvPr/>
            </p:nvSpPr>
            <p:spPr>
              <a:xfrm>
                <a:off x="4435399" y="3386109"/>
                <a:ext cx="36000" cy="36000"/>
              </a:xfrm>
              <a:prstGeom prst="rect">
                <a:avLst/>
              </a:prstGeom>
              <a:solidFill>
                <a:srgbClr val="DAE3F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sp>
          <p:nvSpPr>
            <p:cNvPr id="135" name="Rectángulo 134"/>
            <p:cNvSpPr/>
            <p:nvPr/>
          </p:nvSpPr>
          <p:spPr>
            <a:xfrm>
              <a:off x="1677351" y="3928622"/>
              <a:ext cx="648000" cy="144000"/>
            </a:xfrm>
            <a:prstGeom prst="rect">
              <a:avLst/>
            </a:prstGeom>
            <a:solidFill>
              <a:srgbClr val="4472C4"/>
            </a:solidFill>
            <a:ln>
              <a:solidFill>
                <a:srgbClr val="2448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050" dirty="0" smtClean="0"/>
                <a:t>ASIA</a:t>
              </a:r>
              <a:endParaRPr lang="es-CO" dirty="0"/>
            </a:p>
          </p:txBody>
        </p:sp>
        <p:grpSp>
          <p:nvGrpSpPr>
            <p:cNvPr id="136" name="Grupo 135"/>
            <p:cNvGrpSpPr/>
            <p:nvPr/>
          </p:nvGrpSpPr>
          <p:grpSpPr>
            <a:xfrm>
              <a:off x="1673301" y="3558327"/>
              <a:ext cx="648000" cy="162772"/>
              <a:chOff x="3875255" y="3386109"/>
              <a:chExt cx="648000" cy="162772"/>
            </a:xfrm>
          </p:grpSpPr>
          <p:grpSp>
            <p:nvGrpSpPr>
              <p:cNvPr id="179" name="Grupo 178"/>
              <p:cNvGrpSpPr/>
              <p:nvPr/>
            </p:nvGrpSpPr>
            <p:grpSpPr>
              <a:xfrm>
                <a:off x="3875255" y="3404881"/>
                <a:ext cx="648000" cy="144000"/>
                <a:chOff x="1691143" y="3408649"/>
                <a:chExt cx="648000" cy="144000"/>
              </a:xfrm>
            </p:grpSpPr>
            <p:sp>
              <p:nvSpPr>
                <p:cNvPr id="186" name="Rectángulo 185"/>
                <p:cNvSpPr/>
                <p:nvPr/>
              </p:nvSpPr>
              <p:spPr>
                <a:xfrm>
                  <a:off x="1691143" y="3408649"/>
                  <a:ext cx="324000" cy="14400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/>
                    <a:t>L</a:t>
                  </a:r>
                  <a:endParaRPr lang="es-CO" dirty="0"/>
                </a:p>
              </p:txBody>
            </p:sp>
            <p:sp>
              <p:nvSpPr>
                <p:cNvPr id="187" name="Rectángulo 186"/>
                <p:cNvSpPr/>
                <p:nvPr/>
              </p:nvSpPr>
              <p:spPr>
                <a:xfrm>
                  <a:off x="2015143" y="3408649"/>
                  <a:ext cx="324000" cy="144000"/>
                </a:xfrm>
                <a:prstGeom prst="rect">
                  <a:avLst/>
                </a:prstGeom>
                <a:solidFill>
                  <a:srgbClr val="DAE3F3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100" dirty="0" smtClean="0"/>
                    <a:t>EXP</a:t>
                  </a:r>
                  <a:endParaRPr lang="es-CO" dirty="0"/>
                </a:p>
              </p:txBody>
            </p:sp>
          </p:grpSp>
          <p:sp>
            <p:nvSpPr>
              <p:cNvPr id="180" name="Rectángulo 179"/>
              <p:cNvSpPr/>
              <p:nvPr/>
            </p:nvSpPr>
            <p:spPr>
              <a:xfrm>
                <a:off x="3935581" y="3386109"/>
                <a:ext cx="36000" cy="36000"/>
              </a:xfrm>
              <a:prstGeom prst="rect">
                <a:avLst/>
              </a:prstGeom>
              <a:solidFill>
                <a:srgbClr val="DAE3F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81" name="Rectángulo 180"/>
              <p:cNvSpPr/>
              <p:nvPr/>
            </p:nvSpPr>
            <p:spPr>
              <a:xfrm>
                <a:off x="3994727" y="3386109"/>
                <a:ext cx="36000" cy="36000"/>
              </a:xfrm>
              <a:prstGeom prst="rect">
                <a:avLst/>
              </a:prstGeom>
              <a:solidFill>
                <a:srgbClr val="DAE3F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82" name="Rectángulo 181"/>
              <p:cNvSpPr/>
              <p:nvPr/>
            </p:nvSpPr>
            <p:spPr>
              <a:xfrm>
                <a:off x="4053873" y="3386109"/>
                <a:ext cx="36000" cy="36000"/>
              </a:xfrm>
              <a:prstGeom prst="rect">
                <a:avLst/>
              </a:prstGeom>
              <a:solidFill>
                <a:srgbClr val="DAE3F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83" name="Rectángulo 182"/>
              <p:cNvSpPr/>
              <p:nvPr/>
            </p:nvSpPr>
            <p:spPr>
              <a:xfrm>
                <a:off x="4317107" y="3386109"/>
                <a:ext cx="36000" cy="36000"/>
              </a:xfrm>
              <a:prstGeom prst="rect">
                <a:avLst/>
              </a:prstGeom>
              <a:solidFill>
                <a:srgbClr val="DAE3F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84" name="Rectángulo 183"/>
              <p:cNvSpPr/>
              <p:nvPr/>
            </p:nvSpPr>
            <p:spPr>
              <a:xfrm>
                <a:off x="4376253" y="3386109"/>
                <a:ext cx="36000" cy="36000"/>
              </a:xfrm>
              <a:prstGeom prst="rect">
                <a:avLst/>
              </a:prstGeom>
              <a:solidFill>
                <a:srgbClr val="DAE3F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85" name="Rectángulo 184"/>
              <p:cNvSpPr/>
              <p:nvPr/>
            </p:nvSpPr>
            <p:spPr>
              <a:xfrm>
                <a:off x="4435399" y="3386109"/>
                <a:ext cx="36000" cy="36000"/>
              </a:xfrm>
              <a:prstGeom prst="rect">
                <a:avLst/>
              </a:prstGeom>
              <a:solidFill>
                <a:srgbClr val="DAE3F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137" name="Grupo 136"/>
            <p:cNvGrpSpPr/>
            <p:nvPr/>
          </p:nvGrpSpPr>
          <p:grpSpPr>
            <a:xfrm>
              <a:off x="1673301" y="3743474"/>
              <a:ext cx="648000" cy="162772"/>
              <a:chOff x="3875255" y="3386109"/>
              <a:chExt cx="648000" cy="162772"/>
            </a:xfrm>
          </p:grpSpPr>
          <p:grpSp>
            <p:nvGrpSpPr>
              <p:cNvPr id="170" name="Grupo 169"/>
              <p:cNvGrpSpPr/>
              <p:nvPr/>
            </p:nvGrpSpPr>
            <p:grpSpPr>
              <a:xfrm>
                <a:off x="3875255" y="3404881"/>
                <a:ext cx="648000" cy="144000"/>
                <a:chOff x="1691143" y="3408649"/>
                <a:chExt cx="648000" cy="144000"/>
              </a:xfrm>
            </p:grpSpPr>
            <p:sp>
              <p:nvSpPr>
                <p:cNvPr id="177" name="Rectángulo 176"/>
                <p:cNvSpPr/>
                <p:nvPr/>
              </p:nvSpPr>
              <p:spPr>
                <a:xfrm>
                  <a:off x="1691143" y="3408649"/>
                  <a:ext cx="324000" cy="1440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 smtClean="0"/>
                    <a:t>L</a:t>
                  </a:r>
                  <a:endParaRPr lang="es-CO" dirty="0"/>
                </a:p>
              </p:txBody>
            </p:sp>
            <p:sp>
              <p:nvSpPr>
                <p:cNvPr id="178" name="Rectángulo 177"/>
                <p:cNvSpPr/>
                <p:nvPr/>
              </p:nvSpPr>
              <p:spPr>
                <a:xfrm>
                  <a:off x="2015143" y="3408649"/>
                  <a:ext cx="324000" cy="1440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200" dirty="0" smtClean="0"/>
                    <a:t>L</a:t>
                  </a:r>
                  <a:endParaRPr lang="es-CO" dirty="0"/>
                </a:p>
              </p:txBody>
            </p:sp>
          </p:grpSp>
          <p:sp>
            <p:nvSpPr>
              <p:cNvPr id="171" name="Rectángulo 170"/>
              <p:cNvSpPr/>
              <p:nvPr/>
            </p:nvSpPr>
            <p:spPr>
              <a:xfrm>
                <a:off x="3935581" y="3386109"/>
                <a:ext cx="36000" cy="36000"/>
              </a:xfrm>
              <a:prstGeom prst="rect">
                <a:avLst/>
              </a:prstGeom>
              <a:solidFill>
                <a:srgbClr val="DAE3F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72" name="Rectángulo 171"/>
              <p:cNvSpPr/>
              <p:nvPr/>
            </p:nvSpPr>
            <p:spPr>
              <a:xfrm>
                <a:off x="3994727" y="3386109"/>
                <a:ext cx="36000" cy="36000"/>
              </a:xfrm>
              <a:prstGeom prst="rect">
                <a:avLst/>
              </a:prstGeom>
              <a:solidFill>
                <a:srgbClr val="DAE3F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73" name="Rectángulo 172"/>
              <p:cNvSpPr/>
              <p:nvPr/>
            </p:nvSpPr>
            <p:spPr>
              <a:xfrm>
                <a:off x="4053873" y="3386109"/>
                <a:ext cx="36000" cy="36000"/>
              </a:xfrm>
              <a:prstGeom prst="rect">
                <a:avLst/>
              </a:prstGeom>
              <a:solidFill>
                <a:srgbClr val="DAE3F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74" name="Rectángulo 173"/>
              <p:cNvSpPr/>
              <p:nvPr/>
            </p:nvSpPr>
            <p:spPr>
              <a:xfrm>
                <a:off x="4317107" y="3386109"/>
                <a:ext cx="36000" cy="36000"/>
              </a:xfrm>
              <a:prstGeom prst="rect">
                <a:avLst/>
              </a:prstGeom>
              <a:solidFill>
                <a:srgbClr val="DAE3F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75" name="Rectángulo 174"/>
              <p:cNvSpPr/>
              <p:nvPr/>
            </p:nvSpPr>
            <p:spPr>
              <a:xfrm>
                <a:off x="4376253" y="3386109"/>
                <a:ext cx="36000" cy="36000"/>
              </a:xfrm>
              <a:prstGeom prst="rect">
                <a:avLst/>
              </a:prstGeom>
              <a:solidFill>
                <a:srgbClr val="DAE3F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76" name="Rectángulo 175"/>
              <p:cNvSpPr/>
              <p:nvPr/>
            </p:nvSpPr>
            <p:spPr>
              <a:xfrm>
                <a:off x="4435399" y="3386109"/>
                <a:ext cx="36000" cy="36000"/>
              </a:xfrm>
              <a:prstGeom prst="rect">
                <a:avLst/>
              </a:prstGeom>
              <a:solidFill>
                <a:srgbClr val="DAE3F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138" name="Grupo 137"/>
            <p:cNvGrpSpPr/>
            <p:nvPr/>
          </p:nvGrpSpPr>
          <p:grpSpPr>
            <a:xfrm>
              <a:off x="2378387" y="3373380"/>
              <a:ext cx="652050" cy="699442"/>
              <a:chOff x="1825701" y="3525580"/>
              <a:chExt cx="652050" cy="699442"/>
            </a:xfrm>
          </p:grpSpPr>
          <p:grpSp>
            <p:nvGrpSpPr>
              <p:cNvPr id="139" name="Grupo 138"/>
              <p:cNvGrpSpPr/>
              <p:nvPr/>
            </p:nvGrpSpPr>
            <p:grpSpPr>
              <a:xfrm>
                <a:off x="1825701" y="3525580"/>
                <a:ext cx="648000" cy="162772"/>
                <a:chOff x="3875255" y="3386109"/>
                <a:chExt cx="648000" cy="162772"/>
              </a:xfrm>
            </p:grpSpPr>
            <p:grpSp>
              <p:nvGrpSpPr>
                <p:cNvPr id="161" name="Grupo 160"/>
                <p:cNvGrpSpPr/>
                <p:nvPr/>
              </p:nvGrpSpPr>
              <p:grpSpPr>
                <a:xfrm>
                  <a:off x="3875255" y="3404881"/>
                  <a:ext cx="648000" cy="144000"/>
                  <a:chOff x="1691143" y="3408649"/>
                  <a:chExt cx="648000" cy="144000"/>
                </a:xfrm>
              </p:grpSpPr>
              <p:sp>
                <p:nvSpPr>
                  <p:cNvPr id="168" name="Rectángulo 167"/>
                  <p:cNvSpPr/>
                  <p:nvPr/>
                </p:nvSpPr>
                <p:spPr>
                  <a:xfrm>
                    <a:off x="1691143" y="3408649"/>
                    <a:ext cx="324000" cy="144000"/>
                  </a:xfrm>
                  <a:prstGeom prst="rect">
                    <a:avLst/>
                  </a:prstGeom>
                  <a:solidFill>
                    <a:srgbClr val="DAE3F3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  <p:sp>
                <p:nvSpPr>
                  <p:cNvPr id="169" name="Rectángulo 168"/>
                  <p:cNvSpPr/>
                  <p:nvPr/>
                </p:nvSpPr>
                <p:spPr>
                  <a:xfrm>
                    <a:off x="2015143" y="3408649"/>
                    <a:ext cx="324000" cy="144000"/>
                  </a:xfrm>
                  <a:prstGeom prst="rect">
                    <a:avLst/>
                  </a:prstGeom>
                  <a:solidFill>
                    <a:srgbClr val="DAE3F3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</p:grpSp>
            <p:sp>
              <p:nvSpPr>
                <p:cNvPr id="162" name="Rectángulo 161"/>
                <p:cNvSpPr/>
                <p:nvPr/>
              </p:nvSpPr>
              <p:spPr>
                <a:xfrm>
                  <a:off x="3935581" y="3386109"/>
                  <a:ext cx="36000" cy="36000"/>
                </a:xfrm>
                <a:prstGeom prst="rect">
                  <a:avLst/>
                </a:prstGeom>
                <a:solidFill>
                  <a:srgbClr val="DAE3F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63" name="Rectángulo 162"/>
                <p:cNvSpPr/>
                <p:nvPr/>
              </p:nvSpPr>
              <p:spPr>
                <a:xfrm>
                  <a:off x="3994727" y="3386109"/>
                  <a:ext cx="36000" cy="36000"/>
                </a:xfrm>
                <a:prstGeom prst="rect">
                  <a:avLst/>
                </a:prstGeom>
                <a:solidFill>
                  <a:srgbClr val="DAE3F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64" name="Rectángulo 163"/>
                <p:cNvSpPr/>
                <p:nvPr/>
              </p:nvSpPr>
              <p:spPr>
                <a:xfrm>
                  <a:off x="4053873" y="3386109"/>
                  <a:ext cx="36000" cy="36000"/>
                </a:xfrm>
                <a:prstGeom prst="rect">
                  <a:avLst/>
                </a:prstGeom>
                <a:solidFill>
                  <a:srgbClr val="DAE3F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65" name="Rectángulo 164"/>
                <p:cNvSpPr/>
                <p:nvPr/>
              </p:nvSpPr>
              <p:spPr>
                <a:xfrm>
                  <a:off x="4317107" y="3386109"/>
                  <a:ext cx="36000" cy="36000"/>
                </a:xfrm>
                <a:prstGeom prst="rect">
                  <a:avLst/>
                </a:prstGeom>
                <a:solidFill>
                  <a:srgbClr val="DAE3F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66" name="Rectángulo 165"/>
                <p:cNvSpPr/>
                <p:nvPr/>
              </p:nvSpPr>
              <p:spPr>
                <a:xfrm>
                  <a:off x="4376253" y="3386109"/>
                  <a:ext cx="36000" cy="36000"/>
                </a:xfrm>
                <a:prstGeom prst="rect">
                  <a:avLst/>
                </a:prstGeom>
                <a:solidFill>
                  <a:srgbClr val="DAE3F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67" name="Rectángulo 166"/>
                <p:cNvSpPr/>
                <p:nvPr/>
              </p:nvSpPr>
              <p:spPr>
                <a:xfrm>
                  <a:off x="4435399" y="3386109"/>
                  <a:ext cx="36000" cy="36000"/>
                </a:xfrm>
                <a:prstGeom prst="rect">
                  <a:avLst/>
                </a:prstGeom>
                <a:solidFill>
                  <a:srgbClr val="DAE3F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</p:grpSp>
          <p:sp>
            <p:nvSpPr>
              <p:cNvPr id="140" name="Rectángulo 139"/>
              <p:cNvSpPr/>
              <p:nvPr/>
            </p:nvSpPr>
            <p:spPr>
              <a:xfrm>
                <a:off x="1829751" y="4081022"/>
                <a:ext cx="648000" cy="144000"/>
              </a:xfrm>
              <a:prstGeom prst="rect">
                <a:avLst/>
              </a:prstGeom>
              <a:solidFill>
                <a:srgbClr val="DAE3F3"/>
              </a:solidFill>
              <a:ln>
                <a:solidFill>
                  <a:srgbClr val="24488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O" sz="1050" dirty="0" smtClean="0"/>
                  <a:t>EXP</a:t>
                </a:r>
                <a:endParaRPr lang="es-CO" dirty="0"/>
              </a:p>
            </p:txBody>
          </p:sp>
          <p:grpSp>
            <p:nvGrpSpPr>
              <p:cNvPr id="141" name="Grupo 140"/>
              <p:cNvGrpSpPr/>
              <p:nvPr/>
            </p:nvGrpSpPr>
            <p:grpSpPr>
              <a:xfrm>
                <a:off x="1825701" y="3710727"/>
                <a:ext cx="648000" cy="162772"/>
                <a:chOff x="3875255" y="3386109"/>
                <a:chExt cx="648000" cy="162772"/>
              </a:xfrm>
            </p:grpSpPr>
            <p:grpSp>
              <p:nvGrpSpPr>
                <p:cNvPr id="152" name="Grupo 151"/>
                <p:cNvGrpSpPr/>
                <p:nvPr/>
              </p:nvGrpSpPr>
              <p:grpSpPr>
                <a:xfrm>
                  <a:off x="3875255" y="3404881"/>
                  <a:ext cx="648000" cy="144000"/>
                  <a:chOff x="1691143" y="3408649"/>
                  <a:chExt cx="648000" cy="144000"/>
                </a:xfrm>
              </p:grpSpPr>
              <p:sp>
                <p:nvSpPr>
                  <p:cNvPr id="159" name="Rectángulo 158"/>
                  <p:cNvSpPr/>
                  <p:nvPr/>
                </p:nvSpPr>
                <p:spPr>
                  <a:xfrm>
                    <a:off x="1691143" y="3408649"/>
                    <a:ext cx="324000" cy="144000"/>
                  </a:xfrm>
                  <a:prstGeom prst="rect">
                    <a:avLst/>
                  </a:prstGeom>
                  <a:solidFill>
                    <a:srgbClr val="DAE3F3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  <p:sp>
                <p:nvSpPr>
                  <p:cNvPr id="160" name="Rectángulo 159"/>
                  <p:cNvSpPr/>
                  <p:nvPr/>
                </p:nvSpPr>
                <p:spPr>
                  <a:xfrm>
                    <a:off x="2015143" y="3408649"/>
                    <a:ext cx="324000" cy="144000"/>
                  </a:xfrm>
                  <a:prstGeom prst="rect">
                    <a:avLst/>
                  </a:prstGeom>
                  <a:solidFill>
                    <a:srgbClr val="DAE3F3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</p:grpSp>
            <p:sp>
              <p:nvSpPr>
                <p:cNvPr id="153" name="Rectángulo 152"/>
                <p:cNvSpPr/>
                <p:nvPr/>
              </p:nvSpPr>
              <p:spPr>
                <a:xfrm>
                  <a:off x="3935581" y="3386109"/>
                  <a:ext cx="36000" cy="36000"/>
                </a:xfrm>
                <a:prstGeom prst="rect">
                  <a:avLst/>
                </a:prstGeom>
                <a:solidFill>
                  <a:srgbClr val="DAE3F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54" name="Rectángulo 153"/>
                <p:cNvSpPr/>
                <p:nvPr/>
              </p:nvSpPr>
              <p:spPr>
                <a:xfrm>
                  <a:off x="3994727" y="3386109"/>
                  <a:ext cx="36000" cy="36000"/>
                </a:xfrm>
                <a:prstGeom prst="rect">
                  <a:avLst/>
                </a:prstGeom>
                <a:solidFill>
                  <a:srgbClr val="DAE3F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55" name="Rectángulo 154"/>
                <p:cNvSpPr/>
                <p:nvPr/>
              </p:nvSpPr>
              <p:spPr>
                <a:xfrm>
                  <a:off x="4053873" y="3386109"/>
                  <a:ext cx="36000" cy="36000"/>
                </a:xfrm>
                <a:prstGeom prst="rect">
                  <a:avLst/>
                </a:prstGeom>
                <a:solidFill>
                  <a:srgbClr val="DAE3F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56" name="Rectángulo 155"/>
                <p:cNvSpPr/>
                <p:nvPr/>
              </p:nvSpPr>
              <p:spPr>
                <a:xfrm>
                  <a:off x="4317107" y="3386109"/>
                  <a:ext cx="36000" cy="36000"/>
                </a:xfrm>
                <a:prstGeom prst="rect">
                  <a:avLst/>
                </a:prstGeom>
                <a:solidFill>
                  <a:srgbClr val="DAE3F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57" name="Rectángulo 156"/>
                <p:cNvSpPr/>
                <p:nvPr/>
              </p:nvSpPr>
              <p:spPr>
                <a:xfrm>
                  <a:off x="4376253" y="3386109"/>
                  <a:ext cx="36000" cy="36000"/>
                </a:xfrm>
                <a:prstGeom prst="rect">
                  <a:avLst/>
                </a:prstGeom>
                <a:solidFill>
                  <a:srgbClr val="DAE3F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58" name="Rectángulo 157"/>
                <p:cNvSpPr/>
                <p:nvPr/>
              </p:nvSpPr>
              <p:spPr>
                <a:xfrm>
                  <a:off x="4435399" y="3386109"/>
                  <a:ext cx="36000" cy="36000"/>
                </a:xfrm>
                <a:prstGeom prst="rect">
                  <a:avLst/>
                </a:prstGeom>
                <a:solidFill>
                  <a:srgbClr val="DAE3F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</p:grpSp>
          <p:grpSp>
            <p:nvGrpSpPr>
              <p:cNvPr id="142" name="Grupo 141"/>
              <p:cNvGrpSpPr/>
              <p:nvPr/>
            </p:nvGrpSpPr>
            <p:grpSpPr>
              <a:xfrm>
                <a:off x="1825701" y="3895874"/>
                <a:ext cx="648000" cy="162772"/>
                <a:chOff x="3875255" y="3386109"/>
                <a:chExt cx="648000" cy="162772"/>
              </a:xfrm>
            </p:grpSpPr>
            <p:grpSp>
              <p:nvGrpSpPr>
                <p:cNvPr id="143" name="Grupo 142"/>
                <p:cNvGrpSpPr/>
                <p:nvPr/>
              </p:nvGrpSpPr>
              <p:grpSpPr>
                <a:xfrm>
                  <a:off x="3875255" y="3404881"/>
                  <a:ext cx="648000" cy="144000"/>
                  <a:chOff x="1691143" y="3408649"/>
                  <a:chExt cx="648000" cy="144000"/>
                </a:xfrm>
              </p:grpSpPr>
              <p:sp>
                <p:nvSpPr>
                  <p:cNvPr id="150" name="Rectángulo 149"/>
                  <p:cNvSpPr/>
                  <p:nvPr/>
                </p:nvSpPr>
                <p:spPr>
                  <a:xfrm>
                    <a:off x="1691143" y="3408649"/>
                    <a:ext cx="324000" cy="144000"/>
                  </a:xfrm>
                  <a:prstGeom prst="rect">
                    <a:avLst/>
                  </a:prstGeom>
                  <a:solidFill>
                    <a:srgbClr val="DAE3F3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  <p:sp>
                <p:nvSpPr>
                  <p:cNvPr id="151" name="Rectángulo 150"/>
                  <p:cNvSpPr/>
                  <p:nvPr/>
                </p:nvSpPr>
                <p:spPr>
                  <a:xfrm>
                    <a:off x="2015143" y="3408649"/>
                    <a:ext cx="324000" cy="144000"/>
                  </a:xfrm>
                  <a:prstGeom prst="rect">
                    <a:avLst/>
                  </a:prstGeom>
                  <a:solidFill>
                    <a:srgbClr val="DAE3F3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</p:grpSp>
            <p:sp>
              <p:nvSpPr>
                <p:cNvPr id="144" name="Rectángulo 143"/>
                <p:cNvSpPr/>
                <p:nvPr/>
              </p:nvSpPr>
              <p:spPr>
                <a:xfrm>
                  <a:off x="3935581" y="3386109"/>
                  <a:ext cx="36000" cy="36000"/>
                </a:xfrm>
                <a:prstGeom prst="rect">
                  <a:avLst/>
                </a:prstGeom>
                <a:solidFill>
                  <a:srgbClr val="DAE3F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45" name="Rectángulo 144"/>
                <p:cNvSpPr/>
                <p:nvPr/>
              </p:nvSpPr>
              <p:spPr>
                <a:xfrm>
                  <a:off x="3994727" y="3386109"/>
                  <a:ext cx="36000" cy="36000"/>
                </a:xfrm>
                <a:prstGeom prst="rect">
                  <a:avLst/>
                </a:prstGeom>
                <a:solidFill>
                  <a:srgbClr val="DAE3F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46" name="Rectángulo 145"/>
                <p:cNvSpPr/>
                <p:nvPr/>
              </p:nvSpPr>
              <p:spPr>
                <a:xfrm>
                  <a:off x="4053873" y="3386109"/>
                  <a:ext cx="36000" cy="36000"/>
                </a:xfrm>
                <a:prstGeom prst="rect">
                  <a:avLst/>
                </a:prstGeom>
                <a:solidFill>
                  <a:srgbClr val="DAE3F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47" name="Rectángulo 146"/>
                <p:cNvSpPr/>
                <p:nvPr/>
              </p:nvSpPr>
              <p:spPr>
                <a:xfrm>
                  <a:off x="4317107" y="3386109"/>
                  <a:ext cx="36000" cy="36000"/>
                </a:xfrm>
                <a:prstGeom prst="rect">
                  <a:avLst/>
                </a:prstGeom>
                <a:solidFill>
                  <a:srgbClr val="DAE3F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48" name="Rectángulo 147"/>
                <p:cNvSpPr/>
                <p:nvPr/>
              </p:nvSpPr>
              <p:spPr>
                <a:xfrm>
                  <a:off x="4376253" y="3386109"/>
                  <a:ext cx="36000" cy="36000"/>
                </a:xfrm>
                <a:prstGeom prst="rect">
                  <a:avLst/>
                </a:prstGeom>
                <a:solidFill>
                  <a:srgbClr val="DAE3F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49" name="Rectángulo 148"/>
                <p:cNvSpPr/>
                <p:nvPr/>
              </p:nvSpPr>
              <p:spPr>
                <a:xfrm>
                  <a:off x="4435399" y="3386109"/>
                  <a:ext cx="36000" cy="36000"/>
                </a:xfrm>
                <a:prstGeom prst="rect">
                  <a:avLst/>
                </a:prstGeom>
                <a:solidFill>
                  <a:srgbClr val="DAE3F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</p:grpSp>
        </p:grpSp>
      </p:grpSp>
      <p:cxnSp>
        <p:nvCxnSpPr>
          <p:cNvPr id="9" name="Conector angular 8"/>
          <p:cNvCxnSpPr>
            <a:stCxn id="44" idx="2"/>
            <a:endCxn id="180" idx="0"/>
          </p:cNvCxnSpPr>
          <p:nvPr/>
        </p:nvCxnSpPr>
        <p:spPr>
          <a:xfrm rot="16200000" flipH="1">
            <a:off x="2943074" y="3972839"/>
            <a:ext cx="1474507" cy="903813"/>
          </a:xfrm>
          <a:prstGeom prst="bentConnector3">
            <a:avLst>
              <a:gd name="adj1" fmla="val 50000"/>
            </a:avLst>
          </a:prstGeom>
          <a:ln>
            <a:solidFill>
              <a:srgbClr val="1A47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o 9"/>
          <p:cNvGrpSpPr/>
          <p:nvPr/>
        </p:nvGrpSpPr>
        <p:grpSpPr>
          <a:xfrm>
            <a:off x="4625736" y="2501932"/>
            <a:ext cx="524438" cy="1245039"/>
            <a:chOff x="4568030" y="5157249"/>
            <a:chExt cx="524438" cy="1245039"/>
          </a:xfrm>
        </p:grpSpPr>
        <p:grpSp>
          <p:nvGrpSpPr>
            <p:cNvPr id="113" name="Grupo 112"/>
            <p:cNvGrpSpPr/>
            <p:nvPr/>
          </p:nvGrpSpPr>
          <p:grpSpPr>
            <a:xfrm>
              <a:off x="4568030" y="5157249"/>
              <a:ext cx="524438" cy="1210728"/>
              <a:chOff x="2202859" y="1105815"/>
              <a:chExt cx="524438" cy="1210728"/>
            </a:xfrm>
          </p:grpSpPr>
          <p:grpSp>
            <p:nvGrpSpPr>
              <p:cNvPr id="116" name="Grupo 115"/>
              <p:cNvGrpSpPr/>
              <p:nvPr/>
            </p:nvGrpSpPr>
            <p:grpSpPr>
              <a:xfrm>
                <a:off x="2202859" y="1105815"/>
                <a:ext cx="524438" cy="1210728"/>
                <a:chOff x="2202859" y="1105815"/>
                <a:chExt cx="524438" cy="1210728"/>
              </a:xfrm>
            </p:grpSpPr>
            <p:sp>
              <p:nvSpPr>
                <p:cNvPr id="130" name="Rectángulo redondeado 129"/>
                <p:cNvSpPr/>
                <p:nvPr/>
              </p:nvSpPr>
              <p:spPr>
                <a:xfrm>
                  <a:off x="2202859" y="1170285"/>
                  <a:ext cx="524438" cy="1146258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rgbClr val="1A479E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31" name="Elipse 130"/>
                <p:cNvSpPr/>
                <p:nvPr/>
              </p:nvSpPr>
              <p:spPr>
                <a:xfrm>
                  <a:off x="2213078" y="1372566"/>
                  <a:ext cx="504000" cy="180000"/>
                </a:xfrm>
                <a:prstGeom prst="ellipse">
                  <a:avLst/>
                </a:prstGeom>
                <a:solidFill>
                  <a:srgbClr val="273142"/>
                </a:solidFill>
                <a:ln>
                  <a:solidFill>
                    <a:srgbClr val="27314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900" dirty="0" smtClean="0"/>
                    <a:t>LTE</a:t>
                  </a:r>
                  <a:endParaRPr lang="es-CO" sz="1400" dirty="0"/>
                </a:p>
              </p:txBody>
            </p:sp>
            <p:sp>
              <p:nvSpPr>
                <p:cNvPr id="132" name="CuadroTexto 131"/>
                <p:cNvSpPr txBox="1"/>
                <p:nvPr/>
              </p:nvSpPr>
              <p:spPr>
                <a:xfrm>
                  <a:off x="2291954" y="1105815"/>
                  <a:ext cx="346249" cy="361385"/>
                </a:xfrm>
                <a:prstGeom prst="rect">
                  <a:avLst/>
                </a:prstGeom>
                <a:noFill/>
              </p:spPr>
              <p:txBody>
                <a:bodyPr vert="vert270" wrap="square" rtlCol="0" anchor="ctr">
                  <a:spAutoFit/>
                </a:bodyPr>
                <a:lstStyle/>
                <a:p>
                  <a:pPr algn="ctr"/>
                  <a:r>
                    <a:rPr lang="es-CO" sz="105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S1</a:t>
                  </a:r>
                  <a:endParaRPr lang="es-CO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sp>
            <p:nvSpPr>
              <p:cNvPr id="117" name="Rectángulo 116"/>
              <p:cNvSpPr/>
              <p:nvPr/>
            </p:nvSpPr>
            <p:spPr>
              <a:xfrm>
                <a:off x="2231078" y="1868424"/>
                <a:ext cx="468000" cy="397081"/>
              </a:xfrm>
              <a:prstGeom prst="rect">
                <a:avLst/>
              </a:prstGeom>
              <a:solidFill>
                <a:srgbClr val="CCF4FF"/>
              </a:solidFill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grpSp>
            <p:nvGrpSpPr>
              <p:cNvPr id="118" name="Grupo 117"/>
              <p:cNvGrpSpPr/>
              <p:nvPr/>
            </p:nvGrpSpPr>
            <p:grpSpPr>
              <a:xfrm>
                <a:off x="2264156" y="1814424"/>
                <a:ext cx="178478" cy="108000"/>
                <a:chOff x="2804955" y="1919886"/>
                <a:chExt cx="178478" cy="108000"/>
              </a:xfrm>
            </p:grpSpPr>
            <p:sp>
              <p:nvSpPr>
                <p:cNvPr id="126" name="Rectángulo 125"/>
                <p:cNvSpPr/>
                <p:nvPr/>
              </p:nvSpPr>
              <p:spPr>
                <a:xfrm>
                  <a:off x="2911433" y="1919886"/>
                  <a:ext cx="72000" cy="108000"/>
                </a:xfrm>
                <a:prstGeom prst="rect">
                  <a:avLst/>
                </a:prstGeom>
                <a:solidFill>
                  <a:srgbClr val="4280EF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27" name="Rectángulo 126"/>
                <p:cNvSpPr/>
                <p:nvPr/>
              </p:nvSpPr>
              <p:spPr>
                <a:xfrm>
                  <a:off x="2804955" y="1919886"/>
                  <a:ext cx="72000" cy="108000"/>
                </a:xfrm>
                <a:prstGeom prst="rect">
                  <a:avLst/>
                </a:prstGeom>
                <a:solidFill>
                  <a:srgbClr val="1A479E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28" name="Elipse 127"/>
                <p:cNvSpPr/>
                <p:nvPr/>
              </p:nvSpPr>
              <p:spPr>
                <a:xfrm>
                  <a:off x="2822955" y="1955886"/>
                  <a:ext cx="36000" cy="36000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29" name="Elipse 128"/>
                <p:cNvSpPr/>
                <p:nvPr/>
              </p:nvSpPr>
              <p:spPr>
                <a:xfrm>
                  <a:off x="2929433" y="1955886"/>
                  <a:ext cx="36000" cy="36000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</p:grpSp>
          <p:grpSp>
            <p:nvGrpSpPr>
              <p:cNvPr id="119" name="Grupo 118"/>
              <p:cNvGrpSpPr/>
              <p:nvPr/>
            </p:nvGrpSpPr>
            <p:grpSpPr>
              <a:xfrm>
                <a:off x="2481581" y="1814424"/>
                <a:ext cx="178478" cy="108000"/>
                <a:chOff x="2804955" y="1919886"/>
                <a:chExt cx="178478" cy="108000"/>
              </a:xfrm>
            </p:grpSpPr>
            <p:sp>
              <p:nvSpPr>
                <p:cNvPr id="122" name="Rectángulo 121"/>
                <p:cNvSpPr/>
                <p:nvPr/>
              </p:nvSpPr>
              <p:spPr>
                <a:xfrm>
                  <a:off x="2911433" y="1919886"/>
                  <a:ext cx="72000" cy="108000"/>
                </a:xfrm>
                <a:prstGeom prst="rect">
                  <a:avLst/>
                </a:prstGeom>
                <a:solidFill>
                  <a:srgbClr val="4280EF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23" name="Rectángulo 122"/>
                <p:cNvSpPr/>
                <p:nvPr/>
              </p:nvSpPr>
              <p:spPr>
                <a:xfrm>
                  <a:off x="2804955" y="1919886"/>
                  <a:ext cx="72000" cy="108000"/>
                </a:xfrm>
                <a:prstGeom prst="rect">
                  <a:avLst/>
                </a:prstGeom>
                <a:solidFill>
                  <a:srgbClr val="1A479E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24" name="Elipse 123"/>
                <p:cNvSpPr/>
                <p:nvPr/>
              </p:nvSpPr>
              <p:spPr>
                <a:xfrm>
                  <a:off x="2822955" y="1955886"/>
                  <a:ext cx="36000" cy="36000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25" name="Elipse 124"/>
                <p:cNvSpPr/>
                <p:nvPr/>
              </p:nvSpPr>
              <p:spPr>
                <a:xfrm>
                  <a:off x="2929433" y="1955886"/>
                  <a:ext cx="36000" cy="36000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</p:grpSp>
          <p:sp>
            <p:nvSpPr>
              <p:cNvPr id="120" name="Rectángulo 119"/>
              <p:cNvSpPr/>
              <p:nvPr/>
            </p:nvSpPr>
            <p:spPr>
              <a:xfrm>
                <a:off x="2267078" y="1953773"/>
                <a:ext cx="396000" cy="12744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O" sz="400" dirty="0">
                    <a:solidFill>
                      <a:schemeClr val="tx1"/>
                    </a:solidFill>
                  </a:rPr>
                  <a:t>L</a:t>
                </a:r>
                <a:r>
                  <a:rPr lang="es-CO" sz="400" dirty="0" smtClean="0">
                    <a:solidFill>
                      <a:schemeClr val="tx1"/>
                    </a:solidFill>
                  </a:rPr>
                  <a:t>1:</a:t>
                </a:r>
              </a:p>
              <a:p>
                <a:pPr algn="ctr"/>
                <a:r>
                  <a:rPr lang="es-CO" sz="400" dirty="0" smtClean="0">
                    <a:solidFill>
                      <a:schemeClr val="tx1"/>
                    </a:solidFill>
                  </a:rPr>
                  <a:t>4Tx&amp;4Rx</a:t>
                </a:r>
                <a:endParaRPr lang="es-CO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Rectángulo redondeado 120"/>
              <p:cNvSpPr/>
              <p:nvPr/>
            </p:nvSpPr>
            <p:spPr>
              <a:xfrm>
                <a:off x="2213078" y="2066964"/>
                <a:ext cx="504000" cy="1800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O" sz="900" b="1" dirty="0" smtClean="0">
                    <a:solidFill>
                      <a:srgbClr val="1A479E"/>
                    </a:solidFill>
                  </a:rPr>
                  <a:t>FRHG</a:t>
                </a:r>
                <a:endParaRPr lang="es-CO" sz="1400" b="1" dirty="0">
                  <a:solidFill>
                    <a:srgbClr val="1A479E"/>
                  </a:solidFill>
                </a:endParaRPr>
              </a:p>
            </p:txBody>
          </p:sp>
        </p:grpSp>
        <p:sp>
          <p:nvSpPr>
            <p:cNvPr id="114" name="Rectángulo 113"/>
            <p:cNvSpPr/>
            <p:nvPr/>
          </p:nvSpPr>
          <p:spPr>
            <a:xfrm>
              <a:off x="4735805" y="6294288"/>
              <a:ext cx="72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15" name="Rectángulo 114"/>
            <p:cNvSpPr/>
            <p:nvPr/>
          </p:nvSpPr>
          <p:spPr>
            <a:xfrm>
              <a:off x="4864027" y="6294288"/>
              <a:ext cx="72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11" name="Rectangle 59"/>
          <p:cNvSpPr/>
          <p:nvPr/>
        </p:nvSpPr>
        <p:spPr>
          <a:xfrm>
            <a:off x="4359071" y="1590070"/>
            <a:ext cx="1476000" cy="86400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20000" bIns="120000" rtlCol="0" anchor="ctr" anchorCtr="0"/>
          <a:lstStyle/>
          <a:p>
            <a:pPr defTabSz="1219170"/>
            <a:r>
              <a:rPr lang="es-MX" sz="1100" kern="0" dirty="0" smtClean="0">
                <a:solidFill>
                  <a:srgbClr val="124191"/>
                </a:solidFill>
              </a:rPr>
              <a:t>LTE </a:t>
            </a:r>
            <a:r>
              <a:rPr lang="es-MX" sz="1100" kern="0" dirty="0">
                <a:solidFill>
                  <a:srgbClr val="124191"/>
                </a:solidFill>
              </a:rPr>
              <a:t>(</a:t>
            </a:r>
            <a:r>
              <a:rPr lang="es-MX" sz="1100" kern="0" dirty="0" smtClean="0">
                <a:solidFill>
                  <a:srgbClr val="124191"/>
                </a:solidFill>
              </a:rPr>
              <a:t>4T/4R)</a:t>
            </a:r>
          </a:p>
          <a:p>
            <a:pPr defTabSz="1219170"/>
            <a:r>
              <a:rPr lang="es-MX" sz="1100" kern="0" dirty="0" smtClean="0">
                <a:solidFill>
                  <a:srgbClr val="C00000"/>
                </a:solidFill>
              </a:rPr>
              <a:t>2+2+2</a:t>
            </a:r>
            <a:r>
              <a:rPr lang="es-MX" sz="1100" kern="0" dirty="0" smtClean="0">
                <a:solidFill>
                  <a:srgbClr val="124191"/>
                </a:solidFill>
              </a:rPr>
              <a:t>  @(</a:t>
            </a:r>
            <a:r>
              <a:rPr lang="es-MX" sz="1100" kern="0" dirty="0">
                <a:solidFill>
                  <a:srgbClr val="124191"/>
                </a:solidFill>
              </a:rPr>
              <a:t>20+10 MHz)</a:t>
            </a:r>
          </a:p>
          <a:p>
            <a:pPr defTabSz="1219170"/>
            <a:r>
              <a:rPr lang="es-MX" sz="1100" kern="0" dirty="0" smtClean="0">
                <a:solidFill>
                  <a:srgbClr val="124191"/>
                </a:solidFill>
              </a:rPr>
              <a:t>@</a:t>
            </a:r>
            <a:r>
              <a:rPr lang="es-MX" sz="1100" kern="0" dirty="0" smtClean="0">
                <a:solidFill>
                  <a:srgbClr val="C00000"/>
                </a:solidFill>
              </a:rPr>
              <a:t>20W/20W</a:t>
            </a:r>
            <a:endParaRPr lang="es-MX" sz="1100" kern="0" dirty="0">
              <a:solidFill>
                <a:srgbClr val="C00000"/>
              </a:solidFill>
            </a:endParaRPr>
          </a:p>
        </p:txBody>
      </p:sp>
      <p:cxnSp>
        <p:nvCxnSpPr>
          <p:cNvPr id="12" name="Conector angular 11"/>
          <p:cNvCxnSpPr>
            <a:stCxn id="115" idx="2"/>
            <a:endCxn id="174" idx="0"/>
          </p:cNvCxnSpPr>
          <p:nvPr/>
        </p:nvCxnSpPr>
        <p:spPr>
          <a:xfrm rot="5400000">
            <a:off x="3951957" y="4408697"/>
            <a:ext cx="1667502" cy="344050"/>
          </a:xfrm>
          <a:prstGeom prst="bentConnector3">
            <a:avLst>
              <a:gd name="adj1" fmla="val 50000"/>
            </a:avLst>
          </a:prstGeom>
          <a:ln>
            <a:solidFill>
              <a:srgbClr val="1A47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59"/>
          <p:cNvSpPr/>
          <p:nvPr/>
        </p:nvSpPr>
        <p:spPr>
          <a:xfrm>
            <a:off x="4697874" y="1231485"/>
            <a:ext cx="720000" cy="271576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20000" bIns="120000" rtlCol="0" anchor="ctr" anchorCtr="0"/>
          <a:lstStyle/>
          <a:p>
            <a:pPr algn="ctr" defTabSz="1219170">
              <a:defRPr/>
            </a:pPr>
            <a:r>
              <a:rPr lang="en-US" sz="14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2600</a:t>
            </a:r>
            <a:endParaRPr lang="en-US" sz="1400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4" name="Conector angular 13"/>
          <p:cNvCxnSpPr>
            <a:stCxn id="114" idx="2"/>
            <a:endCxn id="174" idx="0"/>
          </p:cNvCxnSpPr>
          <p:nvPr/>
        </p:nvCxnSpPr>
        <p:spPr>
          <a:xfrm rot="5400000">
            <a:off x="3887846" y="4472808"/>
            <a:ext cx="1667502" cy="215828"/>
          </a:xfrm>
          <a:prstGeom prst="bentConnector3">
            <a:avLst>
              <a:gd name="adj1" fmla="val 50000"/>
            </a:avLst>
          </a:prstGeom>
          <a:ln>
            <a:solidFill>
              <a:srgbClr val="1A47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/>
          <p:cNvSpPr/>
          <p:nvPr/>
        </p:nvSpPr>
        <p:spPr>
          <a:xfrm>
            <a:off x="4964003" y="3731341"/>
            <a:ext cx="10666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800" b="1" dirty="0"/>
              <a:t>*</a:t>
            </a:r>
            <a:r>
              <a:rPr lang="es-MX" sz="800" b="1" dirty="0" smtClean="0"/>
              <a:t>AHHB</a:t>
            </a:r>
          </a:p>
          <a:p>
            <a:r>
              <a:rPr lang="es-MX" sz="800" b="1" dirty="0" smtClean="0"/>
              <a:t>Serán introducidos como evolución del FRHG y FRHC.</a:t>
            </a:r>
            <a:endParaRPr lang="es-CO" sz="800" b="1" dirty="0"/>
          </a:p>
        </p:txBody>
      </p:sp>
      <p:sp>
        <p:nvSpPr>
          <p:cNvPr id="16" name="Rectangle 59"/>
          <p:cNvSpPr/>
          <p:nvPr/>
        </p:nvSpPr>
        <p:spPr>
          <a:xfrm>
            <a:off x="6556704" y="1231485"/>
            <a:ext cx="900000" cy="271576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20000" bIns="120000" rtlCol="0" anchor="ctr" anchorCtr="0"/>
          <a:lstStyle/>
          <a:p>
            <a:pPr defTabSz="1219170">
              <a:defRPr/>
            </a:pPr>
            <a:r>
              <a:rPr lang="en-US" sz="14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850 / 700</a:t>
            </a:r>
            <a:endParaRPr lang="en-US" sz="1400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8" name="Grupo 17"/>
          <p:cNvGrpSpPr/>
          <p:nvPr/>
        </p:nvGrpSpPr>
        <p:grpSpPr>
          <a:xfrm>
            <a:off x="7271826" y="2656747"/>
            <a:ext cx="1188000" cy="877565"/>
            <a:chOff x="2162212" y="1359376"/>
            <a:chExt cx="1188000" cy="877565"/>
          </a:xfrm>
        </p:grpSpPr>
        <p:sp>
          <p:nvSpPr>
            <p:cNvPr id="111" name="Rectángulo 110"/>
            <p:cNvSpPr/>
            <p:nvPr/>
          </p:nvSpPr>
          <p:spPr>
            <a:xfrm>
              <a:off x="2190671" y="1359376"/>
              <a:ext cx="612000" cy="5040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3200" b="1" dirty="0" smtClean="0">
                  <a:solidFill>
                    <a:srgbClr val="C00000"/>
                  </a:solidFill>
                </a:rPr>
                <a:t>x3</a:t>
              </a:r>
              <a:endParaRPr lang="es-CO" sz="1050" b="1" dirty="0">
                <a:solidFill>
                  <a:srgbClr val="C00000"/>
                </a:solidFill>
              </a:endParaRPr>
            </a:p>
          </p:txBody>
        </p:sp>
        <p:sp>
          <p:nvSpPr>
            <p:cNvPr id="112" name="Rectángulo 111"/>
            <p:cNvSpPr/>
            <p:nvPr/>
          </p:nvSpPr>
          <p:spPr>
            <a:xfrm>
              <a:off x="2162212" y="1775276"/>
              <a:ext cx="11880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1200" dirty="0" smtClean="0">
                  <a:solidFill>
                    <a:srgbClr val="C00000"/>
                  </a:solidFill>
                </a:rPr>
                <a:t>AHPCA requiere SRAN19B</a:t>
              </a:r>
            </a:p>
          </p:txBody>
        </p:sp>
      </p:grpSp>
      <p:cxnSp>
        <p:nvCxnSpPr>
          <p:cNvPr id="19" name="Conector angular 18"/>
          <p:cNvCxnSpPr>
            <a:stCxn id="88" idx="2"/>
            <a:endCxn id="191" idx="0"/>
          </p:cNvCxnSpPr>
          <p:nvPr/>
        </p:nvCxnSpPr>
        <p:spPr>
          <a:xfrm rot="5400000">
            <a:off x="5029270" y="2990536"/>
            <a:ext cx="1171229" cy="2666753"/>
          </a:xfrm>
          <a:prstGeom prst="bentConnector3">
            <a:avLst>
              <a:gd name="adj1" fmla="val 50000"/>
            </a:avLst>
          </a:prstGeom>
          <a:ln>
            <a:solidFill>
              <a:srgbClr val="1A47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9"/>
          <p:cNvSpPr/>
          <p:nvPr/>
        </p:nvSpPr>
        <p:spPr>
          <a:xfrm rot="16200000">
            <a:off x="4424006" y="3866413"/>
            <a:ext cx="576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200" dirty="0" smtClean="0"/>
              <a:t>OBSAI</a:t>
            </a:r>
          </a:p>
        </p:txBody>
      </p:sp>
      <p:sp>
        <p:nvSpPr>
          <p:cNvPr id="21" name="Rectángulo 20"/>
          <p:cNvSpPr/>
          <p:nvPr/>
        </p:nvSpPr>
        <p:spPr>
          <a:xfrm rot="16200000">
            <a:off x="6530766" y="3830788"/>
            <a:ext cx="576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200" dirty="0" smtClean="0">
                <a:solidFill>
                  <a:srgbClr val="C00000"/>
                </a:solidFill>
              </a:rPr>
              <a:t>CPRI</a:t>
            </a:r>
          </a:p>
        </p:txBody>
      </p:sp>
      <p:grpSp>
        <p:nvGrpSpPr>
          <p:cNvPr id="22" name="Grupo 21"/>
          <p:cNvGrpSpPr/>
          <p:nvPr/>
        </p:nvGrpSpPr>
        <p:grpSpPr>
          <a:xfrm>
            <a:off x="3917066" y="6163940"/>
            <a:ext cx="1923803" cy="439387"/>
            <a:chOff x="783770" y="4207427"/>
            <a:chExt cx="1923803" cy="439387"/>
          </a:xfrm>
        </p:grpSpPr>
        <p:sp>
          <p:nvSpPr>
            <p:cNvPr id="107" name="Rectángulo redondeado 106"/>
            <p:cNvSpPr/>
            <p:nvPr/>
          </p:nvSpPr>
          <p:spPr>
            <a:xfrm>
              <a:off x="783770" y="4207427"/>
              <a:ext cx="1923803" cy="439387"/>
            </a:xfrm>
            <a:prstGeom prst="roundRect">
              <a:avLst/>
            </a:prstGeom>
            <a:solidFill>
              <a:srgbClr val="FFDD7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8" name="Rectángulo redondeado 107"/>
            <p:cNvSpPr/>
            <p:nvPr/>
          </p:nvSpPr>
          <p:spPr>
            <a:xfrm>
              <a:off x="819396" y="4238776"/>
              <a:ext cx="1852550" cy="180000"/>
            </a:xfrm>
            <a:prstGeom prst="roundRect">
              <a:avLst/>
            </a:prstGeom>
            <a:solidFill>
              <a:srgbClr val="FFECAF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050" b="1" dirty="0" smtClean="0">
                  <a:solidFill>
                    <a:schemeClr val="tx1"/>
                  </a:solidFill>
                </a:rPr>
                <a:t>FSMF: WCDMA</a:t>
              </a:r>
              <a:endParaRPr lang="es-CO" b="1" dirty="0">
                <a:solidFill>
                  <a:schemeClr val="tx1"/>
                </a:solidFill>
              </a:endParaRPr>
            </a:p>
          </p:txBody>
        </p:sp>
        <p:sp>
          <p:nvSpPr>
            <p:cNvPr id="109" name="Rectángulo redondeado 108"/>
            <p:cNvSpPr/>
            <p:nvPr/>
          </p:nvSpPr>
          <p:spPr>
            <a:xfrm>
              <a:off x="819396" y="4444873"/>
              <a:ext cx="903119" cy="180000"/>
            </a:xfrm>
            <a:prstGeom prst="roundRect">
              <a:avLst/>
            </a:prstGeom>
            <a:solidFill>
              <a:srgbClr val="FFECAF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800" b="1" dirty="0" smtClean="0">
                  <a:solidFill>
                    <a:schemeClr val="tx1"/>
                  </a:solidFill>
                </a:rPr>
                <a:t>FBBC: WCDMA</a:t>
              </a:r>
              <a:endParaRPr lang="es-CO" b="1" dirty="0">
                <a:solidFill>
                  <a:schemeClr val="tx1"/>
                </a:solidFill>
              </a:endParaRPr>
            </a:p>
          </p:txBody>
        </p:sp>
        <p:sp>
          <p:nvSpPr>
            <p:cNvPr id="110" name="Rectángulo redondeado 109"/>
            <p:cNvSpPr/>
            <p:nvPr/>
          </p:nvSpPr>
          <p:spPr>
            <a:xfrm>
              <a:off x="1768827" y="4442795"/>
              <a:ext cx="903119" cy="180000"/>
            </a:xfrm>
            <a:prstGeom prst="roundRect">
              <a:avLst/>
            </a:prstGeom>
            <a:solidFill>
              <a:srgbClr val="FFECAF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800" b="1" dirty="0" smtClean="0">
                  <a:solidFill>
                    <a:schemeClr val="tx1"/>
                  </a:solidFill>
                </a:rPr>
                <a:t>FBBC: WCDMA</a:t>
              </a:r>
              <a:endParaRPr lang="es-CO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3" name="Conector recto 22"/>
          <p:cNvCxnSpPr/>
          <p:nvPr/>
        </p:nvCxnSpPr>
        <p:spPr>
          <a:xfrm>
            <a:off x="4098488" y="5789097"/>
            <a:ext cx="0" cy="5040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4199046" y="5789097"/>
            <a:ext cx="0" cy="50400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>
            <a:off x="4460391" y="5831790"/>
            <a:ext cx="0" cy="432000"/>
          </a:xfrm>
          <a:prstGeom prst="line">
            <a:avLst/>
          </a:prstGeom>
          <a:ln w="19050">
            <a:solidFill>
              <a:srgbClr val="1421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25"/>
          <p:cNvSpPr/>
          <p:nvPr/>
        </p:nvSpPr>
        <p:spPr>
          <a:xfrm>
            <a:off x="4462685" y="5882690"/>
            <a:ext cx="3960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800" dirty="0" smtClean="0"/>
              <a:t>SRIO</a:t>
            </a:r>
          </a:p>
        </p:txBody>
      </p:sp>
      <p:sp>
        <p:nvSpPr>
          <p:cNvPr id="27" name="Rectángulo 26"/>
          <p:cNvSpPr/>
          <p:nvPr/>
        </p:nvSpPr>
        <p:spPr>
          <a:xfrm>
            <a:off x="3652754" y="5882690"/>
            <a:ext cx="5760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800" dirty="0" smtClean="0"/>
              <a:t>HDMI </a:t>
            </a:r>
            <a:r>
              <a:rPr lang="es-MX" sz="800" dirty="0" err="1" smtClean="0"/>
              <a:t>Sync</a:t>
            </a:r>
            <a:endParaRPr lang="es-MX" sz="800" dirty="0" smtClean="0"/>
          </a:p>
        </p:txBody>
      </p:sp>
      <p:sp>
        <p:nvSpPr>
          <p:cNvPr id="28" name="Rectángulo 27"/>
          <p:cNvSpPr/>
          <p:nvPr/>
        </p:nvSpPr>
        <p:spPr>
          <a:xfrm>
            <a:off x="4151350" y="5882690"/>
            <a:ext cx="3960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800" dirty="0" smtClean="0"/>
              <a:t>SRIO</a:t>
            </a:r>
          </a:p>
        </p:txBody>
      </p:sp>
      <p:sp>
        <p:nvSpPr>
          <p:cNvPr id="29" name="Rectángulo 28"/>
          <p:cNvSpPr/>
          <p:nvPr/>
        </p:nvSpPr>
        <p:spPr>
          <a:xfrm>
            <a:off x="3667678" y="4751901"/>
            <a:ext cx="2325646" cy="1999224"/>
          </a:xfrm>
          <a:prstGeom prst="rect">
            <a:avLst/>
          </a:prstGeom>
          <a:noFill/>
          <a:ln>
            <a:solidFill>
              <a:srgbClr val="244886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Rectángulo 29"/>
          <p:cNvSpPr/>
          <p:nvPr/>
        </p:nvSpPr>
        <p:spPr>
          <a:xfrm>
            <a:off x="5217454" y="4458933"/>
            <a:ext cx="9411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400" dirty="0" smtClean="0"/>
              <a:t>SRAN19B</a:t>
            </a:r>
            <a:endParaRPr lang="es-CO" sz="500" dirty="0"/>
          </a:p>
        </p:txBody>
      </p:sp>
      <p:grpSp>
        <p:nvGrpSpPr>
          <p:cNvPr id="31" name="Grupo 30"/>
          <p:cNvGrpSpPr/>
          <p:nvPr/>
        </p:nvGrpSpPr>
        <p:grpSpPr>
          <a:xfrm>
            <a:off x="6744485" y="2478090"/>
            <a:ext cx="524438" cy="1260208"/>
            <a:chOff x="5390810" y="2111958"/>
            <a:chExt cx="524438" cy="1260208"/>
          </a:xfrm>
        </p:grpSpPr>
        <p:grpSp>
          <p:nvGrpSpPr>
            <p:cNvPr id="85" name="Grupo 84"/>
            <p:cNvGrpSpPr/>
            <p:nvPr/>
          </p:nvGrpSpPr>
          <p:grpSpPr>
            <a:xfrm>
              <a:off x="5390810" y="2111958"/>
              <a:ext cx="524438" cy="1260208"/>
              <a:chOff x="4568030" y="5142080"/>
              <a:chExt cx="524438" cy="1260208"/>
            </a:xfrm>
          </p:grpSpPr>
          <p:grpSp>
            <p:nvGrpSpPr>
              <p:cNvPr id="87" name="Grupo 86"/>
              <p:cNvGrpSpPr/>
              <p:nvPr/>
            </p:nvGrpSpPr>
            <p:grpSpPr>
              <a:xfrm>
                <a:off x="4568030" y="5142080"/>
                <a:ext cx="524438" cy="1225897"/>
                <a:chOff x="2202859" y="1090646"/>
                <a:chExt cx="524438" cy="1225897"/>
              </a:xfrm>
            </p:grpSpPr>
            <p:grpSp>
              <p:nvGrpSpPr>
                <p:cNvPr id="90" name="Grupo 89"/>
                <p:cNvGrpSpPr/>
                <p:nvPr/>
              </p:nvGrpSpPr>
              <p:grpSpPr>
                <a:xfrm>
                  <a:off x="2202859" y="1090646"/>
                  <a:ext cx="524438" cy="1225897"/>
                  <a:chOff x="2202859" y="1090646"/>
                  <a:chExt cx="524438" cy="1225897"/>
                </a:xfrm>
              </p:grpSpPr>
              <p:sp>
                <p:nvSpPr>
                  <p:cNvPr id="104" name="Rectángulo redondeado 103"/>
                  <p:cNvSpPr/>
                  <p:nvPr/>
                </p:nvSpPr>
                <p:spPr>
                  <a:xfrm>
                    <a:off x="2202859" y="1170285"/>
                    <a:ext cx="524438" cy="1146258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9050">
                    <a:solidFill>
                      <a:srgbClr val="1A479E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  <p:sp>
                <p:nvSpPr>
                  <p:cNvPr id="105" name="Elipse 104"/>
                  <p:cNvSpPr/>
                  <p:nvPr/>
                </p:nvSpPr>
                <p:spPr>
                  <a:xfrm>
                    <a:off x="2213078" y="1376809"/>
                    <a:ext cx="504000" cy="180000"/>
                  </a:xfrm>
                  <a:prstGeom prst="ellipse">
                    <a:avLst/>
                  </a:prstGeom>
                  <a:solidFill>
                    <a:srgbClr val="273142"/>
                  </a:solidFill>
                  <a:ln>
                    <a:solidFill>
                      <a:srgbClr val="27314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CO" sz="900" dirty="0" smtClean="0"/>
                      <a:t>LTE</a:t>
                    </a:r>
                    <a:endParaRPr lang="es-CO" sz="1400" dirty="0"/>
                  </a:p>
                </p:txBody>
              </p:sp>
              <p:sp>
                <p:nvSpPr>
                  <p:cNvPr id="106" name="CuadroTexto 105"/>
                  <p:cNvSpPr txBox="1"/>
                  <p:nvPr/>
                </p:nvSpPr>
                <p:spPr>
                  <a:xfrm>
                    <a:off x="2291954" y="1090646"/>
                    <a:ext cx="346249" cy="361385"/>
                  </a:xfrm>
                  <a:prstGeom prst="rect">
                    <a:avLst/>
                  </a:prstGeom>
                  <a:noFill/>
                </p:spPr>
                <p:txBody>
                  <a:bodyPr vert="vert270" wrap="square" rtlCol="0" anchor="ctr">
                    <a:spAutoFit/>
                  </a:bodyPr>
                  <a:lstStyle/>
                  <a:p>
                    <a:pPr algn="ctr"/>
                    <a:r>
                      <a:rPr lang="es-CO" sz="105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S1</a:t>
                    </a:r>
                    <a:endParaRPr lang="es-CO" sz="20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91" name="Rectángulo 90"/>
                <p:cNvSpPr/>
                <p:nvPr/>
              </p:nvSpPr>
              <p:spPr>
                <a:xfrm>
                  <a:off x="2231078" y="1868424"/>
                  <a:ext cx="468000" cy="397081"/>
                </a:xfrm>
                <a:prstGeom prst="rect">
                  <a:avLst/>
                </a:prstGeom>
                <a:solidFill>
                  <a:srgbClr val="CCF4FF"/>
                </a:solidFill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grpSp>
              <p:nvGrpSpPr>
                <p:cNvPr id="92" name="Grupo 91"/>
                <p:cNvGrpSpPr/>
                <p:nvPr/>
              </p:nvGrpSpPr>
              <p:grpSpPr>
                <a:xfrm>
                  <a:off x="2264156" y="1814424"/>
                  <a:ext cx="178478" cy="108000"/>
                  <a:chOff x="2804955" y="1919886"/>
                  <a:chExt cx="178478" cy="108000"/>
                </a:xfrm>
              </p:grpSpPr>
              <p:sp>
                <p:nvSpPr>
                  <p:cNvPr id="100" name="Rectángulo 99"/>
                  <p:cNvSpPr/>
                  <p:nvPr/>
                </p:nvSpPr>
                <p:spPr>
                  <a:xfrm>
                    <a:off x="2911433" y="1919886"/>
                    <a:ext cx="72000" cy="108000"/>
                  </a:xfrm>
                  <a:prstGeom prst="rect">
                    <a:avLst/>
                  </a:prstGeom>
                  <a:solidFill>
                    <a:srgbClr val="4280EF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  <p:sp>
                <p:nvSpPr>
                  <p:cNvPr id="101" name="Rectángulo 100"/>
                  <p:cNvSpPr/>
                  <p:nvPr/>
                </p:nvSpPr>
                <p:spPr>
                  <a:xfrm>
                    <a:off x="2804955" y="1919886"/>
                    <a:ext cx="72000" cy="108000"/>
                  </a:xfrm>
                  <a:prstGeom prst="rect">
                    <a:avLst/>
                  </a:prstGeom>
                  <a:solidFill>
                    <a:srgbClr val="1A479E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  <p:sp>
                <p:nvSpPr>
                  <p:cNvPr id="102" name="Elipse 101"/>
                  <p:cNvSpPr/>
                  <p:nvPr/>
                </p:nvSpPr>
                <p:spPr>
                  <a:xfrm>
                    <a:off x="2822955" y="1955886"/>
                    <a:ext cx="36000" cy="36000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solidFill>
                      <a:srgbClr val="92D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  <p:sp>
                <p:nvSpPr>
                  <p:cNvPr id="103" name="Elipse 102"/>
                  <p:cNvSpPr/>
                  <p:nvPr/>
                </p:nvSpPr>
                <p:spPr>
                  <a:xfrm>
                    <a:off x="2929433" y="1955886"/>
                    <a:ext cx="36000" cy="36000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solidFill>
                      <a:srgbClr val="92D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</p:grpSp>
            <p:grpSp>
              <p:nvGrpSpPr>
                <p:cNvPr id="93" name="Grupo 92"/>
                <p:cNvGrpSpPr/>
                <p:nvPr/>
              </p:nvGrpSpPr>
              <p:grpSpPr>
                <a:xfrm>
                  <a:off x="2481581" y="1814424"/>
                  <a:ext cx="178478" cy="108000"/>
                  <a:chOff x="2804955" y="1919886"/>
                  <a:chExt cx="178478" cy="108000"/>
                </a:xfrm>
              </p:grpSpPr>
              <p:sp>
                <p:nvSpPr>
                  <p:cNvPr id="96" name="Rectángulo 95"/>
                  <p:cNvSpPr/>
                  <p:nvPr/>
                </p:nvSpPr>
                <p:spPr>
                  <a:xfrm>
                    <a:off x="2911433" y="1919886"/>
                    <a:ext cx="72000" cy="108000"/>
                  </a:xfrm>
                  <a:prstGeom prst="rect">
                    <a:avLst/>
                  </a:prstGeom>
                  <a:solidFill>
                    <a:srgbClr val="4280EF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  <p:sp>
                <p:nvSpPr>
                  <p:cNvPr id="97" name="Rectángulo 96"/>
                  <p:cNvSpPr/>
                  <p:nvPr/>
                </p:nvSpPr>
                <p:spPr>
                  <a:xfrm>
                    <a:off x="2804955" y="1919886"/>
                    <a:ext cx="72000" cy="108000"/>
                  </a:xfrm>
                  <a:prstGeom prst="rect">
                    <a:avLst/>
                  </a:prstGeom>
                  <a:solidFill>
                    <a:srgbClr val="1A479E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  <p:sp>
                <p:nvSpPr>
                  <p:cNvPr id="98" name="Elipse 97"/>
                  <p:cNvSpPr/>
                  <p:nvPr/>
                </p:nvSpPr>
                <p:spPr>
                  <a:xfrm>
                    <a:off x="2822955" y="1955886"/>
                    <a:ext cx="36000" cy="36000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solidFill>
                      <a:srgbClr val="92D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  <p:sp>
                <p:nvSpPr>
                  <p:cNvPr id="99" name="Elipse 98"/>
                  <p:cNvSpPr/>
                  <p:nvPr/>
                </p:nvSpPr>
                <p:spPr>
                  <a:xfrm>
                    <a:off x="2929433" y="1955886"/>
                    <a:ext cx="36000" cy="36000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solidFill>
                      <a:srgbClr val="92D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</p:grpSp>
            <p:sp>
              <p:nvSpPr>
                <p:cNvPr id="94" name="Rectángulo 93"/>
                <p:cNvSpPr/>
                <p:nvPr/>
              </p:nvSpPr>
              <p:spPr>
                <a:xfrm>
                  <a:off x="2267078" y="1953773"/>
                  <a:ext cx="396000" cy="1274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400" dirty="0">
                      <a:solidFill>
                        <a:schemeClr val="tx1"/>
                      </a:solidFill>
                    </a:rPr>
                    <a:t>L</a:t>
                  </a:r>
                  <a:r>
                    <a:rPr lang="es-CO" sz="400" dirty="0" smtClean="0">
                      <a:solidFill>
                        <a:schemeClr val="tx1"/>
                      </a:solidFill>
                    </a:rPr>
                    <a:t>1:</a:t>
                  </a:r>
                </a:p>
                <a:p>
                  <a:pPr algn="ctr"/>
                  <a:r>
                    <a:rPr lang="es-CO" sz="400" dirty="0" smtClean="0">
                      <a:solidFill>
                        <a:schemeClr val="tx1"/>
                      </a:solidFill>
                    </a:rPr>
                    <a:t>4Tx&amp;4Rx</a:t>
                  </a:r>
                  <a:endParaRPr lang="es-CO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Rectángulo redondeado 94"/>
                <p:cNvSpPr/>
                <p:nvPr/>
              </p:nvSpPr>
              <p:spPr>
                <a:xfrm>
                  <a:off x="2213078" y="2066964"/>
                  <a:ext cx="504000" cy="18000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800" b="1" dirty="0" smtClean="0">
                      <a:solidFill>
                        <a:srgbClr val="1A479E"/>
                      </a:solidFill>
                    </a:rPr>
                    <a:t>AHPCA</a:t>
                  </a:r>
                  <a:endParaRPr lang="es-CO" sz="1400" b="1" dirty="0">
                    <a:solidFill>
                      <a:srgbClr val="1A479E"/>
                    </a:solidFill>
                  </a:endParaRPr>
                </a:p>
              </p:txBody>
            </p:sp>
          </p:grpSp>
          <p:sp>
            <p:nvSpPr>
              <p:cNvPr id="88" name="Rectángulo 87"/>
              <p:cNvSpPr/>
              <p:nvPr/>
            </p:nvSpPr>
            <p:spPr>
              <a:xfrm>
                <a:off x="4735805" y="6294288"/>
                <a:ext cx="72000" cy="10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89" name="Rectángulo 88"/>
              <p:cNvSpPr/>
              <p:nvPr/>
            </p:nvSpPr>
            <p:spPr>
              <a:xfrm>
                <a:off x="4864027" y="6294288"/>
                <a:ext cx="72000" cy="10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sp>
          <p:nvSpPr>
            <p:cNvPr id="86" name="Elipse 85"/>
            <p:cNvSpPr/>
            <p:nvPr/>
          </p:nvSpPr>
          <p:spPr>
            <a:xfrm>
              <a:off x="5401029" y="2620363"/>
              <a:ext cx="504000" cy="180000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2731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050" dirty="0" smtClean="0"/>
                <a:t>3</a:t>
              </a:r>
              <a:r>
                <a:rPr lang="es-CO" sz="1000" dirty="0" smtClean="0"/>
                <a:t>G</a:t>
              </a:r>
              <a:endParaRPr lang="es-CO" sz="1400" dirty="0"/>
            </a:p>
          </p:txBody>
        </p:sp>
      </p:grpSp>
      <p:sp>
        <p:nvSpPr>
          <p:cNvPr id="33" name="Rectangle 59"/>
          <p:cNvSpPr/>
          <p:nvPr/>
        </p:nvSpPr>
        <p:spPr>
          <a:xfrm>
            <a:off x="2668027" y="1231485"/>
            <a:ext cx="720000" cy="271576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20000" bIns="120000" rtlCol="0" anchor="ctr" anchorCtr="0"/>
          <a:lstStyle/>
          <a:p>
            <a:pPr algn="ctr" defTabSz="1219170">
              <a:defRPr/>
            </a:pPr>
            <a:r>
              <a:rPr lang="en-US" sz="14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1900</a:t>
            </a:r>
            <a:endParaRPr lang="en-US" sz="1400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Rectángulo 33"/>
          <p:cNvSpPr/>
          <p:nvPr/>
        </p:nvSpPr>
        <p:spPr>
          <a:xfrm rot="16200000">
            <a:off x="3090215" y="3866413"/>
            <a:ext cx="576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200" dirty="0" smtClean="0"/>
              <a:t>OBSAI</a:t>
            </a:r>
          </a:p>
        </p:txBody>
      </p:sp>
      <p:grpSp>
        <p:nvGrpSpPr>
          <p:cNvPr id="35" name="Grupo 34"/>
          <p:cNvGrpSpPr/>
          <p:nvPr/>
        </p:nvGrpSpPr>
        <p:grpSpPr>
          <a:xfrm>
            <a:off x="5142564" y="2727489"/>
            <a:ext cx="756000" cy="692899"/>
            <a:chOff x="2162212" y="1501876"/>
            <a:chExt cx="756000" cy="692899"/>
          </a:xfrm>
        </p:grpSpPr>
        <p:sp>
          <p:nvSpPr>
            <p:cNvPr id="83" name="Rectángulo 82"/>
            <p:cNvSpPr/>
            <p:nvPr/>
          </p:nvSpPr>
          <p:spPr>
            <a:xfrm>
              <a:off x="2190671" y="1501876"/>
              <a:ext cx="612000" cy="5040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3200" b="1" dirty="0" smtClean="0">
                  <a:solidFill>
                    <a:srgbClr val="C00000"/>
                  </a:solidFill>
                </a:rPr>
                <a:t>x3</a:t>
              </a:r>
              <a:endParaRPr lang="es-CO" sz="1050" b="1" dirty="0">
                <a:solidFill>
                  <a:srgbClr val="C00000"/>
                </a:solidFill>
              </a:endParaRPr>
            </a:p>
          </p:txBody>
        </p:sp>
        <p:sp>
          <p:nvSpPr>
            <p:cNvPr id="84" name="Rectángulo 83"/>
            <p:cNvSpPr/>
            <p:nvPr/>
          </p:nvSpPr>
          <p:spPr>
            <a:xfrm>
              <a:off x="2162212" y="1917776"/>
              <a:ext cx="756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1200" dirty="0" smtClean="0">
                  <a:solidFill>
                    <a:srgbClr val="C00000"/>
                  </a:solidFill>
                </a:rPr>
                <a:t>RRH (B7)</a:t>
              </a:r>
            </a:p>
          </p:txBody>
        </p:sp>
      </p:grpSp>
      <p:sp>
        <p:nvSpPr>
          <p:cNvPr id="36" name="Elipse 35"/>
          <p:cNvSpPr/>
          <p:nvPr/>
        </p:nvSpPr>
        <p:spPr>
          <a:xfrm>
            <a:off x="4634496" y="2993793"/>
            <a:ext cx="504000" cy="180000"/>
          </a:xfrm>
          <a:prstGeom prst="ellipse">
            <a:avLst/>
          </a:prstGeom>
          <a:solidFill>
            <a:srgbClr val="002060"/>
          </a:solidFill>
          <a:ln>
            <a:solidFill>
              <a:srgbClr val="2731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 smtClean="0"/>
              <a:t>LTE</a:t>
            </a:r>
            <a:endParaRPr lang="es-CO" sz="1400" dirty="0"/>
          </a:p>
        </p:txBody>
      </p:sp>
      <p:grpSp>
        <p:nvGrpSpPr>
          <p:cNvPr id="37" name="Grupo 36"/>
          <p:cNvGrpSpPr/>
          <p:nvPr/>
        </p:nvGrpSpPr>
        <p:grpSpPr>
          <a:xfrm>
            <a:off x="2592167" y="2523855"/>
            <a:ext cx="1440000" cy="1163638"/>
            <a:chOff x="1658684" y="979998"/>
            <a:chExt cx="1440000" cy="1163638"/>
          </a:xfrm>
        </p:grpSpPr>
        <p:grpSp>
          <p:nvGrpSpPr>
            <p:cNvPr id="41" name="Grupo 40"/>
            <p:cNvGrpSpPr/>
            <p:nvPr/>
          </p:nvGrpSpPr>
          <p:grpSpPr>
            <a:xfrm>
              <a:off x="1658684" y="979998"/>
              <a:ext cx="1440000" cy="1139909"/>
              <a:chOff x="1658684" y="979998"/>
              <a:chExt cx="1440000" cy="1139909"/>
            </a:xfrm>
          </p:grpSpPr>
          <p:grpSp>
            <p:nvGrpSpPr>
              <p:cNvPr id="45" name="Grupo 44"/>
              <p:cNvGrpSpPr/>
              <p:nvPr/>
            </p:nvGrpSpPr>
            <p:grpSpPr>
              <a:xfrm>
                <a:off x="1658684" y="979998"/>
                <a:ext cx="1440000" cy="1139909"/>
                <a:chOff x="921614" y="1750818"/>
                <a:chExt cx="1440000" cy="1139909"/>
              </a:xfrm>
            </p:grpSpPr>
            <p:grpSp>
              <p:nvGrpSpPr>
                <p:cNvPr id="50" name="Grupo 49"/>
                <p:cNvGrpSpPr/>
                <p:nvPr/>
              </p:nvGrpSpPr>
              <p:grpSpPr>
                <a:xfrm>
                  <a:off x="956465" y="1750818"/>
                  <a:ext cx="874063" cy="1139909"/>
                  <a:chOff x="956465" y="1750818"/>
                  <a:chExt cx="874063" cy="1139909"/>
                </a:xfrm>
              </p:grpSpPr>
              <p:grpSp>
                <p:nvGrpSpPr>
                  <p:cNvPr id="75" name="Grupo 74"/>
                  <p:cNvGrpSpPr/>
                  <p:nvPr/>
                </p:nvGrpSpPr>
                <p:grpSpPr>
                  <a:xfrm>
                    <a:off x="956465" y="1750818"/>
                    <a:ext cx="409433" cy="1139909"/>
                    <a:chOff x="956465" y="1750818"/>
                    <a:chExt cx="409433" cy="1139909"/>
                  </a:xfrm>
                </p:grpSpPr>
                <p:sp>
                  <p:nvSpPr>
                    <p:cNvPr id="81" name="Rectángulo redondeado 80"/>
                    <p:cNvSpPr/>
                    <p:nvPr/>
                  </p:nvSpPr>
                  <p:spPr>
                    <a:xfrm>
                      <a:off x="956465" y="1768198"/>
                      <a:ext cx="409433" cy="1122529"/>
                    </a:xfrm>
                    <a:prstGeom prst="round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9050">
                      <a:solidFill>
                        <a:srgbClr val="1A479E"/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CO"/>
                    </a:p>
                  </p:txBody>
                </p:sp>
                <p:sp>
                  <p:nvSpPr>
                    <p:cNvPr id="82" name="CuadroTexto 81"/>
                    <p:cNvSpPr txBox="1"/>
                    <p:nvPr/>
                  </p:nvSpPr>
                  <p:spPr>
                    <a:xfrm>
                      <a:off x="988057" y="1750818"/>
                      <a:ext cx="346249" cy="252000"/>
                    </a:xfrm>
                    <a:prstGeom prst="rect">
                      <a:avLst/>
                    </a:prstGeom>
                    <a:noFill/>
                  </p:spPr>
                  <p:txBody>
                    <a:bodyPr vert="vert270" wrap="square" rtlCol="0" anchor="ctr">
                      <a:spAutoFit/>
                    </a:bodyPr>
                    <a:lstStyle/>
                    <a:p>
                      <a:pPr algn="ctr"/>
                      <a:r>
                        <a:rPr lang="es-CO" sz="105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S1</a:t>
                      </a:r>
                      <a:endParaRPr lang="es-CO" sz="2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p:txBody>
                </p:sp>
              </p:grpSp>
              <p:grpSp>
                <p:nvGrpSpPr>
                  <p:cNvPr id="76" name="Grupo 75"/>
                  <p:cNvGrpSpPr/>
                  <p:nvPr/>
                </p:nvGrpSpPr>
                <p:grpSpPr>
                  <a:xfrm>
                    <a:off x="1421095" y="1756317"/>
                    <a:ext cx="409433" cy="1134410"/>
                    <a:chOff x="1421095" y="1756317"/>
                    <a:chExt cx="409433" cy="1134410"/>
                  </a:xfrm>
                </p:grpSpPr>
                <p:sp>
                  <p:nvSpPr>
                    <p:cNvPr id="79" name="Rectángulo redondeado 78"/>
                    <p:cNvSpPr/>
                    <p:nvPr/>
                  </p:nvSpPr>
                  <p:spPr>
                    <a:xfrm>
                      <a:off x="1421095" y="1768198"/>
                      <a:ext cx="409433" cy="1122529"/>
                    </a:xfrm>
                    <a:prstGeom prst="round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9050">
                      <a:solidFill>
                        <a:srgbClr val="1A479E"/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CO"/>
                    </a:p>
                  </p:txBody>
                </p:sp>
                <p:sp>
                  <p:nvSpPr>
                    <p:cNvPr id="80" name="CuadroTexto 79"/>
                    <p:cNvSpPr txBox="1"/>
                    <p:nvPr/>
                  </p:nvSpPr>
                  <p:spPr>
                    <a:xfrm>
                      <a:off x="1452687" y="1756317"/>
                      <a:ext cx="346249" cy="252000"/>
                    </a:xfrm>
                    <a:prstGeom prst="rect">
                      <a:avLst/>
                    </a:prstGeom>
                    <a:noFill/>
                  </p:spPr>
                  <p:txBody>
                    <a:bodyPr vert="vert270" wrap="square" rtlCol="0" anchor="ctr">
                      <a:spAutoFit/>
                    </a:bodyPr>
                    <a:lstStyle/>
                    <a:p>
                      <a:pPr algn="ctr"/>
                      <a:r>
                        <a:rPr lang="es-CO" sz="105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S1</a:t>
                      </a:r>
                      <a:endParaRPr lang="es-CO" sz="2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p:txBody>
                </p:sp>
              </p:grpSp>
              <p:sp>
                <p:nvSpPr>
                  <p:cNvPr id="77" name="Elipse 76"/>
                  <p:cNvSpPr/>
                  <p:nvPr/>
                </p:nvSpPr>
                <p:spPr>
                  <a:xfrm>
                    <a:off x="982439" y="2004262"/>
                    <a:ext cx="828000" cy="144000"/>
                  </a:xfrm>
                  <a:prstGeom prst="ellipse">
                    <a:avLst/>
                  </a:prstGeom>
                  <a:solidFill>
                    <a:srgbClr val="273142"/>
                  </a:solidFill>
                  <a:ln>
                    <a:solidFill>
                      <a:srgbClr val="27314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CO" sz="1050" dirty="0" smtClean="0"/>
                      <a:t>LTE</a:t>
                    </a:r>
                    <a:endParaRPr lang="es-CO" dirty="0"/>
                  </a:p>
                </p:txBody>
              </p:sp>
              <p:sp>
                <p:nvSpPr>
                  <p:cNvPr id="78" name="Elipse 77"/>
                  <p:cNvSpPr/>
                  <p:nvPr/>
                </p:nvSpPr>
                <p:spPr>
                  <a:xfrm>
                    <a:off x="982439" y="2172452"/>
                    <a:ext cx="828000" cy="1440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CO" sz="900" dirty="0" smtClean="0"/>
                      <a:t>WCDMA</a:t>
                    </a:r>
                    <a:endParaRPr lang="es-CO" sz="1400" dirty="0"/>
                  </a:p>
                </p:txBody>
              </p:sp>
            </p:grpSp>
            <p:grpSp>
              <p:nvGrpSpPr>
                <p:cNvPr id="51" name="Grupo 50"/>
                <p:cNvGrpSpPr/>
                <p:nvPr/>
              </p:nvGrpSpPr>
              <p:grpSpPr>
                <a:xfrm>
                  <a:off x="921614" y="2387766"/>
                  <a:ext cx="1440000" cy="446738"/>
                  <a:chOff x="843460" y="2217541"/>
                  <a:chExt cx="1440000" cy="446738"/>
                </a:xfrm>
              </p:grpSpPr>
              <p:sp>
                <p:nvSpPr>
                  <p:cNvPr id="52" name="Rectángulo 51"/>
                  <p:cNvSpPr/>
                  <p:nvPr/>
                </p:nvSpPr>
                <p:spPr>
                  <a:xfrm>
                    <a:off x="914398" y="2267198"/>
                    <a:ext cx="1298124" cy="397081"/>
                  </a:xfrm>
                  <a:prstGeom prst="rect">
                    <a:avLst/>
                  </a:prstGeom>
                  <a:solidFill>
                    <a:srgbClr val="CCF4FF"/>
                  </a:solidFill>
                  <a:ln w="190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  <p:sp>
                <p:nvSpPr>
                  <p:cNvPr id="53" name="Rectángulo redondeado 52"/>
                  <p:cNvSpPr/>
                  <p:nvPr/>
                </p:nvSpPr>
                <p:spPr>
                  <a:xfrm>
                    <a:off x="843460" y="2447958"/>
                    <a:ext cx="1440000" cy="18000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CO" sz="900" b="1" dirty="0" smtClean="0">
                        <a:solidFill>
                          <a:srgbClr val="1A479E"/>
                        </a:solidFill>
                      </a:rPr>
                      <a:t>FXFC/A (RFM 3TX6RX B2)</a:t>
                    </a:r>
                    <a:endParaRPr lang="es-CO" sz="1400" b="1" dirty="0">
                      <a:solidFill>
                        <a:srgbClr val="1A479E"/>
                      </a:solidFill>
                    </a:endParaRPr>
                  </a:p>
                </p:txBody>
              </p:sp>
              <p:grpSp>
                <p:nvGrpSpPr>
                  <p:cNvPr id="54" name="Grupo 53"/>
                  <p:cNvGrpSpPr/>
                  <p:nvPr/>
                </p:nvGrpSpPr>
                <p:grpSpPr>
                  <a:xfrm>
                    <a:off x="1009648" y="2217541"/>
                    <a:ext cx="291799" cy="101600"/>
                    <a:chOff x="1009648" y="2217541"/>
                    <a:chExt cx="291799" cy="101600"/>
                  </a:xfrm>
                </p:grpSpPr>
                <p:grpSp>
                  <p:nvGrpSpPr>
                    <p:cNvPr id="69" name="Grupo 68"/>
                    <p:cNvGrpSpPr/>
                    <p:nvPr/>
                  </p:nvGrpSpPr>
                  <p:grpSpPr>
                    <a:xfrm>
                      <a:off x="1009648" y="2217541"/>
                      <a:ext cx="120652" cy="101600"/>
                      <a:chOff x="1009648" y="2220418"/>
                      <a:chExt cx="120652" cy="101600"/>
                    </a:xfrm>
                  </p:grpSpPr>
                  <p:sp>
                    <p:nvSpPr>
                      <p:cNvPr id="73" name="Rectángulo 72"/>
                      <p:cNvSpPr/>
                      <p:nvPr/>
                    </p:nvSpPr>
                    <p:spPr>
                      <a:xfrm>
                        <a:off x="1009648" y="2220418"/>
                        <a:ext cx="120652" cy="101600"/>
                      </a:xfrm>
                      <a:prstGeom prst="rect">
                        <a:avLst/>
                      </a:prstGeom>
                      <a:solidFill>
                        <a:srgbClr val="1A479E"/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CO"/>
                      </a:p>
                    </p:txBody>
                  </p:sp>
                  <p:sp>
                    <p:nvSpPr>
                      <p:cNvPr id="74" name="Elipse 73"/>
                      <p:cNvSpPr/>
                      <p:nvPr/>
                    </p:nvSpPr>
                    <p:spPr>
                      <a:xfrm>
                        <a:off x="1034197" y="2235218"/>
                        <a:ext cx="71554" cy="72000"/>
                      </a:xfrm>
                      <a:prstGeom prst="ellipse">
                        <a:avLst/>
                      </a:prstGeom>
                      <a:solidFill>
                        <a:srgbClr val="92D050"/>
                      </a:solidFill>
                      <a:ln>
                        <a:solidFill>
                          <a:srgbClr val="92D05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CO"/>
                      </a:p>
                    </p:txBody>
                  </p:sp>
                </p:grpSp>
                <p:grpSp>
                  <p:nvGrpSpPr>
                    <p:cNvPr id="70" name="Grupo 69"/>
                    <p:cNvGrpSpPr/>
                    <p:nvPr/>
                  </p:nvGrpSpPr>
                  <p:grpSpPr>
                    <a:xfrm>
                      <a:off x="1180795" y="2217541"/>
                      <a:ext cx="120652" cy="101600"/>
                      <a:chOff x="1180795" y="2214665"/>
                      <a:chExt cx="120652" cy="101600"/>
                    </a:xfrm>
                  </p:grpSpPr>
                  <p:sp>
                    <p:nvSpPr>
                      <p:cNvPr id="71" name="Rectángulo 70"/>
                      <p:cNvSpPr/>
                      <p:nvPr/>
                    </p:nvSpPr>
                    <p:spPr>
                      <a:xfrm>
                        <a:off x="1180795" y="2214665"/>
                        <a:ext cx="120652" cy="101600"/>
                      </a:xfrm>
                      <a:prstGeom prst="rect">
                        <a:avLst/>
                      </a:prstGeom>
                      <a:solidFill>
                        <a:srgbClr val="4280EF"/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CO"/>
                      </a:p>
                    </p:txBody>
                  </p:sp>
                  <p:sp>
                    <p:nvSpPr>
                      <p:cNvPr id="72" name="Elipse 71"/>
                      <p:cNvSpPr/>
                      <p:nvPr/>
                    </p:nvSpPr>
                    <p:spPr>
                      <a:xfrm>
                        <a:off x="1205344" y="2229465"/>
                        <a:ext cx="71554" cy="72000"/>
                      </a:xfrm>
                      <a:prstGeom prst="ellipse">
                        <a:avLst/>
                      </a:prstGeom>
                      <a:solidFill>
                        <a:srgbClr val="92D050"/>
                      </a:solidFill>
                      <a:ln>
                        <a:solidFill>
                          <a:srgbClr val="92D05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CO"/>
                      </a:p>
                    </p:txBody>
                  </p:sp>
                </p:grpSp>
              </p:grpSp>
              <p:grpSp>
                <p:nvGrpSpPr>
                  <p:cNvPr id="55" name="Grupo 54"/>
                  <p:cNvGrpSpPr/>
                  <p:nvPr/>
                </p:nvGrpSpPr>
                <p:grpSpPr>
                  <a:xfrm>
                    <a:off x="1419611" y="2218913"/>
                    <a:ext cx="291799" cy="101600"/>
                    <a:chOff x="1009648" y="2217541"/>
                    <a:chExt cx="291799" cy="101600"/>
                  </a:xfrm>
                </p:grpSpPr>
                <p:grpSp>
                  <p:nvGrpSpPr>
                    <p:cNvPr id="63" name="Grupo 62"/>
                    <p:cNvGrpSpPr/>
                    <p:nvPr/>
                  </p:nvGrpSpPr>
                  <p:grpSpPr>
                    <a:xfrm>
                      <a:off x="1009648" y="2217541"/>
                      <a:ext cx="120652" cy="101600"/>
                      <a:chOff x="1009648" y="2220418"/>
                      <a:chExt cx="120652" cy="101600"/>
                    </a:xfrm>
                  </p:grpSpPr>
                  <p:sp>
                    <p:nvSpPr>
                      <p:cNvPr id="67" name="Rectángulo 66"/>
                      <p:cNvSpPr/>
                      <p:nvPr/>
                    </p:nvSpPr>
                    <p:spPr>
                      <a:xfrm>
                        <a:off x="1009648" y="2220418"/>
                        <a:ext cx="120652" cy="101600"/>
                      </a:xfrm>
                      <a:prstGeom prst="rect">
                        <a:avLst/>
                      </a:prstGeom>
                      <a:solidFill>
                        <a:srgbClr val="1A479E"/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CO"/>
                      </a:p>
                    </p:txBody>
                  </p:sp>
                  <p:sp>
                    <p:nvSpPr>
                      <p:cNvPr id="68" name="Elipse 67"/>
                      <p:cNvSpPr/>
                      <p:nvPr/>
                    </p:nvSpPr>
                    <p:spPr>
                      <a:xfrm>
                        <a:off x="1034197" y="2235218"/>
                        <a:ext cx="71554" cy="72000"/>
                      </a:xfrm>
                      <a:prstGeom prst="ellipse">
                        <a:avLst/>
                      </a:prstGeom>
                      <a:solidFill>
                        <a:srgbClr val="92D050"/>
                      </a:solidFill>
                      <a:ln>
                        <a:solidFill>
                          <a:srgbClr val="92D05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CO"/>
                      </a:p>
                    </p:txBody>
                  </p:sp>
                </p:grpSp>
                <p:grpSp>
                  <p:nvGrpSpPr>
                    <p:cNvPr id="64" name="Grupo 63"/>
                    <p:cNvGrpSpPr/>
                    <p:nvPr/>
                  </p:nvGrpSpPr>
                  <p:grpSpPr>
                    <a:xfrm>
                      <a:off x="1180795" y="2217541"/>
                      <a:ext cx="120652" cy="101600"/>
                      <a:chOff x="1180795" y="2214665"/>
                      <a:chExt cx="120652" cy="101600"/>
                    </a:xfrm>
                  </p:grpSpPr>
                  <p:sp>
                    <p:nvSpPr>
                      <p:cNvPr id="65" name="Rectángulo 64"/>
                      <p:cNvSpPr/>
                      <p:nvPr/>
                    </p:nvSpPr>
                    <p:spPr>
                      <a:xfrm>
                        <a:off x="1180795" y="2214665"/>
                        <a:ext cx="120652" cy="101600"/>
                      </a:xfrm>
                      <a:prstGeom prst="rect">
                        <a:avLst/>
                      </a:prstGeom>
                      <a:solidFill>
                        <a:srgbClr val="4280EF"/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CO"/>
                      </a:p>
                    </p:txBody>
                  </p:sp>
                  <p:sp>
                    <p:nvSpPr>
                      <p:cNvPr id="66" name="Elipse 65"/>
                      <p:cNvSpPr/>
                      <p:nvPr/>
                    </p:nvSpPr>
                    <p:spPr>
                      <a:xfrm>
                        <a:off x="1205344" y="2229465"/>
                        <a:ext cx="71554" cy="72000"/>
                      </a:xfrm>
                      <a:prstGeom prst="ellipse">
                        <a:avLst/>
                      </a:prstGeom>
                      <a:solidFill>
                        <a:srgbClr val="92D050"/>
                      </a:solidFill>
                      <a:ln>
                        <a:solidFill>
                          <a:srgbClr val="92D05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CO"/>
                      </a:p>
                    </p:txBody>
                  </p:sp>
                </p:grpSp>
              </p:grpSp>
              <p:grpSp>
                <p:nvGrpSpPr>
                  <p:cNvPr id="56" name="Grupo 55"/>
                  <p:cNvGrpSpPr/>
                  <p:nvPr/>
                </p:nvGrpSpPr>
                <p:grpSpPr>
                  <a:xfrm>
                    <a:off x="1829574" y="2217541"/>
                    <a:ext cx="291799" cy="101600"/>
                    <a:chOff x="1009648" y="2217541"/>
                    <a:chExt cx="291799" cy="101600"/>
                  </a:xfrm>
                </p:grpSpPr>
                <p:grpSp>
                  <p:nvGrpSpPr>
                    <p:cNvPr id="57" name="Grupo 56"/>
                    <p:cNvGrpSpPr/>
                    <p:nvPr/>
                  </p:nvGrpSpPr>
                  <p:grpSpPr>
                    <a:xfrm>
                      <a:off x="1009648" y="2217541"/>
                      <a:ext cx="120652" cy="101600"/>
                      <a:chOff x="1009648" y="2220418"/>
                      <a:chExt cx="120652" cy="101600"/>
                    </a:xfrm>
                  </p:grpSpPr>
                  <p:sp>
                    <p:nvSpPr>
                      <p:cNvPr id="61" name="Rectángulo 60"/>
                      <p:cNvSpPr/>
                      <p:nvPr/>
                    </p:nvSpPr>
                    <p:spPr>
                      <a:xfrm>
                        <a:off x="1009648" y="2220418"/>
                        <a:ext cx="120652" cy="101600"/>
                      </a:xfrm>
                      <a:prstGeom prst="rect">
                        <a:avLst/>
                      </a:prstGeom>
                      <a:solidFill>
                        <a:srgbClr val="1A479E"/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CO"/>
                      </a:p>
                    </p:txBody>
                  </p:sp>
                  <p:sp>
                    <p:nvSpPr>
                      <p:cNvPr id="62" name="Elipse 61"/>
                      <p:cNvSpPr/>
                      <p:nvPr/>
                    </p:nvSpPr>
                    <p:spPr>
                      <a:xfrm>
                        <a:off x="1034197" y="2235218"/>
                        <a:ext cx="71554" cy="72000"/>
                      </a:xfrm>
                      <a:prstGeom prst="ellipse">
                        <a:avLst/>
                      </a:prstGeom>
                      <a:solidFill>
                        <a:srgbClr val="92D050"/>
                      </a:solidFill>
                      <a:ln>
                        <a:solidFill>
                          <a:srgbClr val="92D05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CO"/>
                      </a:p>
                    </p:txBody>
                  </p:sp>
                </p:grpSp>
                <p:grpSp>
                  <p:nvGrpSpPr>
                    <p:cNvPr id="58" name="Grupo 57"/>
                    <p:cNvGrpSpPr/>
                    <p:nvPr/>
                  </p:nvGrpSpPr>
                  <p:grpSpPr>
                    <a:xfrm>
                      <a:off x="1180795" y="2217541"/>
                      <a:ext cx="120652" cy="101600"/>
                      <a:chOff x="1180795" y="2214665"/>
                      <a:chExt cx="120652" cy="101600"/>
                    </a:xfrm>
                  </p:grpSpPr>
                  <p:sp>
                    <p:nvSpPr>
                      <p:cNvPr id="59" name="Rectángulo 58"/>
                      <p:cNvSpPr/>
                      <p:nvPr/>
                    </p:nvSpPr>
                    <p:spPr>
                      <a:xfrm>
                        <a:off x="1180795" y="2214665"/>
                        <a:ext cx="120652" cy="101600"/>
                      </a:xfrm>
                      <a:prstGeom prst="rect">
                        <a:avLst/>
                      </a:prstGeom>
                      <a:solidFill>
                        <a:srgbClr val="4280EF"/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CO"/>
                      </a:p>
                    </p:txBody>
                  </p:sp>
                  <p:sp>
                    <p:nvSpPr>
                      <p:cNvPr id="60" name="Elipse 59"/>
                      <p:cNvSpPr/>
                      <p:nvPr/>
                    </p:nvSpPr>
                    <p:spPr>
                      <a:xfrm>
                        <a:off x="1205344" y="2229465"/>
                        <a:ext cx="71554" cy="72000"/>
                      </a:xfrm>
                      <a:prstGeom prst="ellipse">
                        <a:avLst/>
                      </a:prstGeom>
                      <a:solidFill>
                        <a:srgbClr val="92D050"/>
                      </a:solidFill>
                      <a:ln>
                        <a:solidFill>
                          <a:srgbClr val="92D05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CO"/>
                      </a:p>
                    </p:txBody>
                  </p:sp>
                </p:grpSp>
              </p:grpSp>
            </p:grpSp>
          </p:grpSp>
          <p:grpSp>
            <p:nvGrpSpPr>
              <p:cNvPr id="46" name="Grupo 45"/>
              <p:cNvGrpSpPr/>
              <p:nvPr/>
            </p:nvGrpSpPr>
            <p:grpSpPr>
              <a:xfrm>
                <a:off x="1767215" y="1737318"/>
                <a:ext cx="1234352" cy="127445"/>
                <a:chOff x="1767215" y="1737318"/>
                <a:chExt cx="1234352" cy="127445"/>
              </a:xfrm>
            </p:grpSpPr>
            <p:sp>
              <p:nvSpPr>
                <p:cNvPr id="47" name="Rectángulo 46"/>
                <p:cNvSpPr/>
                <p:nvPr/>
              </p:nvSpPr>
              <p:spPr>
                <a:xfrm>
                  <a:off x="1767215" y="1737318"/>
                  <a:ext cx="396000" cy="1274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400" dirty="0" smtClean="0">
                      <a:solidFill>
                        <a:schemeClr val="tx1"/>
                      </a:solidFill>
                    </a:rPr>
                    <a:t>W1:</a:t>
                  </a:r>
                </a:p>
                <a:p>
                  <a:pPr algn="ctr"/>
                  <a:r>
                    <a:rPr lang="es-CO" sz="400" dirty="0" smtClean="0">
                      <a:solidFill>
                        <a:schemeClr val="tx1"/>
                      </a:solidFill>
                    </a:rPr>
                    <a:t>1Tx&amp;2Rx</a:t>
                  </a:r>
                  <a:endParaRPr lang="es-CO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Rectángulo 47"/>
                <p:cNvSpPr/>
                <p:nvPr/>
              </p:nvSpPr>
              <p:spPr>
                <a:xfrm>
                  <a:off x="2186391" y="1737318"/>
                  <a:ext cx="396000" cy="1274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400" dirty="0" smtClean="0">
                      <a:solidFill>
                        <a:schemeClr val="tx1"/>
                      </a:solidFill>
                    </a:rPr>
                    <a:t>W2:</a:t>
                  </a:r>
                </a:p>
                <a:p>
                  <a:pPr algn="ctr"/>
                  <a:r>
                    <a:rPr lang="es-CO" sz="400" dirty="0" smtClean="0">
                      <a:solidFill>
                        <a:schemeClr val="tx1"/>
                      </a:solidFill>
                    </a:rPr>
                    <a:t>1Tx&amp;2Rx</a:t>
                  </a:r>
                  <a:endParaRPr lang="es-CO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Rectángulo 48"/>
                <p:cNvSpPr/>
                <p:nvPr/>
              </p:nvSpPr>
              <p:spPr>
                <a:xfrm>
                  <a:off x="2605567" y="1737318"/>
                  <a:ext cx="396000" cy="1274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400" dirty="0" smtClean="0">
                      <a:solidFill>
                        <a:schemeClr val="tx1"/>
                      </a:solidFill>
                    </a:rPr>
                    <a:t>W3:</a:t>
                  </a:r>
                </a:p>
                <a:p>
                  <a:pPr algn="ctr"/>
                  <a:r>
                    <a:rPr lang="es-CO" sz="400" dirty="0" smtClean="0">
                      <a:solidFill>
                        <a:schemeClr val="tx1"/>
                      </a:solidFill>
                    </a:rPr>
                    <a:t>1Tx&amp;2Rx</a:t>
                  </a:r>
                  <a:endParaRPr lang="es-CO" sz="2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42" name="Rectángulo 41"/>
            <p:cNvSpPr/>
            <p:nvPr/>
          </p:nvSpPr>
          <p:spPr>
            <a:xfrm>
              <a:off x="1945524" y="2035636"/>
              <a:ext cx="72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3" name="Rectángulo 42"/>
            <p:cNvSpPr/>
            <p:nvPr/>
          </p:nvSpPr>
          <p:spPr>
            <a:xfrm>
              <a:off x="2102231" y="2035636"/>
              <a:ext cx="72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4" name="Rectángulo 43"/>
            <p:cNvSpPr/>
            <p:nvPr/>
          </p:nvSpPr>
          <p:spPr>
            <a:xfrm>
              <a:off x="2258938" y="2035636"/>
              <a:ext cx="72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38" name="Grupo 37"/>
          <p:cNvGrpSpPr/>
          <p:nvPr/>
        </p:nvGrpSpPr>
        <p:grpSpPr>
          <a:xfrm>
            <a:off x="3482147" y="2422882"/>
            <a:ext cx="936000" cy="692899"/>
            <a:chOff x="2162212" y="1501876"/>
            <a:chExt cx="936000" cy="692899"/>
          </a:xfrm>
        </p:grpSpPr>
        <p:sp>
          <p:nvSpPr>
            <p:cNvPr id="39" name="Rectángulo 38"/>
            <p:cNvSpPr/>
            <p:nvPr/>
          </p:nvSpPr>
          <p:spPr>
            <a:xfrm>
              <a:off x="2190671" y="1501876"/>
              <a:ext cx="612000" cy="5040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3200" b="1" dirty="0" smtClean="0">
                  <a:solidFill>
                    <a:srgbClr val="C00000"/>
                  </a:solidFill>
                </a:rPr>
                <a:t>x3</a:t>
              </a:r>
              <a:endParaRPr lang="es-CO" sz="1050" b="1" dirty="0">
                <a:solidFill>
                  <a:srgbClr val="C00000"/>
                </a:solidFill>
              </a:endParaRPr>
            </a:p>
          </p:txBody>
        </p:sp>
        <p:sp>
          <p:nvSpPr>
            <p:cNvPr id="40" name="Rectángulo 39"/>
            <p:cNvSpPr/>
            <p:nvPr/>
          </p:nvSpPr>
          <p:spPr>
            <a:xfrm>
              <a:off x="2162212" y="1917776"/>
              <a:ext cx="936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1200" dirty="0" smtClean="0">
                  <a:solidFill>
                    <a:srgbClr val="C00000"/>
                  </a:solidFill>
                </a:rPr>
                <a:t>FXFC/A (B2)</a:t>
              </a:r>
            </a:p>
          </p:txBody>
        </p:sp>
      </p:grpSp>
      <p:sp>
        <p:nvSpPr>
          <p:cNvPr id="197" name="Rectángulo 196"/>
          <p:cNvSpPr/>
          <p:nvPr/>
        </p:nvSpPr>
        <p:spPr>
          <a:xfrm>
            <a:off x="8538649" y="1227622"/>
            <a:ext cx="3600000" cy="2200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b="1" dirty="0" smtClean="0">
                <a:latin typeface="Arial,Bold"/>
                <a:ea typeface="Calibri" panose="020F0502020204030204" pitchFamily="34" charset="0"/>
              </a:rPr>
              <a:t>Comentarios:</a:t>
            </a:r>
            <a:endParaRPr lang="es-CO" sz="800" dirty="0" smtClean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1100" dirty="0" smtClean="0"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sz="1100" dirty="0" smtClean="0">
                <a:latin typeface="Calibri" panose="020F0502020204030204" pitchFamily="34" charset="0"/>
                <a:ea typeface="Calibri" panose="020F0502020204030204" pitchFamily="34" charset="0"/>
              </a:rPr>
              <a:t>RADIO:</a:t>
            </a:r>
            <a:endParaRPr lang="es-CO" sz="11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71450" indent="-1714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1100" dirty="0" smtClean="0">
                <a:latin typeface="Calibri" panose="020F0502020204030204" pitchFamily="34" charset="0"/>
                <a:ea typeface="Calibri" panose="020F0502020204030204" pitchFamily="34" charset="0"/>
              </a:rPr>
              <a:t>Radios FXFC/A en RF </a:t>
            </a:r>
            <a:r>
              <a:rPr lang="es-CO" sz="1100" dirty="0" err="1" smtClean="0">
                <a:latin typeface="Calibri" panose="020F0502020204030204" pitchFamily="34" charset="0"/>
                <a:ea typeface="Calibri" panose="020F0502020204030204" pitchFamily="34" charset="0"/>
              </a:rPr>
              <a:t>Sharing</a:t>
            </a:r>
            <a:r>
              <a:rPr lang="es-CO" sz="1100" dirty="0" smtClean="0">
                <a:latin typeface="Calibri" panose="020F0502020204030204" pitchFamily="34" charset="0"/>
                <a:ea typeface="Calibri" panose="020F0502020204030204" pitchFamily="34" charset="0"/>
              </a:rPr>
              <a:t> para LTE1900 +WCDMA1900. MIMO 2x2 sin cambio en LTE</a:t>
            </a:r>
          </a:p>
          <a:p>
            <a:pPr marL="171450" indent="-1714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1100" dirty="0" smtClean="0">
                <a:latin typeface="Calibri" panose="020F0502020204030204" pitchFamily="34" charset="0"/>
                <a:ea typeface="Calibri" panose="020F0502020204030204" pitchFamily="34" charset="0"/>
              </a:rPr>
              <a:t>FRHG, AHHB RRH principalmente usados con 2/2/2 @20W cada portadora en la banda de 2600</a:t>
            </a:r>
          </a:p>
          <a:p>
            <a:pPr marL="171450" indent="-1714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1100" dirty="0" smtClean="0">
                <a:latin typeface="Calibri" panose="020F0502020204030204" pitchFamily="34" charset="0"/>
                <a:ea typeface="Calibri" panose="020F0502020204030204" pitchFamily="34" charset="0"/>
              </a:rPr>
              <a:t>FXCB/A módulos 3Tx/6Rx</a:t>
            </a:r>
          </a:p>
          <a:p>
            <a:pPr>
              <a:spcAft>
                <a:spcPts val="0"/>
              </a:spcAft>
            </a:pPr>
            <a:endParaRPr lang="en-US" sz="11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1100" dirty="0" smtClean="0">
                <a:latin typeface="Calibri" panose="020F0502020204030204" pitchFamily="34" charset="0"/>
                <a:ea typeface="Calibri" panose="020F0502020204030204" pitchFamily="34" charset="0"/>
              </a:rPr>
              <a:t>BANDA BASE:</a:t>
            </a:r>
          </a:p>
          <a:p>
            <a:pPr marL="171450" indent="-1714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1100" dirty="0" err="1" smtClean="0">
                <a:latin typeface="Calibri" panose="020F0502020204030204" pitchFamily="34" charset="0"/>
                <a:ea typeface="Calibri" panose="020F0502020204030204" pitchFamily="34" charset="0"/>
              </a:rPr>
              <a:t>AirScale</a:t>
            </a:r>
            <a:r>
              <a:rPr lang="es-CO" sz="1100" dirty="0" smtClean="0">
                <a:latin typeface="Calibri" panose="020F0502020204030204" pitchFamily="34" charset="0"/>
                <a:ea typeface="Calibri" panose="020F0502020204030204" pitchFamily="34" charset="0"/>
              </a:rPr>
              <a:t> BB + FSMF en SRAN</a:t>
            </a:r>
          </a:p>
          <a:p>
            <a:pPr marL="171450" indent="-1714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1100" dirty="0" smtClean="0">
                <a:latin typeface="Calibri" panose="020F0502020204030204" pitchFamily="34" charset="0"/>
                <a:ea typeface="Calibri" panose="020F0502020204030204" pitchFamily="34" charset="0"/>
              </a:rPr>
              <a:t>Se considera 1 ABIA para dos portadoras MIMO 4x4</a:t>
            </a:r>
          </a:p>
        </p:txBody>
      </p:sp>
      <p:sp>
        <p:nvSpPr>
          <p:cNvPr id="2" name="Proceso 1"/>
          <p:cNvSpPr/>
          <p:nvPr/>
        </p:nvSpPr>
        <p:spPr>
          <a:xfrm>
            <a:off x="1389221" y="6229138"/>
            <a:ext cx="1986525" cy="506051"/>
          </a:xfrm>
          <a:prstGeom prst="flowChartProcess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 smtClean="0">
                <a:solidFill>
                  <a:schemeClr val="tx1"/>
                </a:solidFill>
              </a:rPr>
              <a:t>1+1+1 WCDMA 1900</a:t>
            </a:r>
          </a:p>
          <a:p>
            <a:pPr algn="ctr"/>
            <a:r>
              <a:rPr lang="es-CO" sz="1400" dirty="0" smtClean="0">
                <a:solidFill>
                  <a:schemeClr val="tx1"/>
                </a:solidFill>
              </a:rPr>
              <a:t>2+2+2 WCDMA 850</a:t>
            </a:r>
            <a:endParaRPr lang="es-CO" sz="1400" dirty="0">
              <a:solidFill>
                <a:schemeClr val="tx1"/>
              </a:solidFill>
            </a:endParaRPr>
          </a:p>
        </p:txBody>
      </p:sp>
      <p:sp>
        <p:nvSpPr>
          <p:cNvPr id="199" name="Proceso 198"/>
          <p:cNvSpPr/>
          <p:nvPr/>
        </p:nvSpPr>
        <p:spPr>
          <a:xfrm>
            <a:off x="1245894" y="4956893"/>
            <a:ext cx="2290701" cy="506051"/>
          </a:xfrm>
          <a:prstGeom prst="flowChartProcess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 smtClean="0">
                <a:solidFill>
                  <a:schemeClr val="tx1"/>
                </a:solidFill>
              </a:rPr>
              <a:t>Futuro LTE 850</a:t>
            </a:r>
          </a:p>
          <a:p>
            <a:pPr algn="ctr"/>
            <a:r>
              <a:rPr lang="es-CO" sz="1400" dirty="0" smtClean="0">
                <a:solidFill>
                  <a:schemeClr val="tx1"/>
                </a:solidFill>
              </a:rPr>
              <a:t>LTE (4T/4R) 1+1+1 @40W</a:t>
            </a:r>
            <a:endParaRPr lang="es-CO" sz="1400" dirty="0">
              <a:solidFill>
                <a:schemeClr val="tx1"/>
              </a:solidFill>
            </a:endParaRPr>
          </a:p>
        </p:txBody>
      </p:sp>
      <p:sp>
        <p:nvSpPr>
          <p:cNvPr id="200" name="Rectángulo 199"/>
          <p:cNvSpPr/>
          <p:nvPr/>
        </p:nvSpPr>
        <p:spPr>
          <a:xfrm>
            <a:off x="8538649" y="3768497"/>
            <a:ext cx="3600000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s-CO" sz="1600" b="1" dirty="0" smtClean="0">
                <a:latin typeface="Arial,Bold"/>
                <a:ea typeface="Calibri" panose="020F0502020204030204" pitchFamily="34" charset="0"/>
              </a:rPr>
              <a:t>Comentarios adicionales:</a:t>
            </a:r>
            <a:endParaRPr lang="es-CO" sz="800" dirty="0" smtClean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71450" indent="-1714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1100" dirty="0" smtClean="0">
                <a:latin typeface="Calibri" panose="020F0502020204030204" pitchFamily="34" charset="0"/>
                <a:ea typeface="Calibri" panose="020F0502020204030204" pitchFamily="34" charset="0"/>
              </a:rPr>
              <a:t>AHHB en proceso de homologación.</a:t>
            </a:r>
          </a:p>
          <a:p>
            <a:pPr marL="171450" indent="-1714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1100" dirty="0" smtClean="0">
                <a:latin typeface="Calibri" panose="020F0502020204030204" pitchFamily="34" charset="0"/>
                <a:ea typeface="Calibri" panose="020F0502020204030204" pitchFamily="34" charset="0"/>
              </a:rPr>
              <a:t>La configuración objetivo debe ser probada antes de despliegue.</a:t>
            </a:r>
          </a:p>
          <a:p>
            <a:pPr marL="171450" indent="-1714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1100" dirty="0" smtClean="0">
                <a:latin typeface="Calibri" panose="020F0502020204030204" pitchFamily="34" charset="0"/>
                <a:ea typeface="Calibri" panose="020F0502020204030204" pitchFamily="34" charset="0"/>
              </a:rPr>
              <a:t>AHPCA requiere SRAN19B.</a:t>
            </a:r>
          </a:p>
          <a:p>
            <a:pPr marL="171450" indent="-1714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1100" dirty="0" err="1" smtClean="0">
                <a:latin typeface="Calibri" panose="020F0502020204030204" pitchFamily="34" charset="0"/>
                <a:ea typeface="Calibri" panose="020F0502020204030204" pitchFamily="34" charset="0"/>
              </a:rPr>
              <a:t>SynE</a:t>
            </a:r>
            <a:r>
              <a:rPr lang="es-CO" sz="1100" dirty="0" smtClean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CO" sz="1100" dirty="0" err="1" smtClean="0">
                <a:latin typeface="Calibri" panose="020F0502020204030204" pitchFamily="34" charset="0"/>
                <a:ea typeface="Calibri" panose="020F0502020204030204" pitchFamily="34" charset="0"/>
              </a:rPr>
              <a:t>feature</a:t>
            </a:r>
            <a:r>
              <a:rPr lang="es-CO" sz="1100" dirty="0" smtClean="0">
                <a:latin typeface="Calibri" panose="020F0502020204030204" pitchFamily="34" charset="0"/>
                <a:ea typeface="Calibri" panose="020F0502020204030204" pitchFamily="34" charset="0"/>
              </a:rPr>
              <a:t> SRAN18SP – SR000844/LTE563 </a:t>
            </a:r>
            <a:r>
              <a:rPr lang="es-CO" sz="1100" dirty="0" err="1" smtClean="0">
                <a:latin typeface="Calibri" panose="020F0502020204030204" pitchFamily="34" charset="0"/>
                <a:ea typeface="Calibri" panose="020F0502020204030204" pitchFamily="34" charset="0"/>
              </a:rPr>
              <a:t>Syncchronous</a:t>
            </a:r>
            <a:r>
              <a:rPr lang="es-CO" sz="1100" dirty="0" smtClean="0">
                <a:latin typeface="Calibri" panose="020F0502020204030204" pitchFamily="34" charset="0"/>
                <a:ea typeface="Calibri" panose="020F0502020204030204" pitchFamily="34" charset="0"/>
              </a:rPr>
              <a:t> Ethernet </a:t>
            </a:r>
            <a:r>
              <a:rPr lang="es-CO" sz="1100" dirty="0" err="1" smtClean="0">
                <a:latin typeface="Calibri" panose="020F0502020204030204" pitchFamily="34" charset="0"/>
                <a:ea typeface="Calibri" panose="020F0502020204030204" pitchFamily="34" charset="0"/>
              </a:rPr>
              <a:t>Generation</a:t>
            </a:r>
            <a:r>
              <a:rPr lang="es-CO" sz="1100" dirty="0" smtClean="0">
                <a:latin typeface="Calibri" panose="020F0502020204030204" pitchFamily="34" charset="0"/>
                <a:ea typeface="Calibri" panose="020F0502020204030204" pitchFamily="34" charset="0"/>
              </a:rPr>
              <a:t> es requerido.</a:t>
            </a:r>
          </a:p>
          <a:p>
            <a:pPr marL="171450" indent="-1714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1100" dirty="0" smtClean="0">
                <a:latin typeface="Calibri" panose="020F0502020204030204" pitchFamily="34" charset="0"/>
                <a:ea typeface="Calibri" panose="020F0502020204030204" pitchFamily="34" charset="0"/>
              </a:rPr>
              <a:t>SR002160 I/Q </a:t>
            </a:r>
            <a:r>
              <a:rPr lang="es-CO" sz="1100" dirty="0" err="1" smtClean="0">
                <a:latin typeface="Calibri" panose="020F0502020204030204" pitchFamily="34" charset="0"/>
                <a:ea typeface="Calibri" panose="020F0502020204030204" pitchFamily="34" charset="0"/>
              </a:rPr>
              <a:t>routing</a:t>
            </a:r>
            <a:r>
              <a:rPr lang="es-CO" sz="1100" dirty="0" smtClean="0">
                <a:latin typeface="Calibri" panose="020F0502020204030204" pitchFamily="34" charset="0"/>
                <a:ea typeface="Calibri" panose="020F0502020204030204" pitchFamily="34" charset="0"/>
              </a:rPr>
              <a:t> entre módulos de sistemas en SBTS es requerido.</a:t>
            </a:r>
          </a:p>
          <a:p>
            <a:pPr marL="171450" indent="-1714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1100" dirty="0" smtClean="0">
                <a:latin typeface="Calibri" panose="020F0502020204030204" pitchFamily="34" charset="0"/>
                <a:ea typeface="Calibri" panose="020F0502020204030204" pitchFamily="34" charset="0"/>
              </a:rPr>
              <a:t>LTE2019 </a:t>
            </a:r>
            <a:r>
              <a:rPr lang="es-CO" sz="1100" dirty="0" err="1" smtClean="0">
                <a:latin typeface="Calibri" panose="020F0502020204030204" pitchFamily="34" charset="0"/>
                <a:ea typeface="Calibri" panose="020F0502020204030204" pitchFamily="34" charset="0"/>
              </a:rPr>
              <a:t>Advanced</a:t>
            </a:r>
            <a:r>
              <a:rPr lang="es-CO" sz="1100" dirty="0" smtClean="0">
                <a:latin typeface="Calibri" panose="020F0502020204030204" pitchFamily="34" charset="0"/>
                <a:ea typeface="Calibri" panose="020F0502020204030204" pitchFamily="34" charset="0"/>
              </a:rPr>
              <a:t> Dual </a:t>
            </a:r>
            <a:r>
              <a:rPr lang="es-CO" sz="1100" dirty="0" err="1" smtClean="0">
                <a:latin typeface="Calibri" panose="020F0502020204030204" pitchFamily="34" charset="0"/>
                <a:ea typeface="Calibri" panose="020F0502020204030204" pitchFamily="34" charset="0"/>
              </a:rPr>
              <a:t>Carrier</a:t>
            </a:r>
            <a:r>
              <a:rPr lang="es-CO" sz="1100" dirty="0" smtClean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CO" sz="1100" dirty="0" err="1" smtClean="0">
                <a:latin typeface="Calibri" panose="020F0502020204030204" pitchFamily="34" charset="0"/>
                <a:ea typeface="Calibri" panose="020F0502020204030204" pitchFamily="34" charset="0"/>
              </a:rPr>
              <a:t>Operation</a:t>
            </a:r>
            <a:r>
              <a:rPr lang="es-CO" sz="1100" dirty="0" smtClean="0">
                <a:latin typeface="Calibri" panose="020F0502020204030204" pitchFamily="34" charset="0"/>
                <a:ea typeface="Calibri" panose="020F0502020204030204" pitchFamily="34" charset="0"/>
              </a:rPr>
              <a:t> es requerido.</a:t>
            </a:r>
          </a:p>
        </p:txBody>
      </p:sp>
      <p:sp>
        <p:nvSpPr>
          <p:cNvPr id="202" name="Llamada con línea 2 201"/>
          <p:cNvSpPr/>
          <p:nvPr/>
        </p:nvSpPr>
        <p:spPr>
          <a:xfrm flipH="1">
            <a:off x="4930921" y="4897968"/>
            <a:ext cx="821867" cy="74844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8246"/>
              <a:gd name="adj6" fmla="val -67065"/>
            </a:avLst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3" name="Rectángulo 202"/>
          <p:cNvSpPr/>
          <p:nvPr/>
        </p:nvSpPr>
        <p:spPr>
          <a:xfrm>
            <a:off x="6023757" y="5559168"/>
            <a:ext cx="116279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400" b="1" dirty="0" smtClean="0">
                <a:solidFill>
                  <a:srgbClr val="7030A0"/>
                </a:solidFill>
              </a:rPr>
              <a:t>Futuro 5G Stand </a:t>
            </a:r>
            <a:r>
              <a:rPr lang="es-MX" sz="1400" b="1" dirty="0" err="1" smtClean="0">
                <a:solidFill>
                  <a:srgbClr val="7030A0"/>
                </a:solidFill>
              </a:rPr>
              <a:t>Alone</a:t>
            </a:r>
            <a:endParaRPr lang="es-MX" sz="1400" b="1" dirty="0" smtClean="0">
              <a:solidFill>
                <a:srgbClr val="7030A0"/>
              </a:solidFill>
            </a:endParaRPr>
          </a:p>
          <a:p>
            <a:pPr algn="ctr"/>
            <a:r>
              <a:rPr lang="es-MX" sz="1400" b="1" dirty="0">
                <a:solidFill>
                  <a:srgbClr val="7030A0"/>
                </a:solidFill>
              </a:rPr>
              <a:t>o</a:t>
            </a:r>
            <a:endParaRPr lang="es-MX" sz="1400" b="1" dirty="0" smtClean="0">
              <a:solidFill>
                <a:srgbClr val="7030A0"/>
              </a:solidFill>
            </a:endParaRPr>
          </a:p>
          <a:p>
            <a:pPr algn="ctr"/>
            <a:r>
              <a:rPr lang="es-MX" sz="1400" b="1" dirty="0" smtClean="0">
                <a:solidFill>
                  <a:srgbClr val="7030A0"/>
                </a:solidFill>
              </a:rPr>
              <a:t>SRAN</a:t>
            </a:r>
            <a:endParaRPr lang="es-CO" sz="500" b="1" dirty="0">
              <a:solidFill>
                <a:srgbClr val="7030A0"/>
              </a:solidFill>
            </a:endParaRPr>
          </a:p>
        </p:txBody>
      </p:sp>
      <p:sp>
        <p:nvSpPr>
          <p:cNvPr id="201" name="Rectangle 59"/>
          <p:cNvSpPr/>
          <p:nvPr/>
        </p:nvSpPr>
        <p:spPr>
          <a:xfrm>
            <a:off x="3070378" y="1579393"/>
            <a:ext cx="1224000" cy="864000"/>
          </a:xfrm>
          <a:prstGeom prst="rect">
            <a:avLst/>
          </a:prstGeom>
          <a:noFill/>
          <a:ln w="1905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20000" bIns="120000" rtlCol="0" anchor="ctr" anchorCtr="0"/>
          <a:lstStyle/>
          <a:p>
            <a:pPr defTabSz="1219170"/>
            <a:r>
              <a:rPr lang="es-MX" sz="1100" kern="0" dirty="0" smtClean="0">
                <a:solidFill>
                  <a:srgbClr val="124191"/>
                </a:solidFill>
              </a:rPr>
              <a:t>LTE (</a:t>
            </a:r>
            <a:r>
              <a:rPr lang="es-MX" sz="1100" kern="0" dirty="0" smtClean="0">
                <a:solidFill>
                  <a:srgbClr val="C00000"/>
                </a:solidFill>
              </a:rPr>
              <a:t>2T/2R</a:t>
            </a:r>
            <a:r>
              <a:rPr lang="es-MX" sz="1100" kern="0" dirty="0" smtClean="0">
                <a:solidFill>
                  <a:srgbClr val="124191"/>
                </a:solidFill>
              </a:rPr>
              <a:t>)</a:t>
            </a:r>
          </a:p>
          <a:p>
            <a:pPr defTabSz="1219170"/>
            <a:r>
              <a:rPr lang="es-MX" sz="1100" kern="0" dirty="0" smtClean="0">
                <a:solidFill>
                  <a:srgbClr val="124191"/>
                </a:solidFill>
              </a:rPr>
              <a:t>1+1+1 @5/10Mhz</a:t>
            </a:r>
          </a:p>
          <a:p>
            <a:pPr defTabSz="1219170"/>
            <a:r>
              <a:rPr lang="es-MX" sz="1100" kern="0" dirty="0" smtClean="0">
                <a:solidFill>
                  <a:srgbClr val="124191"/>
                </a:solidFill>
              </a:rPr>
              <a:t>@</a:t>
            </a:r>
            <a:r>
              <a:rPr lang="es-MX" sz="1100" kern="0" dirty="0" smtClean="0">
                <a:solidFill>
                  <a:srgbClr val="C00000"/>
                </a:solidFill>
              </a:rPr>
              <a:t>30W</a:t>
            </a:r>
            <a:endParaRPr lang="es-MX" sz="1100" kern="0" dirty="0">
              <a:solidFill>
                <a:srgbClr val="C00000"/>
              </a:solidFill>
            </a:endParaRPr>
          </a:p>
        </p:txBody>
      </p:sp>
      <p:sp>
        <p:nvSpPr>
          <p:cNvPr id="204" name="Rectangle 59"/>
          <p:cNvSpPr/>
          <p:nvPr/>
        </p:nvSpPr>
        <p:spPr>
          <a:xfrm>
            <a:off x="1934902" y="1579393"/>
            <a:ext cx="1080000" cy="86400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20000" bIns="120000" rtlCol="0" anchor="ctr" anchorCtr="0"/>
          <a:lstStyle/>
          <a:p>
            <a:pPr defTabSz="1219170">
              <a:defRPr/>
            </a:pPr>
            <a:r>
              <a:rPr lang="en-US" sz="1100" kern="0" dirty="0" smtClean="0">
                <a:solidFill>
                  <a:srgbClr val="124191"/>
                </a:solidFill>
              </a:rPr>
              <a:t>WCDMA </a:t>
            </a:r>
            <a:r>
              <a:rPr lang="en-US" sz="1100" kern="0" dirty="0" smtClean="0">
                <a:solidFill>
                  <a:srgbClr val="C00000"/>
                </a:solidFill>
              </a:rPr>
              <a:t>1+1+1</a:t>
            </a:r>
          </a:p>
          <a:p>
            <a:pPr defTabSz="1219170">
              <a:defRPr/>
            </a:pPr>
            <a:r>
              <a:rPr lang="en-US" sz="1100" kern="0" dirty="0" smtClean="0">
                <a:solidFill>
                  <a:srgbClr val="124191"/>
                </a:solidFill>
              </a:rPr>
              <a:t>@</a:t>
            </a:r>
            <a:r>
              <a:rPr lang="en-US" sz="1100" kern="0" dirty="0" smtClean="0">
                <a:solidFill>
                  <a:srgbClr val="C00000"/>
                </a:solidFill>
              </a:rPr>
              <a:t>20W</a:t>
            </a:r>
            <a:endParaRPr lang="en-US" sz="1100" kern="0" dirty="0">
              <a:solidFill>
                <a:srgbClr val="C00000"/>
              </a:solidFill>
            </a:endParaRPr>
          </a:p>
        </p:txBody>
      </p:sp>
      <p:sp>
        <p:nvSpPr>
          <p:cNvPr id="205" name="Rectangle 59"/>
          <p:cNvSpPr/>
          <p:nvPr/>
        </p:nvSpPr>
        <p:spPr>
          <a:xfrm>
            <a:off x="7039763" y="1590140"/>
            <a:ext cx="1380134" cy="864000"/>
          </a:xfrm>
          <a:prstGeom prst="rect">
            <a:avLst/>
          </a:prstGeom>
          <a:noFill/>
          <a:ln w="1905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20000" bIns="120000" rtlCol="0" anchor="ctr" anchorCtr="0"/>
          <a:lstStyle/>
          <a:p>
            <a:pPr defTabSz="1219170"/>
            <a:endParaRPr lang="es-MX" sz="1100" kern="0" dirty="0" smtClean="0">
              <a:solidFill>
                <a:srgbClr val="124191"/>
              </a:solidFill>
            </a:endParaRPr>
          </a:p>
          <a:p>
            <a:pPr defTabSz="1219170"/>
            <a:r>
              <a:rPr lang="es-MX" sz="1100" kern="0" dirty="0" smtClean="0">
                <a:solidFill>
                  <a:srgbClr val="124191"/>
                </a:solidFill>
              </a:rPr>
              <a:t>LTE (</a:t>
            </a:r>
            <a:r>
              <a:rPr lang="es-MX" sz="1100" kern="0" dirty="0" smtClean="0">
                <a:solidFill>
                  <a:srgbClr val="C00000"/>
                </a:solidFill>
              </a:rPr>
              <a:t>4T/4R</a:t>
            </a:r>
            <a:r>
              <a:rPr lang="es-MX" sz="1100" kern="0" dirty="0" smtClean="0">
                <a:solidFill>
                  <a:srgbClr val="124191"/>
                </a:solidFill>
              </a:rPr>
              <a:t>)</a:t>
            </a:r>
          </a:p>
          <a:p>
            <a:pPr defTabSz="1219170"/>
            <a:r>
              <a:rPr lang="es-MX" sz="1100" kern="0" dirty="0" smtClean="0">
                <a:solidFill>
                  <a:srgbClr val="124191"/>
                </a:solidFill>
              </a:rPr>
              <a:t>1+1+1 @</a:t>
            </a:r>
            <a:r>
              <a:rPr lang="es-MX" sz="1100" kern="0" dirty="0">
                <a:solidFill>
                  <a:srgbClr val="C00000"/>
                </a:solidFill>
              </a:rPr>
              <a:t>2</a:t>
            </a:r>
            <a:r>
              <a:rPr lang="es-MX" sz="1100" kern="0" dirty="0" smtClean="0">
                <a:solidFill>
                  <a:srgbClr val="C00000"/>
                </a:solidFill>
              </a:rPr>
              <a:t>0W</a:t>
            </a:r>
          </a:p>
          <a:p>
            <a:pPr defTabSz="1219170"/>
            <a:endParaRPr lang="es-MX" sz="1100" kern="0" dirty="0" smtClean="0">
              <a:solidFill>
                <a:srgbClr val="124191"/>
              </a:solidFill>
            </a:endParaRPr>
          </a:p>
          <a:p>
            <a:pPr defTabSz="1219170"/>
            <a:r>
              <a:rPr lang="es-MX" sz="1100" kern="0" dirty="0" err="1" smtClean="0">
                <a:solidFill>
                  <a:srgbClr val="124191"/>
                </a:solidFill>
              </a:rPr>
              <a:t>IoT</a:t>
            </a:r>
            <a:r>
              <a:rPr lang="es-MX" sz="1100" kern="0" dirty="0" smtClean="0">
                <a:solidFill>
                  <a:srgbClr val="124191"/>
                </a:solidFill>
              </a:rPr>
              <a:t> </a:t>
            </a:r>
            <a:r>
              <a:rPr lang="es-MX" sz="1100" kern="0" dirty="0">
                <a:solidFill>
                  <a:srgbClr val="124191"/>
                </a:solidFill>
              </a:rPr>
              <a:t>1+1+1@200Khz</a:t>
            </a:r>
          </a:p>
          <a:p>
            <a:pPr defTabSz="1219170"/>
            <a:endParaRPr lang="es-MX" sz="1100" kern="0" dirty="0">
              <a:solidFill>
                <a:srgbClr val="C00000"/>
              </a:solidFill>
            </a:endParaRPr>
          </a:p>
        </p:txBody>
      </p:sp>
      <p:sp>
        <p:nvSpPr>
          <p:cNvPr id="206" name="Rectangle 59"/>
          <p:cNvSpPr/>
          <p:nvPr/>
        </p:nvSpPr>
        <p:spPr>
          <a:xfrm>
            <a:off x="5904287" y="1590140"/>
            <a:ext cx="1080000" cy="86400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20000" bIns="120000" rtlCol="0" anchor="ctr" anchorCtr="0"/>
          <a:lstStyle/>
          <a:p>
            <a:pPr defTabSz="1219170">
              <a:defRPr/>
            </a:pPr>
            <a:r>
              <a:rPr lang="en-US" sz="1100" kern="0" dirty="0" smtClean="0">
                <a:solidFill>
                  <a:srgbClr val="124191"/>
                </a:solidFill>
              </a:rPr>
              <a:t>WCDMA </a:t>
            </a:r>
            <a:r>
              <a:rPr lang="en-US" sz="1100" kern="0" dirty="0" smtClean="0">
                <a:solidFill>
                  <a:srgbClr val="C00000"/>
                </a:solidFill>
              </a:rPr>
              <a:t>2+2+2</a:t>
            </a:r>
          </a:p>
          <a:p>
            <a:pPr defTabSz="1219170">
              <a:defRPr/>
            </a:pPr>
            <a:r>
              <a:rPr lang="en-US" sz="1100" kern="0" dirty="0" smtClean="0">
                <a:solidFill>
                  <a:srgbClr val="124191"/>
                </a:solidFill>
              </a:rPr>
              <a:t>@</a:t>
            </a:r>
            <a:r>
              <a:rPr lang="en-US" sz="1100" kern="0" dirty="0" smtClean="0">
                <a:solidFill>
                  <a:srgbClr val="C00000"/>
                </a:solidFill>
              </a:rPr>
              <a:t>30W/30W</a:t>
            </a:r>
            <a:endParaRPr lang="en-US" sz="1100" kern="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68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96605" y="996915"/>
            <a:ext cx="1886578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s-CO" sz="1600" b="1" dirty="0" smtClean="0">
                <a:latin typeface="Arial,Bold"/>
                <a:ea typeface="Calibri" panose="020F0502020204030204" pitchFamily="34" charset="0"/>
              </a:rPr>
              <a:t>Configuración para el 10% de sitios en la red, que no cumplen el manejo de usuarios por nodo en 3G_850/1900</a:t>
            </a:r>
          </a:p>
          <a:p>
            <a:pPr>
              <a:spcAft>
                <a:spcPts val="0"/>
              </a:spcAft>
            </a:pPr>
            <a:r>
              <a:rPr lang="es-CO" sz="1200" dirty="0" err="1">
                <a:latin typeface="Calibri" panose="020F0502020204030204" pitchFamily="34" charset="0"/>
                <a:ea typeface="Calibri" panose="020F0502020204030204" pitchFamily="34" charset="0"/>
              </a:rPr>
              <a:t>Config</a:t>
            </a:r>
            <a:r>
              <a:rPr lang="es-CO" sz="1200" dirty="0">
                <a:latin typeface="Calibri" panose="020F0502020204030204" pitchFamily="34" charset="0"/>
                <a:ea typeface="Calibri" panose="020F0502020204030204" pitchFamily="34" charset="0"/>
              </a:rPr>
              <a:t> : 1900 2x2 &amp; 2600MHz &amp; 700/850 LTE/WCDMA</a:t>
            </a:r>
            <a:endParaRPr lang="es-CO" sz="1200" dirty="0" smtClean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2" name="Título 1"/>
          <p:cNvSpPr txBox="1">
            <a:spLocks/>
          </p:cNvSpPr>
          <p:nvPr/>
        </p:nvSpPr>
        <p:spPr>
          <a:xfrm>
            <a:off x="0" y="188913"/>
            <a:ext cx="12192000" cy="503237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000" b="1" dirty="0" smtClean="0">
                <a:solidFill>
                  <a:schemeClr val="bg1"/>
                </a:solidFill>
              </a:rPr>
              <a:t>Configuración 2: </a:t>
            </a:r>
            <a:r>
              <a:rPr lang="es-MX" sz="2000" b="1" dirty="0">
                <a:solidFill>
                  <a:schemeClr val="bg1"/>
                </a:solidFill>
              </a:rPr>
              <a:t>Solución con módulos </a:t>
            </a:r>
            <a:r>
              <a:rPr lang="es-MX" sz="2000" b="1" dirty="0" err="1">
                <a:solidFill>
                  <a:schemeClr val="bg1"/>
                </a:solidFill>
              </a:rPr>
              <a:t>AirScale</a:t>
            </a:r>
            <a:r>
              <a:rPr lang="es-MX" sz="2000" b="1" dirty="0">
                <a:solidFill>
                  <a:schemeClr val="bg1"/>
                </a:solidFill>
              </a:rPr>
              <a:t> + </a:t>
            </a:r>
            <a:r>
              <a:rPr lang="es-MX" sz="2000" b="1" dirty="0" smtClean="0">
                <a:solidFill>
                  <a:schemeClr val="bg1"/>
                </a:solidFill>
              </a:rPr>
              <a:t>FSMF (Bandas altas) / FSMF (Bandas Bajas</a:t>
            </a:r>
            <a:r>
              <a:rPr lang="es-MX" sz="2000" b="1" dirty="0">
                <a:solidFill>
                  <a:schemeClr val="bg1"/>
                </a:solidFill>
              </a:rPr>
              <a:t>) </a:t>
            </a:r>
            <a:r>
              <a:rPr lang="es-MX" sz="2000" b="1" dirty="0" smtClean="0">
                <a:solidFill>
                  <a:schemeClr val="bg1"/>
                </a:solidFill>
              </a:rPr>
              <a:t>- LTE1900 </a:t>
            </a:r>
            <a:r>
              <a:rPr lang="es-MX" sz="2000" b="1" dirty="0">
                <a:solidFill>
                  <a:schemeClr val="bg1"/>
                </a:solidFill>
              </a:rPr>
              <a:t>MIMO </a:t>
            </a:r>
            <a:r>
              <a:rPr lang="es-MX" sz="2000" b="1" dirty="0" smtClean="0">
                <a:solidFill>
                  <a:schemeClr val="bg1"/>
                </a:solidFill>
              </a:rPr>
              <a:t>2x2 </a:t>
            </a:r>
            <a:endParaRPr lang="es-MX" sz="2000" b="1" dirty="0">
              <a:solidFill>
                <a:schemeClr val="bg1"/>
              </a:solidFill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3691484" y="4382196"/>
            <a:ext cx="1908000" cy="1080000"/>
            <a:chOff x="1590482" y="3322286"/>
            <a:chExt cx="1512000" cy="792000"/>
          </a:xfrm>
        </p:grpSpPr>
        <p:sp>
          <p:nvSpPr>
            <p:cNvPr id="10" name="Rectángulo redondeado 9"/>
            <p:cNvSpPr/>
            <p:nvPr/>
          </p:nvSpPr>
          <p:spPr>
            <a:xfrm>
              <a:off x="1590482" y="3322286"/>
              <a:ext cx="1512000" cy="792000"/>
            </a:xfrm>
            <a:prstGeom prst="roundRect">
              <a:avLst/>
            </a:prstGeom>
            <a:solidFill>
              <a:srgbClr val="B4C7E7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grpSp>
          <p:nvGrpSpPr>
            <p:cNvPr id="11" name="Grupo 10"/>
            <p:cNvGrpSpPr/>
            <p:nvPr/>
          </p:nvGrpSpPr>
          <p:grpSpPr>
            <a:xfrm>
              <a:off x="1673301" y="3373180"/>
              <a:ext cx="648000" cy="162772"/>
              <a:chOff x="3875255" y="3386109"/>
              <a:chExt cx="648000" cy="162772"/>
            </a:xfrm>
          </p:grpSpPr>
          <p:grpSp>
            <p:nvGrpSpPr>
              <p:cNvPr id="65" name="Grupo 64"/>
              <p:cNvGrpSpPr/>
              <p:nvPr/>
            </p:nvGrpSpPr>
            <p:grpSpPr>
              <a:xfrm>
                <a:off x="3875255" y="3404881"/>
                <a:ext cx="648000" cy="144000"/>
                <a:chOff x="1691143" y="3408649"/>
                <a:chExt cx="648000" cy="144000"/>
              </a:xfrm>
            </p:grpSpPr>
            <p:sp>
              <p:nvSpPr>
                <p:cNvPr id="72" name="Rectángulo 71"/>
                <p:cNvSpPr/>
                <p:nvPr/>
              </p:nvSpPr>
              <p:spPr>
                <a:xfrm>
                  <a:off x="1691143" y="3408649"/>
                  <a:ext cx="324000" cy="144000"/>
                </a:xfrm>
                <a:prstGeom prst="rect">
                  <a:avLst/>
                </a:prstGeom>
                <a:solidFill>
                  <a:srgbClr val="DAE3F3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 dirty="0"/>
                </a:p>
              </p:txBody>
            </p:sp>
            <p:sp>
              <p:nvSpPr>
                <p:cNvPr id="73" name="Rectángulo 72"/>
                <p:cNvSpPr/>
                <p:nvPr/>
              </p:nvSpPr>
              <p:spPr>
                <a:xfrm>
                  <a:off x="2015143" y="3408649"/>
                  <a:ext cx="324000" cy="144000"/>
                </a:xfrm>
                <a:prstGeom prst="rect">
                  <a:avLst/>
                </a:prstGeom>
                <a:solidFill>
                  <a:srgbClr val="DAE3F3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 dirty="0"/>
                </a:p>
              </p:txBody>
            </p:sp>
          </p:grpSp>
          <p:sp>
            <p:nvSpPr>
              <p:cNvPr id="66" name="Rectángulo 65"/>
              <p:cNvSpPr/>
              <p:nvPr/>
            </p:nvSpPr>
            <p:spPr>
              <a:xfrm>
                <a:off x="3935581" y="3386109"/>
                <a:ext cx="36000" cy="36000"/>
              </a:xfrm>
              <a:prstGeom prst="rect">
                <a:avLst/>
              </a:prstGeom>
              <a:solidFill>
                <a:srgbClr val="DAE3F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67" name="Rectángulo 66"/>
              <p:cNvSpPr/>
              <p:nvPr/>
            </p:nvSpPr>
            <p:spPr>
              <a:xfrm>
                <a:off x="3994727" y="3386109"/>
                <a:ext cx="36000" cy="36000"/>
              </a:xfrm>
              <a:prstGeom prst="rect">
                <a:avLst/>
              </a:prstGeom>
              <a:solidFill>
                <a:srgbClr val="DAE3F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68" name="Rectángulo 67"/>
              <p:cNvSpPr/>
              <p:nvPr/>
            </p:nvSpPr>
            <p:spPr>
              <a:xfrm>
                <a:off x="4053873" y="3386109"/>
                <a:ext cx="36000" cy="36000"/>
              </a:xfrm>
              <a:prstGeom prst="rect">
                <a:avLst/>
              </a:prstGeom>
              <a:solidFill>
                <a:srgbClr val="DAE3F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69" name="Rectángulo 68"/>
              <p:cNvSpPr/>
              <p:nvPr/>
            </p:nvSpPr>
            <p:spPr>
              <a:xfrm>
                <a:off x="4317107" y="3386109"/>
                <a:ext cx="36000" cy="36000"/>
              </a:xfrm>
              <a:prstGeom prst="rect">
                <a:avLst/>
              </a:prstGeom>
              <a:solidFill>
                <a:srgbClr val="DAE3F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70" name="Rectángulo 69"/>
              <p:cNvSpPr/>
              <p:nvPr/>
            </p:nvSpPr>
            <p:spPr>
              <a:xfrm>
                <a:off x="4376253" y="3386109"/>
                <a:ext cx="36000" cy="36000"/>
              </a:xfrm>
              <a:prstGeom prst="rect">
                <a:avLst/>
              </a:prstGeom>
              <a:solidFill>
                <a:srgbClr val="DAE3F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71" name="Rectángulo 70"/>
              <p:cNvSpPr/>
              <p:nvPr/>
            </p:nvSpPr>
            <p:spPr>
              <a:xfrm>
                <a:off x="4435399" y="3386109"/>
                <a:ext cx="36000" cy="36000"/>
              </a:xfrm>
              <a:prstGeom prst="rect">
                <a:avLst/>
              </a:prstGeom>
              <a:solidFill>
                <a:srgbClr val="DAE3F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sp>
          <p:nvSpPr>
            <p:cNvPr id="12" name="Rectángulo 11"/>
            <p:cNvSpPr/>
            <p:nvPr/>
          </p:nvSpPr>
          <p:spPr>
            <a:xfrm>
              <a:off x="1677351" y="3928622"/>
              <a:ext cx="648000" cy="144000"/>
            </a:xfrm>
            <a:prstGeom prst="rect">
              <a:avLst/>
            </a:prstGeom>
            <a:solidFill>
              <a:srgbClr val="4472C4"/>
            </a:solidFill>
            <a:ln>
              <a:solidFill>
                <a:srgbClr val="2448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050" dirty="0" smtClean="0"/>
                <a:t>ASIA</a:t>
              </a:r>
              <a:endParaRPr lang="es-CO" dirty="0"/>
            </a:p>
          </p:txBody>
        </p:sp>
        <p:grpSp>
          <p:nvGrpSpPr>
            <p:cNvPr id="13" name="Grupo 12"/>
            <p:cNvGrpSpPr/>
            <p:nvPr/>
          </p:nvGrpSpPr>
          <p:grpSpPr>
            <a:xfrm>
              <a:off x="1673301" y="3558327"/>
              <a:ext cx="648000" cy="162772"/>
              <a:chOff x="3875255" y="3386109"/>
              <a:chExt cx="648000" cy="162772"/>
            </a:xfrm>
          </p:grpSpPr>
          <p:grpSp>
            <p:nvGrpSpPr>
              <p:cNvPr id="56" name="Grupo 55"/>
              <p:cNvGrpSpPr/>
              <p:nvPr/>
            </p:nvGrpSpPr>
            <p:grpSpPr>
              <a:xfrm>
                <a:off x="3875255" y="3404881"/>
                <a:ext cx="648000" cy="144000"/>
                <a:chOff x="1691143" y="3408649"/>
                <a:chExt cx="648000" cy="144000"/>
              </a:xfrm>
            </p:grpSpPr>
            <p:sp>
              <p:nvSpPr>
                <p:cNvPr id="63" name="Rectángulo 62"/>
                <p:cNvSpPr/>
                <p:nvPr/>
              </p:nvSpPr>
              <p:spPr>
                <a:xfrm>
                  <a:off x="1691143" y="3408649"/>
                  <a:ext cx="324000" cy="14400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/>
                    <a:t>L</a:t>
                  </a:r>
                  <a:endParaRPr lang="es-CO" dirty="0"/>
                </a:p>
              </p:txBody>
            </p:sp>
            <p:sp>
              <p:nvSpPr>
                <p:cNvPr id="64" name="Rectángulo 63"/>
                <p:cNvSpPr/>
                <p:nvPr/>
              </p:nvSpPr>
              <p:spPr>
                <a:xfrm>
                  <a:off x="2015143" y="3408649"/>
                  <a:ext cx="324000" cy="144000"/>
                </a:xfrm>
                <a:prstGeom prst="rect">
                  <a:avLst/>
                </a:prstGeom>
                <a:solidFill>
                  <a:srgbClr val="DAE3F3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 dirty="0"/>
                </a:p>
              </p:txBody>
            </p:sp>
          </p:grpSp>
          <p:sp>
            <p:nvSpPr>
              <p:cNvPr id="57" name="Rectángulo 56"/>
              <p:cNvSpPr/>
              <p:nvPr/>
            </p:nvSpPr>
            <p:spPr>
              <a:xfrm>
                <a:off x="3935581" y="3386109"/>
                <a:ext cx="36000" cy="36000"/>
              </a:xfrm>
              <a:prstGeom prst="rect">
                <a:avLst/>
              </a:prstGeom>
              <a:solidFill>
                <a:srgbClr val="DAE3F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58" name="Rectángulo 57"/>
              <p:cNvSpPr/>
              <p:nvPr/>
            </p:nvSpPr>
            <p:spPr>
              <a:xfrm>
                <a:off x="3994727" y="3386109"/>
                <a:ext cx="36000" cy="36000"/>
              </a:xfrm>
              <a:prstGeom prst="rect">
                <a:avLst/>
              </a:prstGeom>
              <a:solidFill>
                <a:srgbClr val="DAE3F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59" name="Rectángulo 58"/>
              <p:cNvSpPr/>
              <p:nvPr/>
            </p:nvSpPr>
            <p:spPr>
              <a:xfrm>
                <a:off x="4053873" y="3386109"/>
                <a:ext cx="36000" cy="36000"/>
              </a:xfrm>
              <a:prstGeom prst="rect">
                <a:avLst/>
              </a:prstGeom>
              <a:solidFill>
                <a:srgbClr val="DAE3F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60" name="Rectángulo 59"/>
              <p:cNvSpPr/>
              <p:nvPr/>
            </p:nvSpPr>
            <p:spPr>
              <a:xfrm>
                <a:off x="4317107" y="3386109"/>
                <a:ext cx="36000" cy="36000"/>
              </a:xfrm>
              <a:prstGeom prst="rect">
                <a:avLst/>
              </a:prstGeom>
              <a:solidFill>
                <a:srgbClr val="DAE3F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61" name="Rectángulo 60"/>
              <p:cNvSpPr/>
              <p:nvPr/>
            </p:nvSpPr>
            <p:spPr>
              <a:xfrm>
                <a:off x="4376253" y="3386109"/>
                <a:ext cx="36000" cy="36000"/>
              </a:xfrm>
              <a:prstGeom prst="rect">
                <a:avLst/>
              </a:prstGeom>
              <a:solidFill>
                <a:srgbClr val="DAE3F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62" name="Rectángulo 61"/>
              <p:cNvSpPr/>
              <p:nvPr/>
            </p:nvSpPr>
            <p:spPr>
              <a:xfrm>
                <a:off x="4435399" y="3386109"/>
                <a:ext cx="36000" cy="36000"/>
              </a:xfrm>
              <a:prstGeom prst="rect">
                <a:avLst/>
              </a:prstGeom>
              <a:solidFill>
                <a:srgbClr val="DAE3F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14" name="Grupo 13"/>
            <p:cNvGrpSpPr/>
            <p:nvPr/>
          </p:nvGrpSpPr>
          <p:grpSpPr>
            <a:xfrm>
              <a:off x="1673301" y="3743474"/>
              <a:ext cx="648000" cy="162772"/>
              <a:chOff x="3875255" y="3386109"/>
              <a:chExt cx="648000" cy="162772"/>
            </a:xfrm>
          </p:grpSpPr>
          <p:grpSp>
            <p:nvGrpSpPr>
              <p:cNvPr id="47" name="Grupo 46"/>
              <p:cNvGrpSpPr/>
              <p:nvPr/>
            </p:nvGrpSpPr>
            <p:grpSpPr>
              <a:xfrm>
                <a:off x="3875255" y="3404881"/>
                <a:ext cx="648000" cy="144000"/>
                <a:chOff x="1691143" y="3408649"/>
                <a:chExt cx="648000" cy="144000"/>
              </a:xfrm>
            </p:grpSpPr>
            <p:sp>
              <p:nvSpPr>
                <p:cNvPr id="54" name="Rectángulo 53"/>
                <p:cNvSpPr/>
                <p:nvPr/>
              </p:nvSpPr>
              <p:spPr>
                <a:xfrm>
                  <a:off x="1691143" y="3408649"/>
                  <a:ext cx="324000" cy="1440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 smtClean="0"/>
                    <a:t>L</a:t>
                  </a:r>
                  <a:endParaRPr lang="es-CO" dirty="0"/>
                </a:p>
              </p:txBody>
            </p:sp>
            <p:sp>
              <p:nvSpPr>
                <p:cNvPr id="55" name="Rectángulo 54"/>
                <p:cNvSpPr/>
                <p:nvPr/>
              </p:nvSpPr>
              <p:spPr>
                <a:xfrm>
                  <a:off x="2015143" y="3408649"/>
                  <a:ext cx="324000" cy="1440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200" dirty="0" smtClean="0"/>
                    <a:t>L</a:t>
                  </a:r>
                  <a:endParaRPr lang="es-CO" dirty="0"/>
                </a:p>
              </p:txBody>
            </p:sp>
          </p:grpSp>
          <p:sp>
            <p:nvSpPr>
              <p:cNvPr id="48" name="Rectángulo 47"/>
              <p:cNvSpPr/>
              <p:nvPr/>
            </p:nvSpPr>
            <p:spPr>
              <a:xfrm>
                <a:off x="3935581" y="3386109"/>
                <a:ext cx="36000" cy="36000"/>
              </a:xfrm>
              <a:prstGeom prst="rect">
                <a:avLst/>
              </a:prstGeom>
              <a:solidFill>
                <a:srgbClr val="DAE3F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49" name="Rectángulo 48"/>
              <p:cNvSpPr/>
              <p:nvPr/>
            </p:nvSpPr>
            <p:spPr>
              <a:xfrm>
                <a:off x="3994727" y="3386109"/>
                <a:ext cx="36000" cy="36000"/>
              </a:xfrm>
              <a:prstGeom prst="rect">
                <a:avLst/>
              </a:prstGeom>
              <a:solidFill>
                <a:srgbClr val="DAE3F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50" name="Rectángulo 49"/>
              <p:cNvSpPr/>
              <p:nvPr/>
            </p:nvSpPr>
            <p:spPr>
              <a:xfrm>
                <a:off x="4053873" y="3386109"/>
                <a:ext cx="36000" cy="36000"/>
              </a:xfrm>
              <a:prstGeom prst="rect">
                <a:avLst/>
              </a:prstGeom>
              <a:solidFill>
                <a:srgbClr val="DAE3F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51" name="Rectángulo 50"/>
              <p:cNvSpPr/>
              <p:nvPr/>
            </p:nvSpPr>
            <p:spPr>
              <a:xfrm>
                <a:off x="4317107" y="3386109"/>
                <a:ext cx="36000" cy="36000"/>
              </a:xfrm>
              <a:prstGeom prst="rect">
                <a:avLst/>
              </a:prstGeom>
              <a:solidFill>
                <a:srgbClr val="DAE3F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52" name="Rectángulo 51"/>
              <p:cNvSpPr/>
              <p:nvPr/>
            </p:nvSpPr>
            <p:spPr>
              <a:xfrm>
                <a:off x="4376253" y="3386109"/>
                <a:ext cx="36000" cy="36000"/>
              </a:xfrm>
              <a:prstGeom prst="rect">
                <a:avLst/>
              </a:prstGeom>
              <a:solidFill>
                <a:srgbClr val="DAE3F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53" name="Rectángulo 52"/>
              <p:cNvSpPr/>
              <p:nvPr/>
            </p:nvSpPr>
            <p:spPr>
              <a:xfrm>
                <a:off x="4435399" y="3386109"/>
                <a:ext cx="36000" cy="36000"/>
              </a:xfrm>
              <a:prstGeom prst="rect">
                <a:avLst/>
              </a:prstGeom>
              <a:solidFill>
                <a:srgbClr val="DAE3F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15" name="Grupo 14"/>
            <p:cNvGrpSpPr/>
            <p:nvPr/>
          </p:nvGrpSpPr>
          <p:grpSpPr>
            <a:xfrm>
              <a:off x="2378387" y="3373380"/>
              <a:ext cx="652050" cy="699442"/>
              <a:chOff x="1825701" y="3525580"/>
              <a:chExt cx="652050" cy="699442"/>
            </a:xfrm>
          </p:grpSpPr>
          <p:grpSp>
            <p:nvGrpSpPr>
              <p:cNvPr id="16" name="Grupo 15"/>
              <p:cNvGrpSpPr/>
              <p:nvPr/>
            </p:nvGrpSpPr>
            <p:grpSpPr>
              <a:xfrm>
                <a:off x="1825701" y="3525580"/>
                <a:ext cx="648000" cy="162772"/>
                <a:chOff x="3875255" y="3386109"/>
                <a:chExt cx="648000" cy="162772"/>
              </a:xfrm>
            </p:grpSpPr>
            <p:grpSp>
              <p:nvGrpSpPr>
                <p:cNvPr id="38" name="Grupo 37"/>
                <p:cNvGrpSpPr/>
                <p:nvPr/>
              </p:nvGrpSpPr>
              <p:grpSpPr>
                <a:xfrm>
                  <a:off x="3875255" y="3404881"/>
                  <a:ext cx="648000" cy="144000"/>
                  <a:chOff x="1691143" y="3408649"/>
                  <a:chExt cx="648000" cy="144000"/>
                </a:xfrm>
              </p:grpSpPr>
              <p:sp>
                <p:nvSpPr>
                  <p:cNvPr id="45" name="Rectángulo 44"/>
                  <p:cNvSpPr/>
                  <p:nvPr/>
                </p:nvSpPr>
                <p:spPr>
                  <a:xfrm>
                    <a:off x="1691143" y="3408649"/>
                    <a:ext cx="324000" cy="144000"/>
                  </a:xfrm>
                  <a:prstGeom prst="rect">
                    <a:avLst/>
                  </a:prstGeom>
                  <a:solidFill>
                    <a:srgbClr val="DAE3F3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  <p:sp>
                <p:nvSpPr>
                  <p:cNvPr id="46" name="Rectángulo 45"/>
                  <p:cNvSpPr/>
                  <p:nvPr/>
                </p:nvSpPr>
                <p:spPr>
                  <a:xfrm>
                    <a:off x="2015143" y="3408649"/>
                    <a:ext cx="324000" cy="144000"/>
                  </a:xfrm>
                  <a:prstGeom prst="rect">
                    <a:avLst/>
                  </a:prstGeom>
                  <a:solidFill>
                    <a:srgbClr val="DAE3F3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</p:grpSp>
            <p:sp>
              <p:nvSpPr>
                <p:cNvPr id="39" name="Rectángulo 38"/>
                <p:cNvSpPr/>
                <p:nvPr/>
              </p:nvSpPr>
              <p:spPr>
                <a:xfrm>
                  <a:off x="3935581" y="3386109"/>
                  <a:ext cx="36000" cy="36000"/>
                </a:xfrm>
                <a:prstGeom prst="rect">
                  <a:avLst/>
                </a:prstGeom>
                <a:solidFill>
                  <a:srgbClr val="DAE3F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40" name="Rectángulo 39"/>
                <p:cNvSpPr/>
                <p:nvPr/>
              </p:nvSpPr>
              <p:spPr>
                <a:xfrm>
                  <a:off x="3994727" y="3386109"/>
                  <a:ext cx="36000" cy="36000"/>
                </a:xfrm>
                <a:prstGeom prst="rect">
                  <a:avLst/>
                </a:prstGeom>
                <a:solidFill>
                  <a:srgbClr val="DAE3F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41" name="Rectángulo 40"/>
                <p:cNvSpPr/>
                <p:nvPr/>
              </p:nvSpPr>
              <p:spPr>
                <a:xfrm>
                  <a:off x="4053873" y="3386109"/>
                  <a:ext cx="36000" cy="36000"/>
                </a:xfrm>
                <a:prstGeom prst="rect">
                  <a:avLst/>
                </a:prstGeom>
                <a:solidFill>
                  <a:srgbClr val="DAE3F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42" name="Rectángulo 41"/>
                <p:cNvSpPr/>
                <p:nvPr/>
              </p:nvSpPr>
              <p:spPr>
                <a:xfrm>
                  <a:off x="4317107" y="3386109"/>
                  <a:ext cx="36000" cy="36000"/>
                </a:xfrm>
                <a:prstGeom prst="rect">
                  <a:avLst/>
                </a:prstGeom>
                <a:solidFill>
                  <a:srgbClr val="DAE3F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43" name="Rectángulo 42"/>
                <p:cNvSpPr/>
                <p:nvPr/>
              </p:nvSpPr>
              <p:spPr>
                <a:xfrm>
                  <a:off x="4376253" y="3386109"/>
                  <a:ext cx="36000" cy="36000"/>
                </a:xfrm>
                <a:prstGeom prst="rect">
                  <a:avLst/>
                </a:prstGeom>
                <a:solidFill>
                  <a:srgbClr val="DAE3F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44" name="Rectángulo 43"/>
                <p:cNvSpPr/>
                <p:nvPr/>
              </p:nvSpPr>
              <p:spPr>
                <a:xfrm>
                  <a:off x="4435399" y="3386109"/>
                  <a:ext cx="36000" cy="36000"/>
                </a:xfrm>
                <a:prstGeom prst="rect">
                  <a:avLst/>
                </a:prstGeom>
                <a:solidFill>
                  <a:srgbClr val="DAE3F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</p:grpSp>
          <p:sp>
            <p:nvSpPr>
              <p:cNvPr id="17" name="Rectángulo 16"/>
              <p:cNvSpPr/>
              <p:nvPr/>
            </p:nvSpPr>
            <p:spPr>
              <a:xfrm>
                <a:off x="1829751" y="4081022"/>
                <a:ext cx="648000" cy="144000"/>
              </a:xfrm>
              <a:prstGeom prst="rect">
                <a:avLst/>
              </a:prstGeom>
              <a:solidFill>
                <a:srgbClr val="DAE3F3"/>
              </a:solidFill>
              <a:ln>
                <a:solidFill>
                  <a:srgbClr val="24488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O" sz="1050" dirty="0" smtClean="0"/>
                  <a:t>EXP</a:t>
                </a:r>
                <a:endParaRPr lang="es-CO" dirty="0"/>
              </a:p>
            </p:txBody>
          </p:sp>
          <p:grpSp>
            <p:nvGrpSpPr>
              <p:cNvPr id="18" name="Grupo 17"/>
              <p:cNvGrpSpPr/>
              <p:nvPr/>
            </p:nvGrpSpPr>
            <p:grpSpPr>
              <a:xfrm>
                <a:off x="1825701" y="3710727"/>
                <a:ext cx="648000" cy="162772"/>
                <a:chOff x="3875255" y="3386109"/>
                <a:chExt cx="648000" cy="162772"/>
              </a:xfrm>
            </p:grpSpPr>
            <p:grpSp>
              <p:nvGrpSpPr>
                <p:cNvPr id="29" name="Grupo 28"/>
                <p:cNvGrpSpPr/>
                <p:nvPr/>
              </p:nvGrpSpPr>
              <p:grpSpPr>
                <a:xfrm>
                  <a:off x="3875255" y="3404881"/>
                  <a:ext cx="648000" cy="144000"/>
                  <a:chOff x="1691143" y="3408649"/>
                  <a:chExt cx="648000" cy="144000"/>
                </a:xfrm>
              </p:grpSpPr>
              <p:sp>
                <p:nvSpPr>
                  <p:cNvPr id="36" name="Rectángulo 35"/>
                  <p:cNvSpPr/>
                  <p:nvPr/>
                </p:nvSpPr>
                <p:spPr>
                  <a:xfrm>
                    <a:off x="1691143" y="3408649"/>
                    <a:ext cx="324000" cy="144000"/>
                  </a:xfrm>
                  <a:prstGeom prst="rect">
                    <a:avLst/>
                  </a:prstGeom>
                  <a:solidFill>
                    <a:srgbClr val="DAE3F3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  <p:sp>
                <p:nvSpPr>
                  <p:cNvPr id="37" name="Rectángulo 36"/>
                  <p:cNvSpPr/>
                  <p:nvPr/>
                </p:nvSpPr>
                <p:spPr>
                  <a:xfrm>
                    <a:off x="2015143" y="3408649"/>
                    <a:ext cx="324000" cy="144000"/>
                  </a:xfrm>
                  <a:prstGeom prst="rect">
                    <a:avLst/>
                  </a:prstGeom>
                  <a:solidFill>
                    <a:srgbClr val="DAE3F3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</p:grpSp>
            <p:sp>
              <p:nvSpPr>
                <p:cNvPr id="30" name="Rectángulo 29"/>
                <p:cNvSpPr/>
                <p:nvPr/>
              </p:nvSpPr>
              <p:spPr>
                <a:xfrm>
                  <a:off x="3935581" y="3386109"/>
                  <a:ext cx="36000" cy="36000"/>
                </a:xfrm>
                <a:prstGeom prst="rect">
                  <a:avLst/>
                </a:prstGeom>
                <a:solidFill>
                  <a:srgbClr val="DAE3F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31" name="Rectángulo 30"/>
                <p:cNvSpPr/>
                <p:nvPr/>
              </p:nvSpPr>
              <p:spPr>
                <a:xfrm>
                  <a:off x="3994727" y="3386109"/>
                  <a:ext cx="36000" cy="36000"/>
                </a:xfrm>
                <a:prstGeom prst="rect">
                  <a:avLst/>
                </a:prstGeom>
                <a:solidFill>
                  <a:srgbClr val="DAE3F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32" name="Rectángulo 31"/>
                <p:cNvSpPr/>
                <p:nvPr/>
              </p:nvSpPr>
              <p:spPr>
                <a:xfrm>
                  <a:off x="4053873" y="3386109"/>
                  <a:ext cx="36000" cy="36000"/>
                </a:xfrm>
                <a:prstGeom prst="rect">
                  <a:avLst/>
                </a:prstGeom>
                <a:solidFill>
                  <a:srgbClr val="DAE3F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33" name="Rectángulo 32"/>
                <p:cNvSpPr/>
                <p:nvPr/>
              </p:nvSpPr>
              <p:spPr>
                <a:xfrm>
                  <a:off x="4317107" y="3386109"/>
                  <a:ext cx="36000" cy="36000"/>
                </a:xfrm>
                <a:prstGeom prst="rect">
                  <a:avLst/>
                </a:prstGeom>
                <a:solidFill>
                  <a:srgbClr val="DAE3F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34" name="Rectángulo 33"/>
                <p:cNvSpPr/>
                <p:nvPr/>
              </p:nvSpPr>
              <p:spPr>
                <a:xfrm>
                  <a:off x="4376253" y="3386109"/>
                  <a:ext cx="36000" cy="36000"/>
                </a:xfrm>
                <a:prstGeom prst="rect">
                  <a:avLst/>
                </a:prstGeom>
                <a:solidFill>
                  <a:srgbClr val="DAE3F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35" name="Rectángulo 34"/>
                <p:cNvSpPr/>
                <p:nvPr/>
              </p:nvSpPr>
              <p:spPr>
                <a:xfrm>
                  <a:off x="4435399" y="3386109"/>
                  <a:ext cx="36000" cy="36000"/>
                </a:xfrm>
                <a:prstGeom prst="rect">
                  <a:avLst/>
                </a:prstGeom>
                <a:solidFill>
                  <a:srgbClr val="DAE3F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</p:grpSp>
          <p:grpSp>
            <p:nvGrpSpPr>
              <p:cNvPr id="19" name="Grupo 18"/>
              <p:cNvGrpSpPr/>
              <p:nvPr/>
            </p:nvGrpSpPr>
            <p:grpSpPr>
              <a:xfrm>
                <a:off x="1825701" y="3895874"/>
                <a:ext cx="648000" cy="162772"/>
                <a:chOff x="3875255" y="3386109"/>
                <a:chExt cx="648000" cy="162772"/>
              </a:xfrm>
            </p:grpSpPr>
            <p:grpSp>
              <p:nvGrpSpPr>
                <p:cNvPr id="20" name="Grupo 19"/>
                <p:cNvGrpSpPr/>
                <p:nvPr/>
              </p:nvGrpSpPr>
              <p:grpSpPr>
                <a:xfrm>
                  <a:off x="3875255" y="3404881"/>
                  <a:ext cx="648000" cy="144000"/>
                  <a:chOff x="1691143" y="3408649"/>
                  <a:chExt cx="648000" cy="144000"/>
                </a:xfrm>
              </p:grpSpPr>
              <p:sp>
                <p:nvSpPr>
                  <p:cNvPr id="27" name="Rectángulo 26"/>
                  <p:cNvSpPr/>
                  <p:nvPr/>
                </p:nvSpPr>
                <p:spPr>
                  <a:xfrm>
                    <a:off x="1691143" y="3408649"/>
                    <a:ext cx="324000" cy="144000"/>
                  </a:xfrm>
                  <a:prstGeom prst="rect">
                    <a:avLst/>
                  </a:prstGeom>
                  <a:solidFill>
                    <a:srgbClr val="DAE3F3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  <p:sp>
                <p:nvSpPr>
                  <p:cNvPr id="28" name="Rectángulo 27"/>
                  <p:cNvSpPr/>
                  <p:nvPr/>
                </p:nvSpPr>
                <p:spPr>
                  <a:xfrm>
                    <a:off x="2015143" y="3408649"/>
                    <a:ext cx="324000" cy="144000"/>
                  </a:xfrm>
                  <a:prstGeom prst="rect">
                    <a:avLst/>
                  </a:prstGeom>
                  <a:solidFill>
                    <a:srgbClr val="DAE3F3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</p:grpSp>
            <p:sp>
              <p:nvSpPr>
                <p:cNvPr id="21" name="Rectángulo 20"/>
                <p:cNvSpPr/>
                <p:nvPr/>
              </p:nvSpPr>
              <p:spPr>
                <a:xfrm>
                  <a:off x="3935581" y="3386109"/>
                  <a:ext cx="36000" cy="36000"/>
                </a:xfrm>
                <a:prstGeom prst="rect">
                  <a:avLst/>
                </a:prstGeom>
                <a:solidFill>
                  <a:srgbClr val="DAE3F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2" name="Rectángulo 21"/>
                <p:cNvSpPr/>
                <p:nvPr/>
              </p:nvSpPr>
              <p:spPr>
                <a:xfrm>
                  <a:off x="3994727" y="3386109"/>
                  <a:ext cx="36000" cy="36000"/>
                </a:xfrm>
                <a:prstGeom prst="rect">
                  <a:avLst/>
                </a:prstGeom>
                <a:solidFill>
                  <a:srgbClr val="DAE3F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3" name="Rectángulo 22"/>
                <p:cNvSpPr/>
                <p:nvPr/>
              </p:nvSpPr>
              <p:spPr>
                <a:xfrm>
                  <a:off x="4053873" y="3386109"/>
                  <a:ext cx="36000" cy="36000"/>
                </a:xfrm>
                <a:prstGeom prst="rect">
                  <a:avLst/>
                </a:prstGeom>
                <a:solidFill>
                  <a:srgbClr val="DAE3F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4" name="Rectángulo 23"/>
                <p:cNvSpPr/>
                <p:nvPr/>
              </p:nvSpPr>
              <p:spPr>
                <a:xfrm>
                  <a:off x="4317107" y="3386109"/>
                  <a:ext cx="36000" cy="36000"/>
                </a:xfrm>
                <a:prstGeom prst="rect">
                  <a:avLst/>
                </a:prstGeom>
                <a:solidFill>
                  <a:srgbClr val="DAE3F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5" name="Rectángulo 24"/>
                <p:cNvSpPr/>
                <p:nvPr/>
              </p:nvSpPr>
              <p:spPr>
                <a:xfrm>
                  <a:off x="4376253" y="3386109"/>
                  <a:ext cx="36000" cy="36000"/>
                </a:xfrm>
                <a:prstGeom prst="rect">
                  <a:avLst/>
                </a:prstGeom>
                <a:solidFill>
                  <a:srgbClr val="DAE3F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6" name="Rectángulo 25"/>
                <p:cNvSpPr/>
                <p:nvPr/>
              </p:nvSpPr>
              <p:spPr>
                <a:xfrm>
                  <a:off x="4435399" y="3386109"/>
                  <a:ext cx="36000" cy="36000"/>
                </a:xfrm>
                <a:prstGeom prst="rect">
                  <a:avLst/>
                </a:prstGeom>
                <a:solidFill>
                  <a:srgbClr val="DAE3F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</p:grpSp>
        </p:grpSp>
      </p:grpSp>
      <p:grpSp>
        <p:nvGrpSpPr>
          <p:cNvPr id="74" name="Grupo 73"/>
          <p:cNvGrpSpPr/>
          <p:nvPr/>
        </p:nvGrpSpPr>
        <p:grpSpPr>
          <a:xfrm>
            <a:off x="2676117" y="2125404"/>
            <a:ext cx="1440000" cy="1163638"/>
            <a:chOff x="1658684" y="979998"/>
            <a:chExt cx="1440000" cy="1163638"/>
          </a:xfrm>
        </p:grpSpPr>
        <p:grpSp>
          <p:nvGrpSpPr>
            <p:cNvPr id="75" name="Grupo 74"/>
            <p:cNvGrpSpPr/>
            <p:nvPr/>
          </p:nvGrpSpPr>
          <p:grpSpPr>
            <a:xfrm>
              <a:off x="1658684" y="979998"/>
              <a:ext cx="1440000" cy="1139909"/>
              <a:chOff x="1658684" y="979998"/>
              <a:chExt cx="1440000" cy="1139909"/>
            </a:xfrm>
          </p:grpSpPr>
          <p:grpSp>
            <p:nvGrpSpPr>
              <p:cNvPr id="79" name="Grupo 78"/>
              <p:cNvGrpSpPr/>
              <p:nvPr/>
            </p:nvGrpSpPr>
            <p:grpSpPr>
              <a:xfrm>
                <a:off x="1658684" y="979998"/>
                <a:ext cx="1440000" cy="1139909"/>
                <a:chOff x="921614" y="1750818"/>
                <a:chExt cx="1440000" cy="1139909"/>
              </a:xfrm>
            </p:grpSpPr>
            <p:grpSp>
              <p:nvGrpSpPr>
                <p:cNvPr id="84" name="Grupo 83"/>
                <p:cNvGrpSpPr/>
                <p:nvPr/>
              </p:nvGrpSpPr>
              <p:grpSpPr>
                <a:xfrm>
                  <a:off x="956465" y="1750818"/>
                  <a:ext cx="874063" cy="1139909"/>
                  <a:chOff x="956465" y="1750818"/>
                  <a:chExt cx="874063" cy="1139909"/>
                </a:xfrm>
              </p:grpSpPr>
              <p:grpSp>
                <p:nvGrpSpPr>
                  <p:cNvPr id="109" name="Grupo 108"/>
                  <p:cNvGrpSpPr/>
                  <p:nvPr/>
                </p:nvGrpSpPr>
                <p:grpSpPr>
                  <a:xfrm>
                    <a:off x="956465" y="1750818"/>
                    <a:ext cx="409433" cy="1139909"/>
                    <a:chOff x="956465" y="1750818"/>
                    <a:chExt cx="409433" cy="1139909"/>
                  </a:xfrm>
                </p:grpSpPr>
                <p:sp>
                  <p:nvSpPr>
                    <p:cNvPr id="115" name="Rectángulo redondeado 114"/>
                    <p:cNvSpPr/>
                    <p:nvPr/>
                  </p:nvSpPr>
                  <p:spPr>
                    <a:xfrm>
                      <a:off x="956465" y="1768198"/>
                      <a:ext cx="409433" cy="1122529"/>
                    </a:xfrm>
                    <a:prstGeom prst="round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9050">
                      <a:solidFill>
                        <a:srgbClr val="1A479E"/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CO"/>
                    </a:p>
                  </p:txBody>
                </p:sp>
                <p:sp>
                  <p:nvSpPr>
                    <p:cNvPr id="116" name="CuadroTexto 115"/>
                    <p:cNvSpPr txBox="1"/>
                    <p:nvPr/>
                  </p:nvSpPr>
                  <p:spPr>
                    <a:xfrm>
                      <a:off x="988057" y="1750818"/>
                      <a:ext cx="346249" cy="252000"/>
                    </a:xfrm>
                    <a:prstGeom prst="rect">
                      <a:avLst/>
                    </a:prstGeom>
                    <a:noFill/>
                  </p:spPr>
                  <p:txBody>
                    <a:bodyPr vert="vert270" wrap="square" rtlCol="0" anchor="ctr">
                      <a:spAutoFit/>
                    </a:bodyPr>
                    <a:lstStyle/>
                    <a:p>
                      <a:pPr algn="ctr"/>
                      <a:r>
                        <a:rPr lang="es-CO" sz="105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S1</a:t>
                      </a:r>
                      <a:endParaRPr lang="es-CO" sz="2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p:txBody>
                </p:sp>
              </p:grpSp>
              <p:grpSp>
                <p:nvGrpSpPr>
                  <p:cNvPr id="110" name="Grupo 109"/>
                  <p:cNvGrpSpPr/>
                  <p:nvPr/>
                </p:nvGrpSpPr>
                <p:grpSpPr>
                  <a:xfrm>
                    <a:off x="1421095" y="1756317"/>
                    <a:ext cx="409433" cy="1134410"/>
                    <a:chOff x="1421095" y="1756317"/>
                    <a:chExt cx="409433" cy="1134410"/>
                  </a:xfrm>
                </p:grpSpPr>
                <p:sp>
                  <p:nvSpPr>
                    <p:cNvPr id="113" name="Rectángulo redondeado 112"/>
                    <p:cNvSpPr/>
                    <p:nvPr/>
                  </p:nvSpPr>
                  <p:spPr>
                    <a:xfrm>
                      <a:off x="1421095" y="1768198"/>
                      <a:ext cx="409433" cy="1122529"/>
                    </a:xfrm>
                    <a:prstGeom prst="round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9050">
                      <a:solidFill>
                        <a:srgbClr val="1A479E"/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CO"/>
                    </a:p>
                  </p:txBody>
                </p:sp>
                <p:sp>
                  <p:nvSpPr>
                    <p:cNvPr id="114" name="CuadroTexto 113"/>
                    <p:cNvSpPr txBox="1"/>
                    <p:nvPr/>
                  </p:nvSpPr>
                  <p:spPr>
                    <a:xfrm>
                      <a:off x="1452687" y="1756317"/>
                      <a:ext cx="346249" cy="252000"/>
                    </a:xfrm>
                    <a:prstGeom prst="rect">
                      <a:avLst/>
                    </a:prstGeom>
                    <a:noFill/>
                  </p:spPr>
                  <p:txBody>
                    <a:bodyPr vert="vert270" wrap="square" rtlCol="0" anchor="ctr">
                      <a:spAutoFit/>
                    </a:bodyPr>
                    <a:lstStyle/>
                    <a:p>
                      <a:pPr algn="ctr"/>
                      <a:r>
                        <a:rPr lang="es-CO" sz="105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S1</a:t>
                      </a:r>
                      <a:endParaRPr lang="es-CO" sz="2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p:txBody>
                </p:sp>
              </p:grpSp>
              <p:sp>
                <p:nvSpPr>
                  <p:cNvPr id="111" name="Elipse 110"/>
                  <p:cNvSpPr/>
                  <p:nvPr/>
                </p:nvSpPr>
                <p:spPr>
                  <a:xfrm>
                    <a:off x="982439" y="2004262"/>
                    <a:ext cx="828000" cy="144000"/>
                  </a:xfrm>
                  <a:prstGeom prst="ellipse">
                    <a:avLst/>
                  </a:prstGeom>
                  <a:solidFill>
                    <a:srgbClr val="273142"/>
                  </a:solidFill>
                  <a:ln>
                    <a:solidFill>
                      <a:srgbClr val="27314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CO" sz="1050" dirty="0" smtClean="0"/>
                      <a:t>LTE</a:t>
                    </a:r>
                    <a:endParaRPr lang="es-CO" dirty="0"/>
                  </a:p>
                </p:txBody>
              </p:sp>
              <p:sp>
                <p:nvSpPr>
                  <p:cNvPr id="112" name="Elipse 111"/>
                  <p:cNvSpPr/>
                  <p:nvPr/>
                </p:nvSpPr>
                <p:spPr>
                  <a:xfrm>
                    <a:off x="982439" y="2172452"/>
                    <a:ext cx="828000" cy="1440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CO" sz="900" dirty="0" smtClean="0"/>
                      <a:t>WCDMA</a:t>
                    </a:r>
                    <a:endParaRPr lang="es-CO" sz="1400" dirty="0"/>
                  </a:p>
                </p:txBody>
              </p:sp>
            </p:grpSp>
            <p:grpSp>
              <p:nvGrpSpPr>
                <p:cNvPr id="85" name="Grupo 84"/>
                <p:cNvGrpSpPr/>
                <p:nvPr/>
              </p:nvGrpSpPr>
              <p:grpSpPr>
                <a:xfrm>
                  <a:off x="921614" y="2387766"/>
                  <a:ext cx="1440000" cy="446738"/>
                  <a:chOff x="843460" y="2217541"/>
                  <a:chExt cx="1440000" cy="446738"/>
                </a:xfrm>
              </p:grpSpPr>
              <p:sp>
                <p:nvSpPr>
                  <p:cNvPr id="86" name="Rectángulo 85"/>
                  <p:cNvSpPr/>
                  <p:nvPr/>
                </p:nvSpPr>
                <p:spPr>
                  <a:xfrm>
                    <a:off x="914398" y="2267198"/>
                    <a:ext cx="1298124" cy="397081"/>
                  </a:xfrm>
                  <a:prstGeom prst="rect">
                    <a:avLst/>
                  </a:prstGeom>
                  <a:solidFill>
                    <a:srgbClr val="CCF4FF"/>
                  </a:solidFill>
                  <a:ln w="190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  <p:sp>
                <p:nvSpPr>
                  <p:cNvPr id="87" name="Rectángulo redondeado 86"/>
                  <p:cNvSpPr/>
                  <p:nvPr/>
                </p:nvSpPr>
                <p:spPr>
                  <a:xfrm>
                    <a:off x="843460" y="2447958"/>
                    <a:ext cx="1440000" cy="18000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CO" sz="900" b="1" dirty="0" smtClean="0">
                        <a:solidFill>
                          <a:srgbClr val="1A479E"/>
                        </a:solidFill>
                      </a:rPr>
                      <a:t>FXFC/A (RFM 3TX6RX B2)</a:t>
                    </a:r>
                    <a:endParaRPr lang="es-CO" sz="1400" b="1" dirty="0">
                      <a:solidFill>
                        <a:srgbClr val="1A479E"/>
                      </a:solidFill>
                    </a:endParaRPr>
                  </a:p>
                </p:txBody>
              </p:sp>
              <p:grpSp>
                <p:nvGrpSpPr>
                  <p:cNvPr id="88" name="Grupo 87"/>
                  <p:cNvGrpSpPr/>
                  <p:nvPr/>
                </p:nvGrpSpPr>
                <p:grpSpPr>
                  <a:xfrm>
                    <a:off x="1009648" y="2217541"/>
                    <a:ext cx="291799" cy="101600"/>
                    <a:chOff x="1009648" y="2217541"/>
                    <a:chExt cx="291799" cy="101600"/>
                  </a:xfrm>
                </p:grpSpPr>
                <p:grpSp>
                  <p:nvGrpSpPr>
                    <p:cNvPr id="103" name="Grupo 102"/>
                    <p:cNvGrpSpPr/>
                    <p:nvPr/>
                  </p:nvGrpSpPr>
                  <p:grpSpPr>
                    <a:xfrm>
                      <a:off x="1009648" y="2217541"/>
                      <a:ext cx="120652" cy="101600"/>
                      <a:chOff x="1009648" y="2220418"/>
                      <a:chExt cx="120652" cy="101600"/>
                    </a:xfrm>
                  </p:grpSpPr>
                  <p:sp>
                    <p:nvSpPr>
                      <p:cNvPr id="107" name="Rectángulo 106"/>
                      <p:cNvSpPr/>
                      <p:nvPr/>
                    </p:nvSpPr>
                    <p:spPr>
                      <a:xfrm>
                        <a:off x="1009648" y="2220418"/>
                        <a:ext cx="120652" cy="101600"/>
                      </a:xfrm>
                      <a:prstGeom prst="rect">
                        <a:avLst/>
                      </a:prstGeom>
                      <a:solidFill>
                        <a:srgbClr val="1A479E"/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CO"/>
                      </a:p>
                    </p:txBody>
                  </p:sp>
                  <p:sp>
                    <p:nvSpPr>
                      <p:cNvPr id="108" name="Elipse 107"/>
                      <p:cNvSpPr/>
                      <p:nvPr/>
                    </p:nvSpPr>
                    <p:spPr>
                      <a:xfrm>
                        <a:off x="1034197" y="2235218"/>
                        <a:ext cx="71554" cy="72000"/>
                      </a:xfrm>
                      <a:prstGeom prst="ellipse">
                        <a:avLst/>
                      </a:prstGeom>
                      <a:solidFill>
                        <a:srgbClr val="92D050"/>
                      </a:solidFill>
                      <a:ln>
                        <a:solidFill>
                          <a:srgbClr val="92D05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CO"/>
                      </a:p>
                    </p:txBody>
                  </p:sp>
                </p:grpSp>
                <p:grpSp>
                  <p:nvGrpSpPr>
                    <p:cNvPr id="104" name="Grupo 103"/>
                    <p:cNvGrpSpPr/>
                    <p:nvPr/>
                  </p:nvGrpSpPr>
                  <p:grpSpPr>
                    <a:xfrm>
                      <a:off x="1180795" y="2217541"/>
                      <a:ext cx="120652" cy="101600"/>
                      <a:chOff x="1180795" y="2214665"/>
                      <a:chExt cx="120652" cy="101600"/>
                    </a:xfrm>
                  </p:grpSpPr>
                  <p:sp>
                    <p:nvSpPr>
                      <p:cNvPr id="105" name="Rectángulo 104"/>
                      <p:cNvSpPr/>
                      <p:nvPr/>
                    </p:nvSpPr>
                    <p:spPr>
                      <a:xfrm>
                        <a:off x="1180795" y="2214665"/>
                        <a:ext cx="120652" cy="101600"/>
                      </a:xfrm>
                      <a:prstGeom prst="rect">
                        <a:avLst/>
                      </a:prstGeom>
                      <a:solidFill>
                        <a:srgbClr val="4280EF"/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CO"/>
                      </a:p>
                    </p:txBody>
                  </p:sp>
                  <p:sp>
                    <p:nvSpPr>
                      <p:cNvPr id="106" name="Elipse 105"/>
                      <p:cNvSpPr/>
                      <p:nvPr/>
                    </p:nvSpPr>
                    <p:spPr>
                      <a:xfrm>
                        <a:off x="1205344" y="2229465"/>
                        <a:ext cx="71554" cy="72000"/>
                      </a:xfrm>
                      <a:prstGeom prst="ellipse">
                        <a:avLst/>
                      </a:prstGeom>
                      <a:solidFill>
                        <a:srgbClr val="92D050"/>
                      </a:solidFill>
                      <a:ln>
                        <a:solidFill>
                          <a:srgbClr val="92D05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CO"/>
                      </a:p>
                    </p:txBody>
                  </p:sp>
                </p:grpSp>
              </p:grpSp>
              <p:grpSp>
                <p:nvGrpSpPr>
                  <p:cNvPr id="89" name="Grupo 88"/>
                  <p:cNvGrpSpPr/>
                  <p:nvPr/>
                </p:nvGrpSpPr>
                <p:grpSpPr>
                  <a:xfrm>
                    <a:off x="1419611" y="2218913"/>
                    <a:ext cx="291799" cy="101600"/>
                    <a:chOff x="1009648" y="2217541"/>
                    <a:chExt cx="291799" cy="101600"/>
                  </a:xfrm>
                </p:grpSpPr>
                <p:grpSp>
                  <p:nvGrpSpPr>
                    <p:cNvPr id="97" name="Grupo 96"/>
                    <p:cNvGrpSpPr/>
                    <p:nvPr/>
                  </p:nvGrpSpPr>
                  <p:grpSpPr>
                    <a:xfrm>
                      <a:off x="1009648" y="2217541"/>
                      <a:ext cx="120652" cy="101600"/>
                      <a:chOff x="1009648" y="2220418"/>
                      <a:chExt cx="120652" cy="101600"/>
                    </a:xfrm>
                  </p:grpSpPr>
                  <p:sp>
                    <p:nvSpPr>
                      <p:cNvPr id="101" name="Rectángulo 100"/>
                      <p:cNvSpPr/>
                      <p:nvPr/>
                    </p:nvSpPr>
                    <p:spPr>
                      <a:xfrm>
                        <a:off x="1009648" y="2220418"/>
                        <a:ext cx="120652" cy="101600"/>
                      </a:xfrm>
                      <a:prstGeom prst="rect">
                        <a:avLst/>
                      </a:prstGeom>
                      <a:solidFill>
                        <a:srgbClr val="1A479E"/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CO"/>
                      </a:p>
                    </p:txBody>
                  </p:sp>
                  <p:sp>
                    <p:nvSpPr>
                      <p:cNvPr id="102" name="Elipse 101"/>
                      <p:cNvSpPr/>
                      <p:nvPr/>
                    </p:nvSpPr>
                    <p:spPr>
                      <a:xfrm>
                        <a:off x="1034197" y="2235218"/>
                        <a:ext cx="71554" cy="72000"/>
                      </a:xfrm>
                      <a:prstGeom prst="ellipse">
                        <a:avLst/>
                      </a:prstGeom>
                      <a:solidFill>
                        <a:srgbClr val="92D050"/>
                      </a:solidFill>
                      <a:ln>
                        <a:solidFill>
                          <a:srgbClr val="92D05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CO"/>
                      </a:p>
                    </p:txBody>
                  </p:sp>
                </p:grpSp>
                <p:grpSp>
                  <p:nvGrpSpPr>
                    <p:cNvPr id="98" name="Grupo 97"/>
                    <p:cNvGrpSpPr/>
                    <p:nvPr/>
                  </p:nvGrpSpPr>
                  <p:grpSpPr>
                    <a:xfrm>
                      <a:off x="1180795" y="2217541"/>
                      <a:ext cx="120652" cy="101600"/>
                      <a:chOff x="1180795" y="2214665"/>
                      <a:chExt cx="120652" cy="101600"/>
                    </a:xfrm>
                  </p:grpSpPr>
                  <p:sp>
                    <p:nvSpPr>
                      <p:cNvPr id="99" name="Rectángulo 98"/>
                      <p:cNvSpPr/>
                      <p:nvPr/>
                    </p:nvSpPr>
                    <p:spPr>
                      <a:xfrm>
                        <a:off x="1180795" y="2214665"/>
                        <a:ext cx="120652" cy="101600"/>
                      </a:xfrm>
                      <a:prstGeom prst="rect">
                        <a:avLst/>
                      </a:prstGeom>
                      <a:solidFill>
                        <a:srgbClr val="4280EF"/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CO"/>
                      </a:p>
                    </p:txBody>
                  </p:sp>
                  <p:sp>
                    <p:nvSpPr>
                      <p:cNvPr id="100" name="Elipse 99"/>
                      <p:cNvSpPr/>
                      <p:nvPr/>
                    </p:nvSpPr>
                    <p:spPr>
                      <a:xfrm>
                        <a:off x="1205344" y="2229465"/>
                        <a:ext cx="71554" cy="72000"/>
                      </a:xfrm>
                      <a:prstGeom prst="ellipse">
                        <a:avLst/>
                      </a:prstGeom>
                      <a:solidFill>
                        <a:srgbClr val="92D050"/>
                      </a:solidFill>
                      <a:ln>
                        <a:solidFill>
                          <a:srgbClr val="92D05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CO"/>
                      </a:p>
                    </p:txBody>
                  </p:sp>
                </p:grpSp>
              </p:grpSp>
              <p:grpSp>
                <p:nvGrpSpPr>
                  <p:cNvPr id="90" name="Grupo 89"/>
                  <p:cNvGrpSpPr/>
                  <p:nvPr/>
                </p:nvGrpSpPr>
                <p:grpSpPr>
                  <a:xfrm>
                    <a:off x="1829574" y="2217541"/>
                    <a:ext cx="291799" cy="101600"/>
                    <a:chOff x="1009648" y="2217541"/>
                    <a:chExt cx="291799" cy="101600"/>
                  </a:xfrm>
                </p:grpSpPr>
                <p:grpSp>
                  <p:nvGrpSpPr>
                    <p:cNvPr id="91" name="Grupo 90"/>
                    <p:cNvGrpSpPr/>
                    <p:nvPr/>
                  </p:nvGrpSpPr>
                  <p:grpSpPr>
                    <a:xfrm>
                      <a:off x="1009648" y="2217541"/>
                      <a:ext cx="120652" cy="101600"/>
                      <a:chOff x="1009648" y="2220418"/>
                      <a:chExt cx="120652" cy="101600"/>
                    </a:xfrm>
                  </p:grpSpPr>
                  <p:sp>
                    <p:nvSpPr>
                      <p:cNvPr id="95" name="Rectángulo 94"/>
                      <p:cNvSpPr/>
                      <p:nvPr/>
                    </p:nvSpPr>
                    <p:spPr>
                      <a:xfrm>
                        <a:off x="1009648" y="2220418"/>
                        <a:ext cx="120652" cy="101600"/>
                      </a:xfrm>
                      <a:prstGeom prst="rect">
                        <a:avLst/>
                      </a:prstGeom>
                      <a:solidFill>
                        <a:srgbClr val="1A479E"/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CO"/>
                      </a:p>
                    </p:txBody>
                  </p:sp>
                  <p:sp>
                    <p:nvSpPr>
                      <p:cNvPr id="96" name="Elipse 95"/>
                      <p:cNvSpPr/>
                      <p:nvPr/>
                    </p:nvSpPr>
                    <p:spPr>
                      <a:xfrm>
                        <a:off x="1034197" y="2235218"/>
                        <a:ext cx="71554" cy="72000"/>
                      </a:xfrm>
                      <a:prstGeom prst="ellipse">
                        <a:avLst/>
                      </a:prstGeom>
                      <a:solidFill>
                        <a:srgbClr val="92D050"/>
                      </a:solidFill>
                      <a:ln>
                        <a:solidFill>
                          <a:srgbClr val="92D05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CO"/>
                      </a:p>
                    </p:txBody>
                  </p:sp>
                </p:grpSp>
                <p:grpSp>
                  <p:nvGrpSpPr>
                    <p:cNvPr id="92" name="Grupo 91"/>
                    <p:cNvGrpSpPr/>
                    <p:nvPr/>
                  </p:nvGrpSpPr>
                  <p:grpSpPr>
                    <a:xfrm>
                      <a:off x="1180795" y="2217541"/>
                      <a:ext cx="120652" cy="101600"/>
                      <a:chOff x="1180795" y="2214665"/>
                      <a:chExt cx="120652" cy="101600"/>
                    </a:xfrm>
                  </p:grpSpPr>
                  <p:sp>
                    <p:nvSpPr>
                      <p:cNvPr id="93" name="Rectángulo 92"/>
                      <p:cNvSpPr/>
                      <p:nvPr/>
                    </p:nvSpPr>
                    <p:spPr>
                      <a:xfrm>
                        <a:off x="1180795" y="2214665"/>
                        <a:ext cx="120652" cy="101600"/>
                      </a:xfrm>
                      <a:prstGeom prst="rect">
                        <a:avLst/>
                      </a:prstGeom>
                      <a:solidFill>
                        <a:srgbClr val="4280EF"/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CO"/>
                      </a:p>
                    </p:txBody>
                  </p:sp>
                  <p:sp>
                    <p:nvSpPr>
                      <p:cNvPr id="94" name="Elipse 93"/>
                      <p:cNvSpPr/>
                      <p:nvPr/>
                    </p:nvSpPr>
                    <p:spPr>
                      <a:xfrm>
                        <a:off x="1205344" y="2229465"/>
                        <a:ext cx="71554" cy="72000"/>
                      </a:xfrm>
                      <a:prstGeom prst="ellipse">
                        <a:avLst/>
                      </a:prstGeom>
                      <a:solidFill>
                        <a:srgbClr val="92D050"/>
                      </a:solidFill>
                      <a:ln>
                        <a:solidFill>
                          <a:srgbClr val="92D05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CO"/>
                      </a:p>
                    </p:txBody>
                  </p:sp>
                </p:grpSp>
              </p:grpSp>
            </p:grpSp>
          </p:grpSp>
          <p:grpSp>
            <p:nvGrpSpPr>
              <p:cNvPr id="80" name="Grupo 79"/>
              <p:cNvGrpSpPr/>
              <p:nvPr/>
            </p:nvGrpSpPr>
            <p:grpSpPr>
              <a:xfrm>
                <a:off x="1767215" y="1737318"/>
                <a:ext cx="1234352" cy="127445"/>
                <a:chOff x="1767215" y="1737318"/>
                <a:chExt cx="1234352" cy="127445"/>
              </a:xfrm>
            </p:grpSpPr>
            <p:sp>
              <p:nvSpPr>
                <p:cNvPr id="81" name="Rectángulo 80"/>
                <p:cNvSpPr/>
                <p:nvPr/>
              </p:nvSpPr>
              <p:spPr>
                <a:xfrm>
                  <a:off x="1767215" y="1737318"/>
                  <a:ext cx="396000" cy="1274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400" dirty="0" smtClean="0">
                      <a:solidFill>
                        <a:schemeClr val="tx1"/>
                      </a:solidFill>
                    </a:rPr>
                    <a:t>W1:</a:t>
                  </a:r>
                </a:p>
                <a:p>
                  <a:pPr algn="ctr"/>
                  <a:r>
                    <a:rPr lang="es-CO" sz="400" dirty="0" smtClean="0">
                      <a:solidFill>
                        <a:schemeClr val="tx1"/>
                      </a:solidFill>
                    </a:rPr>
                    <a:t>1Tx&amp;2Rx</a:t>
                  </a:r>
                  <a:endParaRPr lang="es-CO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Rectángulo 81"/>
                <p:cNvSpPr/>
                <p:nvPr/>
              </p:nvSpPr>
              <p:spPr>
                <a:xfrm>
                  <a:off x="2186391" y="1737318"/>
                  <a:ext cx="396000" cy="1274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400" dirty="0" smtClean="0">
                      <a:solidFill>
                        <a:schemeClr val="tx1"/>
                      </a:solidFill>
                    </a:rPr>
                    <a:t>W2:</a:t>
                  </a:r>
                </a:p>
                <a:p>
                  <a:pPr algn="ctr"/>
                  <a:r>
                    <a:rPr lang="es-CO" sz="400" dirty="0" smtClean="0">
                      <a:solidFill>
                        <a:schemeClr val="tx1"/>
                      </a:solidFill>
                    </a:rPr>
                    <a:t>1Tx&amp;2Rx</a:t>
                  </a:r>
                  <a:endParaRPr lang="es-CO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Rectángulo 82"/>
                <p:cNvSpPr/>
                <p:nvPr/>
              </p:nvSpPr>
              <p:spPr>
                <a:xfrm>
                  <a:off x="2605567" y="1737318"/>
                  <a:ext cx="396000" cy="1274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400" dirty="0" smtClean="0">
                      <a:solidFill>
                        <a:schemeClr val="tx1"/>
                      </a:solidFill>
                    </a:rPr>
                    <a:t>W3:</a:t>
                  </a:r>
                </a:p>
                <a:p>
                  <a:pPr algn="ctr"/>
                  <a:r>
                    <a:rPr lang="es-CO" sz="400" dirty="0" smtClean="0">
                      <a:solidFill>
                        <a:schemeClr val="tx1"/>
                      </a:solidFill>
                    </a:rPr>
                    <a:t>1Tx&amp;2Rx</a:t>
                  </a:r>
                  <a:endParaRPr lang="es-CO" sz="2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6" name="Rectángulo 75"/>
            <p:cNvSpPr/>
            <p:nvPr/>
          </p:nvSpPr>
          <p:spPr>
            <a:xfrm>
              <a:off x="1945524" y="2035636"/>
              <a:ext cx="72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7" name="Rectángulo 76"/>
            <p:cNvSpPr/>
            <p:nvPr/>
          </p:nvSpPr>
          <p:spPr>
            <a:xfrm>
              <a:off x="2102231" y="2035636"/>
              <a:ext cx="72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8" name="Rectángulo 77"/>
            <p:cNvSpPr/>
            <p:nvPr/>
          </p:nvSpPr>
          <p:spPr>
            <a:xfrm>
              <a:off x="2258938" y="2035636"/>
              <a:ext cx="72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cxnSp>
        <p:nvCxnSpPr>
          <p:cNvPr id="117" name="Conector angular 116"/>
          <p:cNvCxnSpPr>
            <a:stCxn id="76" idx="2"/>
            <a:endCxn id="48" idx="0"/>
          </p:cNvCxnSpPr>
          <p:nvPr/>
        </p:nvCxnSpPr>
        <p:spPr>
          <a:xfrm rot="16200000" flipH="1">
            <a:off x="2613146" y="3674853"/>
            <a:ext cx="1667501" cy="895878"/>
          </a:xfrm>
          <a:prstGeom prst="bentConnector3">
            <a:avLst>
              <a:gd name="adj1" fmla="val 50000"/>
            </a:avLst>
          </a:prstGeom>
          <a:ln>
            <a:solidFill>
              <a:srgbClr val="1A47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upo 117"/>
          <p:cNvGrpSpPr/>
          <p:nvPr/>
        </p:nvGrpSpPr>
        <p:grpSpPr>
          <a:xfrm>
            <a:off x="5231487" y="2023454"/>
            <a:ext cx="524438" cy="1256914"/>
            <a:chOff x="4568030" y="5145374"/>
            <a:chExt cx="524438" cy="1256914"/>
          </a:xfrm>
        </p:grpSpPr>
        <p:grpSp>
          <p:nvGrpSpPr>
            <p:cNvPr id="119" name="Grupo 118"/>
            <p:cNvGrpSpPr/>
            <p:nvPr/>
          </p:nvGrpSpPr>
          <p:grpSpPr>
            <a:xfrm>
              <a:off x="4568030" y="5145374"/>
              <a:ext cx="524438" cy="1222603"/>
              <a:chOff x="2202859" y="1093940"/>
              <a:chExt cx="524438" cy="1222603"/>
            </a:xfrm>
          </p:grpSpPr>
          <p:grpSp>
            <p:nvGrpSpPr>
              <p:cNvPr id="122" name="Grupo 121"/>
              <p:cNvGrpSpPr/>
              <p:nvPr/>
            </p:nvGrpSpPr>
            <p:grpSpPr>
              <a:xfrm>
                <a:off x="2202859" y="1093940"/>
                <a:ext cx="524438" cy="1222603"/>
                <a:chOff x="2202859" y="1093940"/>
                <a:chExt cx="524438" cy="1222603"/>
              </a:xfrm>
            </p:grpSpPr>
            <p:sp>
              <p:nvSpPr>
                <p:cNvPr id="136" name="Rectángulo redondeado 135"/>
                <p:cNvSpPr/>
                <p:nvPr/>
              </p:nvSpPr>
              <p:spPr>
                <a:xfrm>
                  <a:off x="2202859" y="1170285"/>
                  <a:ext cx="524438" cy="1146258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rgbClr val="1A479E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37" name="Elipse 136"/>
                <p:cNvSpPr/>
                <p:nvPr/>
              </p:nvSpPr>
              <p:spPr>
                <a:xfrm>
                  <a:off x="2213078" y="1372758"/>
                  <a:ext cx="504000" cy="180000"/>
                </a:xfrm>
                <a:prstGeom prst="ellipse">
                  <a:avLst/>
                </a:prstGeom>
                <a:solidFill>
                  <a:srgbClr val="273142"/>
                </a:solidFill>
                <a:ln>
                  <a:solidFill>
                    <a:srgbClr val="27314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900" dirty="0" smtClean="0"/>
                    <a:t>LTE</a:t>
                  </a:r>
                  <a:endParaRPr lang="es-CO" sz="1400" dirty="0"/>
                </a:p>
              </p:txBody>
            </p:sp>
            <p:sp>
              <p:nvSpPr>
                <p:cNvPr id="138" name="CuadroTexto 137"/>
                <p:cNvSpPr txBox="1"/>
                <p:nvPr/>
              </p:nvSpPr>
              <p:spPr>
                <a:xfrm>
                  <a:off x="2291954" y="1093940"/>
                  <a:ext cx="346249" cy="361385"/>
                </a:xfrm>
                <a:prstGeom prst="rect">
                  <a:avLst/>
                </a:prstGeom>
                <a:noFill/>
              </p:spPr>
              <p:txBody>
                <a:bodyPr vert="vert270" wrap="square" rtlCol="0" anchor="ctr">
                  <a:spAutoFit/>
                </a:bodyPr>
                <a:lstStyle/>
                <a:p>
                  <a:pPr algn="ctr"/>
                  <a:r>
                    <a:rPr lang="es-CO" sz="105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S1</a:t>
                  </a:r>
                  <a:endParaRPr lang="es-CO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sp>
            <p:nvSpPr>
              <p:cNvPr id="123" name="Rectángulo 122"/>
              <p:cNvSpPr/>
              <p:nvPr/>
            </p:nvSpPr>
            <p:spPr>
              <a:xfrm>
                <a:off x="2231078" y="1868424"/>
                <a:ext cx="468000" cy="397081"/>
              </a:xfrm>
              <a:prstGeom prst="rect">
                <a:avLst/>
              </a:prstGeom>
              <a:solidFill>
                <a:srgbClr val="CCF4FF"/>
              </a:solidFill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grpSp>
            <p:nvGrpSpPr>
              <p:cNvPr id="124" name="Grupo 123"/>
              <p:cNvGrpSpPr/>
              <p:nvPr/>
            </p:nvGrpSpPr>
            <p:grpSpPr>
              <a:xfrm>
                <a:off x="2264156" y="1814424"/>
                <a:ext cx="178478" cy="108000"/>
                <a:chOff x="2804955" y="1919886"/>
                <a:chExt cx="178478" cy="108000"/>
              </a:xfrm>
            </p:grpSpPr>
            <p:sp>
              <p:nvSpPr>
                <p:cNvPr id="132" name="Rectángulo 131"/>
                <p:cNvSpPr/>
                <p:nvPr/>
              </p:nvSpPr>
              <p:spPr>
                <a:xfrm>
                  <a:off x="2911433" y="1919886"/>
                  <a:ext cx="72000" cy="108000"/>
                </a:xfrm>
                <a:prstGeom prst="rect">
                  <a:avLst/>
                </a:prstGeom>
                <a:solidFill>
                  <a:srgbClr val="4280EF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33" name="Rectángulo 132"/>
                <p:cNvSpPr/>
                <p:nvPr/>
              </p:nvSpPr>
              <p:spPr>
                <a:xfrm>
                  <a:off x="2804955" y="1919886"/>
                  <a:ext cx="72000" cy="108000"/>
                </a:xfrm>
                <a:prstGeom prst="rect">
                  <a:avLst/>
                </a:prstGeom>
                <a:solidFill>
                  <a:srgbClr val="1A479E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34" name="Elipse 133"/>
                <p:cNvSpPr/>
                <p:nvPr/>
              </p:nvSpPr>
              <p:spPr>
                <a:xfrm>
                  <a:off x="2822955" y="1955886"/>
                  <a:ext cx="36000" cy="36000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35" name="Elipse 134"/>
                <p:cNvSpPr/>
                <p:nvPr/>
              </p:nvSpPr>
              <p:spPr>
                <a:xfrm>
                  <a:off x="2929433" y="1955886"/>
                  <a:ext cx="36000" cy="36000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</p:grpSp>
          <p:grpSp>
            <p:nvGrpSpPr>
              <p:cNvPr id="125" name="Grupo 124"/>
              <p:cNvGrpSpPr/>
              <p:nvPr/>
            </p:nvGrpSpPr>
            <p:grpSpPr>
              <a:xfrm>
                <a:off x="2481581" y="1814424"/>
                <a:ext cx="178478" cy="108000"/>
                <a:chOff x="2804955" y="1919886"/>
                <a:chExt cx="178478" cy="108000"/>
              </a:xfrm>
            </p:grpSpPr>
            <p:sp>
              <p:nvSpPr>
                <p:cNvPr id="128" name="Rectángulo 127"/>
                <p:cNvSpPr/>
                <p:nvPr/>
              </p:nvSpPr>
              <p:spPr>
                <a:xfrm>
                  <a:off x="2911433" y="1919886"/>
                  <a:ext cx="72000" cy="108000"/>
                </a:xfrm>
                <a:prstGeom prst="rect">
                  <a:avLst/>
                </a:prstGeom>
                <a:solidFill>
                  <a:srgbClr val="4280EF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29" name="Rectángulo 128"/>
                <p:cNvSpPr/>
                <p:nvPr/>
              </p:nvSpPr>
              <p:spPr>
                <a:xfrm>
                  <a:off x="2804955" y="1919886"/>
                  <a:ext cx="72000" cy="108000"/>
                </a:xfrm>
                <a:prstGeom prst="rect">
                  <a:avLst/>
                </a:prstGeom>
                <a:solidFill>
                  <a:srgbClr val="1A479E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30" name="Elipse 129"/>
                <p:cNvSpPr/>
                <p:nvPr/>
              </p:nvSpPr>
              <p:spPr>
                <a:xfrm>
                  <a:off x="2822955" y="1955886"/>
                  <a:ext cx="36000" cy="36000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31" name="Elipse 130"/>
                <p:cNvSpPr/>
                <p:nvPr/>
              </p:nvSpPr>
              <p:spPr>
                <a:xfrm>
                  <a:off x="2929433" y="1955886"/>
                  <a:ext cx="36000" cy="36000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</p:grpSp>
          <p:sp>
            <p:nvSpPr>
              <p:cNvPr id="126" name="Rectángulo 125"/>
              <p:cNvSpPr/>
              <p:nvPr/>
            </p:nvSpPr>
            <p:spPr>
              <a:xfrm>
                <a:off x="2267078" y="1953773"/>
                <a:ext cx="396000" cy="12744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O" sz="400" dirty="0">
                    <a:solidFill>
                      <a:schemeClr val="tx1"/>
                    </a:solidFill>
                  </a:rPr>
                  <a:t>L</a:t>
                </a:r>
                <a:r>
                  <a:rPr lang="es-CO" sz="400" dirty="0" smtClean="0">
                    <a:solidFill>
                      <a:schemeClr val="tx1"/>
                    </a:solidFill>
                  </a:rPr>
                  <a:t>1:</a:t>
                </a:r>
              </a:p>
              <a:p>
                <a:pPr algn="ctr"/>
                <a:r>
                  <a:rPr lang="es-CO" sz="400" dirty="0" smtClean="0">
                    <a:solidFill>
                      <a:schemeClr val="tx1"/>
                    </a:solidFill>
                  </a:rPr>
                  <a:t>4Tx&amp;4Rx</a:t>
                </a:r>
                <a:endParaRPr lang="es-CO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Rectángulo redondeado 126"/>
              <p:cNvSpPr/>
              <p:nvPr/>
            </p:nvSpPr>
            <p:spPr>
              <a:xfrm>
                <a:off x="2213078" y="2066964"/>
                <a:ext cx="504000" cy="1800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O" sz="900" b="1" dirty="0" smtClean="0">
                    <a:solidFill>
                      <a:srgbClr val="1A479E"/>
                    </a:solidFill>
                  </a:rPr>
                  <a:t>FRHG</a:t>
                </a:r>
                <a:endParaRPr lang="es-CO" sz="1400" b="1" dirty="0">
                  <a:solidFill>
                    <a:srgbClr val="1A479E"/>
                  </a:solidFill>
                </a:endParaRPr>
              </a:p>
            </p:txBody>
          </p:sp>
        </p:grpSp>
        <p:sp>
          <p:nvSpPr>
            <p:cNvPr id="120" name="Rectángulo 119"/>
            <p:cNvSpPr/>
            <p:nvPr/>
          </p:nvSpPr>
          <p:spPr>
            <a:xfrm>
              <a:off x="4735805" y="6294288"/>
              <a:ext cx="72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21" name="Rectángulo 120"/>
            <p:cNvSpPr/>
            <p:nvPr/>
          </p:nvSpPr>
          <p:spPr>
            <a:xfrm>
              <a:off x="4864027" y="6294288"/>
              <a:ext cx="72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185" name="Rectangle 59"/>
          <p:cNvSpPr/>
          <p:nvPr/>
        </p:nvSpPr>
        <p:spPr>
          <a:xfrm>
            <a:off x="3375223" y="1069510"/>
            <a:ext cx="1224000" cy="864000"/>
          </a:xfrm>
          <a:prstGeom prst="rect">
            <a:avLst/>
          </a:prstGeom>
          <a:noFill/>
          <a:ln w="1905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20000" bIns="120000" rtlCol="0" anchor="ctr" anchorCtr="0"/>
          <a:lstStyle/>
          <a:p>
            <a:pPr defTabSz="1219170"/>
            <a:r>
              <a:rPr lang="es-MX" sz="1100" kern="0" dirty="0" smtClean="0">
                <a:solidFill>
                  <a:srgbClr val="124191"/>
                </a:solidFill>
              </a:rPr>
              <a:t>LTE (2T/2R)</a:t>
            </a:r>
          </a:p>
          <a:p>
            <a:pPr defTabSz="1219170"/>
            <a:r>
              <a:rPr lang="es-MX" sz="1100" kern="0" dirty="0" smtClean="0">
                <a:solidFill>
                  <a:srgbClr val="124191"/>
                </a:solidFill>
              </a:rPr>
              <a:t>1+1+1 @5/10Mhz</a:t>
            </a:r>
          </a:p>
          <a:p>
            <a:pPr defTabSz="1219170"/>
            <a:r>
              <a:rPr lang="es-MX" sz="1100" kern="0" dirty="0" smtClean="0">
                <a:solidFill>
                  <a:srgbClr val="124191"/>
                </a:solidFill>
              </a:rPr>
              <a:t>@20W</a:t>
            </a:r>
            <a:endParaRPr lang="es-MX" sz="1100" kern="0" dirty="0">
              <a:solidFill>
                <a:srgbClr val="124191"/>
              </a:solidFill>
            </a:endParaRPr>
          </a:p>
        </p:txBody>
      </p:sp>
      <p:sp>
        <p:nvSpPr>
          <p:cNvPr id="186" name="Rectangle 59"/>
          <p:cNvSpPr/>
          <p:nvPr/>
        </p:nvSpPr>
        <p:spPr>
          <a:xfrm>
            <a:off x="2239747" y="1069510"/>
            <a:ext cx="1080000" cy="86400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20000" bIns="120000" rtlCol="0" anchor="ctr" anchorCtr="0"/>
          <a:lstStyle/>
          <a:p>
            <a:pPr defTabSz="1219170">
              <a:defRPr/>
            </a:pPr>
            <a:r>
              <a:rPr lang="en-US" sz="1100" kern="0" dirty="0" smtClean="0">
                <a:solidFill>
                  <a:srgbClr val="124191"/>
                </a:solidFill>
              </a:rPr>
              <a:t>WCDMA 1+1+1</a:t>
            </a:r>
          </a:p>
          <a:p>
            <a:pPr defTabSz="1219170">
              <a:defRPr/>
            </a:pPr>
            <a:r>
              <a:rPr lang="en-US" sz="1100" kern="0" dirty="0" smtClean="0">
                <a:solidFill>
                  <a:srgbClr val="124191"/>
                </a:solidFill>
              </a:rPr>
              <a:t>@30W</a:t>
            </a:r>
            <a:endParaRPr lang="en-US" sz="1100" kern="0" dirty="0">
              <a:solidFill>
                <a:srgbClr val="124191"/>
              </a:solidFill>
            </a:endParaRPr>
          </a:p>
        </p:txBody>
      </p:sp>
      <p:sp>
        <p:nvSpPr>
          <p:cNvPr id="187" name="Rectangle 59"/>
          <p:cNvSpPr/>
          <p:nvPr/>
        </p:nvSpPr>
        <p:spPr>
          <a:xfrm>
            <a:off x="3004812" y="786659"/>
            <a:ext cx="720000" cy="271576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20000" bIns="120000" rtlCol="0" anchor="ctr" anchorCtr="0"/>
          <a:lstStyle/>
          <a:p>
            <a:pPr algn="ctr" defTabSz="1219170">
              <a:defRPr/>
            </a:pPr>
            <a:r>
              <a:rPr lang="en-US" sz="14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1900</a:t>
            </a:r>
            <a:endParaRPr lang="en-US" sz="1400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8" name="Rectangle 59"/>
          <p:cNvSpPr/>
          <p:nvPr/>
        </p:nvSpPr>
        <p:spPr>
          <a:xfrm>
            <a:off x="4833407" y="1069510"/>
            <a:ext cx="1476000" cy="86400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20000" bIns="120000" rtlCol="0" anchor="ctr" anchorCtr="0"/>
          <a:lstStyle/>
          <a:p>
            <a:pPr defTabSz="1219170"/>
            <a:r>
              <a:rPr lang="es-MX" sz="1100" kern="0" dirty="0" smtClean="0">
                <a:solidFill>
                  <a:srgbClr val="124191"/>
                </a:solidFill>
              </a:rPr>
              <a:t>LTE </a:t>
            </a:r>
            <a:r>
              <a:rPr lang="es-MX" sz="1100" kern="0" dirty="0">
                <a:solidFill>
                  <a:srgbClr val="124191"/>
                </a:solidFill>
              </a:rPr>
              <a:t>(</a:t>
            </a:r>
            <a:r>
              <a:rPr lang="es-MX" sz="1100" kern="0" dirty="0" smtClean="0">
                <a:solidFill>
                  <a:srgbClr val="124191"/>
                </a:solidFill>
              </a:rPr>
              <a:t>4T/4R)</a:t>
            </a:r>
          </a:p>
          <a:p>
            <a:pPr defTabSz="1219170"/>
            <a:r>
              <a:rPr lang="es-MX" sz="1100" kern="0" dirty="0" smtClean="0">
                <a:solidFill>
                  <a:srgbClr val="C00000"/>
                </a:solidFill>
              </a:rPr>
              <a:t>2+2+2</a:t>
            </a:r>
            <a:r>
              <a:rPr lang="es-MX" sz="1100" kern="0" dirty="0" smtClean="0">
                <a:solidFill>
                  <a:srgbClr val="124191"/>
                </a:solidFill>
              </a:rPr>
              <a:t>  @(20+10 MHz)</a:t>
            </a:r>
          </a:p>
          <a:p>
            <a:pPr defTabSz="1219170"/>
            <a:r>
              <a:rPr lang="es-MX" sz="1100" kern="0" dirty="0" smtClean="0">
                <a:solidFill>
                  <a:srgbClr val="124191"/>
                </a:solidFill>
              </a:rPr>
              <a:t>@</a:t>
            </a:r>
            <a:r>
              <a:rPr lang="es-MX" sz="1100" kern="0" dirty="0" smtClean="0">
                <a:solidFill>
                  <a:srgbClr val="C00000"/>
                </a:solidFill>
              </a:rPr>
              <a:t>20W/20w</a:t>
            </a:r>
            <a:endParaRPr lang="es-MX" sz="1100" kern="0" dirty="0">
              <a:solidFill>
                <a:srgbClr val="C00000"/>
              </a:solidFill>
            </a:endParaRPr>
          </a:p>
        </p:txBody>
      </p:sp>
      <p:cxnSp>
        <p:nvCxnSpPr>
          <p:cNvPr id="189" name="Conector angular 188"/>
          <p:cNvCxnSpPr>
            <a:stCxn id="121" idx="2"/>
            <a:endCxn id="51" idx="0"/>
          </p:cNvCxnSpPr>
          <p:nvPr/>
        </p:nvCxnSpPr>
        <p:spPr>
          <a:xfrm rot="5400000">
            <a:off x="4131797" y="3524855"/>
            <a:ext cx="1676175" cy="1187200"/>
          </a:xfrm>
          <a:prstGeom prst="bentConnector3">
            <a:avLst>
              <a:gd name="adj1" fmla="val 50000"/>
            </a:avLst>
          </a:prstGeom>
          <a:ln>
            <a:solidFill>
              <a:srgbClr val="1A47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59"/>
          <p:cNvSpPr/>
          <p:nvPr/>
        </p:nvSpPr>
        <p:spPr>
          <a:xfrm>
            <a:off x="5157407" y="786659"/>
            <a:ext cx="720000" cy="271576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20000" bIns="120000" rtlCol="0" anchor="ctr" anchorCtr="0"/>
          <a:lstStyle/>
          <a:p>
            <a:pPr algn="ctr" defTabSz="1219170">
              <a:defRPr/>
            </a:pPr>
            <a:r>
              <a:rPr lang="en-US" sz="14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2600</a:t>
            </a:r>
            <a:endParaRPr lang="en-US" sz="1400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91" name="Grupo 190"/>
          <p:cNvGrpSpPr/>
          <p:nvPr/>
        </p:nvGrpSpPr>
        <p:grpSpPr>
          <a:xfrm>
            <a:off x="3695158" y="2048151"/>
            <a:ext cx="1368000" cy="692899"/>
            <a:chOff x="2162212" y="1501876"/>
            <a:chExt cx="1368000" cy="692899"/>
          </a:xfrm>
        </p:grpSpPr>
        <p:sp>
          <p:nvSpPr>
            <p:cNvPr id="192" name="Rectángulo 191"/>
            <p:cNvSpPr/>
            <p:nvPr/>
          </p:nvSpPr>
          <p:spPr>
            <a:xfrm>
              <a:off x="2190671" y="1501876"/>
              <a:ext cx="612000" cy="5040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3200" b="1" dirty="0" smtClean="0">
                  <a:solidFill>
                    <a:srgbClr val="C00000"/>
                  </a:solidFill>
                </a:rPr>
                <a:t>x3</a:t>
              </a:r>
              <a:endParaRPr lang="es-CO" sz="1050" b="1" dirty="0">
                <a:solidFill>
                  <a:srgbClr val="C00000"/>
                </a:solidFill>
              </a:endParaRPr>
            </a:p>
          </p:txBody>
        </p:sp>
        <p:sp>
          <p:nvSpPr>
            <p:cNvPr id="193" name="Rectángulo 192"/>
            <p:cNvSpPr/>
            <p:nvPr/>
          </p:nvSpPr>
          <p:spPr>
            <a:xfrm>
              <a:off x="2162212" y="1917776"/>
              <a:ext cx="1368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1200" dirty="0" smtClean="0">
                  <a:solidFill>
                    <a:srgbClr val="C00000"/>
                  </a:solidFill>
                </a:rPr>
                <a:t>FXFC/A (B2)</a:t>
              </a:r>
            </a:p>
          </p:txBody>
        </p:sp>
      </p:grpSp>
      <p:cxnSp>
        <p:nvCxnSpPr>
          <p:cNvPr id="194" name="Conector angular 193"/>
          <p:cNvCxnSpPr>
            <a:stCxn id="120" idx="2"/>
            <a:endCxn id="51" idx="0"/>
          </p:cNvCxnSpPr>
          <p:nvPr/>
        </p:nvCxnSpPr>
        <p:spPr>
          <a:xfrm rot="5400000">
            <a:off x="4067686" y="3588966"/>
            <a:ext cx="1676175" cy="1058978"/>
          </a:xfrm>
          <a:prstGeom prst="bentConnector3">
            <a:avLst>
              <a:gd name="adj1" fmla="val 50000"/>
            </a:avLst>
          </a:prstGeom>
          <a:ln>
            <a:solidFill>
              <a:srgbClr val="1A47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ángulo 194"/>
          <p:cNvSpPr/>
          <p:nvPr/>
        </p:nvSpPr>
        <p:spPr>
          <a:xfrm>
            <a:off x="5997367" y="3208527"/>
            <a:ext cx="124402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050" b="1" dirty="0"/>
              <a:t>*</a:t>
            </a:r>
            <a:r>
              <a:rPr lang="es-MX" sz="1050" b="1" dirty="0" smtClean="0"/>
              <a:t>AHHB</a:t>
            </a:r>
          </a:p>
          <a:p>
            <a:r>
              <a:rPr lang="es-MX" sz="1050" b="1" dirty="0" smtClean="0"/>
              <a:t>Serán introducidos como evolución del FRHG y FRHC.</a:t>
            </a:r>
            <a:endParaRPr lang="es-CO" sz="1050" b="1" dirty="0"/>
          </a:p>
        </p:txBody>
      </p:sp>
      <p:grpSp>
        <p:nvGrpSpPr>
          <p:cNvPr id="198" name="Grupo 197"/>
          <p:cNvGrpSpPr/>
          <p:nvPr/>
        </p:nvGrpSpPr>
        <p:grpSpPr>
          <a:xfrm>
            <a:off x="8612848" y="2010090"/>
            <a:ext cx="1516266" cy="877565"/>
            <a:chOff x="2162212" y="1359376"/>
            <a:chExt cx="1516266" cy="877565"/>
          </a:xfrm>
        </p:grpSpPr>
        <p:sp>
          <p:nvSpPr>
            <p:cNvPr id="199" name="Rectángulo 198"/>
            <p:cNvSpPr/>
            <p:nvPr/>
          </p:nvSpPr>
          <p:spPr>
            <a:xfrm>
              <a:off x="2190671" y="1359376"/>
              <a:ext cx="612000" cy="5040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3200" b="1" dirty="0" smtClean="0">
                  <a:solidFill>
                    <a:srgbClr val="C00000"/>
                  </a:solidFill>
                </a:rPr>
                <a:t>x3</a:t>
              </a:r>
              <a:endParaRPr lang="es-CO" sz="1050" b="1" dirty="0">
                <a:solidFill>
                  <a:srgbClr val="C00000"/>
                </a:solidFill>
              </a:endParaRPr>
            </a:p>
          </p:txBody>
        </p:sp>
        <p:sp>
          <p:nvSpPr>
            <p:cNvPr id="200" name="Rectángulo 199"/>
            <p:cNvSpPr/>
            <p:nvPr/>
          </p:nvSpPr>
          <p:spPr>
            <a:xfrm>
              <a:off x="2162212" y="1775276"/>
              <a:ext cx="151626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1200" dirty="0" smtClean="0">
                  <a:solidFill>
                    <a:srgbClr val="C00000"/>
                  </a:solidFill>
                </a:rPr>
                <a:t>AHPCA requiere SRAN19B</a:t>
              </a:r>
            </a:p>
          </p:txBody>
        </p:sp>
      </p:grpSp>
      <p:grpSp>
        <p:nvGrpSpPr>
          <p:cNvPr id="201" name="Grupo 200"/>
          <p:cNvGrpSpPr/>
          <p:nvPr/>
        </p:nvGrpSpPr>
        <p:grpSpPr>
          <a:xfrm>
            <a:off x="7609253" y="4380041"/>
            <a:ext cx="1923803" cy="439387"/>
            <a:chOff x="783770" y="4207427"/>
            <a:chExt cx="1923803" cy="439387"/>
          </a:xfrm>
        </p:grpSpPr>
        <p:sp>
          <p:nvSpPr>
            <p:cNvPr id="202" name="Rectángulo redondeado 201"/>
            <p:cNvSpPr/>
            <p:nvPr/>
          </p:nvSpPr>
          <p:spPr>
            <a:xfrm>
              <a:off x="783770" y="4207427"/>
              <a:ext cx="1923803" cy="43938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03" name="Rectángulo redondeado 202"/>
            <p:cNvSpPr/>
            <p:nvPr/>
          </p:nvSpPr>
          <p:spPr>
            <a:xfrm>
              <a:off x="819396" y="4238776"/>
              <a:ext cx="1852550" cy="1800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050" b="1" dirty="0" smtClean="0">
                  <a:solidFill>
                    <a:schemeClr val="tx1"/>
                  </a:solidFill>
                </a:rPr>
                <a:t>FSMF: LTE</a:t>
              </a:r>
              <a:endParaRPr lang="es-CO" b="1" dirty="0">
                <a:solidFill>
                  <a:schemeClr val="tx1"/>
                </a:solidFill>
              </a:endParaRPr>
            </a:p>
          </p:txBody>
        </p:sp>
        <p:sp>
          <p:nvSpPr>
            <p:cNvPr id="204" name="Rectángulo redondeado 203"/>
            <p:cNvSpPr/>
            <p:nvPr/>
          </p:nvSpPr>
          <p:spPr>
            <a:xfrm>
              <a:off x="819396" y="4444873"/>
              <a:ext cx="903119" cy="1800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800" b="1" dirty="0" smtClean="0">
                  <a:solidFill>
                    <a:schemeClr val="tx1"/>
                  </a:solidFill>
                </a:rPr>
                <a:t>FBBC: LTE</a:t>
              </a:r>
              <a:endParaRPr lang="es-CO" b="1" dirty="0">
                <a:solidFill>
                  <a:schemeClr val="tx1"/>
                </a:solidFill>
              </a:endParaRPr>
            </a:p>
          </p:txBody>
        </p:sp>
        <p:sp>
          <p:nvSpPr>
            <p:cNvPr id="205" name="Rectángulo redondeado 204"/>
            <p:cNvSpPr/>
            <p:nvPr/>
          </p:nvSpPr>
          <p:spPr>
            <a:xfrm>
              <a:off x="1768827" y="4442795"/>
              <a:ext cx="903119" cy="180000"/>
            </a:xfrm>
            <a:prstGeom prst="roundRect">
              <a:avLst/>
            </a:prstGeom>
            <a:solidFill>
              <a:srgbClr val="DAE3F3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800" b="1" dirty="0" smtClean="0">
                  <a:solidFill>
                    <a:schemeClr val="tx1"/>
                  </a:solidFill>
                </a:rPr>
                <a:t>FBBC: LTE</a:t>
              </a:r>
              <a:endParaRPr lang="es-CO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06" name="Conector angular 205"/>
          <p:cNvCxnSpPr>
            <a:endCxn id="202" idx="0"/>
          </p:cNvCxnSpPr>
          <p:nvPr/>
        </p:nvCxnSpPr>
        <p:spPr>
          <a:xfrm rot="16200000" flipH="1">
            <a:off x="7856146" y="3665032"/>
            <a:ext cx="1116604" cy="313414"/>
          </a:xfrm>
          <a:prstGeom prst="bentConnector3">
            <a:avLst>
              <a:gd name="adj1" fmla="val 50000"/>
            </a:avLst>
          </a:prstGeom>
          <a:ln>
            <a:solidFill>
              <a:srgbClr val="1A47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Rectángulo 206"/>
          <p:cNvSpPr/>
          <p:nvPr/>
        </p:nvSpPr>
        <p:spPr>
          <a:xfrm>
            <a:off x="8717676" y="3920155"/>
            <a:ext cx="9411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400" dirty="0" smtClean="0"/>
              <a:t>SRAN19B</a:t>
            </a:r>
            <a:endParaRPr lang="es-CO" sz="500" dirty="0"/>
          </a:p>
        </p:txBody>
      </p:sp>
      <p:sp>
        <p:nvSpPr>
          <p:cNvPr id="208" name="Rectángulo 207"/>
          <p:cNvSpPr/>
          <p:nvPr/>
        </p:nvSpPr>
        <p:spPr>
          <a:xfrm>
            <a:off x="3201569" y="6379469"/>
            <a:ext cx="2880000" cy="36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400" dirty="0" smtClean="0"/>
              <a:t>WCDMA 1900 </a:t>
            </a:r>
            <a:r>
              <a:rPr lang="es-MX" sz="1400" dirty="0"/>
              <a:t>/ LTE </a:t>
            </a:r>
            <a:r>
              <a:rPr lang="es-MX" sz="1400" dirty="0" smtClean="0"/>
              <a:t>1900 / LTE 2600</a:t>
            </a:r>
            <a:endParaRPr lang="es-CO" sz="1050" dirty="0"/>
          </a:p>
        </p:txBody>
      </p:sp>
      <p:sp>
        <p:nvSpPr>
          <p:cNvPr id="209" name="Rectángulo 208"/>
          <p:cNvSpPr/>
          <p:nvPr/>
        </p:nvSpPr>
        <p:spPr>
          <a:xfrm>
            <a:off x="7254715" y="6037849"/>
            <a:ext cx="24584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400" dirty="0" smtClean="0"/>
              <a:t>LTE 700 / NB </a:t>
            </a:r>
            <a:r>
              <a:rPr lang="es-MX" sz="1400" dirty="0" err="1" smtClean="0"/>
              <a:t>IoT</a:t>
            </a:r>
            <a:r>
              <a:rPr lang="es-MX" sz="1400" dirty="0" smtClean="0"/>
              <a:t> / WCDMA 850</a:t>
            </a:r>
            <a:endParaRPr lang="es-CO" sz="1050" dirty="0"/>
          </a:p>
        </p:txBody>
      </p:sp>
      <p:sp>
        <p:nvSpPr>
          <p:cNvPr id="210" name="Rectángulo 209"/>
          <p:cNvSpPr/>
          <p:nvPr/>
        </p:nvSpPr>
        <p:spPr>
          <a:xfrm>
            <a:off x="3149378" y="3431117"/>
            <a:ext cx="576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200" dirty="0" smtClean="0"/>
              <a:t>OBSAI</a:t>
            </a:r>
          </a:p>
        </p:txBody>
      </p:sp>
      <p:sp>
        <p:nvSpPr>
          <p:cNvPr id="211" name="Rectángulo 210"/>
          <p:cNvSpPr/>
          <p:nvPr/>
        </p:nvSpPr>
        <p:spPr>
          <a:xfrm>
            <a:off x="5556314" y="3393388"/>
            <a:ext cx="576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200" dirty="0" smtClean="0"/>
              <a:t>OBSAI</a:t>
            </a:r>
          </a:p>
        </p:txBody>
      </p:sp>
      <p:sp>
        <p:nvSpPr>
          <p:cNvPr id="212" name="Rectángulo 211"/>
          <p:cNvSpPr/>
          <p:nvPr/>
        </p:nvSpPr>
        <p:spPr>
          <a:xfrm>
            <a:off x="8252277" y="3393388"/>
            <a:ext cx="576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200" dirty="0" smtClean="0">
                <a:solidFill>
                  <a:srgbClr val="C00000"/>
                </a:solidFill>
              </a:rPr>
              <a:t>CPRI</a:t>
            </a:r>
          </a:p>
        </p:txBody>
      </p:sp>
      <p:grpSp>
        <p:nvGrpSpPr>
          <p:cNvPr id="213" name="Grupo 212"/>
          <p:cNvGrpSpPr/>
          <p:nvPr/>
        </p:nvGrpSpPr>
        <p:grpSpPr>
          <a:xfrm>
            <a:off x="3679667" y="5706010"/>
            <a:ext cx="1923803" cy="439387"/>
            <a:chOff x="783770" y="4207427"/>
            <a:chExt cx="1923803" cy="439387"/>
          </a:xfrm>
        </p:grpSpPr>
        <p:sp>
          <p:nvSpPr>
            <p:cNvPr id="214" name="Rectángulo redondeado 213"/>
            <p:cNvSpPr/>
            <p:nvPr/>
          </p:nvSpPr>
          <p:spPr>
            <a:xfrm>
              <a:off x="783770" y="4207427"/>
              <a:ext cx="1923803" cy="439387"/>
            </a:xfrm>
            <a:prstGeom prst="roundRect">
              <a:avLst/>
            </a:prstGeom>
            <a:solidFill>
              <a:srgbClr val="FFDD7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15" name="Rectángulo redondeado 214"/>
            <p:cNvSpPr/>
            <p:nvPr/>
          </p:nvSpPr>
          <p:spPr>
            <a:xfrm>
              <a:off x="819396" y="4238776"/>
              <a:ext cx="1852550" cy="180000"/>
            </a:xfrm>
            <a:prstGeom prst="roundRect">
              <a:avLst/>
            </a:prstGeom>
            <a:solidFill>
              <a:srgbClr val="FFECAF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050" b="1" dirty="0" smtClean="0">
                  <a:solidFill>
                    <a:schemeClr val="tx1"/>
                  </a:solidFill>
                </a:rPr>
                <a:t>FSMF: WCDMA</a:t>
              </a:r>
              <a:endParaRPr lang="es-CO" b="1" dirty="0">
                <a:solidFill>
                  <a:schemeClr val="tx1"/>
                </a:solidFill>
              </a:endParaRPr>
            </a:p>
          </p:txBody>
        </p:sp>
        <p:sp>
          <p:nvSpPr>
            <p:cNvPr id="216" name="Rectángulo redondeado 215"/>
            <p:cNvSpPr/>
            <p:nvPr/>
          </p:nvSpPr>
          <p:spPr>
            <a:xfrm>
              <a:off x="819396" y="4444873"/>
              <a:ext cx="903119" cy="180000"/>
            </a:xfrm>
            <a:prstGeom prst="roundRect">
              <a:avLst/>
            </a:prstGeom>
            <a:solidFill>
              <a:srgbClr val="FFECAF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800" b="1" dirty="0" smtClean="0">
                  <a:solidFill>
                    <a:schemeClr val="tx1"/>
                  </a:solidFill>
                </a:rPr>
                <a:t>FBBC: WCDMA</a:t>
              </a:r>
              <a:endParaRPr lang="es-CO" b="1" dirty="0">
                <a:solidFill>
                  <a:schemeClr val="tx1"/>
                </a:solidFill>
              </a:endParaRPr>
            </a:p>
          </p:txBody>
        </p:sp>
        <p:sp>
          <p:nvSpPr>
            <p:cNvPr id="217" name="Rectángulo redondeado 216"/>
            <p:cNvSpPr/>
            <p:nvPr/>
          </p:nvSpPr>
          <p:spPr>
            <a:xfrm>
              <a:off x="1768827" y="4442795"/>
              <a:ext cx="903119" cy="180000"/>
            </a:xfrm>
            <a:prstGeom prst="roundRect">
              <a:avLst/>
            </a:prstGeom>
            <a:solidFill>
              <a:srgbClr val="FFECAF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800" b="1" dirty="0" smtClean="0">
                  <a:solidFill>
                    <a:schemeClr val="tx1"/>
                  </a:solidFill>
                </a:rPr>
                <a:t>FBBC: WCDMA</a:t>
              </a:r>
              <a:endParaRPr lang="es-CO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8" name="Conector recto 217"/>
          <p:cNvCxnSpPr/>
          <p:nvPr/>
        </p:nvCxnSpPr>
        <p:spPr>
          <a:xfrm>
            <a:off x="3861089" y="5331167"/>
            <a:ext cx="0" cy="5040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ector recto 218"/>
          <p:cNvCxnSpPr/>
          <p:nvPr/>
        </p:nvCxnSpPr>
        <p:spPr>
          <a:xfrm>
            <a:off x="3961647" y="5331167"/>
            <a:ext cx="0" cy="50400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Conector recto 219"/>
          <p:cNvCxnSpPr/>
          <p:nvPr/>
        </p:nvCxnSpPr>
        <p:spPr>
          <a:xfrm>
            <a:off x="4222992" y="5373860"/>
            <a:ext cx="0" cy="432000"/>
          </a:xfrm>
          <a:prstGeom prst="line">
            <a:avLst/>
          </a:prstGeom>
          <a:ln w="19050">
            <a:solidFill>
              <a:srgbClr val="1421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Rectángulo 220"/>
          <p:cNvSpPr/>
          <p:nvPr/>
        </p:nvSpPr>
        <p:spPr>
          <a:xfrm>
            <a:off x="4225286" y="5424760"/>
            <a:ext cx="3960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800" dirty="0" smtClean="0"/>
              <a:t>SRIO</a:t>
            </a:r>
          </a:p>
        </p:txBody>
      </p:sp>
      <p:sp>
        <p:nvSpPr>
          <p:cNvPr id="222" name="Rectángulo 221"/>
          <p:cNvSpPr/>
          <p:nvPr/>
        </p:nvSpPr>
        <p:spPr>
          <a:xfrm>
            <a:off x="3415355" y="5424760"/>
            <a:ext cx="5760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800" dirty="0" smtClean="0"/>
              <a:t>HDMI </a:t>
            </a:r>
            <a:r>
              <a:rPr lang="es-MX" sz="800" dirty="0" err="1" smtClean="0"/>
              <a:t>Sync</a:t>
            </a:r>
            <a:endParaRPr lang="es-MX" sz="800" dirty="0" smtClean="0"/>
          </a:p>
        </p:txBody>
      </p:sp>
      <p:sp>
        <p:nvSpPr>
          <p:cNvPr id="223" name="Rectángulo 222"/>
          <p:cNvSpPr/>
          <p:nvPr/>
        </p:nvSpPr>
        <p:spPr>
          <a:xfrm>
            <a:off x="3913951" y="5424760"/>
            <a:ext cx="3960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800" dirty="0" smtClean="0"/>
              <a:t>SRIO</a:t>
            </a:r>
          </a:p>
        </p:txBody>
      </p:sp>
      <p:sp>
        <p:nvSpPr>
          <p:cNvPr id="224" name="Rectángulo 223"/>
          <p:cNvSpPr/>
          <p:nvPr/>
        </p:nvSpPr>
        <p:spPr>
          <a:xfrm>
            <a:off x="3430279" y="4293971"/>
            <a:ext cx="2325646" cy="1999224"/>
          </a:xfrm>
          <a:prstGeom prst="rect">
            <a:avLst/>
          </a:prstGeom>
          <a:noFill/>
          <a:ln>
            <a:solidFill>
              <a:srgbClr val="244886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5" name="Rectángulo 224"/>
          <p:cNvSpPr/>
          <p:nvPr/>
        </p:nvSpPr>
        <p:spPr>
          <a:xfrm>
            <a:off x="2590150" y="4226161"/>
            <a:ext cx="9411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400" dirty="0" smtClean="0"/>
              <a:t>SRAN19B</a:t>
            </a:r>
            <a:endParaRPr lang="es-CO" sz="500" dirty="0"/>
          </a:p>
        </p:txBody>
      </p:sp>
      <p:sp>
        <p:nvSpPr>
          <p:cNvPr id="226" name="Llamada con línea 2 225"/>
          <p:cNvSpPr/>
          <p:nvPr/>
        </p:nvSpPr>
        <p:spPr>
          <a:xfrm flipH="1">
            <a:off x="4681592" y="4457914"/>
            <a:ext cx="821867" cy="74844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8246"/>
              <a:gd name="adj6" fmla="val -67065"/>
            </a:avLst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7" name="Rectángulo 226"/>
          <p:cNvSpPr/>
          <p:nvPr/>
        </p:nvSpPr>
        <p:spPr>
          <a:xfrm>
            <a:off x="5774428" y="5119114"/>
            <a:ext cx="116279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400" b="1" dirty="0" smtClean="0">
                <a:solidFill>
                  <a:srgbClr val="7030A0"/>
                </a:solidFill>
              </a:rPr>
              <a:t>Futuro 5G Stand </a:t>
            </a:r>
            <a:r>
              <a:rPr lang="es-MX" sz="1400" b="1" dirty="0" err="1" smtClean="0">
                <a:solidFill>
                  <a:srgbClr val="7030A0"/>
                </a:solidFill>
              </a:rPr>
              <a:t>Alone</a:t>
            </a:r>
            <a:endParaRPr lang="es-MX" sz="1400" b="1" dirty="0" smtClean="0">
              <a:solidFill>
                <a:srgbClr val="7030A0"/>
              </a:solidFill>
            </a:endParaRPr>
          </a:p>
          <a:p>
            <a:pPr algn="ctr"/>
            <a:r>
              <a:rPr lang="es-MX" sz="1400" b="1" dirty="0">
                <a:solidFill>
                  <a:srgbClr val="7030A0"/>
                </a:solidFill>
              </a:rPr>
              <a:t>o</a:t>
            </a:r>
            <a:endParaRPr lang="es-MX" sz="1400" b="1" dirty="0" smtClean="0">
              <a:solidFill>
                <a:srgbClr val="7030A0"/>
              </a:solidFill>
            </a:endParaRPr>
          </a:p>
          <a:p>
            <a:pPr algn="ctr"/>
            <a:r>
              <a:rPr lang="es-MX" sz="1400" b="1" dirty="0" smtClean="0">
                <a:solidFill>
                  <a:srgbClr val="7030A0"/>
                </a:solidFill>
              </a:rPr>
              <a:t>SRAN</a:t>
            </a:r>
            <a:endParaRPr lang="es-CO" sz="500" b="1" dirty="0">
              <a:solidFill>
                <a:srgbClr val="7030A0"/>
              </a:solidFill>
            </a:endParaRPr>
          </a:p>
        </p:txBody>
      </p:sp>
      <p:grpSp>
        <p:nvGrpSpPr>
          <p:cNvPr id="228" name="Grupo 227"/>
          <p:cNvGrpSpPr/>
          <p:nvPr/>
        </p:nvGrpSpPr>
        <p:grpSpPr>
          <a:xfrm>
            <a:off x="7606346" y="5241676"/>
            <a:ext cx="1923803" cy="439387"/>
            <a:chOff x="783770" y="4207427"/>
            <a:chExt cx="1923803" cy="439387"/>
          </a:xfrm>
        </p:grpSpPr>
        <p:sp>
          <p:nvSpPr>
            <p:cNvPr id="229" name="Rectángulo redondeado 228"/>
            <p:cNvSpPr/>
            <p:nvPr/>
          </p:nvSpPr>
          <p:spPr>
            <a:xfrm>
              <a:off x="783770" y="4207427"/>
              <a:ext cx="1923803" cy="439387"/>
            </a:xfrm>
            <a:prstGeom prst="roundRect">
              <a:avLst/>
            </a:prstGeom>
            <a:solidFill>
              <a:srgbClr val="FFDD7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30" name="Rectángulo redondeado 229"/>
            <p:cNvSpPr/>
            <p:nvPr/>
          </p:nvSpPr>
          <p:spPr>
            <a:xfrm>
              <a:off x="819396" y="4238776"/>
              <a:ext cx="1852550" cy="180000"/>
            </a:xfrm>
            <a:prstGeom prst="roundRect">
              <a:avLst/>
            </a:prstGeom>
            <a:solidFill>
              <a:srgbClr val="FFECAF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050" b="1" dirty="0" smtClean="0">
                  <a:solidFill>
                    <a:schemeClr val="tx1"/>
                  </a:solidFill>
                </a:rPr>
                <a:t>FSMF: WCDMA</a:t>
              </a:r>
              <a:endParaRPr lang="es-CO" b="1" dirty="0">
                <a:solidFill>
                  <a:schemeClr val="tx1"/>
                </a:solidFill>
              </a:endParaRPr>
            </a:p>
          </p:txBody>
        </p:sp>
        <p:sp>
          <p:nvSpPr>
            <p:cNvPr id="231" name="Rectángulo redondeado 230"/>
            <p:cNvSpPr/>
            <p:nvPr/>
          </p:nvSpPr>
          <p:spPr>
            <a:xfrm>
              <a:off x="819396" y="4444873"/>
              <a:ext cx="903119" cy="180000"/>
            </a:xfrm>
            <a:prstGeom prst="roundRect">
              <a:avLst/>
            </a:prstGeom>
            <a:solidFill>
              <a:srgbClr val="FFECAF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800" b="1" dirty="0" smtClean="0">
                  <a:solidFill>
                    <a:schemeClr val="tx1"/>
                  </a:solidFill>
                </a:rPr>
                <a:t>FBBC: WCDMA</a:t>
              </a:r>
              <a:endParaRPr lang="es-CO" b="1" dirty="0">
                <a:solidFill>
                  <a:schemeClr val="tx1"/>
                </a:solidFill>
              </a:endParaRPr>
            </a:p>
          </p:txBody>
        </p:sp>
        <p:sp>
          <p:nvSpPr>
            <p:cNvPr id="232" name="Rectángulo redondeado 231"/>
            <p:cNvSpPr/>
            <p:nvPr/>
          </p:nvSpPr>
          <p:spPr>
            <a:xfrm>
              <a:off x="1768827" y="4442795"/>
              <a:ext cx="903119" cy="180000"/>
            </a:xfrm>
            <a:prstGeom prst="roundRect">
              <a:avLst/>
            </a:prstGeom>
            <a:solidFill>
              <a:srgbClr val="FFECAF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800" b="1" dirty="0" smtClean="0">
                  <a:solidFill>
                    <a:schemeClr val="tx1"/>
                  </a:solidFill>
                </a:rPr>
                <a:t>FBBC: WCDMA</a:t>
              </a:r>
              <a:endParaRPr lang="es-CO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33" name="Conector recto 232"/>
          <p:cNvCxnSpPr/>
          <p:nvPr/>
        </p:nvCxnSpPr>
        <p:spPr>
          <a:xfrm>
            <a:off x="7744458" y="4785157"/>
            <a:ext cx="0" cy="5040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ector recto 233"/>
          <p:cNvCxnSpPr/>
          <p:nvPr/>
        </p:nvCxnSpPr>
        <p:spPr>
          <a:xfrm>
            <a:off x="7845016" y="4785157"/>
            <a:ext cx="0" cy="50400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Conector recto 234"/>
          <p:cNvCxnSpPr/>
          <p:nvPr/>
        </p:nvCxnSpPr>
        <p:spPr>
          <a:xfrm>
            <a:off x="8236990" y="4827850"/>
            <a:ext cx="0" cy="432000"/>
          </a:xfrm>
          <a:prstGeom prst="line">
            <a:avLst/>
          </a:prstGeom>
          <a:ln w="19050">
            <a:solidFill>
              <a:srgbClr val="1421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Rectángulo 235"/>
          <p:cNvSpPr/>
          <p:nvPr/>
        </p:nvSpPr>
        <p:spPr>
          <a:xfrm>
            <a:off x="8231718" y="4937265"/>
            <a:ext cx="3960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800" dirty="0" smtClean="0"/>
              <a:t>SRIO</a:t>
            </a:r>
          </a:p>
        </p:txBody>
      </p:sp>
      <p:sp>
        <p:nvSpPr>
          <p:cNvPr id="237" name="Rectángulo 236"/>
          <p:cNvSpPr/>
          <p:nvPr/>
        </p:nvSpPr>
        <p:spPr>
          <a:xfrm>
            <a:off x="7291158" y="4937265"/>
            <a:ext cx="5760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800" dirty="0" smtClean="0"/>
              <a:t>RP3-01</a:t>
            </a:r>
          </a:p>
        </p:txBody>
      </p:sp>
      <p:sp>
        <p:nvSpPr>
          <p:cNvPr id="238" name="Rectángulo 237"/>
          <p:cNvSpPr/>
          <p:nvPr/>
        </p:nvSpPr>
        <p:spPr>
          <a:xfrm>
            <a:off x="7802741" y="4939880"/>
            <a:ext cx="50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800" dirty="0" smtClean="0"/>
              <a:t>RP3-01</a:t>
            </a:r>
          </a:p>
        </p:txBody>
      </p:sp>
      <p:sp>
        <p:nvSpPr>
          <p:cNvPr id="239" name="Rectángulo 238"/>
          <p:cNvSpPr/>
          <p:nvPr/>
        </p:nvSpPr>
        <p:spPr>
          <a:xfrm>
            <a:off x="7321868" y="4260100"/>
            <a:ext cx="2325646" cy="1636884"/>
          </a:xfrm>
          <a:prstGeom prst="rect">
            <a:avLst/>
          </a:prstGeom>
          <a:noFill/>
          <a:ln>
            <a:solidFill>
              <a:srgbClr val="244886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0" name="Rectángulo 239"/>
          <p:cNvSpPr/>
          <p:nvPr/>
        </p:nvSpPr>
        <p:spPr>
          <a:xfrm>
            <a:off x="7944240" y="6351720"/>
            <a:ext cx="124402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050" b="1" dirty="0" smtClean="0">
                <a:solidFill>
                  <a:srgbClr val="C00000"/>
                </a:solidFill>
              </a:rPr>
              <a:t>*FSMF no soporta el futuro 5G</a:t>
            </a:r>
            <a:endParaRPr lang="es-CO" sz="1050" b="1" dirty="0"/>
          </a:p>
        </p:txBody>
      </p:sp>
      <p:grpSp>
        <p:nvGrpSpPr>
          <p:cNvPr id="241" name="Grupo 240"/>
          <p:cNvGrpSpPr/>
          <p:nvPr/>
        </p:nvGrpSpPr>
        <p:grpSpPr>
          <a:xfrm>
            <a:off x="8062757" y="2028833"/>
            <a:ext cx="524438" cy="1260208"/>
            <a:chOff x="4568030" y="5142080"/>
            <a:chExt cx="524438" cy="1260208"/>
          </a:xfrm>
        </p:grpSpPr>
        <p:grpSp>
          <p:nvGrpSpPr>
            <p:cNvPr id="242" name="Grupo 241"/>
            <p:cNvGrpSpPr/>
            <p:nvPr/>
          </p:nvGrpSpPr>
          <p:grpSpPr>
            <a:xfrm>
              <a:off x="4568030" y="5142080"/>
              <a:ext cx="524438" cy="1225897"/>
              <a:chOff x="2202859" y="1090646"/>
              <a:chExt cx="524438" cy="1225897"/>
            </a:xfrm>
          </p:grpSpPr>
          <p:grpSp>
            <p:nvGrpSpPr>
              <p:cNvPr id="245" name="Grupo 244"/>
              <p:cNvGrpSpPr/>
              <p:nvPr/>
            </p:nvGrpSpPr>
            <p:grpSpPr>
              <a:xfrm>
                <a:off x="2202859" y="1090646"/>
                <a:ext cx="524438" cy="1225897"/>
                <a:chOff x="2202859" y="1090646"/>
                <a:chExt cx="524438" cy="1225897"/>
              </a:xfrm>
            </p:grpSpPr>
            <p:sp>
              <p:nvSpPr>
                <p:cNvPr id="259" name="Rectángulo redondeado 258"/>
                <p:cNvSpPr/>
                <p:nvPr/>
              </p:nvSpPr>
              <p:spPr>
                <a:xfrm>
                  <a:off x="2202859" y="1170285"/>
                  <a:ext cx="524438" cy="1146258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rgbClr val="1A479E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60" name="Elipse 259"/>
                <p:cNvSpPr/>
                <p:nvPr/>
              </p:nvSpPr>
              <p:spPr>
                <a:xfrm>
                  <a:off x="2213078" y="1376809"/>
                  <a:ext cx="504000" cy="180000"/>
                </a:xfrm>
                <a:prstGeom prst="ellipse">
                  <a:avLst/>
                </a:prstGeom>
                <a:solidFill>
                  <a:srgbClr val="273142"/>
                </a:solidFill>
                <a:ln>
                  <a:solidFill>
                    <a:srgbClr val="27314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900" dirty="0" smtClean="0"/>
                    <a:t>LTE</a:t>
                  </a:r>
                  <a:endParaRPr lang="es-CO" sz="1400" dirty="0"/>
                </a:p>
              </p:txBody>
            </p:sp>
            <p:sp>
              <p:nvSpPr>
                <p:cNvPr id="261" name="CuadroTexto 260"/>
                <p:cNvSpPr txBox="1"/>
                <p:nvPr/>
              </p:nvSpPr>
              <p:spPr>
                <a:xfrm>
                  <a:off x="2291954" y="1090646"/>
                  <a:ext cx="346249" cy="361385"/>
                </a:xfrm>
                <a:prstGeom prst="rect">
                  <a:avLst/>
                </a:prstGeom>
                <a:noFill/>
              </p:spPr>
              <p:txBody>
                <a:bodyPr vert="vert270" wrap="square" rtlCol="0" anchor="ctr">
                  <a:spAutoFit/>
                </a:bodyPr>
                <a:lstStyle/>
                <a:p>
                  <a:pPr algn="ctr"/>
                  <a:r>
                    <a:rPr lang="es-CO" sz="105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S1</a:t>
                  </a:r>
                  <a:endParaRPr lang="es-CO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sp>
            <p:nvSpPr>
              <p:cNvPr id="246" name="Rectángulo 245"/>
              <p:cNvSpPr/>
              <p:nvPr/>
            </p:nvSpPr>
            <p:spPr>
              <a:xfrm>
                <a:off x="2231078" y="1868424"/>
                <a:ext cx="468000" cy="397081"/>
              </a:xfrm>
              <a:prstGeom prst="rect">
                <a:avLst/>
              </a:prstGeom>
              <a:solidFill>
                <a:srgbClr val="CCF4FF"/>
              </a:solidFill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grpSp>
            <p:nvGrpSpPr>
              <p:cNvPr id="247" name="Grupo 246"/>
              <p:cNvGrpSpPr/>
              <p:nvPr/>
            </p:nvGrpSpPr>
            <p:grpSpPr>
              <a:xfrm>
                <a:off x="2264156" y="1814424"/>
                <a:ext cx="178478" cy="108000"/>
                <a:chOff x="2804955" y="1919886"/>
                <a:chExt cx="178478" cy="108000"/>
              </a:xfrm>
            </p:grpSpPr>
            <p:sp>
              <p:nvSpPr>
                <p:cNvPr id="255" name="Rectángulo 254"/>
                <p:cNvSpPr/>
                <p:nvPr/>
              </p:nvSpPr>
              <p:spPr>
                <a:xfrm>
                  <a:off x="2911433" y="1919886"/>
                  <a:ext cx="72000" cy="108000"/>
                </a:xfrm>
                <a:prstGeom prst="rect">
                  <a:avLst/>
                </a:prstGeom>
                <a:solidFill>
                  <a:srgbClr val="4280EF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56" name="Rectángulo 255"/>
                <p:cNvSpPr/>
                <p:nvPr/>
              </p:nvSpPr>
              <p:spPr>
                <a:xfrm>
                  <a:off x="2804955" y="1919886"/>
                  <a:ext cx="72000" cy="108000"/>
                </a:xfrm>
                <a:prstGeom prst="rect">
                  <a:avLst/>
                </a:prstGeom>
                <a:solidFill>
                  <a:srgbClr val="1A479E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57" name="Elipse 256"/>
                <p:cNvSpPr/>
                <p:nvPr/>
              </p:nvSpPr>
              <p:spPr>
                <a:xfrm>
                  <a:off x="2822955" y="1955886"/>
                  <a:ext cx="36000" cy="36000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58" name="Elipse 257"/>
                <p:cNvSpPr/>
                <p:nvPr/>
              </p:nvSpPr>
              <p:spPr>
                <a:xfrm>
                  <a:off x="2929433" y="1955886"/>
                  <a:ext cx="36000" cy="36000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</p:grpSp>
          <p:grpSp>
            <p:nvGrpSpPr>
              <p:cNvPr id="248" name="Grupo 247"/>
              <p:cNvGrpSpPr/>
              <p:nvPr/>
            </p:nvGrpSpPr>
            <p:grpSpPr>
              <a:xfrm>
                <a:off x="2481581" y="1814424"/>
                <a:ext cx="178478" cy="108000"/>
                <a:chOff x="2804955" y="1919886"/>
                <a:chExt cx="178478" cy="108000"/>
              </a:xfrm>
            </p:grpSpPr>
            <p:sp>
              <p:nvSpPr>
                <p:cNvPr id="251" name="Rectángulo 250"/>
                <p:cNvSpPr/>
                <p:nvPr/>
              </p:nvSpPr>
              <p:spPr>
                <a:xfrm>
                  <a:off x="2911433" y="1919886"/>
                  <a:ext cx="72000" cy="108000"/>
                </a:xfrm>
                <a:prstGeom prst="rect">
                  <a:avLst/>
                </a:prstGeom>
                <a:solidFill>
                  <a:srgbClr val="4280EF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52" name="Rectángulo 251"/>
                <p:cNvSpPr/>
                <p:nvPr/>
              </p:nvSpPr>
              <p:spPr>
                <a:xfrm>
                  <a:off x="2804955" y="1919886"/>
                  <a:ext cx="72000" cy="108000"/>
                </a:xfrm>
                <a:prstGeom prst="rect">
                  <a:avLst/>
                </a:prstGeom>
                <a:solidFill>
                  <a:srgbClr val="1A479E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53" name="Elipse 252"/>
                <p:cNvSpPr/>
                <p:nvPr/>
              </p:nvSpPr>
              <p:spPr>
                <a:xfrm>
                  <a:off x="2822955" y="1955886"/>
                  <a:ext cx="36000" cy="36000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54" name="Elipse 253"/>
                <p:cNvSpPr/>
                <p:nvPr/>
              </p:nvSpPr>
              <p:spPr>
                <a:xfrm>
                  <a:off x="2929433" y="1955886"/>
                  <a:ext cx="36000" cy="36000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</p:grpSp>
          <p:sp>
            <p:nvSpPr>
              <p:cNvPr id="249" name="Rectángulo 248"/>
              <p:cNvSpPr/>
              <p:nvPr/>
            </p:nvSpPr>
            <p:spPr>
              <a:xfrm>
                <a:off x="2267078" y="1953773"/>
                <a:ext cx="396000" cy="12744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O" sz="400" dirty="0">
                    <a:solidFill>
                      <a:schemeClr val="tx1"/>
                    </a:solidFill>
                  </a:rPr>
                  <a:t>L</a:t>
                </a:r>
                <a:r>
                  <a:rPr lang="es-CO" sz="400" dirty="0" smtClean="0">
                    <a:solidFill>
                      <a:schemeClr val="tx1"/>
                    </a:solidFill>
                  </a:rPr>
                  <a:t>1:</a:t>
                </a:r>
              </a:p>
              <a:p>
                <a:pPr algn="ctr"/>
                <a:r>
                  <a:rPr lang="es-CO" sz="400" dirty="0" smtClean="0">
                    <a:solidFill>
                      <a:schemeClr val="tx1"/>
                    </a:solidFill>
                  </a:rPr>
                  <a:t>4Tx&amp;4Rx</a:t>
                </a:r>
                <a:endParaRPr lang="es-CO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0" name="Rectángulo redondeado 249"/>
              <p:cNvSpPr/>
              <p:nvPr/>
            </p:nvSpPr>
            <p:spPr>
              <a:xfrm>
                <a:off x="2213078" y="2066964"/>
                <a:ext cx="504000" cy="1800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O" sz="800" b="1" dirty="0" smtClean="0">
                    <a:solidFill>
                      <a:srgbClr val="1A479E"/>
                    </a:solidFill>
                  </a:rPr>
                  <a:t>AHPCA</a:t>
                </a:r>
                <a:endParaRPr lang="es-CO" sz="1400" b="1" dirty="0">
                  <a:solidFill>
                    <a:srgbClr val="1A479E"/>
                  </a:solidFill>
                </a:endParaRPr>
              </a:p>
            </p:txBody>
          </p:sp>
        </p:grpSp>
        <p:sp>
          <p:nvSpPr>
            <p:cNvPr id="243" name="Rectángulo 242"/>
            <p:cNvSpPr/>
            <p:nvPr/>
          </p:nvSpPr>
          <p:spPr>
            <a:xfrm>
              <a:off x="4735805" y="6294288"/>
              <a:ext cx="72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44" name="Rectángulo 243"/>
            <p:cNvSpPr/>
            <p:nvPr/>
          </p:nvSpPr>
          <p:spPr>
            <a:xfrm>
              <a:off x="4864027" y="6294288"/>
              <a:ext cx="72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262" name="Elipse 261"/>
          <p:cNvSpPr/>
          <p:nvPr/>
        </p:nvSpPr>
        <p:spPr>
          <a:xfrm>
            <a:off x="8072976" y="2537238"/>
            <a:ext cx="504000" cy="180000"/>
          </a:xfrm>
          <a:prstGeom prst="ellipse">
            <a:avLst/>
          </a:prstGeom>
          <a:solidFill>
            <a:srgbClr val="002060"/>
          </a:solidFill>
          <a:ln>
            <a:solidFill>
              <a:srgbClr val="2731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 smtClean="0"/>
              <a:t>3</a:t>
            </a:r>
            <a:r>
              <a:rPr lang="es-CO" sz="1000" dirty="0" smtClean="0"/>
              <a:t>G</a:t>
            </a:r>
            <a:endParaRPr lang="es-CO" sz="1400" dirty="0"/>
          </a:p>
        </p:txBody>
      </p:sp>
      <p:sp>
        <p:nvSpPr>
          <p:cNvPr id="263" name="Elipse 262"/>
          <p:cNvSpPr/>
          <p:nvPr/>
        </p:nvSpPr>
        <p:spPr>
          <a:xfrm>
            <a:off x="5240137" y="2518785"/>
            <a:ext cx="504000" cy="180000"/>
          </a:xfrm>
          <a:prstGeom prst="ellipse">
            <a:avLst/>
          </a:prstGeom>
          <a:solidFill>
            <a:srgbClr val="002060"/>
          </a:solidFill>
          <a:ln>
            <a:solidFill>
              <a:srgbClr val="2731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 smtClean="0"/>
              <a:t>LTE</a:t>
            </a:r>
            <a:endParaRPr lang="es-CO" sz="1400" dirty="0"/>
          </a:p>
        </p:txBody>
      </p:sp>
      <p:sp>
        <p:nvSpPr>
          <p:cNvPr id="266" name="Rectángulo 265"/>
          <p:cNvSpPr/>
          <p:nvPr/>
        </p:nvSpPr>
        <p:spPr>
          <a:xfrm>
            <a:off x="5790354" y="2055182"/>
            <a:ext cx="612000" cy="504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200" b="1" dirty="0" smtClean="0">
                <a:solidFill>
                  <a:srgbClr val="C00000"/>
                </a:solidFill>
              </a:rPr>
              <a:t>x3</a:t>
            </a:r>
            <a:endParaRPr lang="es-CO" sz="1050" b="1" dirty="0">
              <a:solidFill>
                <a:srgbClr val="C00000"/>
              </a:solidFill>
            </a:endParaRPr>
          </a:p>
        </p:txBody>
      </p:sp>
      <p:sp>
        <p:nvSpPr>
          <p:cNvPr id="267" name="Rectángulo 266"/>
          <p:cNvSpPr/>
          <p:nvPr/>
        </p:nvSpPr>
        <p:spPr>
          <a:xfrm>
            <a:off x="5761895" y="2471082"/>
            <a:ext cx="756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200" dirty="0" smtClean="0">
                <a:solidFill>
                  <a:srgbClr val="C00000"/>
                </a:solidFill>
              </a:rPr>
              <a:t>RRH (B7)</a:t>
            </a:r>
          </a:p>
        </p:txBody>
      </p:sp>
      <p:sp>
        <p:nvSpPr>
          <p:cNvPr id="268" name="Rectangle 59"/>
          <p:cNvSpPr/>
          <p:nvPr/>
        </p:nvSpPr>
        <p:spPr>
          <a:xfrm>
            <a:off x="8358007" y="1065272"/>
            <a:ext cx="1480566" cy="864000"/>
          </a:xfrm>
          <a:prstGeom prst="rect">
            <a:avLst/>
          </a:prstGeom>
          <a:noFill/>
          <a:ln w="1905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20000" bIns="120000" rtlCol="0" anchor="ctr" anchorCtr="0"/>
          <a:lstStyle/>
          <a:p>
            <a:pPr defTabSz="1219170"/>
            <a:endParaRPr lang="es-MX" sz="1100" kern="0" dirty="0" smtClean="0">
              <a:solidFill>
                <a:srgbClr val="124191"/>
              </a:solidFill>
            </a:endParaRPr>
          </a:p>
          <a:p>
            <a:pPr defTabSz="1219170"/>
            <a:r>
              <a:rPr lang="es-MX" sz="1100" kern="0" dirty="0" smtClean="0">
                <a:solidFill>
                  <a:srgbClr val="124191"/>
                </a:solidFill>
              </a:rPr>
              <a:t>LTE (</a:t>
            </a:r>
            <a:r>
              <a:rPr lang="es-MX" sz="1100" kern="0" dirty="0" smtClean="0">
                <a:solidFill>
                  <a:srgbClr val="C00000"/>
                </a:solidFill>
              </a:rPr>
              <a:t>4T/4R</a:t>
            </a:r>
            <a:r>
              <a:rPr lang="es-MX" sz="1100" kern="0" dirty="0" smtClean="0">
                <a:solidFill>
                  <a:srgbClr val="124191"/>
                </a:solidFill>
              </a:rPr>
              <a:t>) @</a:t>
            </a:r>
            <a:r>
              <a:rPr lang="es-MX" sz="1100" kern="0" dirty="0" smtClean="0">
                <a:solidFill>
                  <a:srgbClr val="C00000"/>
                </a:solidFill>
              </a:rPr>
              <a:t>20W</a:t>
            </a:r>
          </a:p>
          <a:p>
            <a:pPr defTabSz="1219170"/>
            <a:endParaRPr lang="es-MX" sz="1100" kern="0" dirty="0" smtClean="0">
              <a:solidFill>
                <a:srgbClr val="124191"/>
              </a:solidFill>
            </a:endParaRPr>
          </a:p>
          <a:p>
            <a:pPr defTabSz="1219170"/>
            <a:r>
              <a:rPr lang="es-MX" sz="1100" kern="0" dirty="0" err="1" smtClean="0">
                <a:solidFill>
                  <a:srgbClr val="124191"/>
                </a:solidFill>
              </a:rPr>
              <a:t>IoT</a:t>
            </a:r>
            <a:r>
              <a:rPr lang="es-MX" sz="1100" kern="0" dirty="0" smtClean="0">
                <a:solidFill>
                  <a:srgbClr val="124191"/>
                </a:solidFill>
              </a:rPr>
              <a:t> </a:t>
            </a:r>
            <a:r>
              <a:rPr lang="es-MX" sz="1100" kern="0" dirty="0">
                <a:solidFill>
                  <a:srgbClr val="124191"/>
                </a:solidFill>
              </a:rPr>
              <a:t>1+1+1 @ 200 </a:t>
            </a:r>
            <a:r>
              <a:rPr lang="es-MX" sz="1100" kern="0" dirty="0" err="1">
                <a:solidFill>
                  <a:srgbClr val="124191"/>
                </a:solidFill>
              </a:rPr>
              <a:t>Khz</a:t>
            </a:r>
            <a:endParaRPr lang="es-MX" sz="1100" kern="0" dirty="0">
              <a:solidFill>
                <a:srgbClr val="124191"/>
              </a:solidFill>
            </a:endParaRPr>
          </a:p>
          <a:p>
            <a:pPr defTabSz="1219170"/>
            <a:endParaRPr lang="es-MX" sz="1100" kern="0" dirty="0">
              <a:solidFill>
                <a:srgbClr val="C00000"/>
              </a:solidFill>
            </a:endParaRPr>
          </a:p>
        </p:txBody>
      </p:sp>
      <p:sp>
        <p:nvSpPr>
          <p:cNvPr id="269" name="Rectangle 59"/>
          <p:cNvSpPr/>
          <p:nvPr/>
        </p:nvSpPr>
        <p:spPr>
          <a:xfrm>
            <a:off x="7222532" y="1065272"/>
            <a:ext cx="1080000" cy="86400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20000" bIns="120000" rtlCol="0" anchor="ctr" anchorCtr="0"/>
          <a:lstStyle/>
          <a:p>
            <a:pPr defTabSz="1219170">
              <a:defRPr/>
            </a:pPr>
            <a:r>
              <a:rPr lang="en-US" sz="1100" kern="0" dirty="0" smtClean="0">
                <a:solidFill>
                  <a:srgbClr val="124191"/>
                </a:solidFill>
              </a:rPr>
              <a:t>WCDMA </a:t>
            </a:r>
            <a:r>
              <a:rPr lang="en-US" sz="1100" kern="0" dirty="0" smtClean="0">
                <a:solidFill>
                  <a:srgbClr val="C00000"/>
                </a:solidFill>
              </a:rPr>
              <a:t>2+2+2</a:t>
            </a:r>
          </a:p>
          <a:p>
            <a:pPr defTabSz="1219170">
              <a:defRPr/>
            </a:pPr>
            <a:r>
              <a:rPr lang="en-US" sz="1100" kern="0" dirty="0" smtClean="0">
                <a:solidFill>
                  <a:srgbClr val="124191"/>
                </a:solidFill>
              </a:rPr>
              <a:t>@</a:t>
            </a:r>
            <a:r>
              <a:rPr lang="en-US" sz="1100" kern="0" dirty="0">
                <a:solidFill>
                  <a:srgbClr val="C00000"/>
                </a:solidFill>
              </a:rPr>
              <a:t>3</a:t>
            </a:r>
            <a:r>
              <a:rPr lang="en-US" sz="1100" kern="0" dirty="0" smtClean="0">
                <a:solidFill>
                  <a:srgbClr val="C00000"/>
                </a:solidFill>
              </a:rPr>
              <a:t>0W</a:t>
            </a:r>
            <a:endParaRPr lang="en-US" sz="1100" kern="0" dirty="0">
              <a:solidFill>
                <a:srgbClr val="C00000"/>
              </a:solidFill>
            </a:endParaRPr>
          </a:p>
        </p:txBody>
      </p:sp>
      <p:sp>
        <p:nvSpPr>
          <p:cNvPr id="270" name="Rectangle 59"/>
          <p:cNvSpPr/>
          <p:nvPr/>
        </p:nvSpPr>
        <p:spPr>
          <a:xfrm>
            <a:off x="7963479" y="786659"/>
            <a:ext cx="900000" cy="271576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20000" bIns="120000" rtlCol="0" anchor="ctr" anchorCtr="0"/>
          <a:lstStyle/>
          <a:p>
            <a:pPr defTabSz="1219170">
              <a:defRPr/>
            </a:pPr>
            <a:r>
              <a:rPr lang="en-US" sz="14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850 / 700</a:t>
            </a:r>
            <a:endParaRPr lang="en-US" sz="1400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04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0" y="188913"/>
            <a:ext cx="12192000" cy="503237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000" b="1" dirty="0" smtClean="0">
                <a:solidFill>
                  <a:schemeClr val="bg1"/>
                </a:solidFill>
              </a:rPr>
              <a:t>Configuración 3: </a:t>
            </a:r>
            <a:r>
              <a:rPr lang="es-MX" sz="2000" b="1" dirty="0">
                <a:solidFill>
                  <a:schemeClr val="bg1"/>
                </a:solidFill>
              </a:rPr>
              <a:t>Solución con módulos </a:t>
            </a:r>
            <a:r>
              <a:rPr lang="es-MX" sz="2000" b="1" dirty="0" err="1">
                <a:solidFill>
                  <a:schemeClr val="bg1"/>
                </a:solidFill>
              </a:rPr>
              <a:t>AirScale</a:t>
            </a:r>
            <a:r>
              <a:rPr lang="es-MX" sz="2000" b="1" dirty="0">
                <a:solidFill>
                  <a:schemeClr val="bg1"/>
                </a:solidFill>
              </a:rPr>
              <a:t> + </a:t>
            </a:r>
            <a:r>
              <a:rPr lang="es-MX" sz="2000" b="1" dirty="0" smtClean="0">
                <a:solidFill>
                  <a:schemeClr val="bg1"/>
                </a:solidFill>
              </a:rPr>
              <a:t>FSMF (Encadenado) / LTE1900 MIMO 2x2</a:t>
            </a:r>
            <a:endParaRPr lang="es-MX" sz="2000" b="1" dirty="0">
              <a:solidFill>
                <a:schemeClr val="bg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227230" y="996915"/>
            <a:ext cx="165219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s-CO" sz="1600" b="1" dirty="0" smtClean="0">
                <a:latin typeface="Arial,Bold"/>
                <a:ea typeface="Calibri" panose="020F0502020204030204" pitchFamily="34" charset="0"/>
              </a:rPr>
              <a:t>Configuración para el 90% de sitios en la </a:t>
            </a:r>
            <a:r>
              <a:rPr lang="es-CO" sz="1600" b="1" dirty="0">
                <a:latin typeface="Arial,Bold"/>
                <a:ea typeface="Calibri" panose="020F0502020204030204" pitchFamily="34" charset="0"/>
              </a:rPr>
              <a:t>red, según la carga de usuarios 3G</a:t>
            </a:r>
            <a:endParaRPr lang="es-CO" sz="1600" b="1" dirty="0" smtClean="0">
              <a:latin typeface="Arial,Bold"/>
              <a:ea typeface="Calibri" panose="020F0502020204030204" pitchFamily="34" charset="0"/>
            </a:endParaRPr>
          </a:p>
          <a:p>
            <a:r>
              <a:rPr lang="es-CO" sz="1200" dirty="0" err="1" smtClean="0"/>
              <a:t>Config</a:t>
            </a:r>
            <a:r>
              <a:rPr lang="es-CO" sz="1200" dirty="0" smtClean="0"/>
              <a:t>: 1900 </a:t>
            </a:r>
            <a:r>
              <a:rPr lang="es-CO" sz="1200" dirty="0"/>
              <a:t>2x2 &amp; 2600MHz &amp; 700/850 LTE/WCDMA</a:t>
            </a:r>
            <a:endParaRPr lang="es-CO" sz="1200" dirty="0" smtClean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3928883" y="4840126"/>
            <a:ext cx="1908000" cy="1080000"/>
            <a:chOff x="1590482" y="3322286"/>
            <a:chExt cx="1512000" cy="792000"/>
          </a:xfrm>
        </p:grpSpPr>
        <p:sp>
          <p:nvSpPr>
            <p:cNvPr id="133" name="Rectángulo redondeado 132"/>
            <p:cNvSpPr/>
            <p:nvPr/>
          </p:nvSpPr>
          <p:spPr>
            <a:xfrm>
              <a:off x="1590482" y="3322286"/>
              <a:ext cx="1512000" cy="792000"/>
            </a:xfrm>
            <a:prstGeom prst="roundRect">
              <a:avLst/>
            </a:prstGeom>
            <a:solidFill>
              <a:srgbClr val="B4C7E7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grpSp>
          <p:nvGrpSpPr>
            <p:cNvPr id="134" name="Grupo 133"/>
            <p:cNvGrpSpPr/>
            <p:nvPr/>
          </p:nvGrpSpPr>
          <p:grpSpPr>
            <a:xfrm>
              <a:off x="1673301" y="3373180"/>
              <a:ext cx="648000" cy="162772"/>
              <a:chOff x="3875255" y="3386109"/>
              <a:chExt cx="648000" cy="162772"/>
            </a:xfrm>
          </p:grpSpPr>
          <p:grpSp>
            <p:nvGrpSpPr>
              <p:cNvPr id="188" name="Grupo 187"/>
              <p:cNvGrpSpPr/>
              <p:nvPr/>
            </p:nvGrpSpPr>
            <p:grpSpPr>
              <a:xfrm>
                <a:off x="3875255" y="3404881"/>
                <a:ext cx="648000" cy="144000"/>
                <a:chOff x="1691143" y="3408649"/>
                <a:chExt cx="648000" cy="144000"/>
              </a:xfrm>
            </p:grpSpPr>
            <p:sp>
              <p:nvSpPr>
                <p:cNvPr id="195" name="Rectángulo 194"/>
                <p:cNvSpPr/>
                <p:nvPr/>
              </p:nvSpPr>
              <p:spPr>
                <a:xfrm>
                  <a:off x="1691143" y="3408649"/>
                  <a:ext cx="324000" cy="144000"/>
                </a:xfrm>
                <a:prstGeom prst="rect">
                  <a:avLst/>
                </a:prstGeom>
                <a:solidFill>
                  <a:srgbClr val="DAE3F3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100" dirty="0" smtClean="0"/>
                    <a:t>EXP</a:t>
                  </a:r>
                  <a:endParaRPr lang="es-CO" dirty="0"/>
                </a:p>
              </p:txBody>
            </p:sp>
            <p:sp>
              <p:nvSpPr>
                <p:cNvPr id="196" name="Rectángulo 195"/>
                <p:cNvSpPr/>
                <p:nvPr/>
              </p:nvSpPr>
              <p:spPr>
                <a:xfrm>
                  <a:off x="2015143" y="3408649"/>
                  <a:ext cx="324000" cy="144000"/>
                </a:xfrm>
                <a:prstGeom prst="rect">
                  <a:avLst/>
                </a:prstGeom>
                <a:solidFill>
                  <a:srgbClr val="DAE3F3"/>
                </a:solidFill>
                <a:ln>
                  <a:solidFill>
                    <a:srgbClr val="7F7F7F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100" dirty="0" smtClean="0"/>
                    <a:t>EXP</a:t>
                  </a:r>
                  <a:endParaRPr lang="es-CO" dirty="0"/>
                </a:p>
              </p:txBody>
            </p:sp>
          </p:grpSp>
          <p:sp>
            <p:nvSpPr>
              <p:cNvPr id="189" name="Rectángulo 188"/>
              <p:cNvSpPr/>
              <p:nvPr/>
            </p:nvSpPr>
            <p:spPr>
              <a:xfrm>
                <a:off x="3935581" y="3386109"/>
                <a:ext cx="36000" cy="36000"/>
              </a:xfrm>
              <a:prstGeom prst="rect">
                <a:avLst/>
              </a:prstGeom>
              <a:solidFill>
                <a:srgbClr val="DAE3F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90" name="Rectángulo 189"/>
              <p:cNvSpPr/>
              <p:nvPr/>
            </p:nvSpPr>
            <p:spPr>
              <a:xfrm>
                <a:off x="3994727" y="3386109"/>
                <a:ext cx="36000" cy="36000"/>
              </a:xfrm>
              <a:prstGeom prst="rect">
                <a:avLst/>
              </a:prstGeom>
              <a:solidFill>
                <a:srgbClr val="DAE3F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91" name="Rectángulo 190"/>
              <p:cNvSpPr/>
              <p:nvPr/>
            </p:nvSpPr>
            <p:spPr>
              <a:xfrm>
                <a:off x="4053873" y="3386109"/>
                <a:ext cx="36000" cy="36000"/>
              </a:xfrm>
              <a:prstGeom prst="rect">
                <a:avLst/>
              </a:prstGeom>
              <a:solidFill>
                <a:srgbClr val="DAE3F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92" name="Rectángulo 191"/>
              <p:cNvSpPr/>
              <p:nvPr/>
            </p:nvSpPr>
            <p:spPr>
              <a:xfrm>
                <a:off x="4317107" y="3386109"/>
                <a:ext cx="36000" cy="36000"/>
              </a:xfrm>
              <a:prstGeom prst="rect">
                <a:avLst/>
              </a:prstGeom>
              <a:solidFill>
                <a:srgbClr val="DAE3F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93" name="Rectángulo 192"/>
              <p:cNvSpPr/>
              <p:nvPr/>
            </p:nvSpPr>
            <p:spPr>
              <a:xfrm>
                <a:off x="4376253" y="3386109"/>
                <a:ext cx="36000" cy="36000"/>
              </a:xfrm>
              <a:prstGeom prst="rect">
                <a:avLst/>
              </a:prstGeom>
              <a:solidFill>
                <a:srgbClr val="DAE3F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94" name="Rectángulo 193"/>
              <p:cNvSpPr/>
              <p:nvPr/>
            </p:nvSpPr>
            <p:spPr>
              <a:xfrm>
                <a:off x="4435399" y="3386109"/>
                <a:ext cx="36000" cy="36000"/>
              </a:xfrm>
              <a:prstGeom prst="rect">
                <a:avLst/>
              </a:prstGeom>
              <a:solidFill>
                <a:srgbClr val="DAE3F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sp>
          <p:nvSpPr>
            <p:cNvPr id="135" name="Rectángulo 134"/>
            <p:cNvSpPr/>
            <p:nvPr/>
          </p:nvSpPr>
          <p:spPr>
            <a:xfrm>
              <a:off x="1677351" y="3928622"/>
              <a:ext cx="648000" cy="144000"/>
            </a:xfrm>
            <a:prstGeom prst="rect">
              <a:avLst/>
            </a:prstGeom>
            <a:solidFill>
              <a:srgbClr val="4472C4"/>
            </a:solidFill>
            <a:ln>
              <a:solidFill>
                <a:srgbClr val="2448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050" dirty="0" smtClean="0"/>
                <a:t>ASIA</a:t>
              </a:r>
              <a:endParaRPr lang="es-CO" dirty="0"/>
            </a:p>
          </p:txBody>
        </p:sp>
        <p:grpSp>
          <p:nvGrpSpPr>
            <p:cNvPr id="136" name="Grupo 135"/>
            <p:cNvGrpSpPr/>
            <p:nvPr/>
          </p:nvGrpSpPr>
          <p:grpSpPr>
            <a:xfrm>
              <a:off x="1673301" y="3558327"/>
              <a:ext cx="648000" cy="162772"/>
              <a:chOff x="3875255" y="3386109"/>
              <a:chExt cx="648000" cy="162772"/>
            </a:xfrm>
          </p:grpSpPr>
          <p:grpSp>
            <p:nvGrpSpPr>
              <p:cNvPr id="179" name="Grupo 178"/>
              <p:cNvGrpSpPr/>
              <p:nvPr/>
            </p:nvGrpSpPr>
            <p:grpSpPr>
              <a:xfrm>
                <a:off x="3875255" y="3404881"/>
                <a:ext cx="648000" cy="144000"/>
                <a:chOff x="1691143" y="3408649"/>
                <a:chExt cx="648000" cy="144000"/>
              </a:xfrm>
            </p:grpSpPr>
            <p:sp>
              <p:nvSpPr>
                <p:cNvPr id="186" name="Rectángulo 185"/>
                <p:cNvSpPr/>
                <p:nvPr/>
              </p:nvSpPr>
              <p:spPr>
                <a:xfrm>
                  <a:off x="1691143" y="3408649"/>
                  <a:ext cx="324000" cy="14400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/>
                    <a:t>L</a:t>
                  </a:r>
                  <a:endParaRPr lang="es-CO" dirty="0"/>
                </a:p>
              </p:txBody>
            </p:sp>
            <p:sp>
              <p:nvSpPr>
                <p:cNvPr id="187" name="Rectángulo 186"/>
                <p:cNvSpPr/>
                <p:nvPr/>
              </p:nvSpPr>
              <p:spPr>
                <a:xfrm>
                  <a:off x="2015143" y="3408649"/>
                  <a:ext cx="324000" cy="144000"/>
                </a:xfrm>
                <a:prstGeom prst="rect">
                  <a:avLst/>
                </a:prstGeom>
                <a:solidFill>
                  <a:srgbClr val="DAE3F3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100" dirty="0" smtClean="0"/>
                    <a:t>EXP</a:t>
                  </a:r>
                  <a:endParaRPr lang="es-CO" dirty="0"/>
                </a:p>
              </p:txBody>
            </p:sp>
          </p:grpSp>
          <p:sp>
            <p:nvSpPr>
              <p:cNvPr id="180" name="Rectángulo 179"/>
              <p:cNvSpPr/>
              <p:nvPr/>
            </p:nvSpPr>
            <p:spPr>
              <a:xfrm>
                <a:off x="3935581" y="3386109"/>
                <a:ext cx="36000" cy="36000"/>
              </a:xfrm>
              <a:prstGeom prst="rect">
                <a:avLst/>
              </a:prstGeom>
              <a:solidFill>
                <a:srgbClr val="DAE3F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81" name="Rectángulo 180"/>
              <p:cNvSpPr/>
              <p:nvPr/>
            </p:nvSpPr>
            <p:spPr>
              <a:xfrm>
                <a:off x="3994727" y="3386109"/>
                <a:ext cx="36000" cy="36000"/>
              </a:xfrm>
              <a:prstGeom prst="rect">
                <a:avLst/>
              </a:prstGeom>
              <a:solidFill>
                <a:srgbClr val="DAE3F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82" name="Rectángulo 181"/>
              <p:cNvSpPr/>
              <p:nvPr/>
            </p:nvSpPr>
            <p:spPr>
              <a:xfrm>
                <a:off x="4053873" y="3386109"/>
                <a:ext cx="36000" cy="36000"/>
              </a:xfrm>
              <a:prstGeom prst="rect">
                <a:avLst/>
              </a:prstGeom>
              <a:solidFill>
                <a:srgbClr val="DAE3F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83" name="Rectángulo 182"/>
              <p:cNvSpPr/>
              <p:nvPr/>
            </p:nvSpPr>
            <p:spPr>
              <a:xfrm>
                <a:off x="4317107" y="3386109"/>
                <a:ext cx="36000" cy="36000"/>
              </a:xfrm>
              <a:prstGeom prst="rect">
                <a:avLst/>
              </a:prstGeom>
              <a:solidFill>
                <a:srgbClr val="DAE3F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84" name="Rectángulo 183"/>
              <p:cNvSpPr/>
              <p:nvPr/>
            </p:nvSpPr>
            <p:spPr>
              <a:xfrm>
                <a:off x="4376253" y="3386109"/>
                <a:ext cx="36000" cy="36000"/>
              </a:xfrm>
              <a:prstGeom prst="rect">
                <a:avLst/>
              </a:prstGeom>
              <a:solidFill>
                <a:srgbClr val="DAE3F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85" name="Rectángulo 184"/>
              <p:cNvSpPr/>
              <p:nvPr/>
            </p:nvSpPr>
            <p:spPr>
              <a:xfrm>
                <a:off x="4435399" y="3386109"/>
                <a:ext cx="36000" cy="36000"/>
              </a:xfrm>
              <a:prstGeom prst="rect">
                <a:avLst/>
              </a:prstGeom>
              <a:solidFill>
                <a:srgbClr val="DAE3F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137" name="Grupo 136"/>
            <p:cNvGrpSpPr/>
            <p:nvPr/>
          </p:nvGrpSpPr>
          <p:grpSpPr>
            <a:xfrm>
              <a:off x="1673301" y="3743474"/>
              <a:ext cx="648000" cy="162772"/>
              <a:chOff x="3875255" y="3386109"/>
              <a:chExt cx="648000" cy="162772"/>
            </a:xfrm>
          </p:grpSpPr>
          <p:grpSp>
            <p:nvGrpSpPr>
              <p:cNvPr id="170" name="Grupo 169"/>
              <p:cNvGrpSpPr/>
              <p:nvPr/>
            </p:nvGrpSpPr>
            <p:grpSpPr>
              <a:xfrm>
                <a:off x="3875255" y="3404881"/>
                <a:ext cx="648000" cy="144000"/>
                <a:chOff x="1691143" y="3408649"/>
                <a:chExt cx="648000" cy="144000"/>
              </a:xfrm>
            </p:grpSpPr>
            <p:sp>
              <p:nvSpPr>
                <p:cNvPr id="177" name="Rectángulo 176"/>
                <p:cNvSpPr/>
                <p:nvPr/>
              </p:nvSpPr>
              <p:spPr>
                <a:xfrm>
                  <a:off x="1691143" y="3408649"/>
                  <a:ext cx="324000" cy="1440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 smtClean="0"/>
                    <a:t>L</a:t>
                  </a:r>
                  <a:endParaRPr lang="es-CO" dirty="0"/>
                </a:p>
              </p:txBody>
            </p:sp>
            <p:sp>
              <p:nvSpPr>
                <p:cNvPr id="178" name="Rectángulo 177"/>
                <p:cNvSpPr/>
                <p:nvPr/>
              </p:nvSpPr>
              <p:spPr>
                <a:xfrm>
                  <a:off x="2015143" y="3408649"/>
                  <a:ext cx="324000" cy="1440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 smtClean="0"/>
                    <a:t>L</a:t>
                  </a:r>
                  <a:endParaRPr lang="es-CO" sz="2000" dirty="0"/>
                </a:p>
              </p:txBody>
            </p:sp>
          </p:grpSp>
          <p:sp>
            <p:nvSpPr>
              <p:cNvPr id="171" name="Rectángulo 170"/>
              <p:cNvSpPr/>
              <p:nvPr/>
            </p:nvSpPr>
            <p:spPr>
              <a:xfrm>
                <a:off x="3935581" y="3386109"/>
                <a:ext cx="36000" cy="36000"/>
              </a:xfrm>
              <a:prstGeom prst="rect">
                <a:avLst/>
              </a:prstGeom>
              <a:solidFill>
                <a:srgbClr val="DAE3F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72" name="Rectángulo 171"/>
              <p:cNvSpPr/>
              <p:nvPr/>
            </p:nvSpPr>
            <p:spPr>
              <a:xfrm>
                <a:off x="3994727" y="3386109"/>
                <a:ext cx="36000" cy="36000"/>
              </a:xfrm>
              <a:prstGeom prst="rect">
                <a:avLst/>
              </a:prstGeom>
              <a:solidFill>
                <a:srgbClr val="DAE3F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73" name="Rectángulo 172"/>
              <p:cNvSpPr/>
              <p:nvPr/>
            </p:nvSpPr>
            <p:spPr>
              <a:xfrm>
                <a:off x="4053873" y="3386109"/>
                <a:ext cx="36000" cy="36000"/>
              </a:xfrm>
              <a:prstGeom prst="rect">
                <a:avLst/>
              </a:prstGeom>
              <a:solidFill>
                <a:srgbClr val="DAE3F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74" name="Rectángulo 173"/>
              <p:cNvSpPr/>
              <p:nvPr/>
            </p:nvSpPr>
            <p:spPr>
              <a:xfrm>
                <a:off x="4317107" y="3386109"/>
                <a:ext cx="36000" cy="36000"/>
              </a:xfrm>
              <a:prstGeom prst="rect">
                <a:avLst/>
              </a:prstGeom>
              <a:solidFill>
                <a:srgbClr val="DAE3F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75" name="Rectángulo 174"/>
              <p:cNvSpPr/>
              <p:nvPr/>
            </p:nvSpPr>
            <p:spPr>
              <a:xfrm>
                <a:off x="4376253" y="3386109"/>
                <a:ext cx="36000" cy="36000"/>
              </a:xfrm>
              <a:prstGeom prst="rect">
                <a:avLst/>
              </a:prstGeom>
              <a:solidFill>
                <a:srgbClr val="DAE3F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76" name="Rectángulo 175"/>
              <p:cNvSpPr/>
              <p:nvPr/>
            </p:nvSpPr>
            <p:spPr>
              <a:xfrm>
                <a:off x="4435399" y="3386109"/>
                <a:ext cx="36000" cy="36000"/>
              </a:xfrm>
              <a:prstGeom prst="rect">
                <a:avLst/>
              </a:prstGeom>
              <a:solidFill>
                <a:srgbClr val="DAE3F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138" name="Grupo 137"/>
            <p:cNvGrpSpPr/>
            <p:nvPr/>
          </p:nvGrpSpPr>
          <p:grpSpPr>
            <a:xfrm>
              <a:off x="2378387" y="3373380"/>
              <a:ext cx="652050" cy="699442"/>
              <a:chOff x="1825701" y="3525580"/>
              <a:chExt cx="652050" cy="699442"/>
            </a:xfrm>
          </p:grpSpPr>
          <p:grpSp>
            <p:nvGrpSpPr>
              <p:cNvPr id="139" name="Grupo 138"/>
              <p:cNvGrpSpPr/>
              <p:nvPr/>
            </p:nvGrpSpPr>
            <p:grpSpPr>
              <a:xfrm>
                <a:off x="1825701" y="3525580"/>
                <a:ext cx="648000" cy="162772"/>
                <a:chOff x="3875255" y="3386109"/>
                <a:chExt cx="648000" cy="162772"/>
              </a:xfrm>
            </p:grpSpPr>
            <p:grpSp>
              <p:nvGrpSpPr>
                <p:cNvPr id="161" name="Grupo 160"/>
                <p:cNvGrpSpPr/>
                <p:nvPr/>
              </p:nvGrpSpPr>
              <p:grpSpPr>
                <a:xfrm>
                  <a:off x="3875255" y="3404881"/>
                  <a:ext cx="648000" cy="144000"/>
                  <a:chOff x="1691143" y="3408649"/>
                  <a:chExt cx="648000" cy="144000"/>
                </a:xfrm>
              </p:grpSpPr>
              <p:sp>
                <p:nvSpPr>
                  <p:cNvPr id="168" name="Rectángulo 167"/>
                  <p:cNvSpPr/>
                  <p:nvPr/>
                </p:nvSpPr>
                <p:spPr>
                  <a:xfrm>
                    <a:off x="1691143" y="3408649"/>
                    <a:ext cx="324000" cy="1440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CO" sz="1400" dirty="0"/>
                      <a:t>L</a:t>
                    </a:r>
                    <a:endParaRPr lang="es-CO" sz="2000" dirty="0"/>
                  </a:p>
                </p:txBody>
              </p:sp>
              <p:sp>
                <p:nvSpPr>
                  <p:cNvPr id="169" name="Rectángulo 168"/>
                  <p:cNvSpPr/>
                  <p:nvPr/>
                </p:nvSpPr>
                <p:spPr>
                  <a:xfrm>
                    <a:off x="2015143" y="3408649"/>
                    <a:ext cx="324000" cy="144000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CO" sz="1400" dirty="0"/>
                      <a:t>L</a:t>
                    </a:r>
                    <a:endParaRPr lang="es-CO" sz="2000" dirty="0"/>
                  </a:p>
                </p:txBody>
              </p:sp>
            </p:grpSp>
            <p:sp>
              <p:nvSpPr>
                <p:cNvPr id="162" name="Rectángulo 161"/>
                <p:cNvSpPr/>
                <p:nvPr/>
              </p:nvSpPr>
              <p:spPr>
                <a:xfrm>
                  <a:off x="3935581" y="3386109"/>
                  <a:ext cx="36000" cy="36000"/>
                </a:xfrm>
                <a:prstGeom prst="rect">
                  <a:avLst/>
                </a:prstGeom>
                <a:solidFill>
                  <a:srgbClr val="DAE3F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63" name="Rectángulo 162"/>
                <p:cNvSpPr/>
                <p:nvPr/>
              </p:nvSpPr>
              <p:spPr>
                <a:xfrm>
                  <a:off x="3994727" y="3386109"/>
                  <a:ext cx="36000" cy="36000"/>
                </a:xfrm>
                <a:prstGeom prst="rect">
                  <a:avLst/>
                </a:prstGeom>
                <a:solidFill>
                  <a:srgbClr val="DAE3F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64" name="Rectángulo 163"/>
                <p:cNvSpPr/>
                <p:nvPr/>
              </p:nvSpPr>
              <p:spPr>
                <a:xfrm>
                  <a:off x="4053873" y="3386109"/>
                  <a:ext cx="36000" cy="36000"/>
                </a:xfrm>
                <a:prstGeom prst="rect">
                  <a:avLst/>
                </a:prstGeom>
                <a:solidFill>
                  <a:srgbClr val="DAE3F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65" name="Rectángulo 164"/>
                <p:cNvSpPr/>
                <p:nvPr/>
              </p:nvSpPr>
              <p:spPr>
                <a:xfrm>
                  <a:off x="4317107" y="3386109"/>
                  <a:ext cx="36000" cy="36000"/>
                </a:xfrm>
                <a:prstGeom prst="rect">
                  <a:avLst/>
                </a:prstGeom>
                <a:solidFill>
                  <a:srgbClr val="DAE3F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66" name="Rectángulo 165"/>
                <p:cNvSpPr/>
                <p:nvPr/>
              </p:nvSpPr>
              <p:spPr>
                <a:xfrm>
                  <a:off x="4376253" y="3386109"/>
                  <a:ext cx="36000" cy="36000"/>
                </a:xfrm>
                <a:prstGeom prst="rect">
                  <a:avLst/>
                </a:prstGeom>
                <a:solidFill>
                  <a:srgbClr val="DAE3F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67" name="Rectángulo 166"/>
                <p:cNvSpPr/>
                <p:nvPr/>
              </p:nvSpPr>
              <p:spPr>
                <a:xfrm>
                  <a:off x="4435399" y="3386109"/>
                  <a:ext cx="36000" cy="36000"/>
                </a:xfrm>
                <a:prstGeom prst="rect">
                  <a:avLst/>
                </a:prstGeom>
                <a:solidFill>
                  <a:srgbClr val="DAE3F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</p:grpSp>
          <p:sp>
            <p:nvSpPr>
              <p:cNvPr id="140" name="Rectángulo 139"/>
              <p:cNvSpPr/>
              <p:nvPr/>
            </p:nvSpPr>
            <p:spPr>
              <a:xfrm>
                <a:off x="1829751" y="4081022"/>
                <a:ext cx="648000" cy="144000"/>
              </a:xfrm>
              <a:prstGeom prst="rect">
                <a:avLst/>
              </a:prstGeom>
              <a:solidFill>
                <a:srgbClr val="4472C4"/>
              </a:solidFill>
              <a:ln>
                <a:solidFill>
                  <a:srgbClr val="24488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O" sz="1050" dirty="0" smtClean="0"/>
                  <a:t>ASIA</a:t>
                </a:r>
                <a:endParaRPr lang="es-CO" dirty="0"/>
              </a:p>
            </p:txBody>
          </p:sp>
          <p:grpSp>
            <p:nvGrpSpPr>
              <p:cNvPr id="141" name="Grupo 140"/>
              <p:cNvGrpSpPr/>
              <p:nvPr/>
            </p:nvGrpSpPr>
            <p:grpSpPr>
              <a:xfrm>
                <a:off x="1825701" y="3710727"/>
                <a:ext cx="648000" cy="162772"/>
                <a:chOff x="3875255" y="3386109"/>
                <a:chExt cx="648000" cy="162772"/>
              </a:xfrm>
            </p:grpSpPr>
            <p:grpSp>
              <p:nvGrpSpPr>
                <p:cNvPr id="152" name="Grupo 151"/>
                <p:cNvGrpSpPr/>
                <p:nvPr/>
              </p:nvGrpSpPr>
              <p:grpSpPr>
                <a:xfrm>
                  <a:off x="3875255" y="3404881"/>
                  <a:ext cx="648000" cy="144000"/>
                  <a:chOff x="1691143" y="3408649"/>
                  <a:chExt cx="648000" cy="144000"/>
                </a:xfrm>
              </p:grpSpPr>
              <p:sp>
                <p:nvSpPr>
                  <p:cNvPr id="159" name="Rectángulo 158"/>
                  <p:cNvSpPr/>
                  <p:nvPr/>
                </p:nvSpPr>
                <p:spPr>
                  <a:xfrm>
                    <a:off x="1691143" y="3408649"/>
                    <a:ext cx="324000" cy="144000"/>
                  </a:xfrm>
                  <a:prstGeom prst="rect">
                    <a:avLst/>
                  </a:prstGeom>
                  <a:solidFill>
                    <a:srgbClr val="FFECAF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CO" sz="1400" dirty="0">
                        <a:solidFill>
                          <a:schemeClr val="tx1"/>
                        </a:solidFill>
                      </a:rPr>
                      <a:t>W</a:t>
                    </a:r>
                    <a:endParaRPr lang="es-CO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0" name="Rectángulo 159"/>
                  <p:cNvSpPr/>
                  <p:nvPr/>
                </p:nvSpPr>
                <p:spPr>
                  <a:xfrm>
                    <a:off x="2015143" y="3408649"/>
                    <a:ext cx="324000" cy="144000"/>
                  </a:xfrm>
                  <a:prstGeom prst="rect">
                    <a:avLst/>
                  </a:prstGeom>
                  <a:solidFill>
                    <a:srgbClr val="FFECAF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CO" sz="1400" dirty="0" smtClean="0">
                        <a:solidFill>
                          <a:schemeClr val="tx1"/>
                        </a:solidFill>
                      </a:rPr>
                      <a:t>W</a:t>
                    </a:r>
                    <a:endParaRPr lang="es-CO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53" name="Rectángulo 152"/>
                <p:cNvSpPr/>
                <p:nvPr/>
              </p:nvSpPr>
              <p:spPr>
                <a:xfrm>
                  <a:off x="3935581" y="3386109"/>
                  <a:ext cx="36000" cy="36000"/>
                </a:xfrm>
                <a:prstGeom prst="rect">
                  <a:avLst/>
                </a:prstGeom>
                <a:solidFill>
                  <a:srgbClr val="DAE3F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54" name="Rectángulo 153"/>
                <p:cNvSpPr/>
                <p:nvPr/>
              </p:nvSpPr>
              <p:spPr>
                <a:xfrm>
                  <a:off x="3994727" y="3386109"/>
                  <a:ext cx="36000" cy="36000"/>
                </a:xfrm>
                <a:prstGeom prst="rect">
                  <a:avLst/>
                </a:prstGeom>
                <a:solidFill>
                  <a:srgbClr val="DAE3F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55" name="Rectángulo 154"/>
                <p:cNvSpPr/>
                <p:nvPr/>
              </p:nvSpPr>
              <p:spPr>
                <a:xfrm>
                  <a:off x="4053873" y="3386109"/>
                  <a:ext cx="36000" cy="36000"/>
                </a:xfrm>
                <a:prstGeom prst="rect">
                  <a:avLst/>
                </a:prstGeom>
                <a:solidFill>
                  <a:srgbClr val="DAE3F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56" name="Rectángulo 155"/>
                <p:cNvSpPr/>
                <p:nvPr/>
              </p:nvSpPr>
              <p:spPr>
                <a:xfrm>
                  <a:off x="4317107" y="3386109"/>
                  <a:ext cx="36000" cy="36000"/>
                </a:xfrm>
                <a:prstGeom prst="rect">
                  <a:avLst/>
                </a:prstGeom>
                <a:solidFill>
                  <a:srgbClr val="DAE3F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57" name="Rectángulo 156"/>
                <p:cNvSpPr/>
                <p:nvPr/>
              </p:nvSpPr>
              <p:spPr>
                <a:xfrm>
                  <a:off x="4376253" y="3386109"/>
                  <a:ext cx="36000" cy="36000"/>
                </a:xfrm>
                <a:prstGeom prst="rect">
                  <a:avLst/>
                </a:prstGeom>
                <a:solidFill>
                  <a:srgbClr val="DAE3F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58" name="Rectángulo 157"/>
                <p:cNvSpPr/>
                <p:nvPr/>
              </p:nvSpPr>
              <p:spPr>
                <a:xfrm>
                  <a:off x="4435399" y="3386109"/>
                  <a:ext cx="36000" cy="36000"/>
                </a:xfrm>
                <a:prstGeom prst="rect">
                  <a:avLst/>
                </a:prstGeom>
                <a:solidFill>
                  <a:srgbClr val="DAE3F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</p:grpSp>
          <p:grpSp>
            <p:nvGrpSpPr>
              <p:cNvPr id="142" name="Grupo 141"/>
              <p:cNvGrpSpPr/>
              <p:nvPr/>
            </p:nvGrpSpPr>
            <p:grpSpPr>
              <a:xfrm>
                <a:off x="1825701" y="3895874"/>
                <a:ext cx="648000" cy="162772"/>
                <a:chOff x="3875255" y="3386109"/>
                <a:chExt cx="648000" cy="162772"/>
              </a:xfrm>
            </p:grpSpPr>
            <p:grpSp>
              <p:nvGrpSpPr>
                <p:cNvPr id="143" name="Grupo 142"/>
                <p:cNvGrpSpPr/>
                <p:nvPr/>
              </p:nvGrpSpPr>
              <p:grpSpPr>
                <a:xfrm>
                  <a:off x="3875255" y="3404881"/>
                  <a:ext cx="648000" cy="144000"/>
                  <a:chOff x="1691143" y="3408649"/>
                  <a:chExt cx="648000" cy="144000"/>
                </a:xfrm>
              </p:grpSpPr>
              <p:sp>
                <p:nvSpPr>
                  <p:cNvPr id="150" name="Rectángulo 149"/>
                  <p:cNvSpPr/>
                  <p:nvPr/>
                </p:nvSpPr>
                <p:spPr>
                  <a:xfrm>
                    <a:off x="1691143" y="3408649"/>
                    <a:ext cx="324000" cy="144000"/>
                  </a:xfrm>
                  <a:prstGeom prst="rect">
                    <a:avLst/>
                  </a:prstGeom>
                  <a:solidFill>
                    <a:srgbClr val="DAE3F3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  <p:sp>
                <p:nvSpPr>
                  <p:cNvPr id="151" name="Rectángulo 150"/>
                  <p:cNvSpPr/>
                  <p:nvPr/>
                </p:nvSpPr>
                <p:spPr>
                  <a:xfrm>
                    <a:off x="2015143" y="3408649"/>
                    <a:ext cx="324000" cy="144000"/>
                  </a:xfrm>
                  <a:prstGeom prst="rect">
                    <a:avLst/>
                  </a:prstGeom>
                  <a:solidFill>
                    <a:srgbClr val="FFECAF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CO" sz="1400" dirty="0">
                        <a:solidFill>
                          <a:schemeClr val="tx1"/>
                        </a:solidFill>
                      </a:rPr>
                      <a:t>W</a:t>
                    </a:r>
                    <a:endParaRPr lang="es-CO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44" name="Rectángulo 143"/>
                <p:cNvSpPr/>
                <p:nvPr/>
              </p:nvSpPr>
              <p:spPr>
                <a:xfrm>
                  <a:off x="3935581" y="3386109"/>
                  <a:ext cx="36000" cy="36000"/>
                </a:xfrm>
                <a:prstGeom prst="rect">
                  <a:avLst/>
                </a:prstGeom>
                <a:solidFill>
                  <a:srgbClr val="DAE3F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45" name="Rectángulo 144"/>
                <p:cNvSpPr/>
                <p:nvPr/>
              </p:nvSpPr>
              <p:spPr>
                <a:xfrm>
                  <a:off x="3994727" y="3386109"/>
                  <a:ext cx="36000" cy="36000"/>
                </a:xfrm>
                <a:prstGeom prst="rect">
                  <a:avLst/>
                </a:prstGeom>
                <a:solidFill>
                  <a:srgbClr val="DAE3F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46" name="Rectángulo 145"/>
                <p:cNvSpPr/>
                <p:nvPr/>
              </p:nvSpPr>
              <p:spPr>
                <a:xfrm>
                  <a:off x="4053873" y="3386109"/>
                  <a:ext cx="36000" cy="36000"/>
                </a:xfrm>
                <a:prstGeom prst="rect">
                  <a:avLst/>
                </a:prstGeom>
                <a:solidFill>
                  <a:srgbClr val="DAE3F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47" name="Rectángulo 146"/>
                <p:cNvSpPr/>
                <p:nvPr/>
              </p:nvSpPr>
              <p:spPr>
                <a:xfrm>
                  <a:off x="4317107" y="3386109"/>
                  <a:ext cx="36000" cy="36000"/>
                </a:xfrm>
                <a:prstGeom prst="rect">
                  <a:avLst/>
                </a:prstGeom>
                <a:solidFill>
                  <a:srgbClr val="DAE3F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48" name="Rectángulo 147"/>
                <p:cNvSpPr/>
                <p:nvPr/>
              </p:nvSpPr>
              <p:spPr>
                <a:xfrm>
                  <a:off x="4376253" y="3386109"/>
                  <a:ext cx="36000" cy="36000"/>
                </a:xfrm>
                <a:prstGeom prst="rect">
                  <a:avLst/>
                </a:prstGeom>
                <a:solidFill>
                  <a:srgbClr val="DAE3F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49" name="Rectángulo 148"/>
                <p:cNvSpPr/>
                <p:nvPr/>
              </p:nvSpPr>
              <p:spPr>
                <a:xfrm>
                  <a:off x="4435399" y="3386109"/>
                  <a:ext cx="36000" cy="36000"/>
                </a:xfrm>
                <a:prstGeom prst="rect">
                  <a:avLst/>
                </a:prstGeom>
                <a:solidFill>
                  <a:srgbClr val="DAE3F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</p:grpSp>
        </p:grpSp>
      </p:grpSp>
      <p:cxnSp>
        <p:nvCxnSpPr>
          <p:cNvPr id="9" name="Conector angular 8"/>
          <p:cNvCxnSpPr>
            <a:stCxn id="44" idx="2"/>
            <a:endCxn id="180" idx="0"/>
          </p:cNvCxnSpPr>
          <p:nvPr/>
        </p:nvCxnSpPr>
        <p:spPr>
          <a:xfrm rot="16200000" flipH="1">
            <a:off x="2931197" y="3960962"/>
            <a:ext cx="1474507" cy="927568"/>
          </a:xfrm>
          <a:prstGeom prst="bentConnector3">
            <a:avLst>
              <a:gd name="adj1" fmla="val 50000"/>
            </a:avLst>
          </a:prstGeom>
          <a:ln>
            <a:solidFill>
              <a:srgbClr val="1A47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o 9"/>
          <p:cNvGrpSpPr/>
          <p:nvPr/>
        </p:nvGrpSpPr>
        <p:grpSpPr>
          <a:xfrm>
            <a:off x="4625736" y="2501932"/>
            <a:ext cx="524438" cy="1245039"/>
            <a:chOff x="4568030" y="5157249"/>
            <a:chExt cx="524438" cy="1245039"/>
          </a:xfrm>
        </p:grpSpPr>
        <p:grpSp>
          <p:nvGrpSpPr>
            <p:cNvPr id="113" name="Grupo 112"/>
            <p:cNvGrpSpPr/>
            <p:nvPr/>
          </p:nvGrpSpPr>
          <p:grpSpPr>
            <a:xfrm>
              <a:off x="4568030" y="5157249"/>
              <a:ext cx="524438" cy="1210728"/>
              <a:chOff x="2202859" y="1105815"/>
              <a:chExt cx="524438" cy="1210728"/>
            </a:xfrm>
          </p:grpSpPr>
          <p:grpSp>
            <p:nvGrpSpPr>
              <p:cNvPr id="116" name="Grupo 115"/>
              <p:cNvGrpSpPr/>
              <p:nvPr/>
            </p:nvGrpSpPr>
            <p:grpSpPr>
              <a:xfrm>
                <a:off x="2202859" y="1105815"/>
                <a:ext cx="524438" cy="1210728"/>
                <a:chOff x="2202859" y="1105815"/>
                <a:chExt cx="524438" cy="1210728"/>
              </a:xfrm>
            </p:grpSpPr>
            <p:sp>
              <p:nvSpPr>
                <p:cNvPr id="130" name="Rectángulo redondeado 129"/>
                <p:cNvSpPr/>
                <p:nvPr/>
              </p:nvSpPr>
              <p:spPr>
                <a:xfrm>
                  <a:off x="2202859" y="1170285"/>
                  <a:ext cx="524438" cy="1146258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rgbClr val="1A479E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31" name="Elipse 130"/>
                <p:cNvSpPr/>
                <p:nvPr/>
              </p:nvSpPr>
              <p:spPr>
                <a:xfrm>
                  <a:off x="2213078" y="1372566"/>
                  <a:ext cx="504000" cy="180000"/>
                </a:xfrm>
                <a:prstGeom prst="ellipse">
                  <a:avLst/>
                </a:prstGeom>
                <a:solidFill>
                  <a:srgbClr val="273142"/>
                </a:solidFill>
                <a:ln>
                  <a:solidFill>
                    <a:srgbClr val="27314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900" dirty="0" smtClean="0"/>
                    <a:t>LTE</a:t>
                  </a:r>
                  <a:endParaRPr lang="es-CO" sz="1400" dirty="0"/>
                </a:p>
              </p:txBody>
            </p:sp>
            <p:sp>
              <p:nvSpPr>
                <p:cNvPr id="132" name="CuadroTexto 131"/>
                <p:cNvSpPr txBox="1"/>
                <p:nvPr/>
              </p:nvSpPr>
              <p:spPr>
                <a:xfrm>
                  <a:off x="2291954" y="1105815"/>
                  <a:ext cx="346249" cy="361385"/>
                </a:xfrm>
                <a:prstGeom prst="rect">
                  <a:avLst/>
                </a:prstGeom>
                <a:noFill/>
              </p:spPr>
              <p:txBody>
                <a:bodyPr vert="vert270" wrap="square" rtlCol="0" anchor="ctr">
                  <a:spAutoFit/>
                </a:bodyPr>
                <a:lstStyle/>
                <a:p>
                  <a:pPr algn="ctr"/>
                  <a:r>
                    <a:rPr lang="es-CO" sz="105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S1</a:t>
                  </a:r>
                  <a:endParaRPr lang="es-CO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sp>
            <p:nvSpPr>
              <p:cNvPr id="117" name="Rectángulo 116"/>
              <p:cNvSpPr/>
              <p:nvPr/>
            </p:nvSpPr>
            <p:spPr>
              <a:xfrm>
                <a:off x="2231078" y="1868424"/>
                <a:ext cx="468000" cy="397081"/>
              </a:xfrm>
              <a:prstGeom prst="rect">
                <a:avLst/>
              </a:prstGeom>
              <a:solidFill>
                <a:srgbClr val="CCF4FF"/>
              </a:solidFill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grpSp>
            <p:nvGrpSpPr>
              <p:cNvPr id="118" name="Grupo 117"/>
              <p:cNvGrpSpPr/>
              <p:nvPr/>
            </p:nvGrpSpPr>
            <p:grpSpPr>
              <a:xfrm>
                <a:off x="2264156" y="1814424"/>
                <a:ext cx="178478" cy="108000"/>
                <a:chOff x="2804955" y="1919886"/>
                <a:chExt cx="178478" cy="108000"/>
              </a:xfrm>
            </p:grpSpPr>
            <p:sp>
              <p:nvSpPr>
                <p:cNvPr id="126" name="Rectángulo 125"/>
                <p:cNvSpPr/>
                <p:nvPr/>
              </p:nvSpPr>
              <p:spPr>
                <a:xfrm>
                  <a:off x="2911433" y="1919886"/>
                  <a:ext cx="72000" cy="108000"/>
                </a:xfrm>
                <a:prstGeom prst="rect">
                  <a:avLst/>
                </a:prstGeom>
                <a:solidFill>
                  <a:srgbClr val="4280EF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27" name="Rectángulo 126"/>
                <p:cNvSpPr/>
                <p:nvPr/>
              </p:nvSpPr>
              <p:spPr>
                <a:xfrm>
                  <a:off x="2804955" y="1919886"/>
                  <a:ext cx="72000" cy="108000"/>
                </a:xfrm>
                <a:prstGeom prst="rect">
                  <a:avLst/>
                </a:prstGeom>
                <a:solidFill>
                  <a:srgbClr val="1A479E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28" name="Elipse 127"/>
                <p:cNvSpPr/>
                <p:nvPr/>
              </p:nvSpPr>
              <p:spPr>
                <a:xfrm>
                  <a:off x="2822955" y="1955886"/>
                  <a:ext cx="36000" cy="36000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29" name="Elipse 128"/>
                <p:cNvSpPr/>
                <p:nvPr/>
              </p:nvSpPr>
              <p:spPr>
                <a:xfrm>
                  <a:off x="2929433" y="1955886"/>
                  <a:ext cx="36000" cy="36000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</p:grpSp>
          <p:grpSp>
            <p:nvGrpSpPr>
              <p:cNvPr id="119" name="Grupo 118"/>
              <p:cNvGrpSpPr/>
              <p:nvPr/>
            </p:nvGrpSpPr>
            <p:grpSpPr>
              <a:xfrm>
                <a:off x="2481581" y="1814424"/>
                <a:ext cx="178478" cy="108000"/>
                <a:chOff x="2804955" y="1919886"/>
                <a:chExt cx="178478" cy="108000"/>
              </a:xfrm>
            </p:grpSpPr>
            <p:sp>
              <p:nvSpPr>
                <p:cNvPr id="122" name="Rectángulo 121"/>
                <p:cNvSpPr/>
                <p:nvPr/>
              </p:nvSpPr>
              <p:spPr>
                <a:xfrm>
                  <a:off x="2911433" y="1919886"/>
                  <a:ext cx="72000" cy="108000"/>
                </a:xfrm>
                <a:prstGeom prst="rect">
                  <a:avLst/>
                </a:prstGeom>
                <a:solidFill>
                  <a:srgbClr val="4280EF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23" name="Rectángulo 122"/>
                <p:cNvSpPr/>
                <p:nvPr/>
              </p:nvSpPr>
              <p:spPr>
                <a:xfrm>
                  <a:off x="2804955" y="1919886"/>
                  <a:ext cx="72000" cy="108000"/>
                </a:xfrm>
                <a:prstGeom prst="rect">
                  <a:avLst/>
                </a:prstGeom>
                <a:solidFill>
                  <a:srgbClr val="1A479E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24" name="Elipse 123"/>
                <p:cNvSpPr/>
                <p:nvPr/>
              </p:nvSpPr>
              <p:spPr>
                <a:xfrm>
                  <a:off x="2822955" y="1955886"/>
                  <a:ext cx="36000" cy="36000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25" name="Elipse 124"/>
                <p:cNvSpPr/>
                <p:nvPr/>
              </p:nvSpPr>
              <p:spPr>
                <a:xfrm>
                  <a:off x="2929433" y="1955886"/>
                  <a:ext cx="36000" cy="36000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</p:grpSp>
          <p:sp>
            <p:nvSpPr>
              <p:cNvPr id="120" name="Rectángulo 119"/>
              <p:cNvSpPr/>
              <p:nvPr/>
            </p:nvSpPr>
            <p:spPr>
              <a:xfrm>
                <a:off x="2267078" y="1953773"/>
                <a:ext cx="396000" cy="12744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O" sz="400" dirty="0">
                    <a:solidFill>
                      <a:schemeClr val="tx1"/>
                    </a:solidFill>
                  </a:rPr>
                  <a:t>L</a:t>
                </a:r>
                <a:r>
                  <a:rPr lang="es-CO" sz="400" dirty="0" smtClean="0">
                    <a:solidFill>
                      <a:schemeClr val="tx1"/>
                    </a:solidFill>
                  </a:rPr>
                  <a:t>1:</a:t>
                </a:r>
              </a:p>
              <a:p>
                <a:pPr algn="ctr"/>
                <a:r>
                  <a:rPr lang="es-CO" sz="400" dirty="0" smtClean="0">
                    <a:solidFill>
                      <a:schemeClr val="tx1"/>
                    </a:solidFill>
                  </a:rPr>
                  <a:t>4Tx&amp;4Rx</a:t>
                </a:r>
                <a:endParaRPr lang="es-CO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Rectángulo redondeado 120"/>
              <p:cNvSpPr/>
              <p:nvPr/>
            </p:nvSpPr>
            <p:spPr>
              <a:xfrm>
                <a:off x="2213078" y="2066964"/>
                <a:ext cx="504000" cy="1800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O" sz="900" b="1" dirty="0" smtClean="0">
                    <a:solidFill>
                      <a:srgbClr val="1A479E"/>
                    </a:solidFill>
                  </a:rPr>
                  <a:t>FRHG</a:t>
                </a:r>
                <a:endParaRPr lang="es-CO" sz="1400" b="1" dirty="0">
                  <a:solidFill>
                    <a:srgbClr val="1A479E"/>
                  </a:solidFill>
                </a:endParaRPr>
              </a:p>
            </p:txBody>
          </p:sp>
        </p:grpSp>
        <p:sp>
          <p:nvSpPr>
            <p:cNvPr id="114" name="Rectángulo 113"/>
            <p:cNvSpPr/>
            <p:nvPr/>
          </p:nvSpPr>
          <p:spPr>
            <a:xfrm>
              <a:off x="4735805" y="6294288"/>
              <a:ext cx="72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15" name="Rectángulo 114"/>
            <p:cNvSpPr/>
            <p:nvPr/>
          </p:nvSpPr>
          <p:spPr>
            <a:xfrm>
              <a:off x="4864027" y="6294288"/>
              <a:ext cx="72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11" name="Rectangle 59"/>
          <p:cNvSpPr/>
          <p:nvPr/>
        </p:nvSpPr>
        <p:spPr>
          <a:xfrm>
            <a:off x="4359071" y="1590070"/>
            <a:ext cx="1476000" cy="86400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20000" bIns="120000" rtlCol="0" anchor="ctr" anchorCtr="0"/>
          <a:lstStyle/>
          <a:p>
            <a:pPr defTabSz="1219170"/>
            <a:r>
              <a:rPr lang="es-MX" sz="1100" kern="0" dirty="0" smtClean="0">
                <a:solidFill>
                  <a:srgbClr val="124191"/>
                </a:solidFill>
              </a:rPr>
              <a:t>LTE </a:t>
            </a:r>
            <a:r>
              <a:rPr lang="es-MX" sz="1100" kern="0" dirty="0">
                <a:solidFill>
                  <a:srgbClr val="124191"/>
                </a:solidFill>
              </a:rPr>
              <a:t>(</a:t>
            </a:r>
            <a:r>
              <a:rPr lang="es-MX" sz="1100" kern="0" dirty="0" smtClean="0">
                <a:solidFill>
                  <a:srgbClr val="124191"/>
                </a:solidFill>
              </a:rPr>
              <a:t>4T/4R)</a:t>
            </a:r>
          </a:p>
          <a:p>
            <a:pPr defTabSz="1219170"/>
            <a:r>
              <a:rPr lang="es-MX" sz="1100" kern="0" dirty="0" smtClean="0">
                <a:solidFill>
                  <a:srgbClr val="C00000"/>
                </a:solidFill>
              </a:rPr>
              <a:t>2+2+2</a:t>
            </a:r>
            <a:r>
              <a:rPr lang="es-MX" sz="1100" kern="0" dirty="0" smtClean="0">
                <a:solidFill>
                  <a:srgbClr val="124191"/>
                </a:solidFill>
              </a:rPr>
              <a:t>  @(</a:t>
            </a:r>
            <a:r>
              <a:rPr lang="es-MX" sz="1100" kern="0" dirty="0">
                <a:solidFill>
                  <a:srgbClr val="124191"/>
                </a:solidFill>
              </a:rPr>
              <a:t>20+10 MHz)</a:t>
            </a:r>
          </a:p>
          <a:p>
            <a:pPr defTabSz="1219170"/>
            <a:r>
              <a:rPr lang="es-MX" sz="1100" kern="0" dirty="0" smtClean="0">
                <a:solidFill>
                  <a:srgbClr val="124191"/>
                </a:solidFill>
              </a:rPr>
              <a:t>@</a:t>
            </a:r>
            <a:r>
              <a:rPr lang="es-MX" sz="1100" kern="0" dirty="0" smtClean="0">
                <a:solidFill>
                  <a:srgbClr val="C00000"/>
                </a:solidFill>
              </a:rPr>
              <a:t>20W/20W</a:t>
            </a:r>
            <a:endParaRPr lang="es-MX" sz="1100" kern="0" dirty="0">
              <a:solidFill>
                <a:srgbClr val="C00000"/>
              </a:solidFill>
            </a:endParaRPr>
          </a:p>
        </p:txBody>
      </p:sp>
      <p:cxnSp>
        <p:nvCxnSpPr>
          <p:cNvPr id="12" name="Conector angular 11"/>
          <p:cNvCxnSpPr>
            <a:stCxn id="115" idx="2"/>
            <a:endCxn id="174" idx="0"/>
          </p:cNvCxnSpPr>
          <p:nvPr/>
        </p:nvCxnSpPr>
        <p:spPr>
          <a:xfrm rot="5400000">
            <a:off x="3951957" y="4408697"/>
            <a:ext cx="1667502" cy="344050"/>
          </a:xfrm>
          <a:prstGeom prst="bentConnector3">
            <a:avLst>
              <a:gd name="adj1" fmla="val 50000"/>
            </a:avLst>
          </a:prstGeom>
          <a:ln>
            <a:solidFill>
              <a:srgbClr val="1A47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angular 13"/>
          <p:cNvCxnSpPr>
            <a:stCxn id="114" idx="2"/>
            <a:endCxn id="174" idx="0"/>
          </p:cNvCxnSpPr>
          <p:nvPr/>
        </p:nvCxnSpPr>
        <p:spPr>
          <a:xfrm rot="5400000">
            <a:off x="3887846" y="4472808"/>
            <a:ext cx="1667502" cy="215828"/>
          </a:xfrm>
          <a:prstGeom prst="bentConnector3">
            <a:avLst>
              <a:gd name="adj1" fmla="val 50000"/>
            </a:avLst>
          </a:prstGeom>
          <a:ln>
            <a:solidFill>
              <a:srgbClr val="1A47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/>
          <p:cNvSpPr/>
          <p:nvPr/>
        </p:nvSpPr>
        <p:spPr>
          <a:xfrm>
            <a:off x="4964003" y="3731341"/>
            <a:ext cx="10666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800" b="1" dirty="0"/>
              <a:t>*</a:t>
            </a:r>
            <a:r>
              <a:rPr lang="es-MX" sz="800" b="1" dirty="0" smtClean="0"/>
              <a:t>AHHB</a:t>
            </a:r>
          </a:p>
          <a:p>
            <a:r>
              <a:rPr lang="es-MX" sz="800" b="1" dirty="0" smtClean="0"/>
              <a:t>Serán introducidos como evolución del FRHG y FRHC.</a:t>
            </a:r>
            <a:endParaRPr lang="es-CO" sz="800" b="1" dirty="0"/>
          </a:p>
        </p:txBody>
      </p:sp>
      <p:grpSp>
        <p:nvGrpSpPr>
          <p:cNvPr id="18" name="Grupo 17"/>
          <p:cNvGrpSpPr/>
          <p:nvPr/>
        </p:nvGrpSpPr>
        <p:grpSpPr>
          <a:xfrm>
            <a:off x="6761191" y="2656747"/>
            <a:ext cx="1188000" cy="877565"/>
            <a:chOff x="2162212" y="1359376"/>
            <a:chExt cx="1188000" cy="877565"/>
          </a:xfrm>
        </p:grpSpPr>
        <p:sp>
          <p:nvSpPr>
            <p:cNvPr id="111" name="Rectángulo 110"/>
            <p:cNvSpPr/>
            <p:nvPr/>
          </p:nvSpPr>
          <p:spPr>
            <a:xfrm>
              <a:off x="2190671" y="1359376"/>
              <a:ext cx="612000" cy="5040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3200" b="1" dirty="0" smtClean="0">
                  <a:solidFill>
                    <a:srgbClr val="C00000"/>
                  </a:solidFill>
                </a:rPr>
                <a:t>x3</a:t>
              </a:r>
              <a:endParaRPr lang="es-CO" sz="1050" b="1" dirty="0">
                <a:solidFill>
                  <a:srgbClr val="C00000"/>
                </a:solidFill>
              </a:endParaRPr>
            </a:p>
          </p:txBody>
        </p:sp>
        <p:sp>
          <p:nvSpPr>
            <p:cNvPr id="112" name="Rectángulo 111"/>
            <p:cNvSpPr/>
            <p:nvPr/>
          </p:nvSpPr>
          <p:spPr>
            <a:xfrm>
              <a:off x="2162212" y="1775276"/>
              <a:ext cx="11880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1200" dirty="0" smtClean="0">
                  <a:solidFill>
                    <a:srgbClr val="C00000"/>
                  </a:solidFill>
                </a:rPr>
                <a:t>AHPCA requiere SRAN19B</a:t>
              </a:r>
            </a:p>
          </p:txBody>
        </p:sp>
      </p:grpSp>
      <p:cxnSp>
        <p:nvCxnSpPr>
          <p:cNvPr id="19" name="Conector angular 18"/>
          <p:cNvCxnSpPr>
            <a:stCxn id="88" idx="2"/>
            <a:endCxn id="164" idx="0"/>
          </p:cNvCxnSpPr>
          <p:nvPr/>
        </p:nvCxnSpPr>
        <p:spPr>
          <a:xfrm rot="5400000">
            <a:off x="5230567" y="3678989"/>
            <a:ext cx="1171502" cy="1290120"/>
          </a:xfrm>
          <a:prstGeom prst="bentConnector3">
            <a:avLst>
              <a:gd name="adj1" fmla="val 50000"/>
            </a:avLst>
          </a:prstGeom>
          <a:ln>
            <a:solidFill>
              <a:srgbClr val="1A47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9"/>
          <p:cNvSpPr/>
          <p:nvPr/>
        </p:nvSpPr>
        <p:spPr>
          <a:xfrm rot="16200000">
            <a:off x="4424006" y="3866413"/>
            <a:ext cx="576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200" dirty="0" smtClean="0"/>
              <a:t>OBSAI</a:t>
            </a:r>
          </a:p>
        </p:txBody>
      </p:sp>
      <p:sp>
        <p:nvSpPr>
          <p:cNvPr id="21" name="Rectángulo 20"/>
          <p:cNvSpPr/>
          <p:nvPr/>
        </p:nvSpPr>
        <p:spPr>
          <a:xfrm rot="16200000">
            <a:off x="6079508" y="3830788"/>
            <a:ext cx="576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200" dirty="0" smtClean="0">
                <a:solidFill>
                  <a:srgbClr val="C00000"/>
                </a:solidFill>
              </a:rPr>
              <a:t>CPRI</a:t>
            </a:r>
          </a:p>
        </p:txBody>
      </p:sp>
      <p:grpSp>
        <p:nvGrpSpPr>
          <p:cNvPr id="22" name="Grupo 21"/>
          <p:cNvGrpSpPr/>
          <p:nvPr/>
        </p:nvGrpSpPr>
        <p:grpSpPr>
          <a:xfrm>
            <a:off x="3917066" y="6163940"/>
            <a:ext cx="1923803" cy="439387"/>
            <a:chOff x="783770" y="4207427"/>
            <a:chExt cx="1923803" cy="439387"/>
          </a:xfrm>
        </p:grpSpPr>
        <p:sp>
          <p:nvSpPr>
            <p:cNvPr id="107" name="Rectángulo redondeado 106"/>
            <p:cNvSpPr/>
            <p:nvPr/>
          </p:nvSpPr>
          <p:spPr>
            <a:xfrm>
              <a:off x="783770" y="4207427"/>
              <a:ext cx="1923803" cy="439387"/>
            </a:xfrm>
            <a:prstGeom prst="roundRect">
              <a:avLst/>
            </a:prstGeom>
            <a:solidFill>
              <a:srgbClr val="FFDD7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8" name="Rectángulo redondeado 107"/>
            <p:cNvSpPr/>
            <p:nvPr/>
          </p:nvSpPr>
          <p:spPr>
            <a:xfrm>
              <a:off x="819396" y="4238776"/>
              <a:ext cx="1852550" cy="180000"/>
            </a:xfrm>
            <a:prstGeom prst="roundRect">
              <a:avLst/>
            </a:prstGeom>
            <a:solidFill>
              <a:srgbClr val="FFECAF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050" b="1" dirty="0" smtClean="0">
                  <a:solidFill>
                    <a:schemeClr val="tx1"/>
                  </a:solidFill>
                </a:rPr>
                <a:t>FSMF: WCDMA</a:t>
              </a:r>
              <a:endParaRPr lang="es-CO" b="1" dirty="0">
                <a:solidFill>
                  <a:schemeClr val="tx1"/>
                </a:solidFill>
              </a:endParaRPr>
            </a:p>
          </p:txBody>
        </p:sp>
        <p:sp>
          <p:nvSpPr>
            <p:cNvPr id="109" name="Rectángulo redondeado 108"/>
            <p:cNvSpPr/>
            <p:nvPr/>
          </p:nvSpPr>
          <p:spPr>
            <a:xfrm>
              <a:off x="819396" y="4444873"/>
              <a:ext cx="903119" cy="180000"/>
            </a:xfrm>
            <a:prstGeom prst="roundRect">
              <a:avLst/>
            </a:prstGeom>
            <a:solidFill>
              <a:srgbClr val="FFECAF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800" b="1" dirty="0" smtClean="0">
                  <a:solidFill>
                    <a:schemeClr val="tx1"/>
                  </a:solidFill>
                </a:rPr>
                <a:t>FBBC: WCDMA</a:t>
              </a:r>
              <a:endParaRPr lang="es-CO" b="1" dirty="0">
                <a:solidFill>
                  <a:schemeClr val="tx1"/>
                </a:solidFill>
              </a:endParaRPr>
            </a:p>
          </p:txBody>
        </p:sp>
        <p:sp>
          <p:nvSpPr>
            <p:cNvPr id="110" name="Rectángulo redondeado 109"/>
            <p:cNvSpPr/>
            <p:nvPr/>
          </p:nvSpPr>
          <p:spPr>
            <a:xfrm>
              <a:off x="1768827" y="4442795"/>
              <a:ext cx="903119" cy="180000"/>
            </a:xfrm>
            <a:prstGeom prst="roundRect">
              <a:avLst/>
            </a:prstGeom>
            <a:solidFill>
              <a:srgbClr val="FFECAF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800" b="1" dirty="0" smtClean="0">
                  <a:solidFill>
                    <a:schemeClr val="tx1"/>
                  </a:solidFill>
                </a:rPr>
                <a:t>FBBC: WCDMA</a:t>
              </a:r>
              <a:endParaRPr lang="es-CO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3" name="Conector recto 22"/>
          <p:cNvCxnSpPr/>
          <p:nvPr/>
        </p:nvCxnSpPr>
        <p:spPr>
          <a:xfrm>
            <a:off x="4098488" y="5789097"/>
            <a:ext cx="0" cy="5040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4199046" y="5789097"/>
            <a:ext cx="0" cy="50400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>
            <a:off x="4460391" y="5831790"/>
            <a:ext cx="0" cy="432000"/>
          </a:xfrm>
          <a:prstGeom prst="line">
            <a:avLst/>
          </a:prstGeom>
          <a:ln w="19050">
            <a:solidFill>
              <a:srgbClr val="1421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25"/>
          <p:cNvSpPr/>
          <p:nvPr/>
        </p:nvSpPr>
        <p:spPr>
          <a:xfrm>
            <a:off x="4462685" y="5882690"/>
            <a:ext cx="3960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800" dirty="0" smtClean="0"/>
              <a:t>SRIO</a:t>
            </a:r>
          </a:p>
        </p:txBody>
      </p:sp>
      <p:sp>
        <p:nvSpPr>
          <p:cNvPr id="27" name="Rectángulo 26"/>
          <p:cNvSpPr/>
          <p:nvPr/>
        </p:nvSpPr>
        <p:spPr>
          <a:xfrm>
            <a:off x="3652754" y="5882690"/>
            <a:ext cx="5760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800" dirty="0" smtClean="0"/>
              <a:t>HDMI </a:t>
            </a:r>
            <a:r>
              <a:rPr lang="es-MX" sz="800" dirty="0" err="1" smtClean="0"/>
              <a:t>Sync</a:t>
            </a:r>
            <a:endParaRPr lang="es-MX" sz="800" dirty="0" smtClean="0"/>
          </a:p>
        </p:txBody>
      </p:sp>
      <p:sp>
        <p:nvSpPr>
          <p:cNvPr id="28" name="Rectángulo 27"/>
          <p:cNvSpPr/>
          <p:nvPr/>
        </p:nvSpPr>
        <p:spPr>
          <a:xfrm>
            <a:off x="4151350" y="5882690"/>
            <a:ext cx="3960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800" dirty="0" smtClean="0"/>
              <a:t>SRIO</a:t>
            </a:r>
          </a:p>
        </p:txBody>
      </p:sp>
      <p:sp>
        <p:nvSpPr>
          <p:cNvPr id="29" name="Rectángulo 28"/>
          <p:cNvSpPr/>
          <p:nvPr/>
        </p:nvSpPr>
        <p:spPr>
          <a:xfrm>
            <a:off x="3667678" y="4751901"/>
            <a:ext cx="2325646" cy="1999224"/>
          </a:xfrm>
          <a:prstGeom prst="rect">
            <a:avLst/>
          </a:prstGeom>
          <a:noFill/>
          <a:ln>
            <a:solidFill>
              <a:srgbClr val="244886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Rectángulo 29"/>
          <p:cNvSpPr/>
          <p:nvPr/>
        </p:nvSpPr>
        <p:spPr>
          <a:xfrm>
            <a:off x="5217454" y="4458933"/>
            <a:ext cx="9411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400" dirty="0" smtClean="0"/>
              <a:t>SRAN19B</a:t>
            </a:r>
            <a:endParaRPr lang="es-CO" sz="500" dirty="0"/>
          </a:p>
        </p:txBody>
      </p:sp>
      <p:grpSp>
        <p:nvGrpSpPr>
          <p:cNvPr id="31" name="Grupo 30"/>
          <p:cNvGrpSpPr/>
          <p:nvPr/>
        </p:nvGrpSpPr>
        <p:grpSpPr>
          <a:xfrm>
            <a:off x="6257603" y="2478090"/>
            <a:ext cx="524438" cy="1260208"/>
            <a:chOff x="5390810" y="2111958"/>
            <a:chExt cx="524438" cy="1260208"/>
          </a:xfrm>
        </p:grpSpPr>
        <p:grpSp>
          <p:nvGrpSpPr>
            <p:cNvPr id="85" name="Grupo 84"/>
            <p:cNvGrpSpPr/>
            <p:nvPr/>
          </p:nvGrpSpPr>
          <p:grpSpPr>
            <a:xfrm>
              <a:off x="5390810" y="2111958"/>
              <a:ext cx="524438" cy="1260208"/>
              <a:chOff x="4568030" y="5142080"/>
              <a:chExt cx="524438" cy="1260208"/>
            </a:xfrm>
          </p:grpSpPr>
          <p:grpSp>
            <p:nvGrpSpPr>
              <p:cNvPr id="87" name="Grupo 86"/>
              <p:cNvGrpSpPr/>
              <p:nvPr/>
            </p:nvGrpSpPr>
            <p:grpSpPr>
              <a:xfrm>
                <a:off x="4568030" y="5142080"/>
                <a:ext cx="524438" cy="1225897"/>
                <a:chOff x="2202859" y="1090646"/>
                <a:chExt cx="524438" cy="1225897"/>
              </a:xfrm>
            </p:grpSpPr>
            <p:grpSp>
              <p:nvGrpSpPr>
                <p:cNvPr id="90" name="Grupo 89"/>
                <p:cNvGrpSpPr/>
                <p:nvPr/>
              </p:nvGrpSpPr>
              <p:grpSpPr>
                <a:xfrm>
                  <a:off x="2202859" y="1090646"/>
                  <a:ext cx="524438" cy="1225897"/>
                  <a:chOff x="2202859" y="1090646"/>
                  <a:chExt cx="524438" cy="1225897"/>
                </a:xfrm>
              </p:grpSpPr>
              <p:sp>
                <p:nvSpPr>
                  <p:cNvPr id="104" name="Rectángulo redondeado 103"/>
                  <p:cNvSpPr/>
                  <p:nvPr/>
                </p:nvSpPr>
                <p:spPr>
                  <a:xfrm>
                    <a:off x="2202859" y="1170285"/>
                    <a:ext cx="524438" cy="1146258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9050">
                    <a:solidFill>
                      <a:srgbClr val="1A479E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  <p:sp>
                <p:nvSpPr>
                  <p:cNvPr id="105" name="Elipse 104"/>
                  <p:cNvSpPr/>
                  <p:nvPr/>
                </p:nvSpPr>
                <p:spPr>
                  <a:xfrm>
                    <a:off x="2213078" y="1376809"/>
                    <a:ext cx="504000" cy="180000"/>
                  </a:xfrm>
                  <a:prstGeom prst="ellipse">
                    <a:avLst/>
                  </a:prstGeom>
                  <a:solidFill>
                    <a:srgbClr val="273142"/>
                  </a:solidFill>
                  <a:ln>
                    <a:solidFill>
                      <a:srgbClr val="27314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CO" sz="900" dirty="0" smtClean="0"/>
                      <a:t>LTE</a:t>
                    </a:r>
                    <a:endParaRPr lang="es-CO" sz="1400" dirty="0"/>
                  </a:p>
                </p:txBody>
              </p:sp>
              <p:sp>
                <p:nvSpPr>
                  <p:cNvPr id="106" name="CuadroTexto 105"/>
                  <p:cNvSpPr txBox="1"/>
                  <p:nvPr/>
                </p:nvSpPr>
                <p:spPr>
                  <a:xfrm>
                    <a:off x="2291954" y="1090646"/>
                    <a:ext cx="346249" cy="361385"/>
                  </a:xfrm>
                  <a:prstGeom prst="rect">
                    <a:avLst/>
                  </a:prstGeom>
                  <a:noFill/>
                </p:spPr>
                <p:txBody>
                  <a:bodyPr vert="vert270" wrap="square" rtlCol="0" anchor="ctr">
                    <a:spAutoFit/>
                  </a:bodyPr>
                  <a:lstStyle/>
                  <a:p>
                    <a:pPr algn="ctr"/>
                    <a:r>
                      <a:rPr lang="es-CO" sz="105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S1</a:t>
                    </a:r>
                    <a:endParaRPr lang="es-CO" sz="20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91" name="Rectángulo 90"/>
                <p:cNvSpPr/>
                <p:nvPr/>
              </p:nvSpPr>
              <p:spPr>
                <a:xfrm>
                  <a:off x="2231078" y="1868424"/>
                  <a:ext cx="468000" cy="397081"/>
                </a:xfrm>
                <a:prstGeom prst="rect">
                  <a:avLst/>
                </a:prstGeom>
                <a:solidFill>
                  <a:srgbClr val="CCF4FF"/>
                </a:solidFill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grpSp>
              <p:nvGrpSpPr>
                <p:cNvPr id="92" name="Grupo 91"/>
                <p:cNvGrpSpPr/>
                <p:nvPr/>
              </p:nvGrpSpPr>
              <p:grpSpPr>
                <a:xfrm>
                  <a:off x="2264156" y="1814424"/>
                  <a:ext cx="178478" cy="108000"/>
                  <a:chOff x="2804955" y="1919886"/>
                  <a:chExt cx="178478" cy="108000"/>
                </a:xfrm>
              </p:grpSpPr>
              <p:sp>
                <p:nvSpPr>
                  <p:cNvPr id="100" name="Rectángulo 99"/>
                  <p:cNvSpPr/>
                  <p:nvPr/>
                </p:nvSpPr>
                <p:spPr>
                  <a:xfrm>
                    <a:off x="2911433" y="1919886"/>
                    <a:ext cx="72000" cy="108000"/>
                  </a:xfrm>
                  <a:prstGeom prst="rect">
                    <a:avLst/>
                  </a:prstGeom>
                  <a:solidFill>
                    <a:srgbClr val="4280EF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  <p:sp>
                <p:nvSpPr>
                  <p:cNvPr id="101" name="Rectángulo 100"/>
                  <p:cNvSpPr/>
                  <p:nvPr/>
                </p:nvSpPr>
                <p:spPr>
                  <a:xfrm>
                    <a:off x="2804955" y="1919886"/>
                    <a:ext cx="72000" cy="108000"/>
                  </a:xfrm>
                  <a:prstGeom prst="rect">
                    <a:avLst/>
                  </a:prstGeom>
                  <a:solidFill>
                    <a:srgbClr val="1A479E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  <p:sp>
                <p:nvSpPr>
                  <p:cNvPr id="102" name="Elipse 101"/>
                  <p:cNvSpPr/>
                  <p:nvPr/>
                </p:nvSpPr>
                <p:spPr>
                  <a:xfrm>
                    <a:off x="2822955" y="1955886"/>
                    <a:ext cx="36000" cy="36000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solidFill>
                      <a:srgbClr val="92D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  <p:sp>
                <p:nvSpPr>
                  <p:cNvPr id="103" name="Elipse 102"/>
                  <p:cNvSpPr/>
                  <p:nvPr/>
                </p:nvSpPr>
                <p:spPr>
                  <a:xfrm>
                    <a:off x="2929433" y="1955886"/>
                    <a:ext cx="36000" cy="36000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solidFill>
                      <a:srgbClr val="92D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</p:grpSp>
            <p:grpSp>
              <p:nvGrpSpPr>
                <p:cNvPr id="93" name="Grupo 92"/>
                <p:cNvGrpSpPr/>
                <p:nvPr/>
              </p:nvGrpSpPr>
              <p:grpSpPr>
                <a:xfrm>
                  <a:off x="2481581" y="1814424"/>
                  <a:ext cx="178478" cy="108000"/>
                  <a:chOff x="2804955" y="1919886"/>
                  <a:chExt cx="178478" cy="108000"/>
                </a:xfrm>
              </p:grpSpPr>
              <p:sp>
                <p:nvSpPr>
                  <p:cNvPr id="96" name="Rectángulo 95"/>
                  <p:cNvSpPr/>
                  <p:nvPr/>
                </p:nvSpPr>
                <p:spPr>
                  <a:xfrm>
                    <a:off x="2911433" y="1919886"/>
                    <a:ext cx="72000" cy="108000"/>
                  </a:xfrm>
                  <a:prstGeom prst="rect">
                    <a:avLst/>
                  </a:prstGeom>
                  <a:solidFill>
                    <a:srgbClr val="4280EF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  <p:sp>
                <p:nvSpPr>
                  <p:cNvPr id="97" name="Rectángulo 96"/>
                  <p:cNvSpPr/>
                  <p:nvPr/>
                </p:nvSpPr>
                <p:spPr>
                  <a:xfrm>
                    <a:off x="2804955" y="1919886"/>
                    <a:ext cx="72000" cy="108000"/>
                  </a:xfrm>
                  <a:prstGeom prst="rect">
                    <a:avLst/>
                  </a:prstGeom>
                  <a:solidFill>
                    <a:srgbClr val="1A479E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  <p:sp>
                <p:nvSpPr>
                  <p:cNvPr id="98" name="Elipse 97"/>
                  <p:cNvSpPr/>
                  <p:nvPr/>
                </p:nvSpPr>
                <p:spPr>
                  <a:xfrm>
                    <a:off x="2822955" y="1955886"/>
                    <a:ext cx="36000" cy="36000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solidFill>
                      <a:srgbClr val="92D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  <p:sp>
                <p:nvSpPr>
                  <p:cNvPr id="99" name="Elipse 98"/>
                  <p:cNvSpPr/>
                  <p:nvPr/>
                </p:nvSpPr>
                <p:spPr>
                  <a:xfrm>
                    <a:off x="2929433" y="1955886"/>
                    <a:ext cx="36000" cy="36000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solidFill>
                      <a:srgbClr val="92D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</p:grpSp>
            <p:sp>
              <p:nvSpPr>
                <p:cNvPr id="94" name="Rectángulo 93"/>
                <p:cNvSpPr/>
                <p:nvPr/>
              </p:nvSpPr>
              <p:spPr>
                <a:xfrm>
                  <a:off x="2267078" y="1953773"/>
                  <a:ext cx="396000" cy="1274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400" dirty="0">
                      <a:solidFill>
                        <a:schemeClr val="tx1"/>
                      </a:solidFill>
                    </a:rPr>
                    <a:t>L</a:t>
                  </a:r>
                  <a:r>
                    <a:rPr lang="es-CO" sz="400" dirty="0" smtClean="0">
                      <a:solidFill>
                        <a:schemeClr val="tx1"/>
                      </a:solidFill>
                    </a:rPr>
                    <a:t>1:</a:t>
                  </a:r>
                </a:p>
                <a:p>
                  <a:pPr algn="ctr"/>
                  <a:r>
                    <a:rPr lang="es-CO" sz="400" dirty="0" smtClean="0">
                      <a:solidFill>
                        <a:schemeClr val="tx1"/>
                      </a:solidFill>
                    </a:rPr>
                    <a:t>4Tx&amp;4Rx</a:t>
                  </a:r>
                  <a:endParaRPr lang="es-CO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Rectángulo redondeado 94"/>
                <p:cNvSpPr/>
                <p:nvPr/>
              </p:nvSpPr>
              <p:spPr>
                <a:xfrm>
                  <a:off x="2213078" y="2066964"/>
                  <a:ext cx="504000" cy="18000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800" b="1" dirty="0" smtClean="0">
                      <a:solidFill>
                        <a:srgbClr val="1A479E"/>
                      </a:solidFill>
                    </a:rPr>
                    <a:t>AHPCA</a:t>
                  </a:r>
                  <a:endParaRPr lang="es-CO" sz="1400" b="1" dirty="0">
                    <a:solidFill>
                      <a:srgbClr val="1A479E"/>
                    </a:solidFill>
                  </a:endParaRPr>
                </a:p>
              </p:txBody>
            </p:sp>
          </p:grpSp>
          <p:sp>
            <p:nvSpPr>
              <p:cNvPr id="88" name="Rectángulo 87"/>
              <p:cNvSpPr/>
              <p:nvPr/>
            </p:nvSpPr>
            <p:spPr>
              <a:xfrm>
                <a:off x="4735805" y="6294288"/>
                <a:ext cx="72000" cy="10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89" name="Rectángulo 88"/>
              <p:cNvSpPr/>
              <p:nvPr/>
            </p:nvSpPr>
            <p:spPr>
              <a:xfrm>
                <a:off x="4864027" y="6294288"/>
                <a:ext cx="72000" cy="10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sp>
          <p:nvSpPr>
            <p:cNvPr id="86" name="Elipse 85"/>
            <p:cNvSpPr/>
            <p:nvPr/>
          </p:nvSpPr>
          <p:spPr>
            <a:xfrm>
              <a:off x="5401029" y="2620363"/>
              <a:ext cx="504000" cy="180000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2731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050" dirty="0" smtClean="0"/>
                <a:t>3</a:t>
              </a:r>
              <a:r>
                <a:rPr lang="es-CO" sz="1000" dirty="0" smtClean="0"/>
                <a:t>G</a:t>
              </a:r>
              <a:endParaRPr lang="es-CO" sz="1400" dirty="0"/>
            </a:p>
          </p:txBody>
        </p:sp>
      </p:grpSp>
      <p:sp>
        <p:nvSpPr>
          <p:cNvPr id="34" name="Rectángulo 33"/>
          <p:cNvSpPr/>
          <p:nvPr/>
        </p:nvSpPr>
        <p:spPr>
          <a:xfrm rot="16200000">
            <a:off x="3054586" y="3866413"/>
            <a:ext cx="576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200" dirty="0" smtClean="0"/>
              <a:t>OBSAI</a:t>
            </a:r>
          </a:p>
        </p:txBody>
      </p:sp>
      <p:grpSp>
        <p:nvGrpSpPr>
          <p:cNvPr id="35" name="Grupo 34"/>
          <p:cNvGrpSpPr/>
          <p:nvPr/>
        </p:nvGrpSpPr>
        <p:grpSpPr>
          <a:xfrm>
            <a:off x="5095064" y="2727489"/>
            <a:ext cx="756000" cy="692899"/>
            <a:chOff x="2162212" y="1501876"/>
            <a:chExt cx="756000" cy="692899"/>
          </a:xfrm>
        </p:grpSpPr>
        <p:sp>
          <p:nvSpPr>
            <p:cNvPr id="83" name="Rectángulo 82"/>
            <p:cNvSpPr/>
            <p:nvPr/>
          </p:nvSpPr>
          <p:spPr>
            <a:xfrm>
              <a:off x="2190671" y="1501876"/>
              <a:ext cx="612000" cy="5040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3200" b="1" dirty="0" smtClean="0">
                  <a:solidFill>
                    <a:srgbClr val="C00000"/>
                  </a:solidFill>
                </a:rPr>
                <a:t>x3</a:t>
              </a:r>
              <a:endParaRPr lang="es-CO" sz="1050" b="1" dirty="0">
                <a:solidFill>
                  <a:srgbClr val="C00000"/>
                </a:solidFill>
              </a:endParaRPr>
            </a:p>
          </p:txBody>
        </p:sp>
        <p:sp>
          <p:nvSpPr>
            <p:cNvPr id="84" name="Rectángulo 83"/>
            <p:cNvSpPr/>
            <p:nvPr/>
          </p:nvSpPr>
          <p:spPr>
            <a:xfrm>
              <a:off x="2162212" y="1917776"/>
              <a:ext cx="756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1200" dirty="0" smtClean="0">
                  <a:solidFill>
                    <a:srgbClr val="C00000"/>
                  </a:solidFill>
                </a:rPr>
                <a:t>RRH (B7)</a:t>
              </a:r>
            </a:p>
          </p:txBody>
        </p:sp>
      </p:grpSp>
      <p:sp>
        <p:nvSpPr>
          <p:cNvPr id="36" name="Elipse 35"/>
          <p:cNvSpPr/>
          <p:nvPr/>
        </p:nvSpPr>
        <p:spPr>
          <a:xfrm>
            <a:off x="4634496" y="2993793"/>
            <a:ext cx="504000" cy="180000"/>
          </a:xfrm>
          <a:prstGeom prst="ellipse">
            <a:avLst/>
          </a:prstGeom>
          <a:solidFill>
            <a:srgbClr val="002060"/>
          </a:solidFill>
          <a:ln>
            <a:solidFill>
              <a:srgbClr val="2731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 smtClean="0"/>
              <a:t>LTE</a:t>
            </a:r>
            <a:endParaRPr lang="es-CO" sz="1400" dirty="0"/>
          </a:p>
        </p:txBody>
      </p:sp>
      <p:grpSp>
        <p:nvGrpSpPr>
          <p:cNvPr id="37" name="Grupo 36"/>
          <p:cNvGrpSpPr/>
          <p:nvPr/>
        </p:nvGrpSpPr>
        <p:grpSpPr>
          <a:xfrm>
            <a:off x="2568412" y="2523855"/>
            <a:ext cx="1440000" cy="1163638"/>
            <a:chOff x="1658684" y="979998"/>
            <a:chExt cx="1440000" cy="1163638"/>
          </a:xfrm>
        </p:grpSpPr>
        <p:grpSp>
          <p:nvGrpSpPr>
            <p:cNvPr id="41" name="Grupo 40"/>
            <p:cNvGrpSpPr/>
            <p:nvPr/>
          </p:nvGrpSpPr>
          <p:grpSpPr>
            <a:xfrm>
              <a:off x="1658684" y="979998"/>
              <a:ext cx="1440000" cy="1139909"/>
              <a:chOff x="1658684" y="979998"/>
              <a:chExt cx="1440000" cy="1139909"/>
            </a:xfrm>
          </p:grpSpPr>
          <p:grpSp>
            <p:nvGrpSpPr>
              <p:cNvPr id="45" name="Grupo 44"/>
              <p:cNvGrpSpPr/>
              <p:nvPr/>
            </p:nvGrpSpPr>
            <p:grpSpPr>
              <a:xfrm>
                <a:off x="1658684" y="979998"/>
                <a:ext cx="1440000" cy="1139909"/>
                <a:chOff x="921614" y="1750818"/>
                <a:chExt cx="1440000" cy="1139909"/>
              </a:xfrm>
            </p:grpSpPr>
            <p:grpSp>
              <p:nvGrpSpPr>
                <p:cNvPr id="50" name="Grupo 49"/>
                <p:cNvGrpSpPr/>
                <p:nvPr/>
              </p:nvGrpSpPr>
              <p:grpSpPr>
                <a:xfrm>
                  <a:off x="956465" y="1750818"/>
                  <a:ext cx="874063" cy="1139909"/>
                  <a:chOff x="956465" y="1750818"/>
                  <a:chExt cx="874063" cy="1139909"/>
                </a:xfrm>
              </p:grpSpPr>
              <p:grpSp>
                <p:nvGrpSpPr>
                  <p:cNvPr id="75" name="Grupo 74"/>
                  <p:cNvGrpSpPr/>
                  <p:nvPr/>
                </p:nvGrpSpPr>
                <p:grpSpPr>
                  <a:xfrm>
                    <a:off x="956465" y="1750818"/>
                    <a:ext cx="409433" cy="1139909"/>
                    <a:chOff x="956465" y="1750818"/>
                    <a:chExt cx="409433" cy="1139909"/>
                  </a:xfrm>
                </p:grpSpPr>
                <p:sp>
                  <p:nvSpPr>
                    <p:cNvPr id="81" name="Rectángulo redondeado 80"/>
                    <p:cNvSpPr/>
                    <p:nvPr/>
                  </p:nvSpPr>
                  <p:spPr>
                    <a:xfrm>
                      <a:off x="956465" y="1768198"/>
                      <a:ext cx="409433" cy="1122529"/>
                    </a:xfrm>
                    <a:prstGeom prst="round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9050">
                      <a:solidFill>
                        <a:srgbClr val="1A479E"/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CO"/>
                    </a:p>
                  </p:txBody>
                </p:sp>
                <p:sp>
                  <p:nvSpPr>
                    <p:cNvPr id="82" name="CuadroTexto 81"/>
                    <p:cNvSpPr txBox="1"/>
                    <p:nvPr/>
                  </p:nvSpPr>
                  <p:spPr>
                    <a:xfrm>
                      <a:off x="988057" y="1750818"/>
                      <a:ext cx="346249" cy="252000"/>
                    </a:xfrm>
                    <a:prstGeom prst="rect">
                      <a:avLst/>
                    </a:prstGeom>
                    <a:noFill/>
                  </p:spPr>
                  <p:txBody>
                    <a:bodyPr vert="vert270" wrap="square" rtlCol="0" anchor="ctr">
                      <a:spAutoFit/>
                    </a:bodyPr>
                    <a:lstStyle/>
                    <a:p>
                      <a:pPr algn="ctr"/>
                      <a:r>
                        <a:rPr lang="es-CO" sz="105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S1</a:t>
                      </a:r>
                      <a:endParaRPr lang="es-CO" sz="2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p:txBody>
                </p:sp>
              </p:grpSp>
              <p:grpSp>
                <p:nvGrpSpPr>
                  <p:cNvPr id="76" name="Grupo 75"/>
                  <p:cNvGrpSpPr/>
                  <p:nvPr/>
                </p:nvGrpSpPr>
                <p:grpSpPr>
                  <a:xfrm>
                    <a:off x="1421095" y="1756317"/>
                    <a:ext cx="409433" cy="1134410"/>
                    <a:chOff x="1421095" y="1756317"/>
                    <a:chExt cx="409433" cy="1134410"/>
                  </a:xfrm>
                </p:grpSpPr>
                <p:sp>
                  <p:nvSpPr>
                    <p:cNvPr id="79" name="Rectángulo redondeado 78"/>
                    <p:cNvSpPr/>
                    <p:nvPr/>
                  </p:nvSpPr>
                  <p:spPr>
                    <a:xfrm>
                      <a:off x="1421095" y="1768198"/>
                      <a:ext cx="409433" cy="1122529"/>
                    </a:xfrm>
                    <a:prstGeom prst="round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9050">
                      <a:solidFill>
                        <a:srgbClr val="1A479E"/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CO"/>
                    </a:p>
                  </p:txBody>
                </p:sp>
                <p:sp>
                  <p:nvSpPr>
                    <p:cNvPr id="80" name="CuadroTexto 79"/>
                    <p:cNvSpPr txBox="1"/>
                    <p:nvPr/>
                  </p:nvSpPr>
                  <p:spPr>
                    <a:xfrm>
                      <a:off x="1452687" y="1756317"/>
                      <a:ext cx="346249" cy="252000"/>
                    </a:xfrm>
                    <a:prstGeom prst="rect">
                      <a:avLst/>
                    </a:prstGeom>
                    <a:noFill/>
                  </p:spPr>
                  <p:txBody>
                    <a:bodyPr vert="vert270" wrap="square" rtlCol="0" anchor="ctr">
                      <a:spAutoFit/>
                    </a:bodyPr>
                    <a:lstStyle/>
                    <a:p>
                      <a:pPr algn="ctr"/>
                      <a:r>
                        <a:rPr lang="es-CO" sz="105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S1</a:t>
                      </a:r>
                      <a:endParaRPr lang="es-CO" sz="2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p:txBody>
                </p:sp>
              </p:grpSp>
              <p:sp>
                <p:nvSpPr>
                  <p:cNvPr id="77" name="Elipse 76"/>
                  <p:cNvSpPr/>
                  <p:nvPr/>
                </p:nvSpPr>
                <p:spPr>
                  <a:xfrm>
                    <a:off x="982439" y="2004262"/>
                    <a:ext cx="828000" cy="144000"/>
                  </a:xfrm>
                  <a:prstGeom prst="ellipse">
                    <a:avLst/>
                  </a:prstGeom>
                  <a:solidFill>
                    <a:srgbClr val="273142"/>
                  </a:solidFill>
                  <a:ln>
                    <a:solidFill>
                      <a:srgbClr val="27314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CO" sz="1050" dirty="0" smtClean="0"/>
                      <a:t>LTE</a:t>
                    </a:r>
                    <a:endParaRPr lang="es-CO" dirty="0"/>
                  </a:p>
                </p:txBody>
              </p:sp>
              <p:sp>
                <p:nvSpPr>
                  <p:cNvPr id="78" name="Elipse 77"/>
                  <p:cNvSpPr/>
                  <p:nvPr/>
                </p:nvSpPr>
                <p:spPr>
                  <a:xfrm>
                    <a:off x="982439" y="2172452"/>
                    <a:ext cx="828000" cy="1440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CO" sz="900" dirty="0" smtClean="0"/>
                      <a:t>WCDMA</a:t>
                    </a:r>
                    <a:endParaRPr lang="es-CO" sz="1400" dirty="0"/>
                  </a:p>
                </p:txBody>
              </p:sp>
            </p:grpSp>
            <p:grpSp>
              <p:nvGrpSpPr>
                <p:cNvPr id="51" name="Grupo 50"/>
                <p:cNvGrpSpPr/>
                <p:nvPr/>
              </p:nvGrpSpPr>
              <p:grpSpPr>
                <a:xfrm>
                  <a:off x="921614" y="2387766"/>
                  <a:ext cx="1440000" cy="446738"/>
                  <a:chOff x="843460" y="2217541"/>
                  <a:chExt cx="1440000" cy="446738"/>
                </a:xfrm>
              </p:grpSpPr>
              <p:sp>
                <p:nvSpPr>
                  <p:cNvPr id="52" name="Rectángulo 51"/>
                  <p:cNvSpPr/>
                  <p:nvPr/>
                </p:nvSpPr>
                <p:spPr>
                  <a:xfrm>
                    <a:off x="914398" y="2267198"/>
                    <a:ext cx="1298124" cy="397081"/>
                  </a:xfrm>
                  <a:prstGeom prst="rect">
                    <a:avLst/>
                  </a:prstGeom>
                  <a:solidFill>
                    <a:srgbClr val="CCF4FF"/>
                  </a:solidFill>
                  <a:ln w="190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  <p:sp>
                <p:nvSpPr>
                  <p:cNvPr id="53" name="Rectángulo redondeado 52"/>
                  <p:cNvSpPr/>
                  <p:nvPr/>
                </p:nvSpPr>
                <p:spPr>
                  <a:xfrm>
                    <a:off x="843460" y="2447958"/>
                    <a:ext cx="1440000" cy="18000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CO" sz="900" b="1" dirty="0" smtClean="0">
                        <a:solidFill>
                          <a:srgbClr val="1A479E"/>
                        </a:solidFill>
                      </a:rPr>
                      <a:t>FXFC/A (RFM 3TX6RX B2)</a:t>
                    </a:r>
                    <a:endParaRPr lang="es-CO" sz="1400" b="1" dirty="0">
                      <a:solidFill>
                        <a:srgbClr val="1A479E"/>
                      </a:solidFill>
                    </a:endParaRPr>
                  </a:p>
                </p:txBody>
              </p:sp>
              <p:grpSp>
                <p:nvGrpSpPr>
                  <p:cNvPr id="54" name="Grupo 53"/>
                  <p:cNvGrpSpPr/>
                  <p:nvPr/>
                </p:nvGrpSpPr>
                <p:grpSpPr>
                  <a:xfrm>
                    <a:off x="1009648" y="2217541"/>
                    <a:ext cx="291799" cy="101600"/>
                    <a:chOff x="1009648" y="2217541"/>
                    <a:chExt cx="291799" cy="101600"/>
                  </a:xfrm>
                </p:grpSpPr>
                <p:grpSp>
                  <p:nvGrpSpPr>
                    <p:cNvPr id="69" name="Grupo 68"/>
                    <p:cNvGrpSpPr/>
                    <p:nvPr/>
                  </p:nvGrpSpPr>
                  <p:grpSpPr>
                    <a:xfrm>
                      <a:off x="1009648" y="2217541"/>
                      <a:ext cx="120652" cy="101600"/>
                      <a:chOff x="1009648" y="2220418"/>
                      <a:chExt cx="120652" cy="101600"/>
                    </a:xfrm>
                  </p:grpSpPr>
                  <p:sp>
                    <p:nvSpPr>
                      <p:cNvPr id="73" name="Rectángulo 72"/>
                      <p:cNvSpPr/>
                      <p:nvPr/>
                    </p:nvSpPr>
                    <p:spPr>
                      <a:xfrm>
                        <a:off x="1009648" y="2220418"/>
                        <a:ext cx="120652" cy="101600"/>
                      </a:xfrm>
                      <a:prstGeom prst="rect">
                        <a:avLst/>
                      </a:prstGeom>
                      <a:solidFill>
                        <a:srgbClr val="1A479E"/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CO"/>
                      </a:p>
                    </p:txBody>
                  </p:sp>
                  <p:sp>
                    <p:nvSpPr>
                      <p:cNvPr id="74" name="Elipse 73"/>
                      <p:cNvSpPr/>
                      <p:nvPr/>
                    </p:nvSpPr>
                    <p:spPr>
                      <a:xfrm>
                        <a:off x="1034197" y="2235218"/>
                        <a:ext cx="71554" cy="72000"/>
                      </a:xfrm>
                      <a:prstGeom prst="ellipse">
                        <a:avLst/>
                      </a:prstGeom>
                      <a:solidFill>
                        <a:srgbClr val="92D050"/>
                      </a:solidFill>
                      <a:ln>
                        <a:solidFill>
                          <a:srgbClr val="92D05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CO"/>
                      </a:p>
                    </p:txBody>
                  </p:sp>
                </p:grpSp>
                <p:grpSp>
                  <p:nvGrpSpPr>
                    <p:cNvPr id="70" name="Grupo 69"/>
                    <p:cNvGrpSpPr/>
                    <p:nvPr/>
                  </p:nvGrpSpPr>
                  <p:grpSpPr>
                    <a:xfrm>
                      <a:off x="1180795" y="2217541"/>
                      <a:ext cx="120652" cy="101600"/>
                      <a:chOff x="1180795" y="2214665"/>
                      <a:chExt cx="120652" cy="101600"/>
                    </a:xfrm>
                  </p:grpSpPr>
                  <p:sp>
                    <p:nvSpPr>
                      <p:cNvPr id="71" name="Rectángulo 70"/>
                      <p:cNvSpPr/>
                      <p:nvPr/>
                    </p:nvSpPr>
                    <p:spPr>
                      <a:xfrm>
                        <a:off x="1180795" y="2214665"/>
                        <a:ext cx="120652" cy="101600"/>
                      </a:xfrm>
                      <a:prstGeom prst="rect">
                        <a:avLst/>
                      </a:prstGeom>
                      <a:solidFill>
                        <a:srgbClr val="4280EF"/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CO"/>
                      </a:p>
                    </p:txBody>
                  </p:sp>
                  <p:sp>
                    <p:nvSpPr>
                      <p:cNvPr id="72" name="Elipse 71"/>
                      <p:cNvSpPr/>
                      <p:nvPr/>
                    </p:nvSpPr>
                    <p:spPr>
                      <a:xfrm>
                        <a:off x="1205344" y="2229465"/>
                        <a:ext cx="71554" cy="72000"/>
                      </a:xfrm>
                      <a:prstGeom prst="ellipse">
                        <a:avLst/>
                      </a:prstGeom>
                      <a:solidFill>
                        <a:srgbClr val="92D050"/>
                      </a:solidFill>
                      <a:ln>
                        <a:solidFill>
                          <a:srgbClr val="92D05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CO"/>
                      </a:p>
                    </p:txBody>
                  </p:sp>
                </p:grpSp>
              </p:grpSp>
              <p:grpSp>
                <p:nvGrpSpPr>
                  <p:cNvPr id="55" name="Grupo 54"/>
                  <p:cNvGrpSpPr/>
                  <p:nvPr/>
                </p:nvGrpSpPr>
                <p:grpSpPr>
                  <a:xfrm>
                    <a:off x="1419611" y="2218913"/>
                    <a:ext cx="291799" cy="101600"/>
                    <a:chOff x="1009648" y="2217541"/>
                    <a:chExt cx="291799" cy="101600"/>
                  </a:xfrm>
                </p:grpSpPr>
                <p:grpSp>
                  <p:nvGrpSpPr>
                    <p:cNvPr id="63" name="Grupo 62"/>
                    <p:cNvGrpSpPr/>
                    <p:nvPr/>
                  </p:nvGrpSpPr>
                  <p:grpSpPr>
                    <a:xfrm>
                      <a:off x="1009648" y="2217541"/>
                      <a:ext cx="120652" cy="101600"/>
                      <a:chOff x="1009648" y="2220418"/>
                      <a:chExt cx="120652" cy="101600"/>
                    </a:xfrm>
                  </p:grpSpPr>
                  <p:sp>
                    <p:nvSpPr>
                      <p:cNvPr id="67" name="Rectángulo 66"/>
                      <p:cNvSpPr/>
                      <p:nvPr/>
                    </p:nvSpPr>
                    <p:spPr>
                      <a:xfrm>
                        <a:off x="1009648" y="2220418"/>
                        <a:ext cx="120652" cy="101600"/>
                      </a:xfrm>
                      <a:prstGeom prst="rect">
                        <a:avLst/>
                      </a:prstGeom>
                      <a:solidFill>
                        <a:srgbClr val="1A479E"/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CO"/>
                      </a:p>
                    </p:txBody>
                  </p:sp>
                  <p:sp>
                    <p:nvSpPr>
                      <p:cNvPr id="68" name="Elipse 67"/>
                      <p:cNvSpPr/>
                      <p:nvPr/>
                    </p:nvSpPr>
                    <p:spPr>
                      <a:xfrm>
                        <a:off x="1034197" y="2235218"/>
                        <a:ext cx="71554" cy="72000"/>
                      </a:xfrm>
                      <a:prstGeom prst="ellipse">
                        <a:avLst/>
                      </a:prstGeom>
                      <a:solidFill>
                        <a:srgbClr val="92D050"/>
                      </a:solidFill>
                      <a:ln>
                        <a:solidFill>
                          <a:srgbClr val="92D05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CO"/>
                      </a:p>
                    </p:txBody>
                  </p:sp>
                </p:grpSp>
                <p:grpSp>
                  <p:nvGrpSpPr>
                    <p:cNvPr id="64" name="Grupo 63"/>
                    <p:cNvGrpSpPr/>
                    <p:nvPr/>
                  </p:nvGrpSpPr>
                  <p:grpSpPr>
                    <a:xfrm>
                      <a:off x="1180795" y="2217541"/>
                      <a:ext cx="120652" cy="101600"/>
                      <a:chOff x="1180795" y="2214665"/>
                      <a:chExt cx="120652" cy="101600"/>
                    </a:xfrm>
                  </p:grpSpPr>
                  <p:sp>
                    <p:nvSpPr>
                      <p:cNvPr id="65" name="Rectángulo 64"/>
                      <p:cNvSpPr/>
                      <p:nvPr/>
                    </p:nvSpPr>
                    <p:spPr>
                      <a:xfrm>
                        <a:off x="1180795" y="2214665"/>
                        <a:ext cx="120652" cy="101600"/>
                      </a:xfrm>
                      <a:prstGeom prst="rect">
                        <a:avLst/>
                      </a:prstGeom>
                      <a:solidFill>
                        <a:srgbClr val="4280EF"/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CO"/>
                      </a:p>
                    </p:txBody>
                  </p:sp>
                  <p:sp>
                    <p:nvSpPr>
                      <p:cNvPr id="66" name="Elipse 65"/>
                      <p:cNvSpPr/>
                      <p:nvPr/>
                    </p:nvSpPr>
                    <p:spPr>
                      <a:xfrm>
                        <a:off x="1205344" y="2229465"/>
                        <a:ext cx="71554" cy="72000"/>
                      </a:xfrm>
                      <a:prstGeom prst="ellipse">
                        <a:avLst/>
                      </a:prstGeom>
                      <a:solidFill>
                        <a:srgbClr val="92D050"/>
                      </a:solidFill>
                      <a:ln>
                        <a:solidFill>
                          <a:srgbClr val="92D05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CO"/>
                      </a:p>
                    </p:txBody>
                  </p:sp>
                </p:grpSp>
              </p:grpSp>
              <p:grpSp>
                <p:nvGrpSpPr>
                  <p:cNvPr id="56" name="Grupo 55"/>
                  <p:cNvGrpSpPr/>
                  <p:nvPr/>
                </p:nvGrpSpPr>
                <p:grpSpPr>
                  <a:xfrm>
                    <a:off x="1829574" y="2217541"/>
                    <a:ext cx="291799" cy="101600"/>
                    <a:chOff x="1009648" y="2217541"/>
                    <a:chExt cx="291799" cy="101600"/>
                  </a:xfrm>
                </p:grpSpPr>
                <p:grpSp>
                  <p:nvGrpSpPr>
                    <p:cNvPr id="57" name="Grupo 56"/>
                    <p:cNvGrpSpPr/>
                    <p:nvPr/>
                  </p:nvGrpSpPr>
                  <p:grpSpPr>
                    <a:xfrm>
                      <a:off x="1009648" y="2217541"/>
                      <a:ext cx="120652" cy="101600"/>
                      <a:chOff x="1009648" y="2220418"/>
                      <a:chExt cx="120652" cy="101600"/>
                    </a:xfrm>
                  </p:grpSpPr>
                  <p:sp>
                    <p:nvSpPr>
                      <p:cNvPr id="61" name="Rectángulo 60"/>
                      <p:cNvSpPr/>
                      <p:nvPr/>
                    </p:nvSpPr>
                    <p:spPr>
                      <a:xfrm>
                        <a:off x="1009648" y="2220418"/>
                        <a:ext cx="120652" cy="101600"/>
                      </a:xfrm>
                      <a:prstGeom prst="rect">
                        <a:avLst/>
                      </a:prstGeom>
                      <a:solidFill>
                        <a:srgbClr val="1A479E"/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CO"/>
                      </a:p>
                    </p:txBody>
                  </p:sp>
                  <p:sp>
                    <p:nvSpPr>
                      <p:cNvPr id="62" name="Elipse 61"/>
                      <p:cNvSpPr/>
                      <p:nvPr/>
                    </p:nvSpPr>
                    <p:spPr>
                      <a:xfrm>
                        <a:off x="1034197" y="2235218"/>
                        <a:ext cx="71554" cy="72000"/>
                      </a:xfrm>
                      <a:prstGeom prst="ellipse">
                        <a:avLst/>
                      </a:prstGeom>
                      <a:solidFill>
                        <a:srgbClr val="92D050"/>
                      </a:solidFill>
                      <a:ln>
                        <a:solidFill>
                          <a:srgbClr val="92D05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CO"/>
                      </a:p>
                    </p:txBody>
                  </p:sp>
                </p:grpSp>
                <p:grpSp>
                  <p:nvGrpSpPr>
                    <p:cNvPr id="58" name="Grupo 57"/>
                    <p:cNvGrpSpPr/>
                    <p:nvPr/>
                  </p:nvGrpSpPr>
                  <p:grpSpPr>
                    <a:xfrm>
                      <a:off x="1180795" y="2217541"/>
                      <a:ext cx="120652" cy="101600"/>
                      <a:chOff x="1180795" y="2214665"/>
                      <a:chExt cx="120652" cy="101600"/>
                    </a:xfrm>
                  </p:grpSpPr>
                  <p:sp>
                    <p:nvSpPr>
                      <p:cNvPr id="59" name="Rectángulo 58"/>
                      <p:cNvSpPr/>
                      <p:nvPr/>
                    </p:nvSpPr>
                    <p:spPr>
                      <a:xfrm>
                        <a:off x="1180795" y="2214665"/>
                        <a:ext cx="120652" cy="101600"/>
                      </a:xfrm>
                      <a:prstGeom prst="rect">
                        <a:avLst/>
                      </a:prstGeom>
                      <a:solidFill>
                        <a:srgbClr val="4280EF"/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CO"/>
                      </a:p>
                    </p:txBody>
                  </p:sp>
                  <p:sp>
                    <p:nvSpPr>
                      <p:cNvPr id="60" name="Elipse 59"/>
                      <p:cNvSpPr/>
                      <p:nvPr/>
                    </p:nvSpPr>
                    <p:spPr>
                      <a:xfrm>
                        <a:off x="1205344" y="2229465"/>
                        <a:ext cx="71554" cy="72000"/>
                      </a:xfrm>
                      <a:prstGeom prst="ellipse">
                        <a:avLst/>
                      </a:prstGeom>
                      <a:solidFill>
                        <a:srgbClr val="92D050"/>
                      </a:solidFill>
                      <a:ln>
                        <a:solidFill>
                          <a:srgbClr val="92D05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CO"/>
                      </a:p>
                    </p:txBody>
                  </p:sp>
                </p:grpSp>
              </p:grpSp>
            </p:grpSp>
          </p:grpSp>
          <p:grpSp>
            <p:nvGrpSpPr>
              <p:cNvPr id="46" name="Grupo 45"/>
              <p:cNvGrpSpPr/>
              <p:nvPr/>
            </p:nvGrpSpPr>
            <p:grpSpPr>
              <a:xfrm>
                <a:off x="1767215" y="1737318"/>
                <a:ext cx="1234352" cy="127445"/>
                <a:chOff x="1767215" y="1737318"/>
                <a:chExt cx="1234352" cy="127445"/>
              </a:xfrm>
            </p:grpSpPr>
            <p:sp>
              <p:nvSpPr>
                <p:cNvPr id="47" name="Rectángulo 46"/>
                <p:cNvSpPr/>
                <p:nvPr/>
              </p:nvSpPr>
              <p:spPr>
                <a:xfrm>
                  <a:off x="1767215" y="1737318"/>
                  <a:ext cx="396000" cy="1274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400" dirty="0" smtClean="0">
                      <a:solidFill>
                        <a:schemeClr val="tx1"/>
                      </a:solidFill>
                    </a:rPr>
                    <a:t>W1:</a:t>
                  </a:r>
                </a:p>
                <a:p>
                  <a:pPr algn="ctr"/>
                  <a:r>
                    <a:rPr lang="es-CO" sz="400" dirty="0" smtClean="0">
                      <a:solidFill>
                        <a:schemeClr val="tx1"/>
                      </a:solidFill>
                    </a:rPr>
                    <a:t>1Tx&amp;2Rx</a:t>
                  </a:r>
                  <a:endParaRPr lang="es-CO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Rectángulo 47"/>
                <p:cNvSpPr/>
                <p:nvPr/>
              </p:nvSpPr>
              <p:spPr>
                <a:xfrm>
                  <a:off x="2186391" y="1737318"/>
                  <a:ext cx="396000" cy="1274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400" dirty="0" smtClean="0">
                      <a:solidFill>
                        <a:schemeClr val="tx1"/>
                      </a:solidFill>
                    </a:rPr>
                    <a:t>W2:</a:t>
                  </a:r>
                </a:p>
                <a:p>
                  <a:pPr algn="ctr"/>
                  <a:r>
                    <a:rPr lang="es-CO" sz="400" dirty="0" smtClean="0">
                      <a:solidFill>
                        <a:schemeClr val="tx1"/>
                      </a:solidFill>
                    </a:rPr>
                    <a:t>1Tx&amp;2Rx</a:t>
                  </a:r>
                  <a:endParaRPr lang="es-CO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Rectángulo 48"/>
                <p:cNvSpPr/>
                <p:nvPr/>
              </p:nvSpPr>
              <p:spPr>
                <a:xfrm>
                  <a:off x="2605567" y="1737318"/>
                  <a:ext cx="396000" cy="1274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400" dirty="0" smtClean="0">
                      <a:solidFill>
                        <a:schemeClr val="tx1"/>
                      </a:solidFill>
                    </a:rPr>
                    <a:t>W3:</a:t>
                  </a:r>
                </a:p>
                <a:p>
                  <a:pPr algn="ctr"/>
                  <a:r>
                    <a:rPr lang="es-CO" sz="400" dirty="0" smtClean="0">
                      <a:solidFill>
                        <a:schemeClr val="tx1"/>
                      </a:solidFill>
                    </a:rPr>
                    <a:t>1Tx&amp;2Rx</a:t>
                  </a:r>
                  <a:endParaRPr lang="es-CO" sz="2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42" name="Rectángulo 41"/>
            <p:cNvSpPr/>
            <p:nvPr/>
          </p:nvSpPr>
          <p:spPr>
            <a:xfrm>
              <a:off x="1945524" y="2035636"/>
              <a:ext cx="72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3" name="Rectángulo 42"/>
            <p:cNvSpPr/>
            <p:nvPr/>
          </p:nvSpPr>
          <p:spPr>
            <a:xfrm>
              <a:off x="2102231" y="2035636"/>
              <a:ext cx="72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4" name="Rectángulo 43"/>
            <p:cNvSpPr/>
            <p:nvPr/>
          </p:nvSpPr>
          <p:spPr>
            <a:xfrm>
              <a:off x="2258938" y="2035636"/>
              <a:ext cx="72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38" name="Grupo 37"/>
          <p:cNvGrpSpPr/>
          <p:nvPr/>
        </p:nvGrpSpPr>
        <p:grpSpPr>
          <a:xfrm>
            <a:off x="3470278" y="2422882"/>
            <a:ext cx="936000" cy="692899"/>
            <a:chOff x="2162212" y="1501876"/>
            <a:chExt cx="936000" cy="692899"/>
          </a:xfrm>
        </p:grpSpPr>
        <p:sp>
          <p:nvSpPr>
            <p:cNvPr id="39" name="Rectángulo 38"/>
            <p:cNvSpPr/>
            <p:nvPr/>
          </p:nvSpPr>
          <p:spPr>
            <a:xfrm>
              <a:off x="2190671" y="1501876"/>
              <a:ext cx="612000" cy="5040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3200" b="1" dirty="0" smtClean="0">
                  <a:solidFill>
                    <a:srgbClr val="C00000"/>
                  </a:solidFill>
                </a:rPr>
                <a:t>x3</a:t>
              </a:r>
              <a:endParaRPr lang="es-CO" sz="1050" b="1" dirty="0">
                <a:solidFill>
                  <a:srgbClr val="C00000"/>
                </a:solidFill>
              </a:endParaRPr>
            </a:p>
          </p:txBody>
        </p:sp>
        <p:sp>
          <p:nvSpPr>
            <p:cNvPr id="40" name="Rectángulo 39"/>
            <p:cNvSpPr/>
            <p:nvPr/>
          </p:nvSpPr>
          <p:spPr>
            <a:xfrm>
              <a:off x="2162212" y="1917776"/>
              <a:ext cx="936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1200" dirty="0" smtClean="0">
                  <a:solidFill>
                    <a:srgbClr val="C00000"/>
                  </a:solidFill>
                </a:rPr>
                <a:t>FXFC/A (B2)</a:t>
              </a:r>
            </a:p>
          </p:txBody>
        </p:sp>
      </p:grpSp>
      <p:sp>
        <p:nvSpPr>
          <p:cNvPr id="197" name="Rectángulo 196"/>
          <p:cNvSpPr/>
          <p:nvPr/>
        </p:nvSpPr>
        <p:spPr>
          <a:xfrm>
            <a:off x="8514902" y="1227622"/>
            <a:ext cx="3600000" cy="2200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b="1" dirty="0" smtClean="0">
                <a:latin typeface="Arial,Bold"/>
                <a:ea typeface="Calibri" panose="020F0502020204030204" pitchFamily="34" charset="0"/>
              </a:rPr>
              <a:t>Comentarios:</a:t>
            </a:r>
            <a:endParaRPr lang="es-CO" sz="800" dirty="0" smtClean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1100" dirty="0" smtClean="0"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sz="1100" dirty="0" smtClean="0">
                <a:latin typeface="Calibri" panose="020F0502020204030204" pitchFamily="34" charset="0"/>
                <a:ea typeface="Calibri" panose="020F0502020204030204" pitchFamily="34" charset="0"/>
              </a:rPr>
              <a:t>RADIO:</a:t>
            </a:r>
            <a:endParaRPr lang="es-CO" sz="11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71450" indent="-1714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1100" dirty="0" smtClean="0">
                <a:latin typeface="Calibri" panose="020F0502020204030204" pitchFamily="34" charset="0"/>
                <a:ea typeface="Calibri" panose="020F0502020204030204" pitchFamily="34" charset="0"/>
              </a:rPr>
              <a:t>Radios FXFC/A en RF </a:t>
            </a:r>
            <a:r>
              <a:rPr lang="es-CO" sz="1100" dirty="0" err="1" smtClean="0">
                <a:latin typeface="Calibri" panose="020F0502020204030204" pitchFamily="34" charset="0"/>
                <a:ea typeface="Calibri" panose="020F0502020204030204" pitchFamily="34" charset="0"/>
              </a:rPr>
              <a:t>Sharing</a:t>
            </a:r>
            <a:r>
              <a:rPr lang="es-CO" sz="1100" dirty="0" smtClean="0">
                <a:latin typeface="Calibri" panose="020F0502020204030204" pitchFamily="34" charset="0"/>
                <a:ea typeface="Calibri" panose="020F0502020204030204" pitchFamily="34" charset="0"/>
              </a:rPr>
              <a:t> para LTE1900 +WCDMA1900. MIMO 2x2 sin cambio en LTE</a:t>
            </a:r>
          </a:p>
          <a:p>
            <a:pPr marL="171450" indent="-1714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1100" dirty="0" smtClean="0">
                <a:latin typeface="Calibri" panose="020F0502020204030204" pitchFamily="34" charset="0"/>
                <a:ea typeface="Calibri" panose="020F0502020204030204" pitchFamily="34" charset="0"/>
              </a:rPr>
              <a:t>FRHG, AHHB RRH principalmente usados con 2/2/2 @20W cada portadora en la banda de 2600</a:t>
            </a:r>
          </a:p>
          <a:p>
            <a:pPr marL="171450" indent="-1714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1100" dirty="0" smtClean="0">
                <a:latin typeface="Calibri" panose="020F0502020204030204" pitchFamily="34" charset="0"/>
                <a:ea typeface="Calibri" panose="020F0502020204030204" pitchFamily="34" charset="0"/>
              </a:rPr>
              <a:t>FXCB/A módulos 3Tx/6Rx</a:t>
            </a:r>
          </a:p>
          <a:p>
            <a:pPr>
              <a:spcAft>
                <a:spcPts val="0"/>
              </a:spcAft>
            </a:pPr>
            <a:endParaRPr lang="en-US" sz="11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1100" dirty="0" smtClean="0">
                <a:latin typeface="Calibri" panose="020F0502020204030204" pitchFamily="34" charset="0"/>
                <a:ea typeface="Calibri" panose="020F0502020204030204" pitchFamily="34" charset="0"/>
              </a:rPr>
              <a:t>BANDA BASE:</a:t>
            </a:r>
          </a:p>
          <a:p>
            <a:pPr marL="171450" indent="-1714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1100" dirty="0" err="1" smtClean="0">
                <a:latin typeface="Calibri" panose="020F0502020204030204" pitchFamily="34" charset="0"/>
                <a:ea typeface="Calibri" panose="020F0502020204030204" pitchFamily="34" charset="0"/>
              </a:rPr>
              <a:t>AirScale</a:t>
            </a:r>
            <a:r>
              <a:rPr lang="es-CO" sz="1100" dirty="0" smtClean="0">
                <a:latin typeface="Calibri" panose="020F0502020204030204" pitchFamily="34" charset="0"/>
                <a:ea typeface="Calibri" panose="020F0502020204030204" pitchFamily="34" charset="0"/>
              </a:rPr>
              <a:t> BB + FSMF en SRAN</a:t>
            </a:r>
          </a:p>
          <a:p>
            <a:pPr marL="171450" indent="-1714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1100" dirty="0" smtClean="0">
                <a:latin typeface="Calibri" panose="020F0502020204030204" pitchFamily="34" charset="0"/>
                <a:ea typeface="Calibri" panose="020F0502020204030204" pitchFamily="34" charset="0"/>
              </a:rPr>
              <a:t>Se considera 1 ABIA para dos portadoras MIMO 4x4</a:t>
            </a:r>
          </a:p>
        </p:txBody>
      </p:sp>
      <p:sp>
        <p:nvSpPr>
          <p:cNvPr id="2" name="Proceso 1"/>
          <p:cNvSpPr/>
          <p:nvPr/>
        </p:nvSpPr>
        <p:spPr>
          <a:xfrm>
            <a:off x="1580596" y="6125156"/>
            <a:ext cx="1986525" cy="335881"/>
          </a:xfrm>
          <a:prstGeom prst="flowChartProcess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 smtClean="0">
                <a:solidFill>
                  <a:schemeClr val="tx1"/>
                </a:solidFill>
              </a:rPr>
              <a:t>1+1+1 WCDMA 1900</a:t>
            </a:r>
          </a:p>
        </p:txBody>
      </p:sp>
      <p:sp>
        <p:nvSpPr>
          <p:cNvPr id="199" name="Proceso 198"/>
          <p:cNvSpPr/>
          <p:nvPr/>
        </p:nvSpPr>
        <p:spPr>
          <a:xfrm>
            <a:off x="6237388" y="4728296"/>
            <a:ext cx="1890153" cy="506051"/>
          </a:xfrm>
          <a:prstGeom prst="flowChartProcess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chemeClr val="tx1"/>
                </a:solidFill>
              </a:rPr>
              <a:t>Futuro LTE 850</a:t>
            </a:r>
          </a:p>
          <a:p>
            <a:pPr algn="ctr"/>
            <a:r>
              <a:rPr lang="es-CO" sz="1200" dirty="0" smtClean="0">
                <a:solidFill>
                  <a:schemeClr val="tx1"/>
                </a:solidFill>
              </a:rPr>
              <a:t>LTE (4T/4R) 1+1+1 @40W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200" name="Rectángulo 199"/>
          <p:cNvSpPr/>
          <p:nvPr/>
        </p:nvSpPr>
        <p:spPr>
          <a:xfrm>
            <a:off x="8514902" y="3768497"/>
            <a:ext cx="3600000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s-CO" sz="1600" b="1" dirty="0" smtClean="0">
                <a:latin typeface="Arial,Bold"/>
                <a:ea typeface="Calibri" panose="020F0502020204030204" pitchFamily="34" charset="0"/>
              </a:rPr>
              <a:t>Comentarios adicionales:</a:t>
            </a:r>
            <a:endParaRPr lang="es-CO" sz="800" dirty="0" smtClean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71450" indent="-1714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1100" dirty="0" smtClean="0">
                <a:latin typeface="Calibri" panose="020F0502020204030204" pitchFamily="34" charset="0"/>
                <a:ea typeface="Calibri" panose="020F0502020204030204" pitchFamily="34" charset="0"/>
              </a:rPr>
              <a:t>AHHB en proceso de homologación.</a:t>
            </a:r>
          </a:p>
          <a:p>
            <a:pPr marL="171450" indent="-1714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1100" dirty="0" smtClean="0">
                <a:latin typeface="Calibri" panose="020F0502020204030204" pitchFamily="34" charset="0"/>
                <a:ea typeface="Calibri" panose="020F0502020204030204" pitchFamily="34" charset="0"/>
              </a:rPr>
              <a:t>La configuración objetivo debe ser probada antes de despliegue.</a:t>
            </a:r>
          </a:p>
          <a:p>
            <a:pPr marL="171450" indent="-1714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1100" dirty="0" smtClean="0">
                <a:latin typeface="Calibri" panose="020F0502020204030204" pitchFamily="34" charset="0"/>
                <a:ea typeface="Calibri" panose="020F0502020204030204" pitchFamily="34" charset="0"/>
              </a:rPr>
              <a:t>AHPCA requiere SRAN19B.</a:t>
            </a:r>
          </a:p>
          <a:p>
            <a:pPr marL="171450" indent="-1714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1100" dirty="0" err="1" smtClean="0">
                <a:latin typeface="Calibri" panose="020F0502020204030204" pitchFamily="34" charset="0"/>
                <a:ea typeface="Calibri" panose="020F0502020204030204" pitchFamily="34" charset="0"/>
              </a:rPr>
              <a:t>SynE</a:t>
            </a:r>
            <a:r>
              <a:rPr lang="es-CO" sz="1100" dirty="0" smtClean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CO" sz="1100" dirty="0" err="1" smtClean="0">
                <a:latin typeface="Calibri" panose="020F0502020204030204" pitchFamily="34" charset="0"/>
                <a:ea typeface="Calibri" panose="020F0502020204030204" pitchFamily="34" charset="0"/>
              </a:rPr>
              <a:t>feature</a:t>
            </a:r>
            <a:r>
              <a:rPr lang="es-CO" sz="1100" dirty="0" smtClean="0">
                <a:latin typeface="Calibri" panose="020F0502020204030204" pitchFamily="34" charset="0"/>
                <a:ea typeface="Calibri" panose="020F0502020204030204" pitchFamily="34" charset="0"/>
              </a:rPr>
              <a:t> SRAN18SP – SR000844/LTE563 </a:t>
            </a:r>
            <a:r>
              <a:rPr lang="es-CO" sz="1100" dirty="0" err="1" smtClean="0">
                <a:latin typeface="Calibri" panose="020F0502020204030204" pitchFamily="34" charset="0"/>
                <a:ea typeface="Calibri" panose="020F0502020204030204" pitchFamily="34" charset="0"/>
              </a:rPr>
              <a:t>Syncchronous</a:t>
            </a:r>
            <a:r>
              <a:rPr lang="es-CO" sz="1100" dirty="0" smtClean="0">
                <a:latin typeface="Calibri" panose="020F0502020204030204" pitchFamily="34" charset="0"/>
                <a:ea typeface="Calibri" panose="020F0502020204030204" pitchFamily="34" charset="0"/>
              </a:rPr>
              <a:t> Ethernet </a:t>
            </a:r>
            <a:r>
              <a:rPr lang="es-CO" sz="1100" dirty="0" err="1" smtClean="0">
                <a:latin typeface="Calibri" panose="020F0502020204030204" pitchFamily="34" charset="0"/>
                <a:ea typeface="Calibri" panose="020F0502020204030204" pitchFamily="34" charset="0"/>
              </a:rPr>
              <a:t>Generation</a:t>
            </a:r>
            <a:r>
              <a:rPr lang="es-CO" sz="1100" dirty="0" smtClean="0">
                <a:latin typeface="Calibri" panose="020F0502020204030204" pitchFamily="34" charset="0"/>
                <a:ea typeface="Calibri" panose="020F0502020204030204" pitchFamily="34" charset="0"/>
              </a:rPr>
              <a:t> es requerido.</a:t>
            </a:r>
          </a:p>
          <a:p>
            <a:pPr marL="171450" indent="-1714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1100" dirty="0" smtClean="0">
                <a:latin typeface="Calibri" panose="020F0502020204030204" pitchFamily="34" charset="0"/>
                <a:ea typeface="Calibri" panose="020F0502020204030204" pitchFamily="34" charset="0"/>
              </a:rPr>
              <a:t>SR002160 I/Q </a:t>
            </a:r>
            <a:r>
              <a:rPr lang="es-CO" sz="1100" dirty="0" err="1" smtClean="0">
                <a:latin typeface="Calibri" panose="020F0502020204030204" pitchFamily="34" charset="0"/>
                <a:ea typeface="Calibri" panose="020F0502020204030204" pitchFamily="34" charset="0"/>
              </a:rPr>
              <a:t>routing</a:t>
            </a:r>
            <a:r>
              <a:rPr lang="es-CO" sz="1100" dirty="0" smtClean="0">
                <a:latin typeface="Calibri" panose="020F0502020204030204" pitchFamily="34" charset="0"/>
                <a:ea typeface="Calibri" panose="020F0502020204030204" pitchFamily="34" charset="0"/>
              </a:rPr>
              <a:t> entre módulos de sistemas en SBTS es requerido.</a:t>
            </a:r>
          </a:p>
          <a:p>
            <a:pPr marL="171450" indent="-1714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1100" dirty="0" smtClean="0">
                <a:latin typeface="Calibri" panose="020F0502020204030204" pitchFamily="34" charset="0"/>
                <a:ea typeface="Calibri" panose="020F0502020204030204" pitchFamily="34" charset="0"/>
              </a:rPr>
              <a:t>LTE2019 </a:t>
            </a:r>
            <a:r>
              <a:rPr lang="es-CO" sz="1100" dirty="0" err="1" smtClean="0">
                <a:latin typeface="Calibri" panose="020F0502020204030204" pitchFamily="34" charset="0"/>
                <a:ea typeface="Calibri" panose="020F0502020204030204" pitchFamily="34" charset="0"/>
              </a:rPr>
              <a:t>Advanced</a:t>
            </a:r>
            <a:r>
              <a:rPr lang="es-CO" sz="1100" dirty="0" smtClean="0">
                <a:latin typeface="Calibri" panose="020F0502020204030204" pitchFamily="34" charset="0"/>
                <a:ea typeface="Calibri" panose="020F0502020204030204" pitchFamily="34" charset="0"/>
              </a:rPr>
              <a:t> Dual </a:t>
            </a:r>
            <a:r>
              <a:rPr lang="es-CO" sz="1100" dirty="0" err="1" smtClean="0">
                <a:latin typeface="Calibri" panose="020F0502020204030204" pitchFamily="34" charset="0"/>
                <a:ea typeface="Calibri" panose="020F0502020204030204" pitchFamily="34" charset="0"/>
              </a:rPr>
              <a:t>Carrier</a:t>
            </a:r>
            <a:r>
              <a:rPr lang="es-CO" sz="1100" dirty="0" smtClean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CO" sz="1100" dirty="0" err="1" smtClean="0">
                <a:latin typeface="Calibri" panose="020F0502020204030204" pitchFamily="34" charset="0"/>
                <a:ea typeface="Calibri" panose="020F0502020204030204" pitchFamily="34" charset="0"/>
              </a:rPr>
              <a:t>Operation</a:t>
            </a:r>
            <a:r>
              <a:rPr lang="es-CO" sz="1100" dirty="0" smtClean="0">
                <a:latin typeface="Calibri" panose="020F0502020204030204" pitchFamily="34" charset="0"/>
                <a:ea typeface="Calibri" panose="020F0502020204030204" pitchFamily="34" charset="0"/>
              </a:rPr>
              <a:t> es requerido.</a:t>
            </a:r>
          </a:p>
        </p:txBody>
      </p:sp>
      <p:sp>
        <p:nvSpPr>
          <p:cNvPr id="202" name="Llamada con línea 2 201"/>
          <p:cNvSpPr/>
          <p:nvPr/>
        </p:nvSpPr>
        <p:spPr>
          <a:xfrm flipH="1">
            <a:off x="4930920" y="5153340"/>
            <a:ext cx="821867" cy="49307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8246"/>
              <a:gd name="adj6" fmla="val -67065"/>
            </a:avLst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3" name="Rectángulo 202"/>
          <p:cNvSpPr/>
          <p:nvPr/>
        </p:nvSpPr>
        <p:spPr>
          <a:xfrm>
            <a:off x="6023757" y="5559168"/>
            <a:ext cx="1162793" cy="1061829"/>
          </a:xfrm>
          <a:prstGeom prst="rect">
            <a:avLst/>
          </a:prstGeom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MX" sz="14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SRAN</a:t>
            </a:r>
          </a:p>
          <a:p>
            <a:pPr algn="ctr"/>
            <a:r>
              <a:rPr lang="es-CO" sz="1100" dirty="0" smtClean="0"/>
              <a:t>Usar </a:t>
            </a:r>
            <a:r>
              <a:rPr lang="es-CO" sz="1100" dirty="0"/>
              <a:t>esta capacidad para 3G por manejo de usuarios</a:t>
            </a:r>
          </a:p>
          <a:p>
            <a:pPr algn="ctr"/>
            <a:endParaRPr lang="es-CO" sz="500" b="1" dirty="0">
              <a:solidFill>
                <a:srgbClr val="7030A0"/>
              </a:solidFill>
            </a:endParaRPr>
          </a:p>
        </p:txBody>
      </p:sp>
      <p:sp>
        <p:nvSpPr>
          <p:cNvPr id="204" name="Proceso 203"/>
          <p:cNvSpPr/>
          <p:nvPr/>
        </p:nvSpPr>
        <p:spPr>
          <a:xfrm>
            <a:off x="7296108" y="6125156"/>
            <a:ext cx="1986525" cy="335881"/>
          </a:xfrm>
          <a:prstGeom prst="flowChartProcess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 smtClean="0">
                <a:solidFill>
                  <a:schemeClr val="tx1"/>
                </a:solidFill>
              </a:rPr>
              <a:t>2+2+2 WCDMA 850</a:t>
            </a:r>
          </a:p>
        </p:txBody>
      </p:sp>
      <p:sp>
        <p:nvSpPr>
          <p:cNvPr id="201" name="Rectangle 59"/>
          <p:cNvSpPr/>
          <p:nvPr/>
        </p:nvSpPr>
        <p:spPr>
          <a:xfrm>
            <a:off x="3070378" y="1579393"/>
            <a:ext cx="1224000" cy="864000"/>
          </a:xfrm>
          <a:prstGeom prst="rect">
            <a:avLst/>
          </a:prstGeom>
          <a:noFill/>
          <a:ln w="1905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20000" bIns="120000" rtlCol="0" anchor="ctr" anchorCtr="0"/>
          <a:lstStyle/>
          <a:p>
            <a:pPr defTabSz="1219170"/>
            <a:r>
              <a:rPr lang="es-MX" sz="1100" kern="0" dirty="0" smtClean="0">
                <a:solidFill>
                  <a:srgbClr val="124191"/>
                </a:solidFill>
              </a:rPr>
              <a:t>LTE (</a:t>
            </a:r>
            <a:r>
              <a:rPr lang="es-MX" sz="1100" kern="0" dirty="0" smtClean="0">
                <a:solidFill>
                  <a:srgbClr val="C00000"/>
                </a:solidFill>
              </a:rPr>
              <a:t>2T/2R</a:t>
            </a:r>
            <a:r>
              <a:rPr lang="es-MX" sz="1100" kern="0" dirty="0" smtClean="0">
                <a:solidFill>
                  <a:srgbClr val="124191"/>
                </a:solidFill>
              </a:rPr>
              <a:t>)</a:t>
            </a:r>
          </a:p>
          <a:p>
            <a:pPr defTabSz="1219170"/>
            <a:r>
              <a:rPr lang="es-MX" sz="1100" kern="0" dirty="0" smtClean="0">
                <a:solidFill>
                  <a:srgbClr val="124191"/>
                </a:solidFill>
              </a:rPr>
              <a:t>1+1+1 @5/10Mhz</a:t>
            </a:r>
          </a:p>
          <a:p>
            <a:pPr defTabSz="1219170"/>
            <a:r>
              <a:rPr lang="es-MX" sz="1100" kern="0" dirty="0" smtClean="0">
                <a:solidFill>
                  <a:srgbClr val="124191"/>
                </a:solidFill>
              </a:rPr>
              <a:t>@</a:t>
            </a:r>
            <a:r>
              <a:rPr lang="es-MX" sz="1100" kern="0" dirty="0" smtClean="0">
                <a:solidFill>
                  <a:srgbClr val="C00000"/>
                </a:solidFill>
              </a:rPr>
              <a:t>30W</a:t>
            </a:r>
            <a:endParaRPr lang="es-MX" sz="1100" kern="0" dirty="0">
              <a:solidFill>
                <a:srgbClr val="C00000"/>
              </a:solidFill>
            </a:endParaRPr>
          </a:p>
        </p:txBody>
      </p:sp>
      <p:sp>
        <p:nvSpPr>
          <p:cNvPr id="205" name="Rectangle 59"/>
          <p:cNvSpPr/>
          <p:nvPr/>
        </p:nvSpPr>
        <p:spPr>
          <a:xfrm>
            <a:off x="1934902" y="1579393"/>
            <a:ext cx="1080000" cy="86400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20000" bIns="120000" rtlCol="0" anchor="ctr" anchorCtr="0"/>
          <a:lstStyle/>
          <a:p>
            <a:pPr defTabSz="1219170">
              <a:defRPr/>
            </a:pPr>
            <a:r>
              <a:rPr lang="en-US" sz="1100" kern="0" dirty="0" smtClean="0">
                <a:solidFill>
                  <a:srgbClr val="124191"/>
                </a:solidFill>
              </a:rPr>
              <a:t>WCDMA </a:t>
            </a:r>
            <a:r>
              <a:rPr lang="en-US" sz="1100" kern="0" dirty="0" smtClean="0">
                <a:solidFill>
                  <a:srgbClr val="C00000"/>
                </a:solidFill>
              </a:rPr>
              <a:t>1+1+1</a:t>
            </a:r>
          </a:p>
          <a:p>
            <a:pPr defTabSz="1219170">
              <a:defRPr/>
            </a:pPr>
            <a:r>
              <a:rPr lang="en-US" sz="1100" kern="0" dirty="0" smtClean="0">
                <a:solidFill>
                  <a:srgbClr val="124191"/>
                </a:solidFill>
              </a:rPr>
              <a:t>@</a:t>
            </a:r>
            <a:r>
              <a:rPr lang="en-US" sz="1100" kern="0" dirty="0" smtClean="0">
                <a:solidFill>
                  <a:srgbClr val="C00000"/>
                </a:solidFill>
              </a:rPr>
              <a:t>20W</a:t>
            </a:r>
            <a:endParaRPr lang="en-US" sz="1100" kern="0" dirty="0">
              <a:solidFill>
                <a:srgbClr val="C00000"/>
              </a:solidFill>
            </a:endParaRPr>
          </a:p>
        </p:txBody>
      </p:sp>
      <p:sp>
        <p:nvSpPr>
          <p:cNvPr id="206" name="Rectangle 59"/>
          <p:cNvSpPr/>
          <p:nvPr/>
        </p:nvSpPr>
        <p:spPr>
          <a:xfrm>
            <a:off x="7039763" y="1590140"/>
            <a:ext cx="1380134" cy="864000"/>
          </a:xfrm>
          <a:prstGeom prst="rect">
            <a:avLst/>
          </a:prstGeom>
          <a:noFill/>
          <a:ln w="1905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20000" bIns="120000" rtlCol="0" anchor="ctr" anchorCtr="0"/>
          <a:lstStyle/>
          <a:p>
            <a:pPr defTabSz="1219170"/>
            <a:endParaRPr lang="es-MX" sz="1100" kern="0" dirty="0" smtClean="0">
              <a:solidFill>
                <a:srgbClr val="124191"/>
              </a:solidFill>
            </a:endParaRPr>
          </a:p>
          <a:p>
            <a:pPr defTabSz="1219170"/>
            <a:r>
              <a:rPr lang="es-MX" sz="1100" kern="0" dirty="0" smtClean="0">
                <a:solidFill>
                  <a:srgbClr val="124191"/>
                </a:solidFill>
              </a:rPr>
              <a:t>LTE (</a:t>
            </a:r>
            <a:r>
              <a:rPr lang="es-MX" sz="1100" kern="0" dirty="0" smtClean="0">
                <a:solidFill>
                  <a:srgbClr val="C00000"/>
                </a:solidFill>
              </a:rPr>
              <a:t>4T/4R</a:t>
            </a:r>
            <a:r>
              <a:rPr lang="es-MX" sz="1100" kern="0" dirty="0" smtClean="0">
                <a:solidFill>
                  <a:srgbClr val="124191"/>
                </a:solidFill>
              </a:rPr>
              <a:t>)</a:t>
            </a:r>
          </a:p>
          <a:p>
            <a:pPr defTabSz="1219170"/>
            <a:r>
              <a:rPr lang="es-MX" sz="1100" kern="0" dirty="0" smtClean="0">
                <a:solidFill>
                  <a:srgbClr val="124191"/>
                </a:solidFill>
              </a:rPr>
              <a:t>1+1+1 @</a:t>
            </a:r>
            <a:r>
              <a:rPr lang="es-MX" sz="1100" kern="0" dirty="0">
                <a:solidFill>
                  <a:srgbClr val="C00000"/>
                </a:solidFill>
              </a:rPr>
              <a:t>2</a:t>
            </a:r>
            <a:r>
              <a:rPr lang="es-MX" sz="1100" kern="0" dirty="0" smtClean="0">
                <a:solidFill>
                  <a:srgbClr val="C00000"/>
                </a:solidFill>
              </a:rPr>
              <a:t>0W</a:t>
            </a:r>
          </a:p>
          <a:p>
            <a:pPr defTabSz="1219170"/>
            <a:endParaRPr lang="es-MX" sz="1100" kern="0" dirty="0" smtClean="0">
              <a:solidFill>
                <a:srgbClr val="124191"/>
              </a:solidFill>
            </a:endParaRPr>
          </a:p>
          <a:p>
            <a:pPr defTabSz="1219170"/>
            <a:r>
              <a:rPr lang="es-MX" sz="1100" kern="0" dirty="0" err="1" smtClean="0">
                <a:solidFill>
                  <a:srgbClr val="124191"/>
                </a:solidFill>
              </a:rPr>
              <a:t>IoT</a:t>
            </a:r>
            <a:r>
              <a:rPr lang="es-MX" sz="1100" kern="0" dirty="0" smtClean="0">
                <a:solidFill>
                  <a:srgbClr val="124191"/>
                </a:solidFill>
              </a:rPr>
              <a:t> </a:t>
            </a:r>
            <a:r>
              <a:rPr lang="es-MX" sz="1100" kern="0" dirty="0">
                <a:solidFill>
                  <a:srgbClr val="124191"/>
                </a:solidFill>
              </a:rPr>
              <a:t>1+1+1@200Khz</a:t>
            </a:r>
          </a:p>
          <a:p>
            <a:pPr defTabSz="1219170"/>
            <a:endParaRPr lang="es-MX" sz="1100" kern="0" dirty="0">
              <a:solidFill>
                <a:srgbClr val="C00000"/>
              </a:solidFill>
            </a:endParaRPr>
          </a:p>
        </p:txBody>
      </p:sp>
      <p:sp>
        <p:nvSpPr>
          <p:cNvPr id="207" name="Rectangle 59"/>
          <p:cNvSpPr/>
          <p:nvPr/>
        </p:nvSpPr>
        <p:spPr>
          <a:xfrm>
            <a:off x="5904287" y="1590140"/>
            <a:ext cx="1080000" cy="86400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20000" bIns="120000" rtlCol="0" anchor="ctr" anchorCtr="0"/>
          <a:lstStyle/>
          <a:p>
            <a:pPr defTabSz="1219170">
              <a:defRPr/>
            </a:pPr>
            <a:r>
              <a:rPr lang="en-US" sz="1100" kern="0" dirty="0" smtClean="0">
                <a:solidFill>
                  <a:srgbClr val="124191"/>
                </a:solidFill>
              </a:rPr>
              <a:t>WCDMA </a:t>
            </a:r>
            <a:r>
              <a:rPr lang="en-US" sz="1100" kern="0" dirty="0" smtClean="0">
                <a:solidFill>
                  <a:srgbClr val="C00000"/>
                </a:solidFill>
              </a:rPr>
              <a:t>2+2+2</a:t>
            </a:r>
          </a:p>
          <a:p>
            <a:pPr defTabSz="1219170">
              <a:defRPr/>
            </a:pPr>
            <a:r>
              <a:rPr lang="en-US" sz="1100" kern="0" dirty="0" smtClean="0">
                <a:solidFill>
                  <a:srgbClr val="124191"/>
                </a:solidFill>
              </a:rPr>
              <a:t>@</a:t>
            </a:r>
            <a:r>
              <a:rPr lang="en-US" sz="1100" kern="0" dirty="0" smtClean="0">
                <a:solidFill>
                  <a:srgbClr val="C00000"/>
                </a:solidFill>
              </a:rPr>
              <a:t>30W/30W</a:t>
            </a:r>
            <a:endParaRPr lang="en-US" sz="1100" kern="0" dirty="0">
              <a:solidFill>
                <a:srgbClr val="C00000"/>
              </a:solidFill>
            </a:endParaRPr>
          </a:p>
        </p:txBody>
      </p:sp>
      <p:sp>
        <p:nvSpPr>
          <p:cNvPr id="208" name="Rectangle 59"/>
          <p:cNvSpPr/>
          <p:nvPr/>
        </p:nvSpPr>
        <p:spPr>
          <a:xfrm>
            <a:off x="4697874" y="1231485"/>
            <a:ext cx="720000" cy="271576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20000" bIns="120000" rtlCol="0" anchor="ctr" anchorCtr="0"/>
          <a:lstStyle/>
          <a:p>
            <a:pPr algn="ctr" defTabSz="1219170">
              <a:defRPr/>
            </a:pPr>
            <a:r>
              <a:rPr lang="en-US" sz="14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2600</a:t>
            </a:r>
            <a:endParaRPr lang="en-US" sz="1400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9" name="Rectangle 59"/>
          <p:cNvSpPr/>
          <p:nvPr/>
        </p:nvSpPr>
        <p:spPr>
          <a:xfrm>
            <a:off x="6556704" y="1231485"/>
            <a:ext cx="900000" cy="271576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20000" bIns="120000" rtlCol="0" anchor="ctr" anchorCtr="0"/>
          <a:lstStyle/>
          <a:p>
            <a:pPr defTabSz="1219170">
              <a:defRPr/>
            </a:pPr>
            <a:r>
              <a:rPr lang="en-US" sz="14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850 / 700</a:t>
            </a:r>
            <a:endParaRPr lang="en-US" sz="1400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0" name="Rectangle 59"/>
          <p:cNvSpPr/>
          <p:nvPr/>
        </p:nvSpPr>
        <p:spPr>
          <a:xfrm>
            <a:off x="2668027" y="1231485"/>
            <a:ext cx="720000" cy="271576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20000" bIns="120000" rtlCol="0" anchor="ctr" anchorCtr="0"/>
          <a:lstStyle/>
          <a:p>
            <a:pPr algn="ctr" defTabSz="1219170">
              <a:defRPr/>
            </a:pPr>
            <a:r>
              <a:rPr lang="en-US" sz="14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1900</a:t>
            </a:r>
            <a:endParaRPr lang="en-US" sz="1400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83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0" y="188913"/>
            <a:ext cx="12192000" cy="503237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000" b="1" dirty="0" smtClean="0">
                <a:solidFill>
                  <a:schemeClr val="bg1"/>
                </a:solidFill>
              </a:rPr>
              <a:t>Configuración 1.1: </a:t>
            </a:r>
            <a:r>
              <a:rPr lang="es-MX" sz="2000" b="1" dirty="0">
                <a:solidFill>
                  <a:schemeClr val="bg1"/>
                </a:solidFill>
              </a:rPr>
              <a:t>Solución con módulos </a:t>
            </a:r>
            <a:r>
              <a:rPr lang="es-MX" sz="2000" b="1" dirty="0" err="1">
                <a:solidFill>
                  <a:schemeClr val="bg1"/>
                </a:solidFill>
              </a:rPr>
              <a:t>AirScale</a:t>
            </a:r>
            <a:r>
              <a:rPr lang="es-MX" sz="2000" b="1" dirty="0">
                <a:solidFill>
                  <a:schemeClr val="bg1"/>
                </a:solidFill>
              </a:rPr>
              <a:t> + FSMF ( Encadenado) / LTE1900 MIMO </a:t>
            </a:r>
            <a:r>
              <a:rPr lang="es-MX" sz="2000" b="1" dirty="0" smtClean="0">
                <a:solidFill>
                  <a:schemeClr val="bg1"/>
                </a:solidFill>
              </a:rPr>
              <a:t>4x4)</a:t>
            </a:r>
            <a:endParaRPr lang="es-MX" sz="2000" b="1" dirty="0">
              <a:solidFill>
                <a:schemeClr val="bg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227230" y="1578804"/>
            <a:ext cx="160942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s-CO" sz="1600" b="1" dirty="0" smtClean="0">
                <a:latin typeface="Arial,Bold"/>
                <a:ea typeface="Calibri" panose="020F0502020204030204" pitchFamily="34" charset="0"/>
              </a:rPr>
              <a:t>Configuración para el 90% de sitios en la </a:t>
            </a:r>
            <a:r>
              <a:rPr lang="es-CO" sz="1600" b="1" dirty="0">
                <a:latin typeface="Arial,Bold"/>
                <a:ea typeface="Calibri" panose="020F0502020204030204" pitchFamily="34" charset="0"/>
              </a:rPr>
              <a:t>red, según la carga de usuarios 3G</a:t>
            </a:r>
            <a:endParaRPr lang="es-CO" sz="1600" b="1" dirty="0" smtClean="0">
              <a:latin typeface="Arial,Bold"/>
              <a:ea typeface="Calibri" panose="020F0502020204030204" pitchFamily="34" charset="0"/>
            </a:endParaRPr>
          </a:p>
          <a:p>
            <a:r>
              <a:rPr lang="es-CO" sz="1200" dirty="0" err="1" smtClean="0"/>
              <a:t>Config</a:t>
            </a:r>
            <a:r>
              <a:rPr lang="es-CO" sz="1200" dirty="0" smtClean="0"/>
              <a:t>: 1900 4x4 </a:t>
            </a:r>
            <a:r>
              <a:rPr lang="es-CO" sz="1200" dirty="0"/>
              <a:t>&amp; 2600MHz &amp; 700/850 LTE/WCDMA</a:t>
            </a:r>
            <a:endParaRPr lang="es-CO" sz="1200" dirty="0" smtClean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pSp>
        <p:nvGrpSpPr>
          <p:cNvPr id="176" name="Grupo 175"/>
          <p:cNvGrpSpPr/>
          <p:nvPr/>
        </p:nvGrpSpPr>
        <p:grpSpPr>
          <a:xfrm>
            <a:off x="3928991" y="4845324"/>
            <a:ext cx="1908000" cy="1080000"/>
            <a:chOff x="1590482" y="3322286"/>
            <a:chExt cx="1512000" cy="792000"/>
          </a:xfrm>
        </p:grpSpPr>
        <p:sp>
          <p:nvSpPr>
            <p:cNvPr id="280" name="Rectángulo redondeado 279"/>
            <p:cNvSpPr/>
            <p:nvPr/>
          </p:nvSpPr>
          <p:spPr>
            <a:xfrm>
              <a:off x="1590482" y="3322286"/>
              <a:ext cx="1512000" cy="792000"/>
            </a:xfrm>
            <a:prstGeom prst="roundRect">
              <a:avLst/>
            </a:prstGeom>
            <a:solidFill>
              <a:srgbClr val="B4C7E7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grpSp>
          <p:nvGrpSpPr>
            <p:cNvPr id="281" name="Grupo 280"/>
            <p:cNvGrpSpPr/>
            <p:nvPr/>
          </p:nvGrpSpPr>
          <p:grpSpPr>
            <a:xfrm>
              <a:off x="1673301" y="3373180"/>
              <a:ext cx="648000" cy="162772"/>
              <a:chOff x="3875255" y="3386109"/>
              <a:chExt cx="648000" cy="162772"/>
            </a:xfrm>
          </p:grpSpPr>
          <p:grpSp>
            <p:nvGrpSpPr>
              <p:cNvPr id="335" name="Grupo 334"/>
              <p:cNvGrpSpPr/>
              <p:nvPr/>
            </p:nvGrpSpPr>
            <p:grpSpPr>
              <a:xfrm>
                <a:off x="3875255" y="3404881"/>
                <a:ext cx="648000" cy="144000"/>
                <a:chOff x="1691143" y="3408649"/>
                <a:chExt cx="648000" cy="144000"/>
              </a:xfrm>
            </p:grpSpPr>
            <p:sp>
              <p:nvSpPr>
                <p:cNvPr id="342" name="Rectángulo 341"/>
                <p:cNvSpPr/>
                <p:nvPr/>
              </p:nvSpPr>
              <p:spPr>
                <a:xfrm>
                  <a:off x="1691143" y="3408649"/>
                  <a:ext cx="324000" cy="1440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 smtClean="0"/>
                    <a:t>L</a:t>
                  </a:r>
                  <a:endParaRPr lang="es-CO" dirty="0"/>
                </a:p>
              </p:txBody>
            </p:sp>
            <p:sp>
              <p:nvSpPr>
                <p:cNvPr id="343" name="Rectángulo 342"/>
                <p:cNvSpPr/>
                <p:nvPr/>
              </p:nvSpPr>
              <p:spPr>
                <a:xfrm>
                  <a:off x="2015143" y="3408649"/>
                  <a:ext cx="324000" cy="144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 smtClean="0"/>
                    <a:t>L</a:t>
                  </a:r>
                  <a:endParaRPr lang="es-CO" dirty="0"/>
                </a:p>
              </p:txBody>
            </p:sp>
          </p:grpSp>
          <p:sp>
            <p:nvSpPr>
              <p:cNvPr id="336" name="Rectángulo 335"/>
              <p:cNvSpPr/>
              <p:nvPr/>
            </p:nvSpPr>
            <p:spPr>
              <a:xfrm>
                <a:off x="3935581" y="3386109"/>
                <a:ext cx="36000" cy="36000"/>
              </a:xfrm>
              <a:prstGeom prst="rect">
                <a:avLst/>
              </a:prstGeom>
              <a:solidFill>
                <a:srgbClr val="DAE3F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337" name="Rectángulo 336"/>
              <p:cNvSpPr/>
              <p:nvPr/>
            </p:nvSpPr>
            <p:spPr>
              <a:xfrm>
                <a:off x="3994727" y="3386109"/>
                <a:ext cx="36000" cy="36000"/>
              </a:xfrm>
              <a:prstGeom prst="rect">
                <a:avLst/>
              </a:prstGeom>
              <a:solidFill>
                <a:srgbClr val="DAE3F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338" name="Rectángulo 337"/>
              <p:cNvSpPr/>
              <p:nvPr/>
            </p:nvSpPr>
            <p:spPr>
              <a:xfrm>
                <a:off x="4053873" y="3386109"/>
                <a:ext cx="36000" cy="36000"/>
              </a:xfrm>
              <a:prstGeom prst="rect">
                <a:avLst/>
              </a:prstGeom>
              <a:solidFill>
                <a:srgbClr val="DAE3F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339" name="Rectángulo 338"/>
              <p:cNvSpPr/>
              <p:nvPr/>
            </p:nvSpPr>
            <p:spPr>
              <a:xfrm>
                <a:off x="4317107" y="3386109"/>
                <a:ext cx="36000" cy="36000"/>
              </a:xfrm>
              <a:prstGeom prst="rect">
                <a:avLst/>
              </a:prstGeom>
              <a:solidFill>
                <a:srgbClr val="DAE3F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340" name="Rectángulo 339"/>
              <p:cNvSpPr/>
              <p:nvPr/>
            </p:nvSpPr>
            <p:spPr>
              <a:xfrm>
                <a:off x="4376253" y="3386109"/>
                <a:ext cx="36000" cy="36000"/>
              </a:xfrm>
              <a:prstGeom prst="rect">
                <a:avLst/>
              </a:prstGeom>
              <a:solidFill>
                <a:srgbClr val="DAE3F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341" name="Rectángulo 340"/>
              <p:cNvSpPr/>
              <p:nvPr/>
            </p:nvSpPr>
            <p:spPr>
              <a:xfrm>
                <a:off x="4435399" y="3386109"/>
                <a:ext cx="36000" cy="36000"/>
              </a:xfrm>
              <a:prstGeom prst="rect">
                <a:avLst/>
              </a:prstGeom>
              <a:solidFill>
                <a:srgbClr val="DAE3F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sp>
          <p:nvSpPr>
            <p:cNvPr id="282" name="Rectángulo 281"/>
            <p:cNvSpPr/>
            <p:nvPr/>
          </p:nvSpPr>
          <p:spPr>
            <a:xfrm>
              <a:off x="1677351" y="3928622"/>
              <a:ext cx="648000" cy="144000"/>
            </a:xfrm>
            <a:prstGeom prst="rect">
              <a:avLst/>
            </a:prstGeom>
            <a:solidFill>
              <a:srgbClr val="4472C4"/>
            </a:solidFill>
            <a:ln>
              <a:solidFill>
                <a:srgbClr val="2448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050" dirty="0" smtClean="0"/>
                <a:t>ASIA</a:t>
              </a:r>
              <a:endParaRPr lang="es-CO" dirty="0"/>
            </a:p>
          </p:txBody>
        </p:sp>
        <p:grpSp>
          <p:nvGrpSpPr>
            <p:cNvPr id="283" name="Grupo 282"/>
            <p:cNvGrpSpPr/>
            <p:nvPr/>
          </p:nvGrpSpPr>
          <p:grpSpPr>
            <a:xfrm>
              <a:off x="1673301" y="3558327"/>
              <a:ext cx="648000" cy="162772"/>
              <a:chOff x="3875255" y="3386109"/>
              <a:chExt cx="648000" cy="162772"/>
            </a:xfrm>
          </p:grpSpPr>
          <p:grpSp>
            <p:nvGrpSpPr>
              <p:cNvPr id="326" name="Grupo 325"/>
              <p:cNvGrpSpPr/>
              <p:nvPr/>
            </p:nvGrpSpPr>
            <p:grpSpPr>
              <a:xfrm>
                <a:off x="3875255" y="3404881"/>
                <a:ext cx="648000" cy="144000"/>
                <a:chOff x="1691143" y="3408649"/>
                <a:chExt cx="648000" cy="144000"/>
              </a:xfrm>
            </p:grpSpPr>
            <p:sp>
              <p:nvSpPr>
                <p:cNvPr id="333" name="Rectángulo 332"/>
                <p:cNvSpPr/>
                <p:nvPr/>
              </p:nvSpPr>
              <p:spPr>
                <a:xfrm>
                  <a:off x="1691143" y="3408649"/>
                  <a:ext cx="324000" cy="14400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/>
                    <a:t>L</a:t>
                  </a:r>
                  <a:endParaRPr lang="es-CO" dirty="0"/>
                </a:p>
              </p:txBody>
            </p:sp>
            <p:sp>
              <p:nvSpPr>
                <p:cNvPr id="334" name="Rectángulo 333"/>
                <p:cNvSpPr/>
                <p:nvPr/>
              </p:nvSpPr>
              <p:spPr>
                <a:xfrm>
                  <a:off x="2015143" y="3408649"/>
                  <a:ext cx="324000" cy="144000"/>
                </a:xfrm>
                <a:prstGeom prst="rect">
                  <a:avLst/>
                </a:prstGeom>
                <a:solidFill>
                  <a:srgbClr val="DAE3F3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100" dirty="0" smtClean="0"/>
                    <a:t>EXP</a:t>
                  </a:r>
                  <a:endParaRPr lang="es-CO" dirty="0"/>
                </a:p>
              </p:txBody>
            </p:sp>
          </p:grpSp>
          <p:sp>
            <p:nvSpPr>
              <p:cNvPr id="327" name="Rectángulo 326"/>
              <p:cNvSpPr/>
              <p:nvPr/>
            </p:nvSpPr>
            <p:spPr>
              <a:xfrm>
                <a:off x="3935581" y="3386109"/>
                <a:ext cx="36000" cy="36000"/>
              </a:xfrm>
              <a:prstGeom prst="rect">
                <a:avLst/>
              </a:prstGeom>
              <a:solidFill>
                <a:srgbClr val="DAE3F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328" name="Rectángulo 327"/>
              <p:cNvSpPr/>
              <p:nvPr/>
            </p:nvSpPr>
            <p:spPr>
              <a:xfrm>
                <a:off x="3994727" y="3386109"/>
                <a:ext cx="36000" cy="36000"/>
              </a:xfrm>
              <a:prstGeom prst="rect">
                <a:avLst/>
              </a:prstGeom>
              <a:solidFill>
                <a:srgbClr val="DAE3F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329" name="Rectángulo 328"/>
              <p:cNvSpPr/>
              <p:nvPr/>
            </p:nvSpPr>
            <p:spPr>
              <a:xfrm>
                <a:off x="4053873" y="3386109"/>
                <a:ext cx="36000" cy="36000"/>
              </a:xfrm>
              <a:prstGeom prst="rect">
                <a:avLst/>
              </a:prstGeom>
              <a:solidFill>
                <a:srgbClr val="DAE3F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330" name="Rectángulo 329"/>
              <p:cNvSpPr/>
              <p:nvPr/>
            </p:nvSpPr>
            <p:spPr>
              <a:xfrm>
                <a:off x="4317107" y="3386109"/>
                <a:ext cx="36000" cy="36000"/>
              </a:xfrm>
              <a:prstGeom prst="rect">
                <a:avLst/>
              </a:prstGeom>
              <a:solidFill>
                <a:srgbClr val="DAE3F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331" name="Rectángulo 330"/>
              <p:cNvSpPr/>
              <p:nvPr/>
            </p:nvSpPr>
            <p:spPr>
              <a:xfrm>
                <a:off x="4376253" y="3386109"/>
                <a:ext cx="36000" cy="36000"/>
              </a:xfrm>
              <a:prstGeom prst="rect">
                <a:avLst/>
              </a:prstGeom>
              <a:solidFill>
                <a:srgbClr val="DAE3F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332" name="Rectángulo 331"/>
              <p:cNvSpPr/>
              <p:nvPr/>
            </p:nvSpPr>
            <p:spPr>
              <a:xfrm>
                <a:off x="4435399" y="3386109"/>
                <a:ext cx="36000" cy="36000"/>
              </a:xfrm>
              <a:prstGeom prst="rect">
                <a:avLst/>
              </a:prstGeom>
              <a:solidFill>
                <a:srgbClr val="DAE3F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284" name="Grupo 283"/>
            <p:cNvGrpSpPr/>
            <p:nvPr/>
          </p:nvGrpSpPr>
          <p:grpSpPr>
            <a:xfrm>
              <a:off x="1673301" y="3743474"/>
              <a:ext cx="648000" cy="162772"/>
              <a:chOff x="3875255" y="3386109"/>
              <a:chExt cx="648000" cy="162772"/>
            </a:xfrm>
          </p:grpSpPr>
          <p:grpSp>
            <p:nvGrpSpPr>
              <p:cNvPr id="317" name="Grupo 316"/>
              <p:cNvGrpSpPr/>
              <p:nvPr/>
            </p:nvGrpSpPr>
            <p:grpSpPr>
              <a:xfrm>
                <a:off x="3875255" y="3404881"/>
                <a:ext cx="648000" cy="144000"/>
                <a:chOff x="1691143" y="3408649"/>
                <a:chExt cx="648000" cy="144000"/>
              </a:xfrm>
            </p:grpSpPr>
            <p:sp>
              <p:nvSpPr>
                <p:cNvPr id="324" name="Rectángulo 323"/>
                <p:cNvSpPr/>
                <p:nvPr/>
              </p:nvSpPr>
              <p:spPr>
                <a:xfrm>
                  <a:off x="1691143" y="3408649"/>
                  <a:ext cx="324000" cy="1440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 smtClean="0"/>
                    <a:t>L</a:t>
                  </a:r>
                  <a:endParaRPr lang="es-CO" dirty="0"/>
                </a:p>
              </p:txBody>
            </p:sp>
            <p:sp>
              <p:nvSpPr>
                <p:cNvPr id="325" name="Rectángulo 324"/>
                <p:cNvSpPr/>
                <p:nvPr/>
              </p:nvSpPr>
              <p:spPr>
                <a:xfrm>
                  <a:off x="2015143" y="3408649"/>
                  <a:ext cx="324000" cy="1440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200" dirty="0" smtClean="0"/>
                    <a:t>L</a:t>
                  </a:r>
                  <a:endParaRPr lang="es-CO" dirty="0"/>
                </a:p>
              </p:txBody>
            </p:sp>
          </p:grpSp>
          <p:sp>
            <p:nvSpPr>
              <p:cNvPr id="318" name="Rectángulo 317"/>
              <p:cNvSpPr/>
              <p:nvPr/>
            </p:nvSpPr>
            <p:spPr>
              <a:xfrm>
                <a:off x="3935581" y="3386109"/>
                <a:ext cx="36000" cy="36000"/>
              </a:xfrm>
              <a:prstGeom prst="rect">
                <a:avLst/>
              </a:prstGeom>
              <a:solidFill>
                <a:srgbClr val="DAE3F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319" name="Rectángulo 318"/>
              <p:cNvSpPr/>
              <p:nvPr/>
            </p:nvSpPr>
            <p:spPr>
              <a:xfrm>
                <a:off x="3994727" y="3386109"/>
                <a:ext cx="36000" cy="36000"/>
              </a:xfrm>
              <a:prstGeom prst="rect">
                <a:avLst/>
              </a:prstGeom>
              <a:solidFill>
                <a:srgbClr val="DAE3F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320" name="Rectángulo 319"/>
              <p:cNvSpPr/>
              <p:nvPr/>
            </p:nvSpPr>
            <p:spPr>
              <a:xfrm>
                <a:off x="4053873" y="3386109"/>
                <a:ext cx="36000" cy="36000"/>
              </a:xfrm>
              <a:prstGeom prst="rect">
                <a:avLst/>
              </a:prstGeom>
              <a:solidFill>
                <a:srgbClr val="DAE3F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321" name="Rectángulo 320"/>
              <p:cNvSpPr/>
              <p:nvPr/>
            </p:nvSpPr>
            <p:spPr>
              <a:xfrm>
                <a:off x="4317107" y="3386109"/>
                <a:ext cx="36000" cy="36000"/>
              </a:xfrm>
              <a:prstGeom prst="rect">
                <a:avLst/>
              </a:prstGeom>
              <a:solidFill>
                <a:srgbClr val="DAE3F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322" name="Rectángulo 321"/>
              <p:cNvSpPr/>
              <p:nvPr/>
            </p:nvSpPr>
            <p:spPr>
              <a:xfrm>
                <a:off x="4376253" y="3386109"/>
                <a:ext cx="36000" cy="36000"/>
              </a:xfrm>
              <a:prstGeom prst="rect">
                <a:avLst/>
              </a:prstGeom>
              <a:solidFill>
                <a:srgbClr val="DAE3F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323" name="Rectángulo 322"/>
              <p:cNvSpPr/>
              <p:nvPr/>
            </p:nvSpPr>
            <p:spPr>
              <a:xfrm>
                <a:off x="4435399" y="3386109"/>
                <a:ext cx="36000" cy="36000"/>
              </a:xfrm>
              <a:prstGeom prst="rect">
                <a:avLst/>
              </a:prstGeom>
              <a:solidFill>
                <a:srgbClr val="DAE3F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285" name="Grupo 284"/>
            <p:cNvGrpSpPr/>
            <p:nvPr/>
          </p:nvGrpSpPr>
          <p:grpSpPr>
            <a:xfrm>
              <a:off x="2378387" y="3373380"/>
              <a:ext cx="652050" cy="699442"/>
              <a:chOff x="1825701" y="3525580"/>
              <a:chExt cx="652050" cy="699442"/>
            </a:xfrm>
          </p:grpSpPr>
          <p:grpSp>
            <p:nvGrpSpPr>
              <p:cNvPr id="286" name="Grupo 285"/>
              <p:cNvGrpSpPr/>
              <p:nvPr/>
            </p:nvGrpSpPr>
            <p:grpSpPr>
              <a:xfrm>
                <a:off x="1825701" y="3525580"/>
                <a:ext cx="648000" cy="162772"/>
                <a:chOff x="3875255" y="3386109"/>
                <a:chExt cx="648000" cy="162772"/>
              </a:xfrm>
            </p:grpSpPr>
            <p:grpSp>
              <p:nvGrpSpPr>
                <p:cNvPr id="308" name="Grupo 307"/>
                <p:cNvGrpSpPr/>
                <p:nvPr/>
              </p:nvGrpSpPr>
              <p:grpSpPr>
                <a:xfrm>
                  <a:off x="3875255" y="3404881"/>
                  <a:ext cx="648000" cy="144000"/>
                  <a:chOff x="1691143" y="3408649"/>
                  <a:chExt cx="648000" cy="144000"/>
                </a:xfrm>
              </p:grpSpPr>
              <p:sp>
                <p:nvSpPr>
                  <p:cNvPr id="315" name="Rectángulo 314"/>
                  <p:cNvSpPr/>
                  <p:nvPr/>
                </p:nvSpPr>
                <p:spPr>
                  <a:xfrm>
                    <a:off x="1691143" y="3408649"/>
                    <a:ext cx="324000" cy="144000"/>
                  </a:xfrm>
                  <a:prstGeom prst="rect">
                    <a:avLst/>
                  </a:prstGeom>
                  <a:solidFill>
                    <a:srgbClr val="DAE3F3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  <p:sp>
                <p:nvSpPr>
                  <p:cNvPr id="316" name="Rectángulo 315"/>
                  <p:cNvSpPr/>
                  <p:nvPr/>
                </p:nvSpPr>
                <p:spPr>
                  <a:xfrm>
                    <a:off x="2015143" y="3408649"/>
                    <a:ext cx="324000" cy="144000"/>
                  </a:xfrm>
                  <a:prstGeom prst="rect">
                    <a:avLst/>
                  </a:prstGeom>
                  <a:solidFill>
                    <a:srgbClr val="DAE3F3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</p:grpSp>
            <p:sp>
              <p:nvSpPr>
                <p:cNvPr id="309" name="Rectángulo 308"/>
                <p:cNvSpPr/>
                <p:nvPr/>
              </p:nvSpPr>
              <p:spPr>
                <a:xfrm>
                  <a:off x="3935581" y="3386109"/>
                  <a:ext cx="36000" cy="36000"/>
                </a:xfrm>
                <a:prstGeom prst="rect">
                  <a:avLst/>
                </a:prstGeom>
                <a:solidFill>
                  <a:srgbClr val="DAE3F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310" name="Rectángulo 309"/>
                <p:cNvSpPr/>
                <p:nvPr/>
              </p:nvSpPr>
              <p:spPr>
                <a:xfrm>
                  <a:off x="3994727" y="3386109"/>
                  <a:ext cx="36000" cy="36000"/>
                </a:xfrm>
                <a:prstGeom prst="rect">
                  <a:avLst/>
                </a:prstGeom>
                <a:solidFill>
                  <a:srgbClr val="DAE3F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311" name="Rectángulo 310"/>
                <p:cNvSpPr/>
                <p:nvPr/>
              </p:nvSpPr>
              <p:spPr>
                <a:xfrm>
                  <a:off x="4053873" y="3386109"/>
                  <a:ext cx="36000" cy="36000"/>
                </a:xfrm>
                <a:prstGeom prst="rect">
                  <a:avLst/>
                </a:prstGeom>
                <a:solidFill>
                  <a:srgbClr val="DAE3F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312" name="Rectángulo 311"/>
                <p:cNvSpPr/>
                <p:nvPr/>
              </p:nvSpPr>
              <p:spPr>
                <a:xfrm>
                  <a:off x="4317107" y="3386109"/>
                  <a:ext cx="36000" cy="36000"/>
                </a:xfrm>
                <a:prstGeom prst="rect">
                  <a:avLst/>
                </a:prstGeom>
                <a:solidFill>
                  <a:srgbClr val="DAE3F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313" name="Rectángulo 312"/>
                <p:cNvSpPr/>
                <p:nvPr/>
              </p:nvSpPr>
              <p:spPr>
                <a:xfrm>
                  <a:off x="4376253" y="3386109"/>
                  <a:ext cx="36000" cy="36000"/>
                </a:xfrm>
                <a:prstGeom prst="rect">
                  <a:avLst/>
                </a:prstGeom>
                <a:solidFill>
                  <a:srgbClr val="DAE3F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314" name="Rectángulo 313"/>
                <p:cNvSpPr/>
                <p:nvPr/>
              </p:nvSpPr>
              <p:spPr>
                <a:xfrm>
                  <a:off x="4435399" y="3386109"/>
                  <a:ext cx="36000" cy="36000"/>
                </a:xfrm>
                <a:prstGeom prst="rect">
                  <a:avLst/>
                </a:prstGeom>
                <a:solidFill>
                  <a:srgbClr val="DAE3F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</p:grpSp>
          <p:sp>
            <p:nvSpPr>
              <p:cNvPr id="287" name="Rectángulo 286"/>
              <p:cNvSpPr/>
              <p:nvPr/>
            </p:nvSpPr>
            <p:spPr>
              <a:xfrm>
                <a:off x="1829751" y="4081022"/>
                <a:ext cx="648000" cy="144000"/>
              </a:xfrm>
              <a:prstGeom prst="rect">
                <a:avLst/>
              </a:prstGeom>
              <a:solidFill>
                <a:srgbClr val="DAE3F3"/>
              </a:solidFill>
              <a:ln>
                <a:solidFill>
                  <a:srgbClr val="24488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O" sz="1050" dirty="0" smtClean="0"/>
                  <a:t>EXP</a:t>
                </a:r>
                <a:endParaRPr lang="es-CO" dirty="0"/>
              </a:p>
            </p:txBody>
          </p:sp>
          <p:grpSp>
            <p:nvGrpSpPr>
              <p:cNvPr id="288" name="Grupo 287"/>
              <p:cNvGrpSpPr/>
              <p:nvPr/>
            </p:nvGrpSpPr>
            <p:grpSpPr>
              <a:xfrm>
                <a:off x="1825701" y="3710727"/>
                <a:ext cx="648000" cy="162772"/>
                <a:chOff x="3875255" y="3386109"/>
                <a:chExt cx="648000" cy="162772"/>
              </a:xfrm>
            </p:grpSpPr>
            <p:grpSp>
              <p:nvGrpSpPr>
                <p:cNvPr id="299" name="Grupo 298"/>
                <p:cNvGrpSpPr/>
                <p:nvPr/>
              </p:nvGrpSpPr>
              <p:grpSpPr>
                <a:xfrm>
                  <a:off x="3875255" y="3404881"/>
                  <a:ext cx="648000" cy="144000"/>
                  <a:chOff x="1691143" y="3408649"/>
                  <a:chExt cx="648000" cy="144000"/>
                </a:xfrm>
              </p:grpSpPr>
              <p:sp>
                <p:nvSpPr>
                  <p:cNvPr id="306" name="Rectángulo 305"/>
                  <p:cNvSpPr/>
                  <p:nvPr/>
                </p:nvSpPr>
                <p:spPr>
                  <a:xfrm>
                    <a:off x="1691143" y="3408649"/>
                    <a:ext cx="324000" cy="144000"/>
                  </a:xfrm>
                  <a:prstGeom prst="rect">
                    <a:avLst/>
                  </a:prstGeom>
                  <a:solidFill>
                    <a:srgbClr val="DAE3F3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  <p:sp>
                <p:nvSpPr>
                  <p:cNvPr id="307" name="Rectángulo 306"/>
                  <p:cNvSpPr/>
                  <p:nvPr/>
                </p:nvSpPr>
                <p:spPr>
                  <a:xfrm>
                    <a:off x="2015143" y="3408649"/>
                    <a:ext cx="324000" cy="144000"/>
                  </a:xfrm>
                  <a:prstGeom prst="rect">
                    <a:avLst/>
                  </a:prstGeom>
                  <a:solidFill>
                    <a:srgbClr val="DAE3F3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</p:grpSp>
            <p:sp>
              <p:nvSpPr>
                <p:cNvPr id="300" name="Rectángulo 299"/>
                <p:cNvSpPr/>
                <p:nvPr/>
              </p:nvSpPr>
              <p:spPr>
                <a:xfrm>
                  <a:off x="3935581" y="3386109"/>
                  <a:ext cx="36000" cy="36000"/>
                </a:xfrm>
                <a:prstGeom prst="rect">
                  <a:avLst/>
                </a:prstGeom>
                <a:solidFill>
                  <a:srgbClr val="DAE3F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301" name="Rectángulo 300"/>
                <p:cNvSpPr/>
                <p:nvPr/>
              </p:nvSpPr>
              <p:spPr>
                <a:xfrm>
                  <a:off x="3994727" y="3386109"/>
                  <a:ext cx="36000" cy="36000"/>
                </a:xfrm>
                <a:prstGeom prst="rect">
                  <a:avLst/>
                </a:prstGeom>
                <a:solidFill>
                  <a:srgbClr val="DAE3F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302" name="Rectángulo 301"/>
                <p:cNvSpPr/>
                <p:nvPr/>
              </p:nvSpPr>
              <p:spPr>
                <a:xfrm>
                  <a:off x="4053873" y="3386109"/>
                  <a:ext cx="36000" cy="36000"/>
                </a:xfrm>
                <a:prstGeom prst="rect">
                  <a:avLst/>
                </a:prstGeom>
                <a:solidFill>
                  <a:srgbClr val="DAE3F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303" name="Rectángulo 302"/>
                <p:cNvSpPr/>
                <p:nvPr/>
              </p:nvSpPr>
              <p:spPr>
                <a:xfrm>
                  <a:off x="4317107" y="3386109"/>
                  <a:ext cx="36000" cy="36000"/>
                </a:xfrm>
                <a:prstGeom prst="rect">
                  <a:avLst/>
                </a:prstGeom>
                <a:solidFill>
                  <a:srgbClr val="DAE3F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304" name="Rectángulo 303"/>
                <p:cNvSpPr/>
                <p:nvPr/>
              </p:nvSpPr>
              <p:spPr>
                <a:xfrm>
                  <a:off x="4376253" y="3386109"/>
                  <a:ext cx="36000" cy="36000"/>
                </a:xfrm>
                <a:prstGeom prst="rect">
                  <a:avLst/>
                </a:prstGeom>
                <a:solidFill>
                  <a:srgbClr val="DAE3F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305" name="Rectángulo 304"/>
                <p:cNvSpPr/>
                <p:nvPr/>
              </p:nvSpPr>
              <p:spPr>
                <a:xfrm>
                  <a:off x="4435399" y="3386109"/>
                  <a:ext cx="36000" cy="36000"/>
                </a:xfrm>
                <a:prstGeom prst="rect">
                  <a:avLst/>
                </a:prstGeom>
                <a:solidFill>
                  <a:srgbClr val="DAE3F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</p:grpSp>
          <p:grpSp>
            <p:nvGrpSpPr>
              <p:cNvPr id="289" name="Grupo 288"/>
              <p:cNvGrpSpPr/>
              <p:nvPr/>
            </p:nvGrpSpPr>
            <p:grpSpPr>
              <a:xfrm>
                <a:off x="1825701" y="3895874"/>
                <a:ext cx="648000" cy="162772"/>
                <a:chOff x="3875255" y="3386109"/>
                <a:chExt cx="648000" cy="162772"/>
              </a:xfrm>
            </p:grpSpPr>
            <p:grpSp>
              <p:nvGrpSpPr>
                <p:cNvPr id="290" name="Grupo 289"/>
                <p:cNvGrpSpPr/>
                <p:nvPr/>
              </p:nvGrpSpPr>
              <p:grpSpPr>
                <a:xfrm>
                  <a:off x="3875255" y="3404881"/>
                  <a:ext cx="648000" cy="144000"/>
                  <a:chOff x="1691143" y="3408649"/>
                  <a:chExt cx="648000" cy="144000"/>
                </a:xfrm>
              </p:grpSpPr>
              <p:sp>
                <p:nvSpPr>
                  <p:cNvPr id="297" name="Rectángulo 296"/>
                  <p:cNvSpPr/>
                  <p:nvPr/>
                </p:nvSpPr>
                <p:spPr>
                  <a:xfrm>
                    <a:off x="1691143" y="3408649"/>
                    <a:ext cx="324000" cy="144000"/>
                  </a:xfrm>
                  <a:prstGeom prst="rect">
                    <a:avLst/>
                  </a:prstGeom>
                  <a:solidFill>
                    <a:srgbClr val="DAE3F3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  <p:sp>
                <p:nvSpPr>
                  <p:cNvPr id="298" name="Rectángulo 297"/>
                  <p:cNvSpPr/>
                  <p:nvPr/>
                </p:nvSpPr>
                <p:spPr>
                  <a:xfrm>
                    <a:off x="2015143" y="3408649"/>
                    <a:ext cx="324000" cy="144000"/>
                  </a:xfrm>
                  <a:prstGeom prst="rect">
                    <a:avLst/>
                  </a:prstGeom>
                  <a:solidFill>
                    <a:srgbClr val="DAE3F3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</p:grpSp>
            <p:sp>
              <p:nvSpPr>
                <p:cNvPr id="291" name="Rectángulo 290"/>
                <p:cNvSpPr/>
                <p:nvPr/>
              </p:nvSpPr>
              <p:spPr>
                <a:xfrm>
                  <a:off x="3935581" y="3386109"/>
                  <a:ext cx="36000" cy="36000"/>
                </a:xfrm>
                <a:prstGeom prst="rect">
                  <a:avLst/>
                </a:prstGeom>
                <a:solidFill>
                  <a:srgbClr val="DAE3F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92" name="Rectángulo 291"/>
                <p:cNvSpPr/>
                <p:nvPr/>
              </p:nvSpPr>
              <p:spPr>
                <a:xfrm>
                  <a:off x="3994727" y="3386109"/>
                  <a:ext cx="36000" cy="36000"/>
                </a:xfrm>
                <a:prstGeom prst="rect">
                  <a:avLst/>
                </a:prstGeom>
                <a:solidFill>
                  <a:srgbClr val="DAE3F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93" name="Rectángulo 292"/>
                <p:cNvSpPr/>
                <p:nvPr/>
              </p:nvSpPr>
              <p:spPr>
                <a:xfrm>
                  <a:off x="4053873" y="3386109"/>
                  <a:ext cx="36000" cy="36000"/>
                </a:xfrm>
                <a:prstGeom prst="rect">
                  <a:avLst/>
                </a:prstGeom>
                <a:solidFill>
                  <a:srgbClr val="DAE3F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94" name="Rectángulo 293"/>
                <p:cNvSpPr/>
                <p:nvPr/>
              </p:nvSpPr>
              <p:spPr>
                <a:xfrm>
                  <a:off x="4317107" y="3386109"/>
                  <a:ext cx="36000" cy="36000"/>
                </a:xfrm>
                <a:prstGeom prst="rect">
                  <a:avLst/>
                </a:prstGeom>
                <a:solidFill>
                  <a:srgbClr val="DAE3F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95" name="Rectángulo 294"/>
                <p:cNvSpPr/>
                <p:nvPr/>
              </p:nvSpPr>
              <p:spPr>
                <a:xfrm>
                  <a:off x="4376253" y="3386109"/>
                  <a:ext cx="36000" cy="36000"/>
                </a:xfrm>
                <a:prstGeom prst="rect">
                  <a:avLst/>
                </a:prstGeom>
                <a:solidFill>
                  <a:srgbClr val="DAE3F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96" name="Rectángulo 295"/>
                <p:cNvSpPr/>
                <p:nvPr/>
              </p:nvSpPr>
              <p:spPr>
                <a:xfrm>
                  <a:off x="4435399" y="3386109"/>
                  <a:ext cx="36000" cy="36000"/>
                </a:xfrm>
                <a:prstGeom prst="rect">
                  <a:avLst/>
                </a:prstGeom>
                <a:solidFill>
                  <a:srgbClr val="DAE3F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</p:grpSp>
        </p:grpSp>
      </p:grpSp>
      <p:cxnSp>
        <p:nvCxnSpPr>
          <p:cNvPr id="177" name="Conector angular 176"/>
          <p:cNvCxnSpPr>
            <a:stCxn id="211" idx="2"/>
            <a:endCxn id="327" idx="0"/>
          </p:cNvCxnSpPr>
          <p:nvPr/>
        </p:nvCxnSpPr>
        <p:spPr>
          <a:xfrm rot="16200000" flipH="1">
            <a:off x="2849542" y="3884398"/>
            <a:ext cx="1423702" cy="1141897"/>
          </a:xfrm>
          <a:prstGeom prst="bentConnector3">
            <a:avLst>
              <a:gd name="adj1" fmla="val 50000"/>
            </a:avLst>
          </a:prstGeom>
          <a:ln>
            <a:solidFill>
              <a:srgbClr val="1A47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8" name="Grupo 177"/>
          <p:cNvGrpSpPr/>
          <p:nvPr/>
        </p:nvGrpSpPr>
        <p:grpSpPr>
          <a:xfrm>
            <a:off x="4697094" y="2507130"/>
            <a:ext cx="524438" cy="1245039"/>
            <a:chOff x="4568030" y="5157249"/>
            <a:chExt cx="524438" cy="1245039"/>
          </a:xfrm>
        </p:grpSpPr>
        <p:grpSp>
          <p:nvGrpSpPr>
            <p:cNvPr id="260" name="Grupo 259"/>
            <p:cNvGrpSpPr/>
            <p:nvPr/>
          </p:nvGrpSpPr>
          <p:grpSpPr>
            <a:xfrm>
              <a:off x="4568030" y="5157249"/>
              <a:ext cx="524438" cy="1210728"/>
              <a:chOff x="2202859" y="1105815"/>
              <a:chExt cx="524438" cy="1210728"/>
            </a:xfrm>
          </p:grpSpPr>
          <p:grpSp>
            <p:nvGrpSpPr>
              <p:cNvPr id="263" name="Grupo 262"/>
              <p:cNvGrpSpPr/>
              <p:nvPr/>
            </p:nvGrpSpPr>
            <p:grpSpPr>
              <a:xfrm>
                <a:off x="2202859" y="1105815"/>
                <a:ext cx="524438" cy="1210728"/>
                <a:chOff x="2202859" y="1105815"/>
                <a:chExt cx="524438" cy="1210728"/>
              </a:xfrm>
            </p:grpSpPr>
            <p:sp>
              <p:nvSpPr>
                <p:cNvPr id="277" name="Rectángulo redondeado 276"/>
                <p:cNvSpPr/>
                <p:nvPr/>
              </p:nvSpPr>
              <p:spPr>
                <a:xfrm>
                  <a:off x="2202859" y="1170285"/>
                  <a:ext cx="524438" cy="1146258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rgbClr val="1A479E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78" name="Elipse 277"/>
                <p:cNvSpPr/>
                <p:nvPr/>
              </p:nvSpPr>
              <p:spPr>
                <a:xfrm>
                  <a:off x="2213078" y="1372566"/>
                  <a:ext cx="504000" cy="180000"/>
                </a:xfrm>
                <a:prstGeom prst="ellipse">
                  <a:avLst/>
                </a:prstGeom>
                <a:solidFill>
                  <a:srgbClr val="273142"/>
                </a:solidFill>
                <a:ln>
                  <a:solidFill>
                    <a:srgbClr val="27314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900" dirty="0" smtClean="0"/>
                    <a:t>LTE</a:t>
                  </a:r>
                  <a:endParaRPr lang="es-CO" sz="1400" dirty="0"/>
                </a:p>
              </p:txBody>
            </p:sp>
            <p:sp>
              <p:nvSpPr>
                <p:cNvPr id="279" name="CuadroTexto 278"/>
                <p:cNvSpPr txBox="1"/>
                <p:nvPr/>
              </p:nvSpPr>
              <p:spPr>
                <a:xfrm>
                  <a:off x="2291954" y="1105815"/>
                  <a:ext cx="346249" cy="361385"/>
                </a:xfrm>
                <a:prstGeom prst="rect">
                  <a:avLst/>
                </a:prstGeom>
                <a:noFill/>
              </p:spPr>
              <p:txBody>
                <a:bodyPr vert="vert270" wrap="square" rtlCol="0" anchor="ctr">
                  <a:spAutoFit/>
                </a:bodyPr>
                <a:lstStyle/>
                <a:p>
                  <a:pPr algn="ctr"/>
                  <a:r>
                    <a:rPr lang="es-CO" sz="105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S1</a:t>
                  </a:r>
                  <a:endParaRPr lang="es-CO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sp>
            <p:nvSpPr>
              <p:cNvPr id="264" name="Rectángulo 263"/>
              <p:cNvSpPr/>
              <p:nvPr/>
            </p:nvSpPr>
            <p:spPr>
              <a:xfrm>
                <a:off x="2231078" y="1868424"/>
                <a:ext cx="468000" cy="397081"/>
              </a:xfrm>
              <a:prstGeom prst="rect">
                <a:avLst/>
              </a:prstGeom>
              <a:solidFill>
                <a:srgbClr val="CCF4FF"/>
              </a:solidFill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grpSp>
            <p:nvGrpSpPr>
              <p:cNvPr id="265" name="Grupo 264"/>
              <p:cNvGrpSpPr/>
              <p:nvPr/>
            </p:nvGrpSpPr>
            <p:grpSpPr>
              <a:xfrm>
                <a:off x="2264156" y="1814424"/>
                <a:ext cx="178478" cy="108000"/>
                <a:chOff x="2804955" y="1919886"/>
                <a:chExt cx="178478" cy="108000"/>
              </a:xfrm>
            </p:grpSpPr>
            <p:sp>
              <p:nvSpPr>
                <p:cNvPr id="273" name="Rectángulo 272"/>
                <p:cNvSpPr/>
                <p:nvPr/>
              </p:nvSpPr>
              <p:spPr>
                <a:xfrm>
                  <a:off x="2911433" y="1919886"/>
                  <a:ext cx="72000" cy="108000"/>
                </a:xfrm>
                <a:prstGeom prst="rect">
                  <a:avLst/>
                </a:prstGeom>
                <a:solidFill>
                  <a:srgbClr val="4280EF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74" name="Rectángulo 273"/>
                <p:cNvSpPr/>
                <p:nvPr/>
              </p:nvSpPr>
              <p:spPr>
                <a:xfrm>
                  <a:off x="2804955" y="1919886"/>
                  <a:ext cx="72000" cy="108000"/>
                </a:xfrm>
                <a:prstGeom prst="rect">
                  <a:avLst/>
                </a:prstGeom>
                <a:solidFill>
                  <a:srgbClr val="1A479E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75" name="Elipse 274"/>
                <p:cNvSpPr/>
                <p:nvPr/>
              </p:nvSpPr>
              <p:spPr>
                <a:xfrm>
                  <a:off x="2822955" y="1955886"/>
                  <a:ext cx="36000" cy="36000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76" name="Elipse 275"/>
                <p:cNvSpPr/>
                <p:nvPr/>
              </p:nvSpPr>
              <p:spPr>
                <a:xfrm>
                  <a:off x="2929433" y="1955886"/>
                  <a:ext cx="36000" cy="36000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</p:grpSp>
          <p:grpSp>
            <p:nvGrpSpPr>
              <p:cNvPr id="266" name="Grupo 265"/>
              <p:cNvGrpSpPr/>
              <p:nvPr/>
            </p:nvGrpSpPr>
            <p:grpSpPr>
              <a:xfrm>
                <a:off x="2481581" y="1814424"/>
                <a:ext cx="178478" cy="108000"/>
                <a:chOff x="2804955" y="1919886"/>
                <a:chExt cx="178478" cy="108000"/>
              </a:xfrm>
            </p:grpSpPr>
            <p:sp>
              <p:nvSpPr>
                <p:cNvPr id="269" name="Rectángulo 268"/>
                <p:cNvSpPr/>
                <p:nvPr/>
              </p:nvSpPr>
              <p:spPr>
                <a:xfrm>
                  <a:off x="2911433" y="1919886"/>
                  <a:ext cx="72000" cy="108000"/>
                </a:xfrm>
                <a:prstGeom prst="rect">
                  <a:avLst/>
                </a:prstGeom>
                <a:solidFill>
                  <a:srgbClr val="4280EF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70" name="Rectángulo 269"/>
                <p:cNvSpPr/>
                <p:nvPr/>
              </p:nvSpPr>
              <p:spPr>
                <a:xfrm>
                  <a:off x="2804955" y="1919886"/>
                  <a:ext cx="72000" cy="108000"/>
                </a:xfrm>
                <a:prstGeom prst="rect">
                  <a:avLst/>
                </a:prstGeom>
                <a:solidFill>
                  <a:srgbClr val="1A479E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71" name="Elipse 270"/>
                <p:cNvSpPr/>
                <p:nvPr/>
              </p:nvSpPr>
              <p:spPr>
                <a:xfrm>
                  <a:off x="2822955" y="1955886"/>
                  <a:ext cx="36000" cy="36000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72" name="Elipse 271"/>
                <p:cNvSpPr/>
                <p:nvPr/>
              </p:nvSpPr>
              <p:spPr>
                <a:xfrm>
                  <a:off x="2929433" y="1955886"/>
                  <a:ext cx="36000" cy="36000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</p:grpSp>
          <p:sp>
            <p:nvSpPr>
              <p:cNvPr id="267" name="Rectángulo 266"/>
              <p:cNvSpPr/>
              <p:nvPr/>
            </p:nvSpPr>
            <p:spPr>
              <a:xfrm>
                <a:off x="2267078" y="1953773"/>
                <a:ext cx="396000" cy="12744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O" sz="400" dirty="0">
                    <a:solidFill>
                      <a:schemeClr val="tx1"/>
                    </a:solidFill>
                  </a:rPr>
                  <a:t>L</a:t>
                </a:r>
                <a:r>
                  <a:rPr lang="es-CO" sz="400" dirty="0" smtClean="0">
                    <a:solidFill>
                      <a:schemeClr val="tx1"/>
                    </a:solidFill>
                  </a:rPr>
                  <a:t>1:</a:t>
                </a:r>
              </a:p>
              <a:p>
                <a:pPr algn="ctr"/>
                <a:r>
                  <a:rPr lang="es-CO" sz="400" dirty="0" smtClean="0">
                    <a:solidFill>
                      <a:schemeClr val="tx1"/>
                    </a:solidFill>
                  </a:rPr>
                  <a:t>4Tx&amp;4Rx</a:t>
                </a:r>
                <a:endParaRPr lang="es-CO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8" name="Rectángulo redondeado 267"/>
              <p:cNvSpPr/>
              <p:nvPr/>
            </p:nvSpPr>
            <p:spPr>
              <a:xfrm>
                <a:off x="2213078" y="2066964"/>
                <a:ext cx="504000" cy="1800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O" sz="900" b="1" dirty="0" smtClean="0">
                    <a:solidFill>
                      <a:srgbClr val="1A479E"/>
                    </a:solidFill>
                  </a:rPr>
                  <a:t>FRHG</a:t>
                </a:r>
                <a:endParaRPr lang="es-CO" sz="1400" b="1" dirty="0">
                  <a:solidFill>
                    <a:srgbClr val="1A479E"/>
                  </a:solidFill>
                </a:endParaRPr>
              </a:p>
            </p:txBody>
          </p:sp>
        </p:grpSp>
        <p:sp>
          <p:nvSpPr>
            <p:cNvPr id="261" name="Rectángulo 260"/>
            <p:cNvSpPr/>
            <p:nvPr/>
          </p:nvSpPr>
          <p:spPr>
            <a:xfrm>
              <a:off x="4735805" y="6294288"/>
              <a:ext cx="72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62" name="Rectángulo 261"/>
            <p:cNvSpPr/>
            <p:nvPr/>
          </p:nvSpPr>
          <p:spPr>
            <a:xfrm>
              <a:off x="4864027" y="6294288"/>
              <a:ext cx="72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179" name="Rectangle 59"/>
          <p:cNvSpPr/>
          <p:nvPr/>
        </p:nvSpPr>
        <p:spPr>
          <a:xfrm>
            <a:off x="4359179" y="1595268"/>
            <a:ext cx="1476000" cy="86400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20000" bIns="120000" rtlCol="0" anchor="ctr" anchorCtr="0"/>
          <a:lstStyle/>
          <a:p>
            <a:pPr defTabSz="1219170"/>
            <a:r>
              <a:rPr lang="es-MX" sz="1100" kern="0" dirty="0" smtClean="0">
                <a:solidFill>
                  <a:srgbClr val="124191"/>
                </a:solidFill>
              </a:rPr>
              <a:t>LTE </a:t>
            </a:r>
            <a:r>
              <a:rPr lang="es-MX" sz="1100" kern="0" dirty="0">
                <a:solidFill>
                  <a:srgbClr val="124191"/>
                </a:solidFill>
              </a:rPr>
              <a:t>(</a:t>
            </a:r>
            <a:r>
              <a:rPr lang="es-MX" sz="1100" kern="0" dirty="0" smtClean="0">
                <a:solidFill>
                  <a:srgbClr val="124191"/>
                </a:solidFill>
              </a:rPr>
              <a:t>4T/4R)</a:t>
            </a:r>
          </a:p>
          <a:p>
            <a:pPr defTabSz="1219170"/>
            <a:r>
              <a:rPr lang="es-MX" sz="1100" kern="0" dirty="0" smtClean="0">
                <a:solidFill>
                  <a:srgbClr val="C00000"/>
                </a:solidFill>
              </a:rPr>
              <a:t>2+2+2</a:t>
            </a:r>
            <a:r>
              <a:rPr lang="es-MX" sz="1100" kern="0" dirty="0" smtClean="0">
                <a:solidFill>
                  <a:srgbClr val="124191"/>
                </a:solidFill>
              </a:rPr>
              <a:t>  @(</a:t>
            </a:r>
            <a:r>
              <a:rPr lang="es-MX" sz="1100" kern="0" dirty="0">
                <a:solidFill>
                  <a:srgbClr val="124191"/>
                </a:solidFill>
              </a:rPr>
              <a:t>20+10 MHz)</a:t>
            </a:r>
          </a:p>
          <a:p>
            <a:pPr defTabSz="1219170"/>
            <a:r>
              <a:rPr lang="es-MX" sz="1100" kern="0" dirty="0" smtClean="0">
                <a:solidFill>
                  <a:srgbClr val="124191"/>
                </a:solidFill>
              </a:rPr>
              <a:t>@</a:t>
            </a:r>
            <a:r>
              <a:rPr lang="es-MX" sz="1100" kern="0" dirty="0" smtClean="0">
                <a:solidFill>
                  <a:srgbClr val="C00000"/>
                </a:solidFill>
              </a:rPr>
              <a:t>20W/20W</a:t>
            </a:r>
            <a:endParaRPr lang="es-MX" sz="1100" kern="0" dirty="0">
              <a:solidFill>
                <a:srgbClr val="C00000"/>
              </a:solidFill>
            </a:endParaRPr>
          </a:p>
        </p:txBody>
      </p:sp>
      <p:cxnSp>
        <p:nvCxnSpPr>
          <p:cNvPr id="180" name="Conector angular 179"/>
          <p:cNvCxnSpPr>
            <a:stCxn id="262" idx="2"/>
            <a:endCxn id="321" idx="0"/>
          </p:cNvCxnSpPr>
          <p:nvPr/>
        </p:nvCxnSpPr>
        <p:spPr>
          <a:xfrm rot="5400000">
            <a:off x="3987690" y="4378270"/>
            <a:ext cx="1667502" cy="415300"/>
          </a:xfrm>
          <a:prstGeom prst="bentConnector3">
            <a:avLst>
              <a:gd name="adj1" fmla="val 50000"/>
            </a:avLst>
          </a:prstGeom>
          <a:ln>
            <a:solidFill>
              <a:srgbClr val="1A47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ector angular 181"/>
          <p:cNvCxnSpPr>
            <a:stCxn id="261" idx="2"/>
            <a:endCxn id="321" idx="0"/>
          </p:cNvCxnSpPr>
          <p:nvPr/>
        </p:nvCxnSpPr>
        <p:spPr>
          <a:xfrm rot="5400000">
            <a:off x="3923579" y="4442381"/>
            <a:ext cx="1667502" cy="287078"/>
          </a:xfrm>
          <a:prstGeom prst="bentConnector3">
            <a:avLst>
              <a:gd name="adj1" fmla="val 50000"/>
            </a:avLst>
          </a:prstGeom>
          <a:ln>
            <a:solidFill>
              <a:srgbClr val="1A47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ángulo 182"/>
          <p:cNvSpPr/>
          <p:nvPr/>
        </p:nvSpPr>
        <p:spPr>
          <a:xfrm>
            <a:off x="4964111" y="3736539"/>
            <a:ext cx="10666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800" b="1" dirty="0"/>
              <a:t>*</a:t>
            </a:r>
            <a:r>
              <a:rPr lang="es-MX" sz="800" b="1" dirty="0" smtClean="0"/>
              <a:t>AHHB</a:t>
            </a:r>
          </a:p>
          <a:p>
            <a:r>
              <a:rPr lang="es-MX" sz="800" b="1" dirty="0" smtClean="0"/>
              <a:t>Serán introducidos como evolución del FRHG y FRHC.</a:t>
            </a:r>
            <a:endParaRPr lang="es-CO" sz="800" b="1" dirty="0"/>
          </a:p>
        </p:txBody>
      </p:sp>
      <p:grpSp>
        <p:nvGrpSpPr>
          <p:cNvPr id="186" name="Grupo 185"/>
          <p:cNvGrpSpPr/>
          <p:nvPr/>
        </p:nvGrpSpPr>
        <p:grpSpPr>
          <a:xfrm>
            <a:off x="7248181" y="2661945"/>
            <a:ext cx="1188000" cy="877565"/>
            <a:chOff x="2162212" y="1359376"/>
            <a:chExt cx="1188000" cy="877565"/>
          </a:xfrm>
        </p:grpSpPr>
        <p:sp>
          <p:nvSpPr>
            <p:cNvPr id="258" name="Rectángulo 257"/>
            <p:cNvSpPr/>
            <p:nvPr/>
          </p:nvSpPr>
          <p:spPr>
            <a:xfrm>
              <a:off x="2190671" y="1359376"/>
              <a:ext cx="612000" cy="5040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3200" b="1" dirty="0" smtClean="0">
                  <a:solidFill>
                    <a:srgbClr val="C00000"/>
                  </a:solidFill>
                </a:rPr>
                <a:t>x3</a:t>
              </a:r>
              <a:endParaRPr lang="es-CO" sz="1050" b="1" dirty="0">
                <a:solidFill>
                  <a:srgbClr val="C00000"/>
                </a:solidFill>
              </a:endParaRPr>
            </a:p>
          </p:txBody>
        </p:sp>
        <p:sp>
          <p:nvSpPr>
            <p:cNvPr id="259" name="Rectángulo 258"/>
            <p:cNvSpPr/>
            <p:nvPr/>
          </p:nvSpPr>
          <p:spPr>
            <a:xfrm>
              <a:off x="2162212" y="1775276"/>
              <a:ext cx="11880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1200" dirty="0" smtClean="0">
                  <a:solidFill>
                    <a:srgbClr val="C00000"/>
                  </a:solidFill>
                </a:rPr>
                <a:t>AHPCA requiere SRAN19B</a:t>
              </a:r>
            </a:p>
          </p:txBody>
        </p:sp>
      </p:grpSp>
      <p:cxnSp>
        <p:nvCxnSpPr>
          <p:cNvPr id="187" name="Conector angular 186"/>
          <p:cNvCxnSpPr>
            <a:stCxn id="235" idx="2"/>
            <a:endCxn id="338" idx="0"/>
          </p:cNvCxnSpPr>
          <p:nvPr/>
        </p:nvCxnSpPr>
        <p:spPr>
          <a:xfrm rot="5400000">
            <a:off x="5029378" y="2995734"/>
            <a:ext cx="1171229" cy="2666753"/>
          </a:xfrm>
          <a:prstGeom prst="bentConnector3">
            <a:avLst>
              <a:gd name="adj1" fmla="val 50000"/>
            </a:avLst>
          </a:prstGeom>
          <a:ln>
            <a:solidFill>
              <a:srgbClr val="1A47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ángulo 187"/>
          <p:cNvSpPr/>
          <p:nvPr/>
        </p:nvSpPr>
        <p:spPr>
          <a:xfrm rot="16200000">
            <a:off x="4424114" y="3883486"/>
            <a:ext cx="576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200" dirty="0" smtClean="0"/>
              <a:t>OBSAI</a:t>
            </a:r>
          </a:p>
        </p:txBody>
      </p:sp>
      <p:sp>
        <p:nvSpPr>
          <p:cNvPr id="189" name="Rectángulo 188"/>
          <p:cNvSpPr/>
          <p:nvPr/>
        </p:nvSpPr>
        <p:spPr>
          <a:xfrm rot="16200000">
            <a:off x="6530875" y="3835986"/>
            <a:ext cx="576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200" dirty="0" smtClean="0">
                <a:solidFill>
                  <a:srgbClr val="C00000"/>
                </a:solidFill>
              </a:rPr>
              <a:t>CPRI</a:t>
            </a:r>
          </a:p>
        </p:txBody>
      </p:sp>
      <p:grpSp>
        <p:nvGrpSpPr>
          <p:cNvPr id="190" name="Grupo 189"/>
          <p:cNvGrpSpPr/>
          <p:nvPr/>
        </p:nvGrpSpPr>
        <p:grpSpPr>
          <a:xfrm>
            <a:off x="3917174" y="6169138"/>
            <a:ext cx="1923803" cy="439387"/>
            <a:chOff x="783770" y="4207427"/>
            <a:chExt cx="1923803" cy="439387"/>
          </a:xfrm>
        </p:grpSpPr>
        <p:sp>
          <p:nvSpPr>
            <p:cNvPr id="254" name="Rectángulo redondeado 253"/>
            <p:cNvSpPr/>
            <p:nvPr/>
          </p:nvSpPr>
          <p:spPr>
            <a:xfrm>
              <a:off x="783770" y="4207427"/>
              <a:ext cx="1923803" cy="439387"/>
            </a:xfrm>
            <a:prstGeom prst="roundRect">
              <a:avLst/>
            </a:prstGeom>
            <a:solidFill>
              <a:srgbClr val="FFDD7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55" name="Rectángulo redondeado 254"/>
            <p:cNvSpPr/>
            <p:nvPr/>
          </p:nvSpPr>
          <p:spPr>
            <a:xfrm>
              <a:off x="819396" y="4238776"/>
              <a:ext cx="1852550" cy="180000"/>
            </a:xfrm>
            <a:prstGeom prst="roundRect">
              <a:avLst/>
            </a:prstGeom>
            <a:solidFill>
              <a:srgbClr val="FFECAF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050" b="1" dirty="0" smtClean="0">
                  <a:solidFill>
                    <a:schemeClr val="tx1"/>
                  </a:solidFill>
                </a:rPr>
                <a:t>FSMF: WCDMA</a:t>
              </a:r>
              <a:endParaRPr lang="es-CO" b="1" dirty="0">
                <a:solidFill>
                  <a:schemeClr val="tx1"/>
                </a:solidFill>
              </a:endParaRPr>
            </a:p>
          </p:txBody>
        </p:sp>
        <p:sp>
          <p:nvSpPr>
            <p:cNvPr id="256" name="Rectángulo redondeado 255"/>
            <p:cNvSpPr/>
            <p:nvPr/>
          </p:nvSpPr>
          <p:spPr>
            <a:xfrm>
              <a:off x="819396" y="4444873"/>
              <a:ext cx="903119" cy="180000"/>
            </a:xfrm>
            <a:prstGeom prst="roundRect">
              <a:avLst/>
            </a:prstGeom>
            <a:solidFill>
              <a:srgbClr val="FFECAF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800" b="1" dirty="0" smtClean="0">
                  <a:solidFill>
                    <a:schemeClr val="tx1"/>
                  </a:solidFill>
                </a:rPr>
                <a:t>FBBC: WCDMA</a:t>
              </a:r>
              <a:endParaRPr lang="es-CO" b="1" dirty="0">
                <a:solidFill>
                  <a:schemeClr val="tx1"/>
                </a:solidFill>
              </a:endParaRPr>
            </a:p>
          </p:txBody>
        </p:sp>
        <p:sp>
          <p:nvSpPr>
            <p:cNvPr id="257" name="Rectángulo redondeado 256"/>
            <p:cNvSpPr/>
            <p:nvPr/>
          </p:nvSpPr>
          <p:spPr>
            <a:xfrm>
              <a:off x="1768827" y="4442795"/>
              <a:ext cx="903119" cy="180000"/>
            </a:xfrm>
            <a:prstGeom prst="roundRect">
              <a:avLst/>
            </a:prstGeom>
            <a:solidFill>
              <a:srgbClr val="FFECAF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800" b="1" dirty="0" smtClean="0">
                  <a:solidFill>
                    <a:schemeClr val="tx1"/>
                  </a:solidFill>
                </a:rPr>
                <a:t>FBBC: WCDMA</a:t>
              </a:r>
              <a:endParaRPr lang="es-CO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91" name="Conector recto 190"/>
          <p:cNvCxnSpPr/>
          <p:nvPr/>
        </p:nvCxnSpPr>
        <p:spPr>
          <a:xfrm>
            <a:off x="4098596" y="5794295"/>
            <a:ext cx="0" cy="5040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ector recto 191"/>
          <p:cNvCxnSpPr/>
          <p:nvPr/>
        </p:nvCxnSpPr>
        <p:spPr>
          <a:xfrm>
            <a:off x="4199154" y="5794295"/>
            <a:ext cx="0" cy="50400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ector recto 192"/>
          <p:cNvCxnSpPr/>
          <p:nvPr/>
        </p:nvCxnSpPr>
        <p:spPr>
          <a:xfrm>
            <a:off x="4460499" y="5836988"/>
            <a:ext cx="0" cy="432000"/>
          </a:xfrm>
          <a:prstGeom prst="line">
            <a:avLst/>
          </a:prstGeom>
          <a:ln w="19050">
            <a:solidFill>
              <a:srgbClr val="1421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ángulo 193"/>
          <p:cNvSpPr/>
          <p:nvPr/>
        </p:nvSpPr>
        <p:spPr>
          <a:xfrm>
            <a:off x="4462793" y="5887888"/>
            <a:ext cx="3960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800" dirty="0" smtClean="0"/>
              <a:t>SRIO</a:t>
            </a:r>
          </a:p>
        </p:txBody>
      </p:sp>
      <p:sp>
        <p:nvSpPr>
          <p:cNvPr id="195" name="Rectángulo 194"/>
          <p:cNvSpPr/>
          <p:nvPr/>
        </p:nvSpPr>
        <p:spPr>
          <a:xfrm>
            <a:off x="3652862" y="5887888"/>
            <a:ext cx="5760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800" dirty="0" smtClean="0"/>
              <a:t>HDMI </a:t>
            </a:r>
            <a:r>
              <a:rPr lang="es-MX" sz="800" dirty="0" err="1" smtClean="0"/>
              <a:t>Sync</a:t>
            </a:r>
            <a:endParaRPr lang="es-MX" sz="800" dirty="0" smtClean="0"/>
          </a:p>
        </p:txBody>
      </p:sp>
      <p:sp>
        <p:nvSpPr>
          <p:cNvPr id="196" name="Rectángulo 195"/>
          <p:cNvSpPr/>
          <p:nvPr/>
        </p:nvSpPr>
        <p:spPr>
          <a:xfrm>
            <a:off x="4151458" y="5887888"/>
            <a:ext cx="3960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800" dirty="0" smtClean="0"/>
              <a:t>SRIO</a:t>
            </a:r>
          </a:p>
        </p:txBody>
      </p:sp>
      <p:sp>
        <p:nvSpPr>
          <p:cNvPr id="197" name="Rectángulo 196"/>
          <p:cNvSpPr/>
          <p:nvPr/>
        </p:nvSpPr>
        <p:spPr>
          <a:xfrm>
            <a:off x="3667786" y="4757099"/>
            <a:ext cx="2325646" cy="1999224"/>
          </a:xfrm>
          <a:prstGeom prst="rect">
            <a:avLst/>
          </a:prstGeom>
          <a:noFill/>
          <a:ln>
            <a:solidFill>
              <a:srgbClr val="244886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8" name="Rectángulo 197"/>
          <p:cNvSpPr/>
          <p:nvPr/>
        </p:nvSpPr>
        <p:spPr>
          <a:xfrm>
            <a:off x="5217562" y="4464131"/>
            <a:ext cx="9411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400" dirty="0" smtClean="0"/>
              <a:t>SRAN19B</a:t>
            </a:r>
            <a:endParaRPr lang="es-CO" sz="500" dirty="0"/>
          </a:p>
        </p:txBody>
      </p:sp>
      <p:grpSp>
        <p:nvGrpSpPr>
          <p:cNvPr id="199" name="Grupo 198"/>
          <p:cNvGrpSpPr/>
          <p:nvPr/>
        </p:nvGrpSpPr>
        <p:grpSpPr>
          <a:xfrm>
            <a:off x="6744593" y="2483288"/>
            <a:ext cx="524438" cy="1260208"/>
            <a:chOff x="5390810" y="2111958"/>
            <a:chExt cx="524438" cy="1260208"/>
          </a:xfrm>
        </p:grpSpPr>
        <p:grpSp>
          <p:nvGrpSpPr>
            <p:cNvPr id="232" name="Grupo 231"/>
            <p:cNvGrpSpPr/>
            <p:nvPr/>
          </p:nvGrpSpPr>
          <p:grpSpPr>
            <a:xfrm>
              <a:off x="5390810" y="2111958"/>
              <a:ext cx="524438" cy="1260208"/>
              <a:chOff x="4568030" y="5142080"/>
              <a:chExt cx="524438" cy="1260208"/>
            </a:xfrm>
          </p:grpSpPr>
          <p:grpSp>
            <p:nvGrpSpPr>
              <p:cNvPr id="234" name="Grupo 233"/>
              <p:cNvGrpSpPr/>
              <p:nvPr/>
            </p:nvGrpSpPr>
            <p:grpSpPr>
              <a:xfrm>
                <a:off x="4568030" y="5142080"/>
                <a:ext cx="524438" cy="1225897"/>
                <a:chOff x="2202859" y="1090646"/>
                <a:chExt cx="524438" cy="1225897"/>
              </a:xfrm>
            </p:grpSpPr>
            <p:grpSp>
              <p:nvGrpSpPr>
                <p:cNvPr id="237" name="Grupo 236"/>
                <p:cNvGrpSpPr/>
                <p:nvPr/>
              </p:nvGrpSpPr>
              <p:grpSpPr>
                <a:xfrm>
                  <a:off x="2202859" y="1090646"/>
                  <a:ext cx="524438" cy="1225897"/>
                  <a:chOff x="2202859" y="1090646"/>
                  <a:chExt cx="524438" cy="1225897"/>
                </a:xfrm>
              </p:grpSpPr>
              <p:sp>
                <p:nvSpPr>
                  <p:cNvPr id="251" name="Rectángulo redondeado 250"/>
                  <p:cNvSpPr/>
                  <p:nvPr/>
                </p:nvSpPr>
                <p:spPr>
                  <a:xfrm>
                    <a:off x="2202859" y="1170285"/>
                    <a:ext cx="524438" cy="1146258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9050">
                    <a:solidFill>
                      <a:srgbClr val="1A479E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  <p:sp>
                <p:nvSpPr>
                  <p:cNvPr id="252" name="Elipse 251"/>
                  <p:cNvSpPr/>
                  <p:nvPr/>
                </p:nvSpPr>
                <p:spPr>
                  <a:xfrm>
                    <a:off x="2213078" y="1376809"/>
                    <a:ext cx="504000" cy="180000"/>
                  </a:xfrm>
                  <a:prstGeom prst="ellipse">
                    <a:avLst/>
                  </a:prstGeom>
                  <a:solidFill>
                    <a:srgbClr val="273142"/>
                  </a:solidFill>
                  <a:ln>
                    <a:solidFill>
                      <a:srgbClr val="27314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CO" sz="900" dirty="0" smtClean="0"/>
                      <a:t>LTE</a:t>
                    </a:r>
                    <a:endParaRPr lang="es-CO" sz="1400" dirty="0"/>
                  </a:p>
                </p:txBody>
              </p:sp>
              <p:sp>
                <p:nvSpPr>
                  <p:cNvPr id="253" name="CuadroTexto 252"/>
                  <p:cNvSpPr txBox="1"/>
                  <p:nvPr/>
                </p:nvSpPr>
                <p:spPr>
                  <a:xfrm>
                    <a:off x="2291954" y="1090646"/>
                    <a:ext cx="346249" cy="361385"/>
                  </a:xfrm>
                  <a:prstGeom prst="rect">
                    <a:avLst/>
                  </a:prstGeom>
                  <a:noFill/>
                </p:spPr>
                <p:txBody>
                  <a:bodyPr vert="vert270" wrap="square" rtlCol="0" anchor="ctr">
                    <a:spAutoFit/>
                  </a:bodyPr>
                  <a:lstStyle/>
                  <a:p>
                    <a:pPr algn="ctr"/>
                    <a:r>
                      <a:rPr lang="es-CO" sz="105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S1</a:t>
                    </a:r>
                    <a:endParaRPr lang="es-CO" sz="20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238" name="Rectángulo 237"/>
                <p:cNvSpPr/>
                <p:nvPr/>
              </p:nvSpPr>
              <p:spPr>
                <a:xfrm>
                  <a:off x="2231078" y="1868424"/>
                  <a:ext cx="468000" cy="397081"/>
                </a:xfrm>
                <a:prstGeom prst="rect">
                  <a:avLst/>
                </a:prstGeom>
                <a:solidFill>
                  <a:srgbClr val="CCF4FF"/>
                </a:solidFill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grpSp>
              <p:nvGrpSpPr>
                <p:cNvPr id="239" name="Grupo 238"/>
                <p:cNvGrpSpPr/>
                <p:nvPr/>
              </p:nvGrpSpPr>
              <p:grpSpPr>
                <a:xfrm>
                  <a:off x="2264156" y="1814424"/>
                  <a:ext cx="178478" cy="108000"/>
                  <a:chOff x="2804955" y="1919886"/>
                  <a:chExt cx="178478" cy="108000"/>
                </a:xfrm>
              </p:grpSpPr>
              <p:sp>
                <p:nvSpPr>
                  <p:cNvPr id="247" name="Rectángulo 246"/>
                  <p:cNvSpPr/>
                  <p:nvPr/>
                </p:nvSpPr>
                <p:spPr>
                  <a:xfrm>
                    <a:off x="2911433" y="1919886"/>
                    <a:ext cx="72000" cy="108000"/>
                  </a:xfrm>
                  <a:prstGeom prst="rect">
                    <a:avLst/>
                  </a:prstGeom>
                  <a:solidFill>
                    <a:srgbClr val="4280EF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  <p:sp>
                <p:nvSpPr>
                  <p:cNvPr id="248" name="Rectángulo 247"/>
                  <p:cNvSpPr/>
                  <p:nvPr/>
                </p:nvSpPr>
                <p:spPr>
                  <a:xfrm>
                    <a:off x="2804955" y="1919886"/>
                    <a:ext cx="72000" cy="108000"/>
                  </a:xfrm>
                  <a:prstGeom prst="rect">
                    <a:avLst/>
                  </a:prstGeom>
                  <a:solidFill>
                    <a:srgbClr val="1A479E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  <p:sp>
                <p:nvSpPr>
                  <p:cNvPr id="249" name="Elipse 248"/>
                  <p:cNvSpPr/>
                  <p:nvPr/>
                </p:nvSpPr>
                <p:spPr>
                  <a:xfrm>
                    <a:off x="2822955" y="1955886"/>
                    <a:ext cx="36000" cy="36000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solidFill>
                      <a:srgbClr val="92D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  <p:sp>
                <p:nvSpPr>
                  <p:cNvPr id="250" name="Elipse 249"/>
                  <p:cNvSpPr/>
                  <p:nvPr/>
                </p:nvSpPr>
                <p:spPr>
                  <a:xfrm>
                    <a:off x="2929433" y="1955886"/>
                    <a:ext cx="36000" cy="36000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solidFill>
                      <a:srgbClr val="92D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</p:grpSp>
            <p:grpSp>
              <p:nvGrpSpPr>
                <p:cNvPr id="240" name="Grupo 239"/>
                <p:cNvGrpSpPr/>
                <p:nvPr/>
              </p:nvGrpSpPr>
              <p:grpSpPr>
                <a:xfrm>
                  <a:off x="2481581" y="1814424"/>
                  <a:ext cx="178478" cy="108000"/>
                  <a:chOff x="2804955" y="1919886"/>
                  <a:chExt cx="178478" cy="108000"/>
                </a:xfrm>
              </p:grpSpPr>
              <p:sp>
                <p:nvSpPr>
                  <p:cNvPr id="243" name="Rectángulo 242"/>
                  <p:cNvSpPr/>
                  <p:nvPr/>
                </p:nvSpPr>
                <p:spPr>
                  <a:xfrm>
                    <a:off x="2911433" y="1919886"/>
                    <a:ext cx="72000" cy="108000"/>
                  </a:xfrm>
                  <a:prstGeom prst="rect">
                    <a:avLst/>
                  </a:prstGeom>
                  <a:solidFill>
                    <a:srgbClr val="4280EF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  <p:sp>
                <p:nvSpPr>
                  <p:cNvPr id="244" name="Rectángulo 243"/>
                  <p:cNvSpPr/>
                  <p:nvPr/>
                </p:nvSpPr>
                <p:spPr>
                  <a:xfrm>
                    <a:off x="2804955" y="1919886"/>
                    <a:ext cx="72000" cy="108000"/>
                  </a:xfrm>
                  <a:prstGeom prst="rect">
                    <a:avLst/>
                  </a:prstGeom>
                  <a:solidFill>
                    <a:srgbClr val="1A479E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  <p:sp>
                <p:nvSpPr>
                  <p:cNvPr id="245" name="Elipse 244"/>
                  <p:cNvSpPr/>
                  <p:nvPr/>
                </p:nvSpPr>
                <p:spPr>
                  <a:xfrm>
                    <a:off x="2822955" y="1955886"/>
                    <a:ext cx="36000" cy="36000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solidFill>
                      <a:srgbClr val="92D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  <p:sp>
                <p:nvSpPr>
                  <p:cNvPr id="246" name="Elipse 245"/>
                  <p:cNvSpPr/>
                  <p:nvPr/>
                </p:nvSpPr>
                <p:spPr>
                  <a:xfrm>
                    <a:off x="2929433" y="1955886"/>
                    <a:ext cx="36000" cy="36000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solidFill>
                      <a:srgbClr val="92D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</p:grpSp>
            <p:sp>
              <p:nvSpPr>
                <p:cNvPr id="241" name="Rectángulo 240"/>
                <p:cNvSpPr/>
                <p:nvPr/>
              </p:nvSpPr>
              <p:spPr>
                <a:xfrm>
                  <a:off x="2267078" y="1953773"/>
                  <a:ext cx="396000" cy="1274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400" dirty="0">
                      <a:solidFill>
                        <a:schemeClr val="tx1"/>
                      </a:solidFill>
                    </a:rPr>
                    <a:t>L</a:t>
                  </a:r>
                  <a:r>
                    <a:rPr lang="es-CO" sz="400" dirty="0" smtClean="0">
                      <a:solidFill>
                        <a:schemeClr val="tx1"/>
                      </a:solidFill>
                    </a:rPr>
                    <a:t>1:</a:t>
                  </a:r>
                </a:p>
                <a:p>
                  <a:pPr algn="ctr"/>
                  <a:r>
                    <a:rPr lang="es-CO" sz="400" dirty="0" smtClean="0">
                      <a:solidFill>
                        <a:schemeClr val="tx1"/>
                      </a:solidFill>
                    </a:rPr>
                    <a:t>4Tx&amp;4Rx</a:t>
                  </a:r>
                  <a:endParaRPr lang="es-CO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2" name="Rectángulo redondeado 241"/>
                <p:cNvSpPr/>
                <p:nvPr/>
              </p:nvSpPr>
              <p:spPr>
                <a:xfrm>
                  <a:off x="2213078" y="2066964"/>
                  <a:ext cx="504000" cy="18000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800" b="1" dirty="0" smtClean="0">
                      <a:solidFill>
                        <a:srgbClr val="1A479E"/>
                      </a:solidFill>
                    </a:rPr>
                    <a:t>AHPCA</a:t>
                  </a:r>
                  <a:endParaRPr lang="es-CO" sz="1400" b="1" dirty="0">
                    <a:solidFill>
                      <a:srgbClr val="1A479E"/>
                    </a:solidFill>
                  </a:endParaRPr>
                </a:p>
              </p:txBody>
            </p:sp>
          </p:grpSp>
          <p:sp>
            <p:nvSpPr>
              <p:cNvPr id="235" name="Rectángulo 234"/>
              <p:cNvSpPr/>
              <p:nvPr/>
            </p:nvSpPr>
            <p:spPr>
              <a:xfrm>
                <a:off x="4735805" y="6294288"/>
                <a:ext cx="72000" cy="10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36" name="Rectángulo 235"/>
              <p:cNvSpPr/>
              <p:nvPr/>
            </p:nvSpPr>
            <p:spPr>
              <a:xfrm>
                <a:off x="4864027" y="6294288"/>
                <a:ext cx="72000" cy="10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sp>
          <p:nvSpPr>
            <p:cNvPr id="233" name="Elipse 232"/>
            <p:cNvSpPr/>
            <p:nvPr/>
          </p:nvSpPr>
          <p:spPr>
            <a:xfrm>
              <a:off x="5401029" y="2620363"/>
              <a:ext cx="504000" cy="180000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2731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050" dirty="0" smtClean="0"/>
                <a:t>3</a:t>
              </a:r>
              <a:r>
                <a:rPr lang="es-CO" sz="1000" dirty="0" smtClean="0"/>
                <a:t>G</a:t>
              </a:r>
              <a:endParaRPr lang="es-CO" sz="1400" dirty="0"/>
            </a:p>
          </p:txBody>
        </p:sp>
      </p:grpSp>
      <p:grpSp>
        <p:nvGrpSpPr>
          <p:cNvPr id="202" name="Grupo 201"/>
          <p:cNvGrpSpPr/>
          <p:nvPr/>
        </p:nvGrpSpPr>
        <p:grpSpPr>
          <a:xfrm>
            <a:off x="3409356" y="2747114"/>
            <a:ext cx="756000" cy="692899"/>
            <a:chOff x="2162212" y="1501876"/>
            <a:chExt cx="756000" cy="692899"/>
          </a:xfrm>
        </p:grpSpPr>
        <p:sp>
          <p:nvSpPr>
            <p:cNvPr id="230" name="Rectángulo 229"/>
            <p:cNvSpPr/>
            <p:nvPr/>
          </p:nvSpPr>
          <p:spPr>
            <a:xfrm>
              <a:off x="2190671" y="1501876"/>
              <a:ext cx="612000" cy="5040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3200" b="1" dirty="0" smtClean="0">
                  <a:solidFill>
                    <a:srgbClr val="C00000"/>
                  </a:solidFill>
                </a:rPr>
                <a:t>x3</a:t>
              </a:r>
              <a:endParaRPr lang="es-CO" sz="1050" b="1" dirty="0">
                <a:solidFill>
                  <a:srgbClr val="C00000"/>
                </a:solidFill>
              </a:endParaRPr>
            </a:p>
          </p:txBody>
        </p:sp>
        <p:sp>
          <p:nvSpPr>
            <p:cNvPr id="231" name="Rectángulo 230"/>
            <p:cNvSpPr/>
            <p:nvPr/>
          </p:nvSpPr>
          <p:spPr>
            <a:xfrm>
              <a:off x="2162212" y="1917776"/>
              <a:ext cx="756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1200" dirty="0" smtClean="0">
                  <a:solidFill>
                    <a:srgbClr val="C00000"/>
                  </a:solidFill>
                </a:rPr>
                <a:t>RRH (B2)</a:t>
              </a:r>
            </a:p>
          </p:txBody>
        </p:sp>
      </p:grpSp>
      <p:grpSp>
        <p:nvGrpSpPr>
          <p:cNvPr id="203" name="Grupo 202"/>
          <p:cNvGrpSpPr/>
          <p:nvPr/>
        </p:nvGrpSpPr>
        <p:grpSpPr>
          <a:xfrm>
            <a:off x="2786670" y="2483288"/>
            <a:ext cx="524438" cy="1260208"/>
            <a:chOff x="6625842" y="2111958"/>
            <a:chExt cx="524438" cy="1260208"/>
          </a:xfrm>
        </p:grpSpPr>
        <p:grpSp>
          <p:nvGrpSpPr>
            <p:cNvPr id="208" name="Grupo 207"/>
            <p:cNvGrpSpPr/>
            <p:nvPr/>
          </p:nvGrpSpPr>
          <p:grpSpPr>
            <a:xfrm>
              <a:off x="6625842" y="2111958"/>
              <a:ext cx="524438" cy="1260208"/>
              <a:chOff x="4568030" y="5142080"/>
              <a:chExt cx="524438" cy="1260208"/>
            </a:xfrm>
          </p:grpSpPr>
          <p:grpSp>
            <p:nvGrpSpPr>
              <p:cNvPr id="210" name="Grupo 209"/>
              <p:cNvGrpSpPr/>
              <p:nvPr/>
            </p:nvGrpSpPr>
            <p:grpSpPr>
              <a:xfrm>
                <a:off x="4568030" y="5142080"/>
                <a:ext cx="524438" cy="1225897"/>
                <a:chOff x="2202859" y="1090646"/>
                <a:chExt cx="524438" cy="1225897"/>
              </a:xfrm>
            </p:grpSpPr>
            <p:grpSp>
              <p:nvGrpSpPr>
                <p:cNvPr id="213" name="Grupo 212"/>
                <p:cNvGrpSpPr/>
                <p:nvPr/>
              </p:nvGrpSpPr>
              <p:grpSpPr>
                <a:xfrm>
                  <a:off x="2202859" y="1090646"/>
                  <a:ext cx="524438" cy="1225897"/>
                  <a:chOff x="2202859" y="1090646"/>
                  <a:chExt cx="524438" cy="1225897"/>
                </a:xfrm>
              </p:grpSpPr>
              <p:sp>
                <p:nvSpPr>
                  <p:cNvPr id="227" name="Rectángulo redondeado 226"/>
                  <p:cNvSpPr/>
                  <p:nvPr/>
                </p:nvSpPr>
                <p:spPr>
                  <a:xfrm>
                    <a:off x="2202859" y="1170285"/>
                    <a:ext cx="524438" cy="1146258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9050">
                    <a:solidFill>
                      <a:srgbClr val="1A479E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  <p:sp>
                <p:nvSpPr>
                  <p:cNvPr id="228" name="Elipse 227"/>
                  <p:cNvSpPr/>
                  <p:nvPr/>
                </p:nvSpPr>
                <p:spPr>
                  <a:xfrm>
                    <a:off x="2213078" y="1376809"/>
                    <a:ext cx="504000" cy="180000"/>
                  </a:xfrm>
                  <a:prstGeom prst="ellipse">
                    <a:avLst/>
                  </a:prstGeom>
                  <a:solidFill>
                    <a:srgbClr val="273142"/>
                  </a:solidFill>
                  <a:ln>
                    <a:solidFill>
                      <a:srgbClr val="27314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CO" sz="900" dirty="0" smtClean="0"/>
                      <a:t>LTE</a:t>
                    </a:r>
                    <a:endParaRPr lang="es-CO" sz="1400" dirty="0"/>
                  </a:p>
                </p:txBody>
              </p:sp>
              <p:sp>
                <p:nvSpPr>
                  <p:cNvPr id="229" name="CuadroTexto 228"/>
                  <p:cNvSpPr txBox="1"/>
                  <p:nvPr/>
                </p:nvSpPr>
                <p:spPr>
                  <a:xfrm>
                    <a:off x="2291954" y="1090646"/>
                    <a:ext cx="346249" cy="361385"/>
                  </a:xfrm>
                  <a:prstGeom prst="rect">
                    <a:avLst/>
                  </a:prstGeom>
                  <a:noFill/>
                </p:spPr>
                <p:txBody>
                  <a:bodyPr vert="vert270" wrap="square" rtlCol="0" anchor="ctr">
                    <a:spAutoFit/>
                  </a:bodyPr>
                  <a:lstStyle/>
                  <a:p>
                    <a:pPr algn="ctr"/>
                    <a:r>
                      <a:rPr lang="es-CO" sz="105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S1</a:t>
                    </a:r>
                    <a:endParaRPr lang="es-CO" sz="20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214" name="Rectángulo 213"/>
                <p:cNvSpPr/>
                <p:nvPr/>
              </p:nvSpPr>
              <p:spPr>
                <a:xfrm>
                  <a:off x="2231078" y="1868424"/>
                  <a:ext cx="468000" cy="397081"/>
                </a:xfrm>
                <a:prstGeom prst="rect">
                  <a:avLst/>
                </a:prstGeom>
                <a:solidFill>
                  <a:srgbClr val="CCF4FF"/>
                </a:solidFill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grpSp>
              <p:nvGrpSpPr>
                <p:cNvPr id="215" name="Grupo 214"/>
                <p:cNvGrpSpPr/>
                <p:nvPr/>
              </p:nvGrpSpPr>
              <p:grpSpPr>
                <a:xfrm>
                  <a:off x="2264156" y="1814424"/>
                  <a:ext cx="178478" cy="108000"/>
                  <a:chOff x="2804955" y="1919886"/>
                  <a:chExt cx="178478" cy="108000"/>
                </a:xfrm>
              </p:grpSpPr>
              <p:sp>
                <p:nvSpPr>
                  <p:cNvPr id="223" name="Rectángulo 222"/>
                  <p:cNvSpPr/>
                  <p:nvPr/>
                </p:nvSpPr>
                <p:spPr>
                  <a:xfrm>
                    <a:off x="2911433" y="1919886"/>
                    <a:ext cx="72000" cy="108000"/>
                  </a:xfrm>
                  <a:prstGeom prst="rect">
                    <a:avLst/>
                  </a:prstGeom>
                  <a:solidFill>
                    <a:srgbClr val="4280EF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  <p:sp>
                <p:nvSpPr>
                  <p:cNvPr id="224" name="Rectángulo 223"/>
                  <p:cNvSpPr/>
                  <p:nvPr/>
                </p:nvSpPr>
                <p:spPr>
                  <a:xfrm>
                    <a:off x="2804955" y="1919886"/>
                    <a:ext cx="72000" cy="108000"/>
                  </a:xfrm>
                  <a:prstGeom prst="rect">
                    <a:avLst/>
                  </a:prstGeom>
                  <a:solidFill>
                    <a:srgbClr val="1A479E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  <p:sp>
                <p:nvSpPr>
                  <p:cNvPr id="225" name="Elipse 224"/>
                  <p:cNvSpPr/>
                  <p:nvPr/>
                </p:nvSpPr>
                <p:spPr>
                  <a:xfrm>
                    <a:off x="2822955" y="1955886"/>
                    <a:ext cx="36000" cy="36000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solidFill>
                      <a:srgbClr val="92D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  <p:sp>
                <p:nvSpPr>
                  <p:cNvPr id="226" name="Elipse 225"/>
                  <p:cNvSpPr/>
                  <p:nvPr/>
                </p:nvSpPr>
                <p:spPr>
                  <a:xfrm>
                    <a:off x="2929433" y="1955886"/>
                    <a:ext cx="36000" cy="36000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solidFill>
                      <a:srgbClr val="92D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</p:grpSp>
            <p:grpSp>
              <p:nvGrpSpPr>
                <p:cNvPr id="216" name="Grupo 215"/>
                <p:cNvGrpSpPr/>
                <p:nvPr/>
              </p:nvGrpSpPr>
              <p:grpSpPr>
                <a:xfrm>
                  <a:off x="2481581" y="1814424"/>
                  <a:ext cx="178478" cy="108000"/>
                  <a:chOff x="2804955" y="1919886"/>
                  <a:chExt cx="178478" cy="108000"/>
                </a:xfrm>
              </p:grpSpPr>
              <p:sp>
                <p:nvSpPr>
                  <p:cNvPr id="219" name="Rectángulo 218"/>
                  <p:cNvSpPr/>
                  <p:nvPr/>
                </p:nvSpPr>
                <p:spPr>
                  <a:xfrm>
                    <a:off x="2911433" y="1919886"/>
                    <a:ext cx="72000" cy="108000"/>
                  </a:xfrm>
                  <a:prstGeom prst="rect">
                    <a:avLst/>
                  </a:prstGeom>
                  <a:solidFill>
                    <a:srgbClr val="4280EF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  <p:sp>
                <p:nvSpPr>
                  <p:cNvPr id="220" name="Rectángulo 219"/>
                  <p:cNvSpPr/>
                  <p:nvPr/>
                </p:nvSpPr>
                <p:spPr>
                  <a:xfrm>
                    <a:off x="2804955" y="1919886"/>
                    <a:ext cx="72000" cy="108000"/>
                  </a:xfrm>
                  <a:prstGeom prst="rect">
                    <a:avLst/>
                  </a:prstGeom>
                  <a:solidFill>
                    <a:srgbClr val="1A479E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  <p:sp>
                <p:nvSpPr>
                  <p:cNvPr id="221" name="Elipse 220"/>
                  <p:cNvSpPr/>
                  <p:nvPr/>
                </p:nvSpPr>
                <p:spPr>
                  <a:xfrm>
                    <a:off x="2822955" y="1955886"/>
                    <a:ext cx="36000" cy="36000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solidFill>
                      <a:srgbClr val="92D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  <p:sp>
                <p:nvSpPr>
                  <p:cNvPr id="222" name="Elipse 221"/>
                  <p:cNvSpPr/>
                  <p:nvPr/>
                </p:nvSpPr>
                <p:spPr>
                  <a:xfrm>
                    <a:off x="2929433" y="1955886"/>
                    <a:ext cx="36000" cy="36000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solidFill>
                      <a:srgbClr val="92D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</p:grpSp>
            <p:sp>
              <p:nvSpPr>
                <p:cNvPr id="217" name="Rectángulo 216"/>
                <p:cNvSpPr/>
                <p:nvPr/>
              </p:nvSpPr>
              <p:spPr>
                <a:xfrm>
                  <a:off x="2267078" y="1953773"/>
                  <a:ext cx="396000" cy="1274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400" dirty="0">
                      <a:solidFill>
                        <a:schemeClr val="tx1"/>
                      </a:solidFill>
                    </a:rPr>
                    <a:t>L</a:t>
                  </a:r>
                  <a:r>
                    <a:rPr lang="es-CO" sz="400" dirty="0" smtClean="0">
                      <a:solidFill>
                        <a:schemeClr val="tx1"/>
                      </a:solidFill>
                    </a:rPr>
                    <a:t>1:</a:t>
                  </a:r>
                </a:p>
                <a:p>
                  <a:pPr algn="ctr"/>
                  <a:r>
                    <a:rPr lang="es-CO" sz="400" dirty="0" smtClean="0">
                      <a:solidFill>
                        <a:schemeClr val="tx1"/>
                      </a:solidFill>
                    </a:rPr>
                    <a:t>4Tx&amp;4Rx</a:t>
                  </a:r>
                  <a:endParaRPr lang="es-CO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8" name="Rectángulo redondeado 217"/>
                <p:cNvSpPr/>
                <p:nvPr/>
              </p:nvSpPr>
              <p:spPr>
                <a:xfrm>
                  <a:off x="2213078" y="2066964"/>
                  <a:ext cx="504000" cy="18000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800" b="1" dirty="0" smtClean="0">
                      <a:solidFill>
                        <a:srgbClr val="1A479E"/>
                      </a:solidFill>
                    </a:rPr>
                    <a:t>FHFB</a:t>
                  </a:r>
                  <a:endParaRPr lang="es-CO" sz="1400" b="1" dirty="0">
                    <a:solidFill>
                      <a:srgbClr val="1A479E"/>
                    </a:solidFill>
                  </a:endParaRPr>
                </a:p>
              </p:txBody>
            </p:sp>
          </p:grpSp>
          <p:sp>
            <p:nvSpPr>
              <p:cNvPr id="211" name="Rectángulo 210"/>
              <p:cNvSpPr/>
              <p:nvPr/>
            </p:nvSpPr>
            <p:spPr>
              <a:xfrm>
                <a:off x="4735805" y="6294288"/>
                <a:ext cx="72000" cy="10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12" name="Rectángulo 211"/>
              <p:cNvSpPr/>
              <p:nvPr/>
            </p:nvSpPr>
            <p:spPr>
              <a:xfrm>
                <a:off x="4864027" y="6294288"/>
                <a:ext cx="72000" cy="10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sp>
          <p:nvSpPr>
            <p:cNvPr id="209" name="Elipse 208"/>
            <p:cNvSpPr/>
            <p:nvPr/>
          </p:nvSpPr>
          <p:spPr>
            <a:xfrm>
              <a:off x="6636061" y="2620363"/>
              <a:ext cx="504000" cy="180000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2731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050" dirty="0" smtClean="0"/>
                <a:t>3</a:t>
              </a:r>
              <a:r>
                <a:rPr lang="es-CO" sz="1000" dirty="0" smtClean="0"/>
                <a:t>G</a:t>
              </a:r>
              <a:endParaRPr lang="es-CO" sz="1400" dirty="0"/>
            </a:p>
          </p:txBody>
        </p:sp>
      </p:grpSp>
      <p:sp>
        <p:nvSpPr>
          <p:cNvPr id="204" name="Rectángulo 203"/>
          <p:cNvSpPr/>
          <p:nvPr/>
        </p:nvSpPr>
        <p:spPr>
          <a:xfrm rot="16200000">
            <a:off x="2852814" y="3883486"/>
            <a:ext cx="576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200" dirty="0" smtClean="0"/>
              <a:t>OBSAI</a:t>
            </a:r>
          </a:p>
        </p:txBody>
      </p:sp>
      <p:grpSp>
        <p:nvGrpSpPr>
          <p:cNvPr id="205" name="Grupo 204"/>
          <p:cNvGrpSpPr/>
          <p:nvPr/>
        </p:nvGrpSpPr>
        <p:grpSpPr>
          <a:xfrm>
            <a:off x="5225797" y="2732687"/>
            <a:ext cx="756000" cy="692899"/>
            <a:chOff x="2162212" y="1501876"/>
            <a:chExt cx="756000" cy="692899"/>
          </a:xfrm>
        </p:grpSpPr>
        <p:sp>
          <p:nvSpPr>
            <p:cNvPr id="206" name="Rectángulo 205"/>
            <p:cNvSpPr/>
            <p:nvPr/>
          </p:nvSpPr>
          <p:spPr>
            <a:xfrm>
              <a:off x="2190671" y="1501876"/>
              <a:ext cx="612000" cy="5040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3200" b="1" dirty="0" smtClean="0">
                  <a:solidFill>
                    <a:srgbClr val="C00000"/>
                  </a:solidFill>
                </a:rPr>
                <a:t>x3</a:t>
              </a:r>
              <a:endParaRPr lang="es-CO" sz="1050" b="1" dirty="0">
                <a:solidFill>
                  <a:srgbClr val="C00000"/>
                </a:solidFill>
              </a:endParaRPr>
            </a:p>
          </p:txBody>
        </p:sp>
        <p:sp>
          <p:nvSpPr>
            <p:cNvPr id="207" name="Rectángulo 206"/>
            <p:cNvSpPr/>
            <p:nvPr/>
          </p:nvSpPr>
          <p:spPr>
            <a:xfrm>
              <a:off x="2162212" y="1917776"/>
              <a:ext cx="756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1200" dirty="0" smtClean="0">
                  <a:solidFill>
                    <a:srgbClr val="C00000"/>
                  </a:solidFill>
                </a:rPr>
                <a:t>RRH (B7)</a:t>
              </a:r>
            </a:p>
          </p:txBody>
        </p:sp>
      </p:grpSp>
      <p:sp>
        <p:nvSpPr>
          <p:cNvPr id="344" name="Proceso 343"/>
          <p:cNvSpPr/>
          <p:nvPr/>
        </p:nvSpPr>
        <p:spPr>
          <a:xfrm>
            <a:off x="1389221" y="6229138"/>
            <a:ext cx="1986525" cy="506051"/>
          </a:xfrm>
          <a:prstGeom prst="flowChartProcess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 smtClean="0">
                <a:solidFill>
                  <a:schemeClr val="tx1"/>
                </a:solidFill>
              </a:rPr>
              <a:t>1+1+1 WCDMA 1900</a:t>
            </a:r>
          </a:p>
          <a:p>
            <a:pPr algn="ctr"/>
            <a:r>
              <a:rPr lang="es-CO" sz="1400" dirty="0" smtClean="0">
                <a:solidFill>
                  <a:schemeClr val="tx1"/>
                </a:solidFill>
              </a:rPr>
              <a:t>2+2+2 WCDMA 850</a:t>
            </a:r>
            <a:endParaRPr lang="es-CO" sz="1400" dirty="0">
              <a:solidFill>
                <a:schemeClr val="tx1"/>
              </a:solidFill>
            </a:endParaRPr>
          </a:p>
        </p:txBody>
      </p:sp>
      <p:sp>
        <p:nvSpPr>
          <p:cNvPr id="345" name="Proceso 344"/>
          <p:cNvSpPr/>
          <p:nvPr/>
        </p:nvSpPr>
        <p:spPr>
          <a:xfrm>
            <a:off x="1245894" y="4956893"/>
            <a:ext cx="2290701" cy="506051"/>
          </a:xfrm>
          <a:prstGeom prst="flowChartProcess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 smtClean="0">
                <a:solidFill>
                  <a:schemeClr val="tx1"/>
                </a:solidFill>
              </a:rPr>
              <a:t>Futuro LTE 850</a:t>
            </a:r>
          </a:p>
          <a:p>
            <a:pPr algn="ctr"/>
            <a:r>
              <a:rPr lang="es-CO" sz="1400" dirty="0" smtClean="0">
                <a:solidFill>
                  <a:schemeClr val="tx1"/>
                </a:solidFill>
              </a:rPr>
              <a:t>LTE (4T/4R) 1+1+1 @40W</a:t>
            </a:r>
            <a:endParaRPr lang="es-CO" sz="1400" dirty="0">
              <a:solidFill>
                <a:schemeClr val="tx1"/>
              </a:solidFill>
            </a:endParaRPr>
          </a:p>
        </p:txBody>
      </p:sp>
      <p:sp>
        <p:nvSpPr>
          <p:cNvPr id="346" name="Llamada con línea 2 345"/>
          <p:cNvSpPr/>
          <p:nvPr/>
        </p:nvSpPr>
        <p:spPr>
          <a:xfrm flipH="1">
            <a:off x="4930921" y="4897968"/>
            <a:ext cx="821867" cy="74844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8246"/>
              <a:gd name="adj6" fmla="val -67065"/>
            </a:avLst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7" name="Rectángulo 346"/>
          <p:cNvSpPr/>
          <p:nvPr/>
        </p:nvSpPr>
        <p:spPr>
          <a:xfrm>
            <a:off x="6023757" y="5559168"/>
            <a:ext cx="116279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400" b="1" dirty="0" smtClean="0">
                <a:solidFill>
                  <a:srgbClr val="7030A0"/>
                </a:solidFill>
              </a:rPr>
              <a:t>Futuro 5G Stand </a:t>
            </a:r>
            <a:r>
              <a:rPr lang="es-MX" sz="1400" b="1" dirty="0" err="1" smtClean="0">
                <a:solidFill>
                  <a:srgbClr val="7030A0"/>
                </a:solidFill>
              </a:rPr>
              <a:t>Alone</a:t>
            </a:r>
            <a:endParaRPr lang="es-MX" sz="1400" b="1" dirty="0" smtClean="0">
              <a:solidFill>
                <a:srgbClr val="7030A0"/>
              </a:solidFill>
            </a:endParaRPr>
          </a:p>
          <a:p>
            <a:pPr algn="ctr"/>
            <a:r>
              <a:rPr lang="es-MX" sz="1400" b="1" dirty="0">
                <a:solidFill>
                  <a:srgbClr val="7030A0"/>
                </a:solidFill>
              </a:rPr>
              <a:t>o</a:t>
            </a:r>
            <a:endParaRPr lang="es-MX" sz="1400" b="1" dirty="0" smtClean="0">
              <a:solidFill>
                <a:srgbClr val="7030A0"/>
              </a:solidFill>
            </a:endParaRPr>
          </a:p>
          <a:p>
            <a:pPr algn="ctr"/>
            <a:r>
              <a:rPr lang="es-MX" sz="1400" b="1" dirty="0" smtClean="0">
                <a:solidFill>
                  <a:srgbClr val="7030A0"/>
                </a:solidFill>
              </a:rPr>
              <a:t>SRAN</a:t>
            </a:r>
            <a:endParaRPr lang="es-CO" sz="500" b="1" dirty="0">
              <a:solidFill>
                <a:srgbClr val="7030A0"/>
              </a:solidFill>
            </a:endParaRPr>
          </a:p>
        </p:txBody>
      </p:sp>
      <p:sp>
        <p:nvSpPr>
          <p:cNvPr id="348" name="Elipse 347"/>
          <p:cNvSpPr/>
          <p:nvPr/>
        </p:nvSpPr>
        <p:spPr>
          <a:xfrm>
            <a:off x="4705746" y="2993793"/>
            <a:ext cx="504000" cy="180000"/>
          </a:xfrm>
          <a:prstGeom prst="ellipse">
            <a:avLst/>
          </a:prstGeom>
          <a:solidFill>
            <a:srgbClr val="002060"/>
          </a:solidFill>
          <a:ln>
            <a:solidFill>
              <a:srgbClr val="2731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 smtClean="0"/>
              <a:t>LTE</a:t>
            </a:r>
            <a:endParaRPr lang="es-CO" sz="1400" dirty="0"/>
          </a:p>
        </p:txBody>
      </p:sp>
      <p:sp>
        <p:nvSpPr>
          <p:cNvPr id="349" name="Rectángulo 348"/>
          <p:cNvSpPr/>
          <p:nvPr/>
        </p:nvSpPr>
        <p:spPr>
          <a:xfrm>
            <a:off x="8491147" y="1227622"/>
            <a:ext cx="3600000" cy="2200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b="1" dirty="0" smtClean="0">
                <a:latin typeface="Arial,Bold"/>
                <a:ea typeface="Calibri" panose="020F0502020204030204" pitchFamily="34" charset="0"/>
              </a:rPr>
              <a:t>Comentarios:</a:t>
            </a:r>
            <a:endParaRPr lang="es-CO" sz="800" dirty="0" smtClean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1100" dirty="0" smtClean="0"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sz="1100" dirty="0" smtClean="0">
                <a:latin typeface="Calibri" panose="020F0502020204030204" pitchFamily="34" charset="0"/>
                <a:ea typeface="Calibri" panose="020F0502020204030204" pitchFamily="34" charset="0"/>
              </a:rPr>
              <a:t>RADIO:</a:t>
            </a:r>
            <a:endParaRPr lang="es-CO" sz="11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71450" indent="-1714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1100" dirty="0" smtClean="0">
                <a:latin typeface="Calibri" panose="020F0502020204030204" pitchFamily="34" charset="0"/>
                <a:ea typeface="Calibri" panose="020F0502020204030204" pitchFamily="34" charset="0"/>
              </a:rPr>
              <a:t>Radios FHFB en RF </a:t>
            </a:r>
            <a:r>
              <a:rPr lang="es-CO" sz="1100" dirty="0" err="1" smtClean="0">
                <a:latin typeface="Calibri" panose="020F0502020204030204" pitchFamily="34" charset="0"/>
                <a:ea typeface="Calibri" panose="020F0502020204030204" pitchFamily="34" charset="0"/>
              </a:rPr>
              <a:t>Sharing</a:t>
            </a:r>
            <a:r>
              <a:rPr lang="es-CO" sz="1100" dirty="0" smtClean="0">
                <a:latin typeface="Calibri" panose="020F0502020204030204" pitchFamily="34" charset="0"/>
                <a:ea typeface="Calibri" panose="020F0502020204030204" pitchFamily="34" charset="0"/>
              </a:rPr>
              <a:t> para LTE1900 +WCDMA1900. MIMO 4x4 en LTE</a:t>
            </a:r>
          </a:p>
          <a:p>
            <a:pPr marL="171450" indent="-1714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1100" dirty="0" smtClean="0">
                <a:latin typeface="Calibri" panose="020F0502020204030204" pitchFamily="34" charset="0"/>
                <a:ea typeface="Calibri" panose="020F0502020204030204" pitchFamily="34" charset="0"/>
              </a:rPr>
              <a:t>FRHG, AHHB RRH principalmente usados con 2/2/2 @20W cada portadora en la banda de 2600</a:t>
            </a:r>
          </a:p>
          <a:p>
            <a:pPr marL="171450" indent="-1714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1100" dirty="0" smtClean="0">
                <a:latin typeface="Calibri" panose="020F0502020204030204" pitchFamily="34" charset="0"/>
                <a:ea typeface="Calibri" panose="020F0502020204030204" pitchFamily="34" charset="0"/>
              </a:rPr>
              <a:t>FXCB/A módulos 3Tx/6Rx</a:t>
            </a:r>
          </a:p>
          <a:p>
            <a:pPr>
              <a:spcAft>
                <a:spcPts val="0"/>
              </a:spcAft>
            </a:pPr>
            <a:endParaRPr lang="en-US" sz="11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1100" dirty="0" smtClean="0">
                <a:latin typeface="Calibri" panose="020F0502020204030204" pitchFamily="34" charset="0"/>
                <a:ea typeface="Calibri" panose="020F0502020204030204" pitchFamily="34" charset="0"/>
              </a:rPr>
              <a:t>BANDA BASE:</a:t>
            </a:r>
          </a:p>
          <a:p>
            <a:pPr marL="171450" indent="-1714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1100" dirty="0" err="1">
                <a:latin typeface="Calibri" panose="020F0502020204030204" pitchFamily="34" charset="0"/>
                <a:ea typeface="Calibri" panose="020F0502020204030204" pitchFamily="34" charset="0"/>
              </a:rPr>
              <a:t>AirScale</a:t>
            </a:r>
            <a:r>
              <a:rPr lang="es-CO" sz="1100" dirty="0">
                <a:latin typeface="Calibri" panose="020F0502020204030204" pitchFamily="34" charset="0"/>
                <a:ea typeface="Calibri" panose="020F0502020204030204" pitchFamily="34" charset="0"/>
              </a:rPr>
              <a:t> BB + FSMF en SRAN</a:t>
            </a:r>
          </a:p>
          <a:p>
            <a:pPr marL="171450" indent="-1714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1100" dirty="0" smtClean="0">
                <a:latin typeface="Calibri" panose="020F0502020204030204" pitchFamily="34" charset="0"/>
                <a:ea typeface="Calibri" panose="020F0502020204030204" pitchFamily="34" charset="0"/>
              </a:rPr>
              <a:t>Se considera 1 ABIA para dos portadoras MIMO 4x4</a:t>
            </a:r>
          </a:p>
        </p:txBody>
      </p:sp>
      <p:sp>
        <p:nvSpPr>
          <p:cNvPr id="350" name="Rectángulo 349"/>
          <p:cNvSpPr/>
          <p:nvPr/>
        </p:nvSpPr>
        <p:spPr>
          <a:xfrm>
            <a:off x="8491147" y="3768497"/>
            <a:ext cx="360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s-CO" sz="1600" b="1" dirty="0" smtClean="0">
                <a:latin typeface="Arial,Bold"/>
                <a:ea typeface="Calibri" panose="020F0502020204030204" pitchFamily="34" charset="0"/>
              </a:rPr>
              <a:t>Comentarios adicionales:</a:t>
            </a:r>
            <a:endParaRPr lang="es-CO" sz="800" dirty="0" smtClean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71450" indent="-1714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1100" dirty="0" smtClean="0">
                <a:latin typeface="Calibri" panose="020F0502020204030204" pitchFamily="34" charset="0"/>
                <a:ea typeface="Calibri" panose="020F0502020204030204" pitchFamily="34" charset="0"/>
              </a:rPr>
              <a:t>AHHB en proceso de homologación.</a:t>
            </a:r>
          </a:p>
          <a:p>
            <a:pPr marL="171450" indent="-1714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1100" dirty="0" smtClean="0">
                <a:latin typeface="Calibri" panose="020F0502020204030204" pitchFamily="34" charset="0"/>
                <a:ea typeface="Calibri" panose="020F0502020204030204" pitchFamily="34" charset="0"/>
              </a:rPr>
              <a:t>La configuración objetivo debe ser probada antes de despliegue.</a:t>
            </a:r>
          </a:p>
          <a:p>
            <a:pPr marL="171450" indent="-1714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1100" dirty="0" smtClean="0">
                <a:latin typeface="Calibri" panose="020F0502020204030204" pitchFamily="34" charset="0"/>
                <a:ea typeface="Calibri" panose="020F0502020204030204" pitchFamily="34" charset="0"/>
              </a:rPr>
              <a:t>AHPCA requiere SRAN19B.</a:t>
            </a:r>
          </a:p>
          <a:p>
            <a:pPr marL="171450" indent="-1714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1100" dirty="0" err="1" smtClean="0">
                <a:latin typeface="Calibri" panose="020F0502020204030204" pitchFamily="34" charset="0"/>
                <a:ea typeface="Calibri" panose="020F0502020204030204" pitchFamily="34" charset="0"/>
              </a:rPr>
              <a:t>SynE</a:t>
            </a:r>
            <a:r>
              <a:rPr lang="es-CO" sz="1100" dirty="0" smtClean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CO" sz="1100" dirty="0" err="1" smtClean="0">
                <a:latin typeface="Calibri" panose="020F0502020204030204" pitchFamily="34" charset="0"/>
                <a:ea typeface="Calibri" panose="020F0502020204030204" pitchFamily="34" charset="0"/>
              </a:rPr>
              <a:t>feature</a:t>
            </a:r>
            <a:r>
              <a:rPr lang="es-CO" sz="1100" dirty="0" smtClean="0">
                <a:latin typeface="Calibri" panose="020F0502020204030204" pitchFamily="34" charset="0"/>
                <a:ea typeface="Calibri" panose="020F0502020204030204" pitchFamily="34" charset="0"/>
              </a:rPr>
              <a:t> SRAN18SP – SR000844/LTE563 </a:t>
            </a:r>
            <a:r>
              <a:rPr lang="es-CO" sz="1100" dirty="0" err="1" smtClean="0">
                <a:latin typeface="Calibri" panose="020F0502020204030204" pitchFamily="34" charset="0"/>
                <a:ea typeface="Calibri" panose="020F0502020204030204" pitchFamily="34" charset="0"/>
              </a:rPr>
              <a:t>Syncchronous</a:t>
            </a:r>
            <a:r>
              <a:rPr lang="es-CO" sz="1100" dirty="0" smtClean="0">
                <a:latin typeface="Calibri" panose="020F0502020204030204" pitchFamily="34" charset="0"/>
                <a:ea typeface="Calibri" panose="020F0502020204030204" pitchFamily="34" charset="0"/>
              </a:rPr>
              <a:t> Ethernet </a:t>
            </a:r>
            <a:r>
              <a:rPr lang="es-CO" sz="1100" dirty="0" err="1" smtClean="0">
                <a:latin typeface="Calibri" panose="020F0502020204030204" pitchFamily="34" charset="0"/>
                <a:ea typeface="Calibri" panose="020F0502020204030204" pitchFamily="34" charset="0"/>
              </a:rPr>
              <a:t>Generation</a:t>
            </a:r>
            <a:r>
              <a:rPr lang="es-CO" sz="1100" dirty="0" smtClean="0">
                <a:latin typeface="Calibri" panose="020F0502020204030204" pitchFamily="34" charset="0"/>
                <a:ea typeface="Calibri" panose="020F0502020204030204" pitchFamily="34" charset="0"/>
              </a:rPr>
              <a:t> es requerido.</a:t>
            </a:r>
          </a:p>
          <a:p>
            <a:pPr marL="171450" indent="-1714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1100" dirty="0" smtClean="0">
                <a:latin typeface="Calibri" panose="020F0502020204030204" pitchFamily="34" charset="0"/>
                <a:ea typeface="Calibri" panose="020F0502020204030204" pitchFamily="34" charset="0"/>
              </a:rPr>
              <a:t>SR002160 I/Q </a:t>
            </a:r>
            <a:r>
              <a:rPr lang="es-CO" sz="1100" dirty="0" err="1" smtClean="0">
                <a:latin typeface="Calibri" panose="020F0502020204030204" pitchFamily="34" charset="0"/>
                <a:ea typeface="Calibri" panose="020F0502020204030204" pitchFamily="34" charset="0"/>
              </a:rPr>
              <a:t>routing</a:t>
            </a:r>
            <a:r>
              <a:rPr lang="es-CO" sz="1100" dirty="0" smtClean="0">
                <a:latin typeface="Calibri" panose="020F0502020204030204" pitchFamily="34" charset="0"/>
                <a:ea typeface="Calibri" panose="020F0502020204030204" pitchFamily="34" charset="0"/>
              </a:rPr>
              <a:t> entre módulos de sistemas en SBTS es requerido.</a:t>
            </a:r>
          </a:p>
          <a:p>
            <a:pPr marL="171450" indent="-1714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1100" dirty="0" smtClean="0">
                <a:latin typeface="Calibri" panose="020F0502020204030204" pitchFamily="34" charset="0"/>
                <a:ea typeface="Calibri" panose="020F0502020204030204" pitchFamily="34" charset="0"/>
              </a:rPr>
              <a:t>LTE2019 </a:t>
            </a:r>
            <a:r>
              <a:rPr lang="es-CO" sz="1100" dirty="0" err="1" smtClean="0">
                <a:latin typeface="Calibri" panose="020F0502020204030204" pitchFamily="34" charset="0"/>
                <a:ea typeface="Calibri" panose="020F0502020204030204" pitchFamily="34" charset="0"/>
              </a:rPr>
              <a:t>Advanced</a:t>
            </a:r>
            <a:r>
              <a:rPr lang="es-CO" sz="1100" dirty="0" smtClean="0">
                <a:latin typeface="Calibri" panose="020F0502020204030204" pitchFamily="34" charset="0"/>
                <a:ea typeface="Calibri" panose="020F0502020204030204" pitchFamily="34" charset="0"/>
              </a:rPr>
              <a:t> Dual </a:t>
            </a:r>
            <a:r>
              <a:rPr lang="es-CO" sz="1100" dirty="0" err="1" smtClean="0">
                <a:latin typeface="Calibri" panose="020F0502020204030204" pitchFamily="34" charset="0"/>
                <a:ea typeface="Calibri" panose="020F0502020204030204" pitchFamily="34" charset="0"/>
              </a:rPr>
              <a:t>Carrier</a:t>
            </a:r>
            <a:r>
              <a:rPr lang="es-CO" sz="1100" dirty="0" smtClean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CO" sz="1100" dirty="0" err="1" smtClean="0">
                <a:latin typeface="Calibri" panose="020F0502020204030204" pitchFamily="34" charset="0"/>
                <a:ea typeface="Calibri" panose="020F0502020204030204" pitchFamily="34" charset="0"/>
              </a:rPr>
              <a:t>Operation</a:t>
            </a:r>
            <a:r>
              <a:rPr lang="es-CO" sz="1100" dirty="0" smtClean="0">
                <a:latin typeface="Calibri" panose="020F0502020204030204" pitchFamily="34" charset="0"/>
                <a:ea typeface="Calibri" panose="020F0502020204030204" pitchFamily="34" charset="0"/>
              </a:rPr>
              <a:t> es requerido.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100" dirty="0">
                <a:latin typeface="Calibri" panose="020F0502020204030204" pitchFamily="34" charset="0"/>
                <a:ea typeface="Calibri" panose="020F0502020204030204" pitchFamily="34" charset="0"/>
              </a:rPr>
              <a:t>En caso necesitar +20W en 3G_1900, se debe cambiar el MIMO4x4 a MIMO 2x2 y usar los PIPE 1-2 en LTE1900 (20W), PIPE 3-4 UMTS ( +20W</a:t>
            </a:r>
            <a:r>
              <a:rPr lang="es-CO" sz="1100" dirty="0" smtClean="0"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  <a:endParaRPr lang="es-CO" sz="11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51" name="Rectangle 59"/>
          <p:cNvSpPr/>
          <p:nvPr/>
        </p:nvSpPr>
        <p:spPr>
          <a:xfrm>
            <a:off x="3070378" y="1579393"/>
            <a:ext cx="1224000" cy="864000"/>
          </a:xfrm>
          <a:prstGeom prst="rect">
            <a:avLst/>
          </a:prstGeom>
          <a:noFill/>
          <a:ln w="1905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20000" bIns="120000" rtlCol="0" anchor="ctr" anchorCtr="0"/>
          <a:lstStyle/>
          <a:p>
            <a:pPr defTabSz="1219170"/>
            <a:r>
              <a:rPr lang="es-MX" sz="1100" kern="0" dirty="0" smtClean="0">
                <a:solidFill>
                  <a:srgbClr val="124191"/>
                </a:solidFill>
              </a:rPr>
              <a:t>LTE (</a:t>
            </a:r>
            <a:r>
              <a:rPr lang="es-MX" sz="1100" kern="0" dirty="0" smtClean="0">
                <a:solidFill>
                  <a:srgbClr val="C00000"/>
                </a:solidFill>
              </a:rPr>
              <a:t>4T/4R</a:t>
            </a:r>
            <a:r>
              <a:rPr lang="es-MX" sz="1100" kern="0" dirty="0" smtClean="0">
                <a:solidFill>
                  <a:srgbClr val="124191"/>
                </a:solidFill>
              </a:rPr>
              <a:t>)</a:t>
            </a:r>
          </a:p>
          <a:p>
            <a:pPr defTabSz="1219170"/>
            <a:r>
              <a:rPr lang="es-MX" sz="1100" kern="0" dirty="0" smtClean="0">
                <a:solidFill>
                  <a:srgbClr val="124191"/>
                </a:solidFill>
              </a:rPr>
              <a:t>1+1+1 @5/10Mhz</a:t>
            </a:r>
          </a:p>
          <a:p>
            <a:pPr defTabSz="1219170"/>
            <a:r>
              <a:rPr lang="es-MX" sz="1100" kern="0" dirty="0" smtClean="0">
                <a:solidFill>
                  <a:srgbClr val="124191"/>
                </a:solidFill>
              </a:rPr>
              <a:t>@</a:t>
            </a:r>
            <a:r>
              <a:rPr lang="es-MX" sz="1100" kern="0" dirty="0">
                <a:solidFill>
                  <a:srgbClr val="C00000"/>
                </a:solidFill>
              </a:rPr>
              <a:t>2</a:t>
            </a:r>
            <a:r>
              <a:rPr lang="es-MX" sz="1100" kern="0" dirty="0" smtClean="0">
                <a:solidFill>
                  <a:srgbClr val="C00000"/>
                </a:solidFill>
              </a:rPr>
              <a:t>0W</a:t>
            </a:r>
            <a:endParaRPr lang="es-MX" sz="1100" kern="0" dirty="0">
              <a:solidFill>
                <a:srgbClr val="C00000"/>
              </a:solidFill>
            </a:endParaRPr>
          </a:p>
        </p:txBody>
      </p:sp>
      <p:sp>
        <p:nvSpPr>
          <p:cNvPr id="352" name="Rectangle 59"/>
          <p:cNvSpPr/>
          <p:nvPr/>
        </p:nvSpPr>
        <p:spPr>
          <a:xfrm>
            <a:off x="1934902" y="1579393"/>
            <a:ext cx="1080000" cy="86400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20000" bIns="120000" rtlCol="0" anchor="ctr" anchorCtr="0"/>
          <a:lstStyle/>
          <a:p>
            <a:pPr defTabSz="1219170">
              <a:defRPr/>
            </a:pPr>
            <a:r>
              <a:rPr lang="en-US" sz="1100" kern="0" dirty="0" smtClean="0">
                <a:solidFill>
                  <a:srgbClr val="124191"/>
                </a:solidFill>
              </a:rPr>
              <a:t>WCDMA </a:t>
            </a:r>
            <a:r>
              <a:rPr lang="en-US" sz="1100" kern="0" dirty="0" smtClean="0">
                <a:solidFill>
                  <a:srgbClr val="C00000"/>
                </a:solidFill>
              </a:rPr>
              <a:t>1+1+1</a:t>
            </a:r>
          </a:p>
          <a:p>
            <a:pPr defTabSz="1219170">
              <a:defRPr/>
            </a:pPr>
            <a:r>
              <a:rPr lang="en-US" sz="1100" kern="0" dirty="0" smtClean="0">
                <a:solidFill>
                  <a:srgbClr val="124191"/>
                </a:solidFill>
              </a:rPr>
              <a:t>@</a:t>
            </a:r>
            <a:r>
              <a:rPr lang="en-US" sz="1100" kern="0" dirty="0" smtClean="0">
                <a:solidFill>
                  <a:srgbClr val="C00000"/>
                </a:solidFill>
              </a:rPr>
              <a:t>20W</a:t>
            </a:r>
            <a:endParaRPr lang="en-US" sz="1100" kern="0" dirty="0">
              <a:solidFill>
                <a:srgbClr val="C00000"/>
              </a:solidFill>
            </a:endParaRPr>
          </a:p>
        </p:txBody>
      </p:sp>
      <p:sp>
        <p:nvSpPr>
          <p:cNvPr id="353" name="Rectangle 59"/>
          <p:cNvSpPr/>
          <p:nvPr/>
        </p:nvSpPr>
        <p:spPr>
          <a:xfrm>
            <a:off x="7039763" y="1590140"/>
            <a:ext cx="1380134" cy="864000"/>
          </a:xfrm>
          <a:prstGeom prst="rect">
            <a:avLst/>
          </a:prstGeom>
          <a:noFill/>
          <a:ln w="1905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20000" bIns="120000" rtlCol="0" anchor="ctr" anchorCtr="0"/>
          <a:lstStyle/>
          <a:p>
            <a:pPr defTabSz="1219170"/>
            <a:endParaRPr lang="es-MX" sz="1100" kern="0" dirty="0" smtClean="0">
              <a:solidFill>
                <a:srgbClr val="124191"/>
              </a:solidFill>
            </a:endParaRPr>
          </a:p>
          <a:p>
            <a:pPr defTabSz="1219170"/>
            <a:r>
              <a:rPr lang="es-MX" sz="1100" kern="0" dirty="0" smtClean="0">
                <a:solidFill>
                  <a:srgbClr val="124191"/>
                </a:solidFill>
              </a:rPr>
              <a:t>LTE (</a:t>
            </a:r>
            <a:r>
              <a:rPr lang="es-MX" sz="1100" kern="0" dirty="0" smtClean="0">
                <a:solidFill>
                  <a:srgbClr val="C00000"/>
                </a:solidFill>
              </a:rPr>
              <a:t>4T/4R</a:t>
            </a:r>
            <a:r>
              <a:rPr lang="es-MX" sz="1100" kern="0" dirty="0" smtClean="0">
                <a:solidFill>
                  <a:srgbClr val="124191"/>
                </a:solidFill>
              </a:rPr>
              <a:t>)</a:t>
            </a:r>
          </a:p>
          <a:p>
            <a:pPr defTabSz="1219170"/>
            <a:r>
              <a:rPr lang="es-MX" sz="1100" kern="0" dirty="0" smtClean="0">
                <a:solidFill>
                  <a:srgbClr val="124191"/>
                </a:solidFill>
              </a:rPr>
              <a:t>1+1+1 @</a:t>
            </a:r>
            <a:r>
              <a:rPr lang="es-MX" sz="1100" kern="0" dirty="0">
                <a:solidFill>
                  <a:srgbClr val="C00000"/>
                </a:solidFill>
              </a:rPr>
              <a:t>2</a:t>
            </a:r>
            <a:r>
              <a:rPr lang="es-MX" sz="1100" kern="0" dirty="0" smtClean="0">
                <a:solidFill>
                  <a:srgbClr val="C00000"/>
                </a:solidFill>
              </a:rPr>
              <a:t>0W</a:t>
            </a:r>
          </a:p>
          <a:p>
            <a:pPr defTabSz="1219170"/>
            <a:endParaRPr lang="es-MX" sz="1100" kern="0" dirty="0" smtClean="0">
              <a:solidFill>
                <a:srgbClr val="124191"/>
              </a:solidFill>
            </a:endParaRPr>
          </a:p>
          <a:p>
            <a:pPr defTabSz="1219170"/>
            <a:r>
              <a:rPr lang="es-MX" sz="1100" kern="0" dirty="0" err="1" smtClean="0">
                <a:solidFill>
                  <a:srgbClr val="124191"/>
                </a:solidFill>
              </a:rPr>
              <a:t>IoT</a:t>
            </a:r>
            <a:r>
              <a:rPr lang="es-MX" sz="1100" kern="0" dirty="0" smtClean="0">
                <a:solidFill>
                  <a:srgbClr val="124191"/>
                </a:solidFill>
              </a:rPr>
              <a:t> </a:t>
            </a:r>
            <a:r>
              <a:rPr lang="es-MX" sz="1100" kern="0" dirty="0">
                <a:solidFill>
                  <a:srgbClr val="124191"/>
                </a:solidFill>
              </a:rPr>
              <a:t>1+1+1@200Khz</a:t>
            </a:r>
          </a:p>
          <a:p>
            <a:pPr defTabSz="1219170"/>
            <a:endParaRPr lang="es-MX" sz="1100" kern="0" dirty="0">
              <a:solidFill>
                <a:srgbClr val="C00000"/>
              </a:solidFill>
            </a:endParaRPr>
          </a:p>
        </p:txBody>
      </p:sp>
      <p:sp>
        <p:nvSpPr>
          <p:cNvPr id="354" name="Rectangle 59"/>
          <p:cNvSpPr/>
          <p:nvPr/>
        </p:nvSpPr>
        <p:spPr>
          <a:xfrm>
            <a:off x="5904287" y="1590140"/>
            <a:ext cx="1080000" cy="86400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20000" bIns="120000" rtlCol="0" anchor="ctr" anchorCtr="0"/>
          <a:lstStyle/>
          <a:p>
            <a:pPr defTabSz="1219170">
              <a:defRPr/>
            </a:pPr>
            <a:r>
              <a:rPr lang="en-US" sz="1100" kern="0" dirty="0" smtClean="0">
                <a:solidFill>
                  <a:srgbClr val="124191"/>
                </a:solidFill>
              </a:rPr>
              <a:t>WCDMA </a:t>
            </a:r>
            <a:r>
              <a:rPr lang="en-US" sz="1100" kern="0" dirty="0" smtClean="0">
                <a:solidFill>
                  <a:srgbClr val="C00000"/>
                </a:solidFill>
              </a:rPr>
              <a:t>2+2+2</a:t>
            </a:r>
          </a:p>
          <a:p>
            <a:pPr defTabSz="1219170">
              <a:defRPr/>
            </a:pPr>
            <a:r>
              <a:rPr lang="en-US" sz="1100" kern="0" dirty="0" smtClean="0">
                <a:solidFill>
                  <a:srgbClr val="124191"/>
                </a:solidFill>
              </a:rPr>
              <a:t>@</a:t>
            </a:r>
            <a:r>
              <a:rPr lang="en-US" sz="1100" kern="0" dirty="0" smtClean="0">
                <a:solidFill>
                  <a:srgbClr val="C00000"/>
                </a:solidFill>
              </a:rPr>
              <a:t>30W/30W</a:t>
            </a:r>
            <a:endParaRPr lang="en-US" sz="1100" kern="0" dirty="0">
              <a:solidFill>
                <a:srgbClr val="C00000"/>
              </a:solidFill>
            </a:endParaRPr>
          </a:p>
        </p:txBody>
      </p:sp>
      <p:sp>
        <p:nvSpPr>
          <p:cNvPr id="355" name="Rectangle 59"/>
          <p:cNvSpPr/>
          <p:nvPr/>
        </p:nvSpPr>
        <p:spPr>
          <a:xfrm>
            <a:off x="4697874" y="1231485"/>
            <a:ext cx="720000" cy="271576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20000" bIns="120000" rtlCol="0" anchor="ctr" anchorCtr="0"/>
          <a:lstStyle/>
          <a:p>
            <a:pPr algn="ctr" defTabSz="1219170">
              <a:defRPr/>
            </a:pPr>
            <a:r>
              <a:rPr lang="en-US" sz="14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2600</a:t>
            </a:r>
            <a:endParaRPr lang="en-US" sz="1400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6" name="Rectangle 59"/>
          <p:cNvSpPr/>
          <p:nvPr/>
        </p:nvSpPr>
        <p:spPr>
          <a:xfrm>
            <a:off x="6556704" y="1231485"/>
            <a:ext cx="900000" cy="271576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20000" bIns="120000" rtlCol="0" anchor="ctr" anchorCtr="0"/>
          <a:lstStyle/>
          <a:p>
            <a:pPr defTabSz="1219170">
              <a:defRPr/>
            </a:pPr>
            <a:r>
              <a:rPr lang="en-US" sz="14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850 / 700</a:t>
            </a:r>
            <a:endParaRPr lang="en-US" sz="1400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7" name="Rectangle 59"/>
          <p:cNvSpPr/>
          <p:nvPr/>
        </p:nvSpPr>
        <p:spPr>
          <a:xfrm>
            <a:off x="2668027" y="1231485"/>
            <a:ext cx="720000" cy="271576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20000" bIns="120000" rtlCol="0" anchor="ctr" anchorCtr="0"/>
          <a:lstStyle/>
          <a:p>
            <a:pPr algn="ctr" defTabSz="1219170">
              <a:defRPr/>
            </a:pPr>
            <a:r>
              <a:rPr lang="en-US" sz="14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1900</a:t>
            </a:r>
            <a:endParaRPr lang="en-US" sz="1400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13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0" y="188913"/>
            <a:ext cx="12192000" cy="503237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000" b="1" dirty="0" smtClean="0">
                <a:solidFill>
                  <a:schemeClr val="bg1"/>
                </a:solidFill>
              </a:rPr>
              <a:t>Configuración 2.1: </a:t>
            </a:r>
            <a:r>
              <a:rPr lang="es-MX" sz="2000" b="1" dirty="0">
                <a:solidFill>
                  <a:schemeClr val="bg1"/>
                </a:solidFill>
              </a:rPr>
              <a:t>Solución con módulos </a:t>
            </a:r>
            <a:r>
              <a:rPr lang="es-MX" sz="2000" b="1" dirty="0" err="1">
                <a:solidFill>
                  <a:schemeClr val="bg1"/>
                </a:solidFill>
              </a:rPr>
              <a:t>AirScale</a:t>
            </a:r>
            <a:r>
              <a:rPr lang="es-MX" sz="2000" b="1" dirty="0">
                <a:solidFill>
                  <a:schemeClr val="bg1"/>
                </a:solidFill>
              </a:rPr>
              <a:t> + </a:t>
            </a:r>
            <a:r>
              <a:rPr lang="es-MX" sz="2000" b="1" dirty="0" smtClean="0">
                <a:solidFill>
                  <a:schemeClr val="bg1"/>
                </a:solidFill>
              </a:rPr>
              <a:t>FSMF (Bandas altas) / FSMF (Bandas Bajas</a:t>
            </a:r>
            <a:r>
              <a:rPr lang="es-MX" sz="2000" b="1" dirty="0">
                <a:solidFill>
                  <a:schemeClr val="bg1"/>
                </a:solidFill>
              </a:rPr>
              <a:t>) -- LTE1900 MIMO </a:t>
            </a:r>
            <a:r>
              <a:rPr lang="es-MX" sz="2000" b="1" dirty="0" smtClean="0">
                <a:solidFill>
                  <a:schemeClr val="bg1"/>
                </a:solidFill>
              </a:rPr>
              <a:t>4x4  </a:t>
            </a:r>
            <a:endParaRPr lang="es-MX" sz="2000" b="1" dirty="0">
              <a:solidFill>
                <a:schemeClr val="bg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96605" y="996915"/>
            <a:ext cx="1886578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s-CO" sz="1600" b="1" dirty="0" smtClean="0">
                <a:latin typeface="Arial,Bold"/>
                <a:ea typeface="Calibri" panose="020F0502020204030204" pitchFamily="34" charset="0"/>
              </a:rPr>
              <a:t>Configuración para el 10% de sitios en la red, que no cumplen el manejo de usuarios por nodo en 3G_850/1900</a:t>
            </a:r>
          </a:p>
          <a:p>
            <a:pPr>
              <a:spcAft>
                <a:spcPts val="0"/>
              </a:spcAft>
            </a:pPr>
            <a:r>
              <a:rPr lang="es-CO" sz="1200" dirty="0" err="1">
                <a:latin typeface="Calibri" panose="020F0502020204030204" pitchFamily="34" charset="0"/>
                <a:ea typeface="Calibri" panose="020F0502020204030204" pitchFamily="34" charset="0"/>
              </a:rPr>
              <a:t>Config</a:t>
            </a:r>
            <a:r>
              <a:rPr lang="es-CO" sz="1200" dirty="0">
                <a:latin typeface="Calibri" panose="020F0502020204030204" pitchFamily="34" charset="0"/>
                <a:ea typeface="Calibri" panose="020F0502020204030204" pitchFamily="34" charset="0"/>
              </a:rPr>
              <a:t> : 1900 </a:t>
            </a:r>
            <a:r>
              <a:rPr lang="es-CO" sz="1200" dirty="0" smtClean="0">
                <a:latin typeface="Calibri" panose="020F0502020204030204" pitchFamily="34" charset="0"/>
                <a:ea typeface="Calibri" panose="020F0502020204030204" pitchFamily="34" charset="0"/>
              </a:rPr>
              <a:t>4x4 </a:t>
            </a:r>
            <a:r>
              <a:rPr lang="es-CO" sz="1200" dirty="0">
                <a:latin typeface="Calibri" panose="020F0502020204030204" pitchFamily="34" charset="0"/>
                <a:ea typeface="Calibri" panose="020F0502020204030204" pitchFamily="34" charset="0"/>
              </a:rPr>
              <a:t>&amp; 2600MHz &amp; 700/850 LTE/WCDMA</a:t>
            </a:r>
            <a:endParaRPr lang="es-CO" sz="1200" dirty="0" smtClean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3691484" y="4382196"/>
            <a:ext cx="1908000" cy="1080000"/>
            <a:chOff x="1590482" y="3322286"/>
            <a:chExt cx="1512000" cy="792000"/>
          </a:xfrm>
        </p:grpSpPr>
        <p:sp>
          <p:nvSpPr>
            <p:cNvPr id="200" name="Rectángulo redondeado 199"/>
            <p:cNvSpPr/>
            <p:nvPr/>
          </p:nvSpPr>
          <p:spPr>
            <a:xfrm>
              <a:off x="1590482" y="3322286"/>
              <a:ext cx="1512000" cy="792000"/>
            </a:xfrm>
            <a:prstGeom prst="roundRect">
              <a:avLst/>
            </a:prstGeom>
            <a:solidFill>
              <a:srgbClr val="B4C7E7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grpSp>
          <p:nvGrpSpPr>
            <p:cNvPr id="201" name="Grupo 200"/>
            <p:cNvGrpSpPr/>
            <p:nvPr/>
          </p:nvGrpSpPr>
          <p:grpSpPr>
            <a:xfrm>
              <a:off x="1673301" y="3373180"/>
              <a:ext cx="648000" cy="162772"/>
              <a:chOff x="3875255" y="3386109"/>
              <a:chExt cx="648000" cy="162772"/>
            </a:xfrm>
          </p:grpSpPr>
          <p:grpSp>
            <p:nvGrpSpPr>
              <p:cNvPr id="255" name="Grupo 254"/>
              <p:cNvGrpSpPr/>
              <p:nvPr/>
            </p:nvGrpSpPr>
            <p:grpSpPr>
              <a:xfrm>
                <a:off x="3875255" y="3404881"/>
                <a:ext cx="648000" cy="144000"/>
                <a:chOff x="1691143" y="3408649"/>
                <a:chExt cx="648000" cy="144000"/>
              </a:xfrm>
            </p:grpSpPr>
            <p:sp>
              <p:nvSpPr>
                <p:cNvPr id="262" name="Rectángulo 261"/>
                <p:cNvSpPr/>
                <p:nvPr/>
              </p:nvSpPr>
              <p:spPr>
                <a:xfrm>
                  <a:off x="1691143" y="3408649"/>
                  <a:ext cx="324000" cy="144000"/>
                </a:xfrm>
                <a:prstGeom prst="rect">
                  <a:avLst/>
                </a:prstGeom>
                <a:solidFill>
                  <a:srgbClr val="DAE3F3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 dirty="0"/>
                </a:p>
              </p:txBody>
            </p:sp>
            <p:sp>
              <p:nvSpPr>
                <p:cNvPr id="263" name="Rectángulo 262"/>
                <p:cNvSpPr/>
                <p:nvPr/>
              </p:nvSpPr>
              <p:spPr>
                <a:xfrm>
                  <a:off x="2015143" y="3408649"/>
                  <a:ext cx="324000" cy="144000"/>
                </a:xfrm>
                <a:prstGeom prst="rect">
                  <a:avLst/>
                </a:prstGeom>
                <a:solidFill>
                  <a:srgbClr val="DAE3F3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 dirty="0"/>
                </a:p>
              </p:txBody>
            </p:sp>
          </p:grpSp>
          <p:sp>
            <p:nvSpPr>
              <p:cNvPr id="256" name="Rectángulo 255"/>
              <p:cNvSpPr/>
              <p:nvPr/>
            </p:nvSpPr>
            <p:spPr>
              <a:xfrm>
                <a:off x="3935581" y="3386109"/>
                <a:ext cx="36000" cy="36000"/>
              </a:xfrm>
              <a:prstGeom prst="rect">
                <a:avLst/>
              </a:prstGeom>
              <a:solidFill>
                <a:srgbClr val="DAE3F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57" name="Rectángulo 256"/>
              <p:cNvSpPr/>
              <p:nvPr/>
            </p:nvSpPr>
            <p:spPr>
              <a:xfrm>
                <a:off x="3994727" y="3386109"/>
                <a:ext cx="36000" cy="36000"/>
              </a:xfrm>
              <a:prstGeom prst="rect">
                <a:avLst/>
              </a:prstGeom>
              <a:solidFill>
                <a:srgbClr val="DAE3F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58" name="Rectángulo 257"/>
              <p:cNvSpPr/>
              <p:nvPr/>
            </p:nvSpPr>
            <p:spPr>
              <a:xfrm>
                <a:off x="4053873" y="3386109"/>
                <a:ext cx="36000" cy="36000"/>
              </a:xfrm>
              <a:prstGeom prst="rect">
                <a:avLst/>
              </a:prstGeom>
              <a:solidFill>
                <a:srgbClr val="DAE3F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59" name="Rectángulo 258"/>
              <p:cNvSpPr/>
              <p:nvPr/>
            </p:nvSpPr>
            <p:spPr>
              <a:xfrm>
                <a:off x="4317107" y="3386109"/>
                <a:ext cx="36000" cy="36000"/>
              </a:xfrm>
              <a:prstGeom prst="rect">
                <a:avLst/>
              </a:prstGeom>
              <a:solidFill>
                <a:srgbClr val="DAE3F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60" name="Rectángulo 259"/>
              <p:cNvSpPr/>
              <p:nvPr/>
            </p:nvSpPr>
            <p:spPr>
              <a:xfrm>
                <a:off x="4376253" y="3386109"/>
                <a:ext cx="36000" cy="36000"/>
              </a:xfrm>
              <a:prstGeom prst="rect">
                <a:avLst/>
              </a:prstGeom>
              <a:solidFill>
                <a:srgbClr val="DAE3F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61" name="Rectángulo 260"/>
              <p:cNvSpPr/>
              <p:nvPr/>
            </p:nvSpPr>
            <p:spPr>
              <a:xfrm>
                <a:off x="4435399" y="3386109"/>
                <a:ext cx="36000" cy="36000"/>
              </a:xfrm>
              <a:prstGeom prst="rect">
                <a:avLst/>
              </a:prstGeom>
              <a:solidFill>
                <a:srgbClr val="DAE3F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sp>
          <p:nvSpPr>
            <p:cNvPr id="202" name="Rectángulo 201"/>
            <p:cNvSpPr/>
            <p:nvPr/>
          </p:nvSpPr>
          <p:spPr>
            <a:xfrm>
              <a:off x="1677351" y="3928622"/>
              <a:ext cx="648000" cy="144000"/>
            </a:xfrm>
            <a:prstGeom prst="rect">
              <a:avLst/>
            </a:prstGeom>
            <a:solidFill>
              <a:srgbClr val="4472C4"/>
            </a:solidFill>
            <a:ln>
              <a:solidFill>
                <a:srgbClr val="2448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050" dirty="0" smtClean="0"/>
                <a:t>ASIA</a:t>
              </a:r>
              <a:endParaRPr lang="es-CO" dirty="0"/>
            </a:p>
          </p:txBody>
        </p:sp>
        <p:grpSp>
          <p:nvGrpSpPr>
            <p:cNvPr id="203" name="Grupo 202"/>
            <p:cNvGrpSpPr/>
            <p:nvPr/>
          </p:nvGrpSpPr>
          <p:grpSpPr>
            <a:xfrm>
              <a:off x="1673301" y="3558327"/>
              <a:ext cx="648000" cy="162772"/>
              <a:chOff x="3875255" y="3386109"/>
              <a:chExt cx="648000" cy="162772"/>
            </a:xfrm>
          </p:grpSpPr>
          <p:grpSp>
            <p:nvGrpSpPr>
              <p:cNvPr id="246" name="Grupo 245"/>
              <p:cNvGrpSpPr/>
              <p:nvPr/>
            </p:nvGrpSpPr>
            <p:grpSpPr>
              <a:xfrm>
                <a:off x="3875255" y="3404881"/>
                <a:ext cx="648000" cy="144000"/>
                <a:chOff x="1691143" y="3408649"/>
                <a:chExt cx="648000" cy="144000"/>
              </a:xfrm>
            </p:grpSpPr>
            <p:sp>
              <p:nvSpPr>
                <p:cNvPr id="253" name="Rectángulo 252"/>
                <p:cNvSpPr/>
                <p:nvPr/>
              </p:nvSpPr>
              <p:spPr>
                <a:xfrm>
                  <a:off x="1691143" y="3408649"/>
                  <a:ext cx="324000" cy="14400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/>
                    <a:t>L</a:t>
                  </a:r>
                  <a:endParaRPr lang="es-CO" dirty="0"/>
                </a:p>
              </p:txBody>
            </p:sp>
            <p:sp>
              <p:nvSpPr>
                <p:cNvPr id="254" name="Rectángulo 253"/>
                <p:cNvSpPr/>
                <p:nvPr/>
              </p:nvSpPr>
              <p:spPr>
                <a:xfrm>
                  <a:off x="2015143" y="3408649"/>
                  <a:ext cx="324000" cy="144000"/>
                </a:xfrm>
                <a:prstGeom prst="rect">
                  <a:avLst/>
                </a:prstGeom>
                <a:solidFill>
                  <a:srgbClr val="DAE3F3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 dirty="0"/>
                </a:p>
              </p:txBody>
            </p:sp>
          </p:grpSp>
          <p:sp>
            <p:nvSpPr>
              <p:cNvPr id="247" name="Rectángulo 246"/>
              <p:cNvSpPr/>
              <p:nvPr/>
            </p:nvSpPr>
            <p:spPr>
              <a:xfrm>
                <a:off x="3935581" y="3386109"/>
                <a:ext cx="36000" cy="36000"/>
              </a:xfrm>
              <a:prstGeom prst="rect">
                <a:avLst/>
              </a:prstGeom>
              <a:solidFill>
                <a:srgbClr val="DAE3F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48" name="Rectángulo 247"/>
              <p:cNvSpPr/>
              <p:nvPr/>
            </p:nvSpPr>
            <p:spPr>
              <a:xfrm>
                <a:off x="3994727" y="3386109"/>
                <a:ext cx="36000" cy="36000"/>
              </a:xfrm>
              <a:prstGeom prst="rect">
                <a:avLst/>
              </a:prstGeom>
              <a:solidFill>
                <a:srgbClr val="DAE3F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49" name="Rectángulo 248"/>
              <p:cNvSpPr/>
              <p:nvPr/>
            </p:nvSpPr>
            <p:spPr>
              <a:xfrm>
                <a:off x="4053873" y="3386109"/>
                <a:ext cx="36000" cy="36000"/>
              </a:xfrm>
              <a:prstGeom prst="rect">
                <a:avLst/>
              </a:prstGeom>
              <a:solidFill>
                <a:srgbClr val="DAE3F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50" name="Rectángulo 249"/>
              <p:cNvSpPr/>
              <p:nvPr/>
            </p:nvSpPr>
            <p:spPr>
              <a:xfrm>
                <a:off x="4317107" y="3386109"/>
                <a:ext cx="36000" cy="36000"/>
              </a:xfrm>
              <a:prstGeom prst="rect">
                <a:avLst/>
              </a:prstGeom>
              <a:solidFill>
                <a:srgbClr val="DAE3F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51" name="Rectángulo 250"/>
              <p:cNvSpPr/>
              <p:nvPr/>
            </p:nvSpPr>
            <p:spPr>
              <a:xfrm>
                <a:off x="4376253" y="3386109"/>
                <a:ext cx="36000" cy="36000"/>
              </a:xfrm>
              <a:prstGeom prst="rect">
                <a:avLst/>
              </a:prstGeom>
              <a:solidFill>
                <a:srgbClr val="DAE3F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52" name="Rectángulo 251"/>
              <p:cNvSpPr/>
              <p:nvPr/>
            </p:nvSpPr>
            <p:spPr>
              <a:xfrm>
                <a:off x="4435399" y="3386109"/>
                <a:ext cx="36000" cy="36000"/>
              </a:xfrm>
              <a:prstGeom prst="rect">
                <a:avLst/>
              </a:prstGeom>
              <a:solidFill>
                <a:srgbClr val="DAE3F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204" name="Grupo 203"/>
            <p:cNvGrpSpPr/>
            <p:nvPr/>
          </p:nvGrpSpPr>
          <p:grpSpPr>
            <a:xfrm>
              <a:off x="1673301" y="3743474"/>
              <a:ext cx="648000" cy="162772"/>
              <a:chOff x="3875255" y="3386109"/>
              <a:chExt cx="648000" cy="162772"/>
            </a:xfrm>
          </p:grpSpPr>
          <p:grpSp>
            <p:nvGrpSpPr>
              <p:cNvPr id="237" name="Grupo 236"/>
              <p:cNvGrpSpPr/>
              <p:nvPr/>
            </p:nvGrpSpPr>
            <p:grpSpPr>
              <a:xfrm>
                <a:off x="3875255" y="3404881"/>
                <a:ext cx="648000" cy="144000"/>
                <a:chOff x="1691143" y="3408649"/>
                <a:chExt cx="648000" cy="144000"/>
              </a:xfrm>
            </p:grpSpPr>
            <p:sp>
              <p:nvSpPr>
                <p:cNvPr id="244" name="Rectángulo 243"/>
                <p:cNvSpPr/>
                <p:nvPr/>
              </p:nvSpPr>
              <p:spPr>
                <a:xfrm>
                  <a:off x="1691143" y="3408649"/>
                  <a:ext cx="324000" cy="1440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 smtClean="0"/>
                    <a:t>L</a:t>
                  </a:r>
                  <a:endParaRPr lang="es-CO" dirty="0"/>
                </a:p>
              </p:txBody>
            </p:sp>
            <p:sp>
              <p:nvSpPr>
                <p:cNvPr id="245" name="Rectángulo 244"/>
                <p:cNvSpPr/>
                <p:nvPr/>
              </p:nvSpPr>
              <p:spPr>
                <a:xfrm>
                  <a:off x="2015143" y="3408649"/>
                  <a:ext cx="324000" cy="1440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200" dirty="0" smtClean="0"/>
                    <a:t>L</a:t>
                  </a:r>
                  <a:endParaRPr lang="es-CO" dirty="0"/>
                </a:p>
              </p:txBody>
            </p:sp>
          </p:grpSp>
          <p:sp>
            <p:nvSpPr>
              <p:cNvPr id="238" name="Rectángulo 237"/>
              <p:cNvSpPr/>
              <p:nvPr/>
            </p:nvSpPr>
            <p:spPr>
              <a:xfrm>
                <a:off x="3935581" y="3386109"/>
                <a:ext cx="36000" cy="36000"/>
              </a:xfrm>
              <a:prstGeom prst="rect">
                <a:avLst/>
              </a:prstGeom>
              <a:solidFill>
                <a:srgbClr val="DAE3F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39" name="Rectángulo 238"/>
              <p:cNvSpPr/>
              <p:nvPr/>
            </p:nvSpPr>
            <p:spPr>
              <a:xfrm>
                <a:off x="3994727" y="3386109"/>
                <a:ext cx="36000" cy="36000"/>
              </a:xfrm>
              <a:prstGeom prst="rect">
                <a:avLst/>
              </a:prstGeom>
              <a:solidFill>
                <a:srgbClr val="DAE3F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40" name="Rectángulo 239"/>
              <p:cNvSpPr/>
              <p:nvPr/>
            </p:nvSpPr>
            <p:spPr>
              <a:xfrm>
                <a:off x="4053873" y="3386109"/>
                <a:ext cx="36000" cy="36000"/>
              </a:xfrm>
              <a:prstGeom prst="rect">
                <a:avLst/>
              </a:prstGeom>
              <a:solidFill>
                <a:srgbClr val="DAE3F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41" name="Rectángulo 240"/>
              <p:cNvSpPr/>
              <p:nvPr/>
            </p:nvSpPr>
            <p:spPr>
              <a:xfrm>
                <a:off x="4317107" y="3386109"/>
                <a:ext cx="36000" cy="36000"/>
              </a:xfrm>
              <a:prstGeom prst="rect">
                <a:avLst/>
              </a:prstGeom>
              <a:solidFill>
                <a:srgbClr val="DAE3F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42" name="Rectángulo 241"/>
              <p:cNvSpPr/>
              <p:nvPr/>
            </p:nvSpPr>
            <p:spPr>
              <a:xfrm>
                <a:off x="4376253" y="3386109"/>
                <a:ext cx="36000" cy="36000"/>
              </a:xfrm>
              <a:prstGeom prst="rect">
                <a:avLst/>
              </a:prstGeom>
              <a:solidFill>
                <a:srgbClr val="DAE3F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43" name="Rectángulo 242"/>
              <p:cNvSpPr/>
              <p:nvPr/>
            </p:nvSpPr>
            <p:spPr>
              <a:xfrm>
                <a:off x="4435399" y="3386109"/>
                <a:ext cx="36000" cy="36000"/>
              </a:xfrm>
              <a:prstGeom prst="rect">
                <a:avLst/>
              </a:prstGeom>
              <a:solidFill>
                <a:srgbClr val="DAE3F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205" name="Grupo 204"/>
            <p:cNvGrpSpPr/>
            <p:nvPr/>
          </p:nvGrpSpPr>
          <p:grpSpPr>
            <a:xfrm>
              <a:off x="2378387" y="3373380"/>
              <a:ext cx="652050" cy="699442"/>
              <a:chOff x="1825701" y="3525580"/>
              <a:chExt cx="652050" cy="699442"/>
            </a:xfrm>
          </p:grpSpPr>
          <p:grpSp>
            <p:nvGrpSpPr>
              <p:cNvPr id="206" name="Grupo 205"/>
              <p:cNvGrpSpPr/>
              <p:nvPr/>
            </p:nvGrpSpPr>
            <p:grpSpPr>
              <a:xfrm>
                <a:off x="1825701" y="3525580"/>
                <a:ext cx="648000" cy="162772"/>
                <a:chOff x="3875255" y="3386109"/>
                <a:chExt cx="648000" cy="162772"/>
              </a:xfrm>
            </p:grpSpPr>
            <p:grpSp>
              <p:nvGrpSpPr>
                <p:cNvPr id="228" name="Grupo 227"/>
                <p:cNvGrpSpPr/>
                <p:nvPr/>
              </p:nvGrpSpPr>
              <p:grpSpPr>
                <a:xfrm>
                  <a:off x="3875255" y="3404881"/>
                  <a:ext cx="648000" cy="144000"/>
                  <a:chOff x="1691143" y="3408649"/>
                  <a:chExt cx="648000" cy="144000"/>
                </a:xfrm>
              </p:grpSpPr>
              <p:sp>
                <p:nvSpPr>
                  <p:cNvPr id="235" name="Rectángulo 234"/>
                  <p:cNvSpPr/>
                  <p:nvPr/>
                </p:nvSpPr>
                <p:spPr>
                  <a:xfrm>
                    <a:off x="1691143" y="3408649"/>
                    <a:ext cx="324000" cy="144000"/>
                  </a:xfrm>
                  <a:prstGeom prst="rect">
                    <a:avLst/>
                  </a:prstGeom>
                  <a:solidFill>
                    <a:srgbClr val="DAE3F3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  <p:sp>
                <p:nvSpPr>
                  <p:cNvPr id="236" name="Rectángulo 235"/>
                  <p:cNvSpPr/>
                  <p:nvPr/>
                </p:nvSpPr>
                <p:spPr>
                  <a:xfrm>
                    <a:off x="2015143" y="3408649"/>
                    <a:ext cx="324000" cy="144000"/>
                  </a:xfrm>
                  <a:prstGeom prst="rect">
                    <a:avLst/>
                  </a:prstGeom>
                  <a:solidFill>
                    <a:srgbClr val="DAE3F3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</p:grpSp>
            <p:sp>
              <p:nvSpPr>
                <p:cNvPr id="229" name="Rectángulo 228"/>
                <p:cNvSpPr/>
                <p:nvPr/>
              </p:nvSpPr>
              <p:spPr>
                <a:xfrm>
                  <a:off x="3935581" y="3386109"/>
                  <a:ext cx="36000" cy="36000"/>
                </a:xfrm>
                <a:prstGeom prst="rect">
                  <a:avLst/>
                </a:prstGeom>
                <a:solidFill>
                  <a:srgbClr val="DAE3F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30" name="Rectángulo 229"/>
                <p:cNvSpPr/>
                <p:nvPr/>
              </p:nvSpPr>
              <p:spPr>
                <a:xfrm>
                  <a:off x="3994727" y="3386109"/>
                  <a:ext cx="36000" cy="36000"/>
                </a:xfrm>
                <a:prstGeom prst="rect">
                  <a:avLst/>
                </a:prstGeom>
                <a:solidFill>
                  <a:srgbClr val="DAE3F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31" name="Rectángulo 230"/>
                <p:cNvSpPr/>
                <p:nvPr/>
              </p:nvSpPr>
              <p:spPr>
                <a:xfrm>
                  <a:off x="4053873" y="3386109"/>
                  <a:ext cx="36000" cy="36000"/>
                </a:xfrm>
                <a:prstGeom prst="rect">
                  <a:avLst/>
                </a:prstGeom>
                <a:solidFill>
                  <a:srgbClr val="DAE3F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32" name="Rectángulo 231"/>
                <p:cNvSpPr/>
                <p:nvPr/>
              </p:nvSpPr>
              <p:spPr>
                <a:xfrm>
                  <a:off x="4317107" y="3386109"/>
                  <a:ext cx="36000" cy="36000"/>
                </a:xfrm>
                <a:prstGeom prst="rect">
                  <a:avLst/>
                </a:prstGeom>
                <a:solidFill>
                  <a:srgbClr val="DAE3F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33" name="Rectángulo 232"/>
                <p:cNvSpPr/>
                <p:nvPr/>
              </p:nvSpPr>
              <p:spPr>
                <a:xfrm>
                  <a:off x="4376253" y="3386109"/>
                  <a:ext cx="36000" cy="36000"/>
                </a:xfrm>
                <a:prstGeom prst="rect">
                  <a:avLst/>
                </a:prstGeom>
                <a:solidFill>
                  <a:srgbClr val="DAE3F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34" name="Rectángulo 233"/>
                <p:cNvSpPr/>
                <p:nvPr/>
              </p:nvSpPr>
              <p:spPr>
                <a:xfrm>
                  <a:off x="4435399" y="3386109"/>
                  <a:ext cx="36000" cy="36000"/>
                </a:xfrm>
                <a:prstGeom prst="rect">
                  <a:avLst/>
                </a:prstGeom>
                <a:solidFill>
                  <a:srgbClr val="DAE3F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</p:grpSp>
          <p:sp>
            <p:nvSpPr>
              <p:cNvPr id="207" name="Rectángulo 206"/>
              <p:cNvSpPr/>
              <p:nvPr/>
            </p:nvSpPr>
            <p:spPr>
              <a:xfrm>
                <a:off x="1829751" y="4081022"/>
                <a:ext cx="648000" cy="144000"/>
              </a:xfrm>
              <a:prstGeom prst="rect">
                <a:avLst/>
              </a:prstGeom>
              <a:solidFill>
                <a:srgbClr val="DAE3F3"/>
              </a:solidFill>
              <a:ln>
                <a:solidFill>
                  <a:srgbClr val="24488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O" sz="1050" dirty="0" smtClean="0"/>
                  <a:t>EXP</a:t>
                </a:r>
                <a:endParaRPr lang="es-CO" dirty="0"/>
              </a:p>
            </p:txBody>
          </p:sp>
          <p:grpSp>
            <p:nvGrpSpPr>
              <p:cNvPr id="208" name="Grupo 207"/>
              <p:cNvGrpSpPr/>
              <p:nvPr/>
            </p:nvGrpSpPr>
            <p:grpSpPr>
              <a:xfrm>
                <a:off x="1825701" y="3710727"/>
                <a:ext cx="648000" cy="162772"/>
                <a:chOff x="3875255" y="3386109"/>
                <a:chExt cx="648000" cy="162772"/>
              </a:xfrm>
            </p:grpSpPr>
            <p:grpSp>
              <p:nvGrpSpPr>
                <p:cNvPr id="219" name="Grupo 218"/>
                <p:cNvGrpSpPr/>
                <p:nvPr/>
              </p:nvGrpSpPr>
              <p:grpSpPr>
                <a:xfrm>
                  <a:off x="3875255" y="3404881"/>
                  <a:ext cx="648000" cy="144000"/>
                  <a:chOff x="1691143" y="3408649"/>
                  <a:chExt cx="648000" cy="144000"/>
                </a:xfrm>
              </p:grpSpPr>
              <p:sp>
                <p:nvSpPr>
                  <p:cNvPr id="226" name="Rectángulo 225"/>
                  <p:cNvSpPr/>
                  <p:nvPr/>
                </p:nvSpPr>
                <p:spPr>
                  <a:xfrm>
                    <a:off x="1691143" y="3408649"/>
                    <a:ext cx="324000" cy="144000"/>
                  </a:xfrm>
                  <a:prstGeom prst="rect">
                    <a:avLst/>
                  </a:prstGeom>
                  <a:solidFill>
                    <a:srgbClr val="DAE3F3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  <p:sp>
                <p:nvSpPr>
                  <p:cNvPr id="227" name="Rectángulo 226"/>
                  <p:cNvSpPr/>
                  <p:nvPr/>
                </p:nvSpPr>
                <p:spPr>
                  <a:xfrm>
                    <a:off x="2015143" y="3408649"/>
                    <a:ext cx="324000" cy="144000"/>
                  </a:xfrm>
                  <a:prstGeom prst="rect">
                    <a:avLst/>
                  </a:prstGeom>
                  <a:solidFill>
                    <a:srgbClr val="DAE3F3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</p:grpSp>
            <p:sp>
              <p:nvSpPr>
                <p:cNvPr id="220" name="Rectángulo 219"/>
                <p:cNvSpPr/>
                <p:nvPr/>
              </p:nvSpPr>
              <p:spPr>
                <a:xfrm>
                  <a:off x="3935581" y="3386109"/>
                  <a:ext cx="36000" cy="36000"/>
                </a:xfrm>
                <a:prstGeom prst="rect">
                  <a:avLst/>
                </a:prstGeom>
                <a:solidFill>
                  <a:srgbClr val="DAE3F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21" name="Rectángulo 220"/>
                <p:cNvSpPr/>
                <p:nvPr/>
              </p:nvSpPr>
              <p:spPr>
                <a:xfrm>
                  <a:off x="3994727" y="3386109"/>
                  <a:ext cx="36000" cy="36000"/>
                </a:xfrm>
                <a:prstGeom prst="rect">
                  <a:avLst/>
                </a:prstGeom>
                <a:solidFill>
                  <a:srgbClr val="DAE3F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22" name="Rectángulo 221"/>
                <p:cNvSpPr/>
                <p:nvPr/>
              </p:nvSpPr>
              <p:spPr>
                <a:xfrm>
                  <a:off x="4053873" y="3386109"/>
                  <a:ext cx="36000" cy="36000"/>
                </a:xfrm>
                <a:prstGeom prst="rect">
                  <a:avLst/>
                </a:prstGeom>
                <a:solidFill>
                  <a:srgbClr val="DAE3F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23" name="Rectángulo 222"/>
                <p:cNvSpPr/>
                <p:nvPr/>
              </p:nvSpPr>
              <p:spPr>
                <a:xfrm>
                  <a:off x="4317107" y="3386109"/>
                  <a:ext cx="36000" cy="36000"/>
                </a:xfrm>
                <a:prstGeom prst="rect">
                  <a:avLst/>
                </a:prstGeom>
                <a:solidFill>
                  <a:srgbClr val="DAE3F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24" name="Rectángulo 223"/>
                <p:cNvSpPr/>
                <p:nvPr/>
              </p:nvSpPr>
              <p:spPr>
                <a:xfrm>
                  <a:off x="4376253" y="3386109"/>
                  <a:ext cx="36000" cy="36000"/>
                </a:xfrm>
                <a:prstGeom prst="rect">
                  <a:avLst/>
                </a:prstGeom>
                <a:solidFill>
                  <a:srgbClr val="DAE3F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25" name="Rectángulo 224"/>
                <p:cNvSpPr/>
                <p:nvPr/>
              </p:nvSpPr>
              <p:spPr>
                <a:xfrm>
                  <a:off x="4435399" y="3386109"/>
                  <a:ext cx="36000" cy="36000"/>
                </a:xfrm>
                <a:prstGeom prst="rect">
                  <a:avLst/>
                </a:prstGeom>
                <a:solidFill>
                  <a:srgbClr val="DAE3F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</p:grpSp>
          <p:grpSp>
            <p:nvGrpSpPr>
              <p:cNvPr id="209" name="Grupo 208"/>
              <p:cNvGrpSpPr/>
              <p:nvPr/>
            </p:nvGrpSpPr>
            <p:grpSpPr>
              <a:xfrm>
                <a:off x="1825701" y="3895874"/>
                <a:ext cx="648000" cy="162772"/>
                <a:chOff x="3875255" y="3386109"/>
                <a:chExt cx="648000" cy="162772"/>
              </a:xfrm>
            </p:grpSpPr>
            <p:grpSp>
              <p:nvGrpSpPr>
                <p:cNvPr id="210" name="Grupo 209"/>
                <p:cNvGrpSpPr/>
                <p:nvPr/>
              </p:nvGrpSpPr>
              <p:grpSpPr>
                <a:xfrm>
                  <a:off x="3875255" y="3404881"/>
                  <a:ext cx="648000" cy="144000"/>
                  <a:chOff x="1691143" y="3408649"/>
                  <a:chExt cx="648000" cy="144000"/>
                </a:xfrm>
              </p:grpSpPr>
              <p:sp>
                <p:nvSpPr>
                  <p:cNvPr id="217" name="Rectángulo 216"/>
                  <p:cNvSpPr/>
                  <p:nvPr/>
                </p:nvSpPr>
                <p:spPr>
                  <a:xfrm>
                    <a:off x="1691143" y="3408649"/>
                    <a:ext cx="324000" cy="144000"/>
                  </a:xfrm>
                  <a:prstGeom prst="rect">
                    <a:avLst/>
                  </a:prstGeom>
                  <a:solidFill>
                    <a:srgbClr val="DAE3F3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  <p:sp>
                <p:nvSpPr>
                  <p:cNvPr id="218" name="Rectángulo 217"/>
                  <p:cNvSpPr/>
                  <p:nvPr/>
                </p:nvSpPr>
                <p:spPr>
                  <a:xfrm>
                    <a:off x="2015143" y="3408649"/>
                    <a:ext cx="324000" cy="144000"/>
                  </a:xfrm>
                  <a:prstGeom prst="rect">
                    <a:avLst/>
                  </a:prstGeom>
                  <a:solidFill>
                    <a:srgbClr val="DAE3F3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</p:grpSp>
            <p:sp>
              <p:nvSpPr>
                <p:cNvPr id="211" name="Rectángulo 210"/>
                <p:cNvSpPr/>
                <p:nvPr/>
              </p:nvSpPr>
              <p:spPr>
                <a:xfrm>
                  <a:off x="3935581" y="3386109"/>
                  <a:ext cx="36000" cy="36000"/>
                </a:xfrm>
                <a:prstGeom prst="rect">
                  <a:avLst/>
                </a:prstGeom>
                <a:solidFill>
                  <a:srgbClr val="DAE3F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12" name="Rectángulo 211"/>
                <p:cNvSpPr/>
                <p:nvPr/>
              </p:nvSpPr>
              <p:spPr>
                <a:xfrm>
                  <a:off x="3994727" y="3386109"/>
                  <a:ext cx="36000" cy="36000"/>
                </a:xfrm>
                <a:prstGeom prst="rect">
                  <a:avLst/>
                </a:prstGeom>
                <a:solidFill>
                  <a:srgbClr val="DAE3F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13" name="Rectángulo 212"/>
                <p:cNvSpPr/>
                <p:nvPr/>
              </p:nvSpPr>
              <p:spPr>
                <a:xfrm>
                  <a:off x="4053873" y="3386109"/>
                  <a:ext cx="36000" cy="36000"/>
                </a:xfrm>
                <a:prstGeom prst="rect">
                  <a:avLst/>
                </a:prstGeom>
                <a:solidFill>
                  <a:srgbClr val="DAE3F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14" name="Rectángulo 213"/>
                <p:cNvSpPr/>
                <p:nvPr/>
              </p:nvSpPr>
              <p:spPr>
                <a:xfrm>
                  <a:off x="4317107" y="3386109"/>
                  <a:ext cx="36000" cy="36000"/>
                </a:xfrm>
                <a:prstGeom prst="rect">
                  <a:avLst/>
                </a:prstGeom>
                <a:solidFill>
                  <a:srgbClr val="DAE3F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15" name="Rectángulo 214"/>
                <p:cNvSpPr/>
                <p:nvPr/>
              </p:nvSpPr>
              <p:spPr>
                <a:xfrm>
                  <a:off x="4376253" y="3386109"/>
                  <a:ext cx="36000" cy="36000"/>
                </a:xfrm>
                <a:prstGeom prst="rect">
                  <a:avLst/>
                </a:prstGeom>
                <a:solidFill>
                  <a:srgbClr val="DAE3F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16" name="Rectángulo 215"/>
                <p:cNvSpPr/>
                <p:nvPr/>
              </p:nvSpPr>
              <p:spPr>
                <a:xfrm>
                  <a:off x="4435399" y="3386109"/>
                  <a:ext cx="36000" cy="36000"/>
                </a:xfrm>
                <a:prstGeom prst="rect">
                  <a:avLst/>
                </a:prstGeom>
                <a:solidFill>
                  <a:srgbClr val="DAE3F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</p:grpSp>
        </p:grpSp>
      </p:grpSp>
      <p:cxnSp>
        <p:nvCxnSpPr>
          <p:cNvPr id="12" name="Conector angular 11"/>
          <p:cNvCxnSpPr>
            <a:endCxn id="238" idx="0"/>
          </p:cNvCxnSpPr>
          <p:nvPr/>
        </p:nvCxnSpPr>
        <p:spPr>
          <a:xfrm rot="16200000" flipH="1">
            <a:off x="2613146" y="3674853"/>
            <a:ext cx="1667501" cy="895878"/>
          </a:xfrm>
          <a:prstGeom prst="bentConnector3">
            <a:avLst>
              <a:gd name="adj1" fmla="val 50000"/>
            </a:avLst>
          </a:prstGeom>
          <a:ln>
            <a:solidFill>
              <a:srgbClr val="1A47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upo 12"/>
          <p:cNvGrpSpPr/>
          <p:nvPr/>
        </p:nvGrpSpPr>
        <p:grpSpPr>
          <a:xfrm>
            <a:off x="5231487" y="2023454"/>
            <a:ext cx="524438" cy="1256914"/>
            <a:chOff x="4568030" y="5145374"/>
            <a:chExt cx="524438" cy="1256914"/>
          </a:xfrm>
        </p:grpSpPr>
        <p:grpSp>
          <p:nvGrpSpPr>
            <p:cNvPr id="138" name="Grupo 137"/>
            <p:cNvGrpSpPr/>
            <p:nvPr/>
          </p:nvGrpSpPr>
          <p:grpSpPr>
            <a:xfrm>
              <a:off x="4568030" y="5145374"/>
              <a:ext cx="524438" cy="1222603"/>
              <a:chOff x="2202859" y="1093940"/>
              <a:chExt cx="524438" cy="1222603"/>
            </a:xfrm>
          </p:grpSpPr>
          <p:grpSp>
            <p:nvGrpSpPr>
              <p:cNvPr id="141" name="Grupo 140"/>
              <p:cNvGrpSpPr/>
              <p:nvPr/>
            </p:nvGrpSpPr>
            <p:grpSpPr>
              <a:xfrm>
                <a:off x="2202859" y="1093940"/>
                <a:ext cx="524438" cy="1222603"/>
                <a:chOff x="2202859" y="1093940"/>
                <a:chExt cx="524438" cy="1222603"/>
              </a:xfrm>
            </p:grpSpPr>
            <p:sp>
              <p:nvSpPr>
                <p:cNvPr id="155" name="Rectángulo redondeado 154"/>
                <p:cNvSpPr/>
                <p:nvPr/>
              </p:nvSpPr>
              <p:spPr>
                <a:xfrm>
                  <a:off x="2202859" y="1170285"/>
                  <a:ext cx="524438" cy="1146258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rgbClr val="1A479E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56" name="Elipse 155"/>
                <p:cNvSpPr/>
                <p:nvPr/>
              </p:nvSpPr>
              <p:spPr>
                <a:xfrm>
                  <a:off x="2213078" y="1372758"/>
                  <a:ext cx="504000" cy="180000"/>
                </a:xfrm>
                <a:prstGeom prst="ellipse">
                  <a:avLst/>
                </a:prstGeom>
                <a:solidFill>
                  <a:srgbClr val="273142"/>
                </a:solidFill>
                <a:ln>
                  <a:solidFill>
                    <a:srgbClr val="27314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900" dirty="0" smtClean="0"/>
                    <a:t>LTE</a:t>
                  </a:r>
                  <a:endParaRPr lang="es-CO" sz="1400" dirty="0"/>
                </a:p>
              </p:txBody>
            </p:sp>
            <p:sp>
              <p:nvSpPr>
                <p:cNvPr id="157" name="CuadroTexto 156"/>
                <p:cNvSpPr txBox="1"/>
                <p:nvPr/>
              </p:nvSpPr>
              <p:spPr>
                <a:xfrm>
                  <a:off x="2291954" y="1093940"/>
                  <a:ext cx="346249" cy="361385"/>
                </a:xfrm>
                <a:prstGeom prst="rect">
                  <a:avLst/>
                </a:prstGeom>
                <a:noFill/>
              </p:spPr>
              <p:txBody>
                <a:bodyPr vert="vert270" wrap="square" rtlCol="0" anchor="ctr">
                  <a:spAutoFit/>
                </a:bodyPr>
                <a:lstStyle/>
                <a:p>
                  <a:pPr algn="ctr"/>
                  <a:r>
                    <a:rPr lang="es-CO" sz="105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S1</a:t>
                  </a:r>
                  <a:endParaRPr lang="es-CO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sp>
            <p:nvSpPr>
              <p:cNvPr id="142" name="Rectángulo 141"/>
              <p:cNvSpPr/>
              <p:nvPr/>
            </p:nvSpPr>
            <p:spPr>
              <a:xfrm>
                <a:off x="2231078" y="1868424"/>
                <a:ext cx="468000" cy="397081"/>
              </a:xfrm>
              <a:prstGeom prst="rect">
                <a:avLst/>
              </a:prstGeom>
              <a:solidFill>
                <a:srgbClr val="CCF4FF"/>
              </a:solidFill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grpSp>
            <p:nvGrpSpPr>
              <p:cNvPr id="143" name="Grupo 142"/>
              <p:cNvGrpSpPr/>
              <p:nvPr/>
            </p:nvGrpSpPr>
            <p:grpSpPr>
              <a:xfrm>
                <a:off x="2264156" y="1814424"/>
                <a:ext cx="178478" cy="108000"/>
                <a:chOff x="2804955" y="1919886"/>
                <a:chExt cx="178478" cy="108000"/>
              </a:xfrm>
            </p:grpSpPr>
            <p:sp>
              <p:nvSpPr>
                <p:cNvPr id="151" name="Rectángulo 150"/>
                <p:cNvSpPr/>
                <p:nvPr/>
              </p:nvSpPr>
              <p:spPr>
                <a:xfrm>
                  <a:off x="2911433" y="1919886"/>
                  <a:ext cx="72000" cy="108000"/>
                </a:xfrm>
                <a:prstGeom prst="rect">
                  <a:avLst/>
                </a:prstGeom>
                <a:solidFill>
                  <a:srgbClr val="4280EF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52" name="Rectángulo 151"/>
                <p:cNvSpPr/>
                <p:nvPr/>
              </p:nvSpPr>
              <p:spPr>
                <a:xfrm>
                  <a:off x="2804955" y="1919886"/>
                  <a:ext cx="72000" cy="108000"/>
                </a:xfrm>
                <a:prstGeom prst="rect">
                  <a:avLst/>
                </a:prstGeom>
                <a:solidFill>
                  <a:srgbClr val="1A479E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53" name="Elipse 152"/>
                <p:cNvSpPr/>
                <p:nvPr/>
              </p:nvSpPr>
              <p:spPr>
                <a:xfrm>
                  <a:off x="2822955" y="1955886"/>
                  <a:ext cx="36000" cy="36000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54" name="Elipse 153"/>
                <p:cNvSpPr/>
                <p:nvPr/>
              </p:nvSpPr>
              <p:spPr>
                <a:xfrm>
                  <a:off x="2929433" y="1955886"/>
                  <a:ext cx="36000" cy="36000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</p:grpSp>
          <p:grpSp>
            <p:nvGrpSpPr>
              <p:cNvPr id="144" name="Grupo 143"/>
              <p:cNvGrpSpPr/>
              <p:nvPr/>
            </p:nvGrpSpPr>
            <p:grpSpPr>
              <a:xfrm>
                <a:off x="2481581" y="1814424"/>
                <a:ext cx="178478" cy="108000"/>
                <a:chOff x="2804955" y="1919886"/>
                <a:chExt cx="178478" cy="108000"/>
              </a:xfrm>
            </p:grpSpPr>
            <p:sp>
              <p:nvSpPr>
                <p:cNvPr id="147" name="Rectángulo 146"/>
                <p:cNvSpPr/>
                <p:nvPr/>
              </p:nvSpPr>
              <p:spPr>
                <a:xfrm>
                  <a:off x="2911433" y="1919886"/>
                  <a:ext cx="72000" cy="108000"/>
                </a:xfrm>
                <a:prstGeom prst="rect">
                  <a:avLst/>
                </a:prstGeom>
                <a:solidFill>
                  <a:srgbClr val="4280EF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48" name="Rectángulo 147"/>
                <p:cNvSpPr/>
                <p:nvPr/>
              </p:nvSpPr>
              <p:spPr>
                <a:xfrm>
                  <a:off x="2804955" y="1919886"/>
                  <a:ext cx="72000" cy="108000"/>
                </a:xfrm>
                <a:prstGeom prst="rect">
                  <a:avLst/>
                </a:prstGeom>
                <a:solidFill>
                  <a:srgbClr val="1A479E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49" name="Elipse 148"/>
                <p:cNvSpPr/>
                <p:nvPr/>
              </p:nvSpPr>
              <p:spPr>
                <a:xfrm>
                  <a:off x="2822955" y="1955886"/>
                  <a:ext cx="36000" cy="36000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50" name="Elipse 149"/>
                <p:cNvSpPr/>
                <p:nvPr/>
              </p:nvSpPr>
              <p:spPr>
                <a:xfrm>
                  <a:off x="2929433" y="1955886"/>
                  <a:ext cx="36000" cy="36000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</p:grpSp>
          <p:sp>
            <p:nvSpPr>
              <p:cNvPr id="145" name="Rectángulo 144"/>
              <p:cNvSpPr/>
              <p:nvPr/>
            </p:nvSpPr>
            <p:spPr>
              <a:xfrm>
                <a:off x="2267078" y="1953773"/>
                <a:ext cx="396000" cy="12744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O" sz="400" dirty="0">
                    <a:solidFill>
                      <a:schemeClr val="tx1"/>
                    </a:solidFill>
                  </a:rPr>
                  <a:t>L</a:t>
                </a:r>
                <a:r>
                  <a:rPr lang="es-CO" sz="400" dirty="0" smtClean="0">
                    <a:solidFill>
                      <a:schemeClr val="tx1"/>
                    </a:solidFill>
                  </a:rPr>
                  <a:t>1:</a:t>
                </a:r>
              </a:p>
              <a:p>
                <a:pPr algn="ctr"/>
                <a:r>
                  <a:rPr lang="es-CO" sz="400" dirty="0" smtClean="0">
                    <a:solidFill>
                      <a:schemeClr val="tx1"/>
                    </a:solidFill>
                  </a:rPr>
                  <a:t>4Tx&amp;4Rx</a:t>
                </a:r>
                <a:endParaRPr lang="es-CO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Rectángulo redondeado 145"/>
              <p:cNvSpPr/>
              <p:nvPr/>
            </p:nvSpPr>
            <p:spPr>
              <a:xfrm>
                <a:off x="2213078" y="2066964"/>
                <a:ext cx="504000" cy="1800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O" sz="900" b="1" dirty="0" smtClean="0">
                    <a:solidFill>
                      <a:srgbClr val="1A479E"/>
                    </a:solidFill>
                  </a:rPr>
                  <a:t>FRHG</a:t>
                </a:r>
                <a:endParaRPr lang="es-CO" sz="1400" b="1" dirty="0">
                  <a:solidFill>
                    <a:srgbClr val="1A479E"/>
                  </a:solidFill>
                </a:endParaRPr>
              </a:p>
            </p:txBody>
          </p:sp>
        </p:grpSp>
        <p:sp>
          <p:nvSpPr>
            <p:cNvPr id="139" name="Rectángulo 138"/>
            <p:cNvSpPr/>
            <p:nvPr/>
          </p:nvSpPr>
          <p:spPr>
            <a:xfrm>
              <a:off x="4735805" y="6294288"/>
              <a:ext cx="72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40" name="Rectángulo 139"/>
            <p:cNvSpPr/>
            <p:nvPr/>
          </p:nvSpPr>
          <p:spPr>
            <a:xfrm>
              <a:off x="4864027" y="6294288"/>
              <a:ext cx="72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20" name="Rectangle 59"/>
          <p:cNvSpPr/>
          <p:nvPr/>
        </p:nvSpPr>
        <p:spPr>
          <a:xfrm>
            <a:off x="3375223" y="1069510"/>
            <a:ext cx="1224000" cy="864000"/>
          </a:xfrm>
          <a:prstGeom prst="rect">
            <a:avLst/>
          </a:prstGeom>
          <a:noFill/>
          <a:ln w="1905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20000" bIns="120000" rtlCol="0" anchor="ctr" anchorCtr="0"/>
          <a:lstStyle/>
          <a:p>
            <a:pPr defTabSz="1219170"/>
            <a:r>
              <a:rPr lang="es-MX" sz="1100" kern="0" dirty="0" smtClean="0">
                <a:solidFill>
                  <a:srgbClr val="124191"/>
                </a:solidFill>
              </a:rPr>
              <a:t>LTE (4T/4R)</a:t>
            </a:r>
          </a:p>
          <a:p>
            <a:pPr defTabSz="1219170"/>
            <a:r>
              <a:rPr lang="es-MX" sz="1100" kern="0" dirty="0" smtClean="0">
                <a:solidFill>
                  <a:srgbClr val="124191"/>
                </a:solidFill>
              </a:rPr>
              <a:t>1+1+1 @5/10Mhz</a:t>
            </a:r>
          </a:p>
          <a:p>
            <a:pPr defTabSz="1219170"/>
            <a:r>
              <a:rPr lang="es-MX" sz="1100" kern="0" dirty="0" smtClean="0">
                <a:solidFill>
                  <a:srgbClr val="124191"/>
                </a:solidFill>
              </a:rPr>
              <a:t>@20W</a:t>
            </a:r>
            <a:endParaRPr lang="es-MX" sz="1100" kern="0" dirty="0">
              <a:solidFill>
                <a:srgbClr val="124191"/>
              </a:solidFill>
            </a:endParaRPr>
          </a:p>
        </p:txBody>
      </p:sp>
      <p:sp>
        <p:nvSpPr>
          <p:cNvPr id="21" name="Rectangle 59"/>
          <p:cNvSpPr/>
          <p:nvPr/>
        </p:nvSpPr>
        <p:spPr>
          <a:xfrm>
            <a:off x="2239747" y="1069510"/>
            <a:ext cx="1080000" cy="864000"/>
          </a:xfrm>
          <a:prstGeom prst="rect">
            <a:avLst/>
          </a:prstGeom>
          <a:noFill/>
          <a:ln w="19050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20000" bIns="120000" rtlCol="0" anchor="ctr" anchorCtr="0"/>
          <a:lstStyle/>
          <a:p>
            <a:pPr defTabSz="1219170">
              <a:defRPr/>
            </a:pPr>
            <a:r>
              <a:rPr lang="en-US" sz="1100" kern="0" dirty="0" smtClean="0">
                <a:solidFill>
                  <a:srgbClr val="124191"/>
                </a:solidFill>
              </a:rPr>
              <a:t>WCDMA 1+1+1</a:t>
            </a:r>
          </a:p>
          <a:p>
            <a:pPr defTabSz="1219170">
              <a:defRPr/>
            </a:pPr>
            <a:r>
              <a:rPr lang="en-US" sz="1100" kern="0" dirty="0" smtClean="0">
                <a:solidFill>
                  <a:srgbClr val="124191"/>
                </a:solidFill>
              </a:rPr>
              <a:t>@20W</a:t>
            </a:r>
            <a:endParaRPr lang="en-US" sz="1100" kern="0" dirty="0">
              <a:solidFill>
                <a:srgbClr val="124191"/>
              </a:solidFill>
            </a:endParaRPr>
          </a:p>
        </p:txBody>
      </p:sp>
      <p:sp>
        <p:nvSpPr>
          <p:cNvPr id="22" name="Rectangle 59"/>
          <p:cNvSpPr/>
          <p:nvPr/>
        </p:nvSpPr>
        <p:spPr>
          <a:xfrm>
            <a:off x="3004812" y="786659"/>
            <a:ext cx="720000" cy="271576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20000" bIns="120000" rtlCol="0" anchor="ctr" anchorCtr="0"/>
          <a:lstStyle/>
          <a:p>
            <a:pPr algn="ctr" defTabSz="1219170">
              <a:defRPr/>
            </a:pPr>
            <a:r>
              <a:rPr lang="en-US" sz="14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1900</a:t>
            </a:r>
            <a:endParaRPr lang="en-US" sz="1400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 59"/>
          <p:cNvSpPr/>
          <p:nvPr/>
        </p:nvSpPr>
        <p:spPr>
          <a:xfrm>
            <a:off x="4845286" y="1069510"/>
            <a:ext cx="1476000" cy="86400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20000" bIns="120000" rtlCol="0" anchor="ctr" anchorCtr="0"/>
          <a:lstStyle/>
          <a:p>
            <a:pPr defTabSz="1219170"/>
            <a:r>
              <a:rPr lang="es-MX" sz="1100" kern="0" dirty="0" smtClean="0">
                <a:solidFill>
                  <a:srgbClr val="124191"/>
                </a:solidFill>
              </a:rPr>
              <a:t>LTE </a:t>
            </a:r>
            <a:r>
              <a:rPr lang="es-MX" sz="1100" kern="0" dirty="0">
                <a:solidFill>
                  <a:srgbClr val="124191"/>
                </a:solidFill>
              </a:rPr>
              <a:t>(</a:t>
            </a:r>
            <a:r>
              <a:rPr lang="es-MX" sz="1100" kern="0" dirty="0" smtClean="0">
                <a:solidFill>
                  <a:srgbClr val="124191"/>
                </a:solidFill>
              </a:rPr>
              <a:t>4T/4R)</a:t>
            </a:r>
          </a:p>
          <a:p>
            <a:pPr defTabSz="1219170"/>
            <a:r>
              <a:rPr lang="es-MX" sz="1100" kern="0" dirty="0" smtClean="0">
                <a:solidFill>
                  <a:srgbClr val="C00000"/>
                </a:solidFill>
              </a:rPr>
              <a:t>2+2+2</a:t>
            </a:r>
            <a:r>
              <a:rPr lang="es-MX" sz="1100" kern="0" dirty="0" smtClean="0">
                <a:solidFill>
                  <a:srgbClr val="124191"/>
                </a:solidFill>
              </a:rPr>
              <a:t>  @(20+10 MHz)</a:t>
            </a:r>
          </a:p>
          <a:p>
            <a:pPr defTabSz="1219170"/>
            <a:r>
              <a:rPr lang="es-MX" sz="1100" kern="0" dirty="0" smtClean="0">
                <a:solidFill>
                  <a:srgbClr val="124191"/>
                </a:solidFill>
              </a:rPr>
              <a:t>@</a:t>
            </a:r>
            <a:r>
              <a:rPr lang="es-MX" sz="1100" kern="0" dirty="0" smtClean="0">
                <a:solidFill>
                  <a:srgbClr val="C00000"/>
                </a:solidFill>
              </a:rPr>
              <a:t>20W/20w</a:t>
            </a:r>
            <a:endParaRPr lang="es-MX" sz="1100" kern="0" dirty="0">
              <a:solidFill>
                <a:srgbClr val="C00000"/>
              </a:solidFill>
            </a:endParaRPr>
          </a:p>
        </p:txBody>
      </p:sp>
      <p:cxnSp>
        <p:nvCxnSpPr>
          <p:cNvPr id="24" name="Conector angular 23"/>
          <p:cNvCxnSpPr>
            <a:stCxn id="140" idx="2"/>
            <a:endCxn id="241" idx="0"/>
          </p:cNvCxnSpPr>
          <p:nvPr/>
        </p:nvCxnSpPr>
        <p:spPr>
          <a:xfrm rot="5400000">
            <a:off x="4131797" y="3524855"/>
            <a:ext cx="1676175" cy="1187200"/>
          </a:xfrm>
          <a:prstGeom prst="bentConnector3">
            <a:avLst>
              <a:gd name="adj1" fmla="val 50000"/>
            </a:avLst>
          </a:prstGeom>
          <a:ln>
            <a:solidFill>
              <a:srgbClr val="1A47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59"/>
          <p:cNvSpPr/>
          <p:nvPr/>
        </p:nvSpPr>
        <p:spPr>
          <a:xfrm>
            <a:off x="5169286" y="786659"/>
            <a:ext cx="720000" cy="271576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20000" bIns="120000" rtlCol="0" anchor="ctr" anchorCtr="0"/>
          <a:lstStyle/>
          <a:p>
            <a:pPr algn="ctr" defTabSz="1219170">
              <a:defRPr/>
            </a:pPr>
            <a:r>
              <a:rPr lang="en-US" sz="14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2600</a:t>
            </a:r>
            <a:endParaRPr lang="en-US" sz="1400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7" name="Conector angular 26"/>
          <p:cNvCxnSpPr>
            <a:stCxn id="139" idx="2"/>
            <a:endCxn id="241" idx="0"/>
          </p:cNvCxnSpPr>
          <p:nvPr/>
        </p:nvCxnSpPr>
        <p:spPr>
          <a:xfrm rot="5400000">
            <a:off x="4067686" y="3588966"/>
            <a:ext cx="1676175" cy="1058978"/>
          </a:xfrm>
          <a:prstGeom prst="bentConnector3">
            <a:avLst>
              <a:gd name="adj1" fmla="val 50000"/>
            </a:avLst>
          </a:prstGeom>
          <a:ln>
            <a:solidFill>
              <a:srgbClr val="1A47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ángulo 34"/>
          <p:cNvSpPr/>
          <p:nvPr/>
        </p:nvSpPr>
        <p:spPr>
          <a:xfrm>
            <a:off x="3201569" y="6379469"/>
            <a:ext cx="2880000" cy="36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400" dirty="0" smtClean="0"/>
              <a:t>WCDMA 1900 </a:t>
            </a:r>
            <a:r>
              <a:rPr lang="es-MX" sz="1400" dirty="0"/>
              <a:t>/ LTE </a:t>
            </a:r>
            <a:r>
              <a:rPr lang="es-MX" sz="1400" dirty="0" smtClean="0"/>
              <a:t>1900 / LTE 2600</a:t>
            </a:r>
            <a:endParaRPr lang="es-CO" sz="1050" dirty="0"/>
          </a:p>
        </p:txBody>
      </p:sp>
      <p:sp>
        <p:nvSpPr>
          <p:cNvPr id="37" name="Rectángulo 36"/>
          <p:cNvSpPr/>
          <p:nvPr/>
        </p:nvSpPr>
        <p:spPr>
          <a:xfrm>
            <a:off x="3149378" y="3431117"/>
            <a:ext cx="576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200" dirty="0" smtClean="0"/>
              <a:t>OBSAI</a:t>
            </a:r>
          </a:p>
        </p:txBody>
      </p:sp>
      <p:sp>
        <p:nvSpPr>
          <p:cNvPr id="38" name="Rectángulo 37"/>
          <p:cNvSpPr/>
          <p:nvPr/>
        </p:nvSpPr>
        <p:spPr>
          <a:xfrm>
            <a:off x="5556314" y="3393388"/>
            <a:ext cx="576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200" dirty="0" smtClean="0"/>
              <a:t>OBSAI</a:t>
            </a:r>
          </a:p>
        </p:txBody>
      </p:sp>
      <p:grpSp>
        <p:nvGrpSpPr>
          <p:cNvPr id="40" name="Grupo 39"/>
          <p:cNvGrpSpPr/>
          <p:nvPr/>
        </p:nvGrpSpPr>
        <p:grpSpPr>
          <a:xfrm>
            <a:off x="3679667" y="5706010"/>
            <a:ext cx="1923803" cy="439387"/>
            <a:chOff x="783770" y="4207427"/>
            <a:chExt cx="1923803" cy="439387"/>
          </a:xfrm>
          <a:solidFill>
            <a:srgbClr val="FFDD71"/>
          </a:solidFill>
        </p:grpSpPr>
        <p:sp>
          <p:nvSpPr>
            <p:cNvPr id="86" name="Rectángulo redondeado 85"/>
            <p:cNvSpPr/>
            <p:nvPr/>
          </p:nvSpPr>
          <p:spPr>
            <a:xfrm>
              <a:off x="783770" y="4207427"/>
              <a:ext cx="1923803" cy="439387"/>
            </a:xfrm>
            <a:prstGeom prst="roundRect">
              <a:avLst/>
            </a:prstGeom>
            <a:grp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87" name="Rectángulo redondeado 86"/>
            <p:cNvSpPr/>
            <p:nvPr/>
          </p:nvSpPr>
          <p:spPr>
            <a:xfrm>
              <a:off x="819396" y="4238776"/>
              <a:ext cx="1852550" cy="180000"/>
            </a:xfrm>
            <a:prstGeom prst="roundRect">
              <a:avLst/>
            </a:prstGeom>
            <a:solidFill>
              <a:srgbClr val="FFECAF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050" b="1" dirty="0" smtClean="0">
                  <a:solidFill>
                    <a:schemeClr val="tx1"/>
                  </a:solidFill>
                </a:rPr>
                <a:t>FSMF: WCDMA</a:t>
              </a:r>
              <a:endParaRPr lang="es-CO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Rectángulo redondeado 87"/>
            <p:cNvSpPr/>
            <p:nvPr/>
          </p:nvSpPr>
          <p:spPr>
            <a:xfrm>
              <a:off x="819396" y="4444873"/>
              <a:ext cx="903119" cy="180000"/>
            </a:xfrm>
            <a:prstGeom prst="roundRect">
              <a:avLst/>
            </a:prstGeom>
            <a:solidFill>
              <a:srgbClr val="FFECAF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800" b="1" dirty="0" smtClean="0">
                  <a:solidFill>
                    <a:schemeClr val="tx1"/>
                  </a:solidFill>
                </a:rPr>
                <a:t>FBBC: WCDMA</a:t>
              </a:r>
              <a:endParaRPr lang="es-CO" b="1" dirty="0">
                <a:solidFill>
                  <a:schemeClr val="tx1"/>
                </a:solidFill>
              </a:endParaRPr>
            </a:p>
          </p:txBody>
        </p:sp>
        <p:sp>
          <p:nvSpPr>
            <p:cNvPr id="89" name="Rectángulo redondeado 88"/>
            <p:cNvSpPr/>
            <p:nvPr/>
          </p:nvSpPr>
          <p:spPr>
            <a:xfrm>
              <a:off x="1768827" y="4442795"/>
              <a:ext cx="903119" cy="180000"/>
            </a:xfrm>
            <a:prstGeom prst="roundRect">
              <a:avLst/>
            </a:prstGeom>
            <a:solidFill>
              <a:srgbClr val="FFECAF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800" b="1" dirty="0" smtClean="0">
                  <a:solidFill>
                    <a:schemeClr val="tx1"/>
                  </a:solidFill>
                </a:rPr>
                <a:t>FBBC: WCDMA</a:t>
              </a:r>
              <a:endParaRPr lang="es-CO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1" name="Conector recto 40"/>
          <p:cNvCxnSpPr/>
          <p:nvPr/>
        </p:nvCxnSpPr>
        <p:spPr>
          <a:xfrm>
            <a:off x="3861089" y="5331167"/>
            <a:ext cx="0" cy="5040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/>
          <p:cNvCxnSpPr/>
          <p:nvPr/>
        </p:nvCxnSpPr>
        <p:spPr>
          <a:xfrm>
            <a:off x="3961647" y="5331167"/>
            <a:ext cx="0" cy="50400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/>
          <p:nvPr/>
        </p:nvCxnSpPr>
        <p:spPr>
          <a:xfrm>
            <a:off x="4222992" y="5373860"/>
            <a:ext cx="0" cy="432000"/>
          </a:xfrm>
          <a:prstGeom prst="line">
            <a:avLst/>
          </a:prstGeom>
          <a:ln w="19050">
            <a:solidFill>
              <a:srgbClr val="1421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/>
          <p:cNvSpPr/>
          <p:nvPr/>
        </p:nvSpPr>
        <p:spPr>
          <a:xfrm>
            <a:off x="4225286" y="5424760"/>
            <a:ext cx="3960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800" dirty="0" smtClean="0"/>
              <a:t>SRIO</a:t>
            </a:r>
          </a:p>
        </p:txBody>
      </p:sp>
      <p:sp>
        <p:nvSpPr>
          <p:cNvPr id="45" name="Rectángulo 44"/>
          <p:cNvSpPr/>
          <p:nvPr/>
        </p:nvSpPr>
        <p:spPr>
          <a:xfrm>
            <a:off x="3415355" y="5424760"/>
            <a:ext cx="5760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800" dirty="0" smtClean="0"/>
              <a:t>HDMI </a:t>
            </a:r>
            <a:r>
              <a:rPr lang="es-MX" sz="800" dirty="0" err="1" smtClean="0"/>
              <a:t>Sync</a:t>
            </a:r>
            <a:endParaRPr lang="es-MX" sz="800" dirty="0" smtClean="0"/>
          </a:p>
        </p:txBody>
      </p:sp>
      <p:sp>
        <p:nvSpPr>
          <p:cNvPr id="46" name="Rectángulo 45"/>
          <p:cNvSpPr/>
          <p:nvPr/>
        </p:nvSpPr>
        <p:spPr>
          <a:xfrm>
            <a:off x="3913951" y="5424760"/>
            <a:ext cx="3960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800" dirty="0" smtClean="0"/>
              <a:t>SRIO</a:t>
            </a:r>
          </a:p>
        </p:txBody>
      </p:sp>
      <p:sp>
        <p:nvSpPr>
          <p:cNvPr id="47" name="Rectángulo 46"/>
          <p:cNvSpPr/>
          <p:nvPr/>
        </p:nvSpPr>
        <p:spPr>
          <a:xfrm>
            <a:off x="3430279" y="4293971"/>
            <a:ext cx="2325646" cy="1999224"/>
          </a:xfrm>
          <a:prstGeom prst="rect">
            <a:avLst/>
          </a:prstGeom>
          <a:noFill/>
          <a:ln>
            <a:solidFill>
              <a:srgbClr val="244886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8" name="Rectángulo 47"/>
          <p:cNvSpPr/>
          <p:nvPr/>
        </p:nvSpPr>
        <p:spPr>
          <a:xfrm>
            <a:off x="2590150" y="4226161"/>
            <a:ext cx="9411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400" dirty="0" smtClean="0"/>
              <a:t>SRAN19B</a:t>
            </a:r>
            <a:endParaRPr lang="es-CO" sz="500" dirty="0"/>
          </a:p>
        </p:txBody>
      </p:sp>
      <p:sp>
        <p:nvSpPr>
          <p:cNvPr id="49" name="Llamada con línea 2 48"/>
          <p:cNvSpPr/>
          <p:nvPr/>
        </p:nvSpPr>
        <p:spPr>
          <a:xfrm flipH="1">
            <a:off x="4681592" y="4457914"/>
            <a:ext cx="821867" cy="74844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8246"/>
              <a:gd name="adj6" fmla="val -67065"/>
            </a:avLst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0" name="Rectángulo 49"/>
          <p:cNvSpPr/>
          <p:nvPr/>
        </p:nvSpPr>
        <p:spPr>
          <a:xfrm>
            <a:off x="5774428" y="5119114"/>
            <a:ext cx="116279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400" b="1" dirty="0" smtClean="0">
                <a:solidFill>
                  <a:srgbClr val="7030A0"/>
                </a:solidFill>
              </a:rPr>
              <a:t>Futuro 5G Stand </a:t>
            </a:r>
            <a:r>
              <a:rPr lang="es-MX" sz="1400" b="1" dirty="0" err="1" smtClean="0">
                <a:solidFill>
                  <a:srgbClr val="7030A0"/>
                </a:solidFill>
              </a:rPr>
              <a:t>Alone</a:t>
            </a:r>
            <a:endParaRPr lang="es-MX" sz="1400" b="1" dirty="0" smtClean="0">
              <a:solidFill>
                <a:srgbClr val="7030A0"/>
              </a:solidFill>
            </a:endParaRPr>
          </a:p>
          <a:p>
            <a:pPr algn="ctr"/>
            <a:r>
              <a:rPr lang="es-MX" sz="1400" b="1" dirty="0">
                <a:solidFill>
                  <a:srgbClr val="7030A0"/>
                </a:solidFill>
              </a:rPr>
              <a:t>o</a:t>
            </a:r>
            <a:endParaRPr lang="es-MX" sz="1400" b="1" dirty="0" smtClean="0">
              <a:solidFill>
                <a:srgbClr val="7030A0"/>
              </a:solidFill>
            </a:endParaRPr>
          </a:p>
          <a:p>
            <a:pPr algn="ctr"/>
            <a:r>
              <a:rPr lang="es-MX" sz="1400" b="1" dirty="0" smtClean="0">
                <a:solidFill>
                  <a:srgbClr val="7030A0"/>
                </a:solidFill>
              </a:rPr>
              <a:t>SRAN</a:t>
            </a:r>
            <a:endParaRPr lang="es-CO" sz="500" b="1" dirty="0">
              <a:solidFill>
                <a:srgbClr val="7030A0"/>
              </a:solidFill>
            </a:endParaRPr>
          </a:p>
        </p:txBody>
      </p:sp>
      <p:sp>
        <p:nvSpPr>
          <p:cNvPr id="264" name="Elipse 263"/>
          <p:cNvSpPr/>
          <p:nvPr/>
        </p:nvSpPr>
        <p:spPr>
          <a:xfrm>
            <a:off x="5240137" y="2518785"/>
            <a:ext cx="504000" cy="180000"/>
          </a:xfrm>
          <a:prstGeom prst="ellipse">
            <a:avLst/>
          </a:prstGeom>
          <a:solidFill>
            <a:srgbClr val="002060"/>
          </a:solidFill>
          <a:ln>
            <a:solidFill>
              <a:srgbClr val="2731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 smtClean="0"/>
              <a:t>LTE</a:t>
            </a:r>
            <a:endParaRPr lang="es-CO" sz="1400" dirty="0"/>
          </a:p>
        </p:txBody>
      </p:sp>
      <p:grpSp>
        <p:nvGrpSpPr>
          <p:cNvPr id="267" name="Grupo 266"/>
          <p:cNvGrpSpPr/>
          <p:nvPr/>
        </p:nvGrpSpPr>
        <p:grpSpPr>
          <a:xfrm>
            <a:off x="3436357" y="2107463"/>
            <a:ext cx="1368000" cy="692899"/>
            <a:chOff x="2162212" y="1501876"/>
            <a:chExt cx="1368000" cy="692899"/>
          </a:xfrm>
        </p:grpSpPr>
        <p:sp>
          <p:nvSpPr>
            <p:cNvPr id="268" name="Rectángulo 267"/>
            <p:cNvSpPr/>
            <p:nvPr/>
          </p:nvSpPr>
          <p:spPr>
            <a:xfrm>
              <a:off x="2190671" y="1501876"/>
              <a:ext cx="612000" cy="5040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3200" b="1" dirty="0" smtClean="0">
                  <a:solidFill>
                    <a:srgbClr val="C00000"/>
                  </a:solidFill>
                </a:rPr>
                <a:t>x3</a:t>
              </a:r>
              <a:endParaRPr lang="es-CO" sz="1050" b="1" dirty="0">
                <a:solidFill>
                  <a:srgbClr val="C00000"/>
                </a:solidFill>
              </a:endParaRPr>
            </a:p>
          </p:txBody>
        </p:sp>
        <p:sp>
          <p:nvSpPr>
            <p:cNvPr id="269" name="Rectángulo 268"/>
            <p:cNvSpPr/>
            <p:nvPr/>
          </p:nvSpPr>
          <p:spPr>
            <a:xfrm>
              <a:off x="2162212" y="1917776"/>
              <a:ext cx="1368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1200" dirty="0" smtClean="0">
                  <a:solidFill>
                    <a:srgbClr val="C00000"/>
                  </a:solidFill>
                </a:rPr>
                <a:t>RRH (B2)</a:t>
              </a:r>
            </a:p>
          </p:txBody>
        </p:sp>
      </p:grpSp>
      <p:grpSp>
        <p:nvGrpSpPr>
          <p:cNvPr id="270" name="Grupo 269"/>
          <p:cNvGrpSpPr/>
          <p:nvPr/>
        </p:nvGrpSpPr>
        <p:grpSpPr>
          <a:xfrm>
            <a:off x="2800996" y="2025864"/>
            <a:ext cx="524438" cy="1260208"/>
            <a:chOff x="6625842" y="2111958"/>
            <a:chExt cx="524438" cy="1260208"/>
          </a:xfrm>
        </p:grpSpPr>
        <p:grpSp>
          <p:nvGrpSpPr>
            <p:cNvPr id="271" name="Grupo 270"/>
            <p:cNvGrpSpPr/>
            <p:nvPr/>
          </p:nvGrpSpPr>
          <p:grpSpPr>
            <a:xfrm>
              <a:off x="6625842" y="2111958"/>
              <a:ext cx="524438" cy="1260208"/>
              <a:chOff x="4568030" y="5142080"/>
              <a:chExt cx="524438" cy="1260208"/>
            </a:xfrm>
          </p:grpSpPr>
          <p:grpSp>
            <p:nvGrpSpPr>
              <p:cNvPr id="273" name="Grupo 272"/>
              <p:cNvGrpSpPr/>
              <p:nvPr/>
            </p:nvGrpSpPr>
            <p:grpSpPr>
              <a:xfrm>
                <a:off x="4568030" y="5142080"/>
                <a:ext cx="524438" cy="1225897"/>
                <a:chOff x="2202859" y="1090646"/>
                <a:chExt cx="524438" cy="1225897"/>
              </a:xfrm>
            </p:grpSpPr>
            <p:grpSp>
              <p:nvGrpSpPr>
                <p:cNvPr id="276" name="Grupo 275"/>
                <p:cNvGrpSpPr/>
                <p:nvPr/>
              </p:nvGrpSpPr>
              <p:grpSpPr>
                <a:xfrm>
                  <a:off x="2202859" y="1090646"/>
                  <a:ext cx="524438" cy="1225897"/>
                  <a:chOff x="2202859" y="1090646"/>
                  <a:chExt cx="524438" cy="1225897"/>
                </a:xfrm>
              </p:grpSpPr>
              <p:sp>
                <p:nvSpPr>
                  <p:cNvPr id="290" name="Rectángulo redondeado 289"/>
                  <p:cNvSpPr/>
                  <p:nvPr/>
                </p:nvSpPr>
                <p:spPr>
                  <a:xfrm>
                    <a:off x="2202859" y="1170285"/>
                    <a:ext cx="524438" cy="1146258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9050">
                    <a:solidFill>
                      <a:srgbClr val="1A479E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  <p:sp>
                <p:nvSpPr>
                  <p:cNvPr id="291" name="Elipse 290"/>
                  <p:cNvSpPr/>
                  <p:nvPr/>
                </p:nvSpPr>
                <p:spPr>
                  <a:xfrm>
                    <a:off x="2213078" y="1376809"/>
                    <a:ext cx="504000" cy="180000"/>
                  </a:xfrm>
                  <a:prstGeom prst="ellipse">
                    <a:avLst/>
                  </a:prstGeom>
                  <a:solidFill>
                    <a:srgbClr val="273142"/>
                  </a:solidFill>
                  <a:ln>
                    <a:solidFill>
                      <a:srgbClr val="27314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CO" sz="900" dirty="0" smtClean="0"/>
                      <a:t>LTE</a:t>
                    </a:r>
                    <a:endParaRPr lang="es-CO" sz="1400" dirty="0"/>
                  </a:p>
                </p:txBody>
              </p:sp>
              <p:sp>
                <p:nvSpPr>
                  <p:cNvPr id="292" name="CuadroTexto 291"/>
                  <p:cNvSpPr txBox="1"/>
                  <p:nvPr/>
                </p:nvSpPr>
                <p:spPr>
                  <a:xfrm>
                    <a:off x="2291954" y="1090646"/>
                    <a:ext cx="346249" cy="361385"/>
                  </a:xfrm>
                  <a:prstGeom prst="rect">
                    <a:avLst/>
                  </a:prstGeom>
                  <a:noFill/>
                </p:spPr>
                <p:txBody>
                  <a:bodyPr vert="vert270" wrap="square" rtlCol="0" anchor="ctr">
                    <a:spAutoFit/>
                  </a:bodyPr>
                  <a:lstStyle/>
                  <a:p>
                    <a:pPr algn="ctr"/>
                    <a:r>
                      <a:rPr lang="es-CO" sz="105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S1</a:t>
                    </a:r>
                    <a:endParaRPr lang="es-CO" sz="20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277" name="Rectángulo 276"/>
                <p:cNvSpPr/>
                <p:nvPr/>
              </p:nvSpPr>
              <p:spPr>
                <a:xfrm>
                  <a:off x="2231078" y="1868424"/>
                  <a:ext cx="468000" cy="397081"/>
                </a:xfrm>
                <a:prstGeom prst="rect">
                  <a:avLst/>
                </a:prstGeom>
                <a:solidFill>
                  <a:srgbClr val="CCF4FF"/>
                </a:solidFill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grpSp>
              <p:nvGrpSpPr>
                <p:cNvPr id="278" name="Grupo 277"/>
                <p:cNvGrpSpPr/>
                <p:nvPr/>
              </p:nvGrpSpPr>
              <p:grpSpPr>
                <a:xfrm>
                  <a:off x="2264156" y="1814424"/>
                  <a:ext cx="178478" cy="108000"/>
                  <a:chOff x="2804955" y="1919886"/>
                  <a:chExt cx="178478" cy="108000"/>
                </a:xfrm>
              </p:grpSpPr>
              <p:sp>
                <p:nvSpPr>
                  <p:cNvPr id="286" name="Rectángulo 285"/>
                  <p:cNvSpPr/>
                  <p:nvPr/>
                </p:nvSpPr>
                <p:spPr>
                  <a:xfrm>
                    <a:off x="2911433" y="1919886"/>
                    <a:ext cx="72000" cy="108000"/>
                  </a:xfrm>
                  <a:prstGeom prst="rect">
                    <a:avLst/>
                  </a:prstGeom>
                  <a:solidFill>
                    <a:srgbClr val="4280EF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  <p:sp>
                <p:nvSpPr>
                  <p:cNvPr id="287" name="Rectángulo 286"/>
                  <p:cNvSpPr/>
                  <p:nvPr/>
                </p:nvSpPr>
                <p:spPr>
                  <a:xfrm>
                    <a:off x="2804955" y="1919886"/>
                    <a:ext cx="72000" cy="108000"/>
                  </a:xfrm>
                  <a:prstGeom prst="rect">
                    <a:avLst/>
                  </a:prstGeom>
                  <a:solidFill>
                    <a:srgbClr val="1A479E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  <p:sp>
                <p:nvSpPr>
                  <p:cNvPr id="288" name="Elipse 287"/>
                  <p:cNvSpPr/>
                  <p:nvPr/>
                </p:nvSpPr>
                <p:spPr>
                  <a:xfrm>
                    <a:off x="2822955" y="1955886"/>
                    <a:ext cx="36000" cy="36000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solidFill>
                      <a:srgbClr val="92D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  <p:sp>
                <p:nvSpPr>
                  <p:cNvPr id="289" name="Elipse 288"/>
                  <p:cNvSpPr/>
                  <p:nvPr/>
                </p:nvSpPr>
                <p:spPr>
                  <a:xfrm>
                    <a:off x="2929433" y="1955886"/>
                    <a:ext cx="36000" cy="36000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solidFill>
                      <a:srgbClr val="92D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</p:grpSp>
            <p:grpSp>
              <p:nvGrpSpPr>
                <p:cNvPr id="279" name="Grupo 278"/>
                <p:cNvGrpSpPr/>
                <p:nvPr/>
              </p:nvGrpSpPr>
              <p:grpSpPr>
                <a:xfrm>
                  <a:off x="2481581" y="1814424"/>
                  <a:ext cx="178478" cy="108000"/>
                  <a:chOff x="2804955" y="1919886"/>
                  <a:chExt cx="178478" cy="108000"/>
                </a:xfrm>
              </p:grpSpPr>
              <p:sp>
                <p:nvSpPr>
                  <p:cNvPr id="282" name="Rectángulo 281"/>
                  <p:cNvSpPr/>
                  <p:nvPr/>
                </p:nvSpPr>
                <p:spPr>
                  <a:xfrm>
                    <a:off x="2911433" y="1919886"/>
                    <a:ext cx="72000" cy="108000"/>
                  </a:xfrm>
                  <a:prstGeom prst="rect">
                    <a:avLst/>
                  </a:prstGeom>
                  <a:solidFill>
                    <a:srgbClr val="4280EF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  <p:sp>
                <p:nvSpPr>
                  <p:cNvPr id="283" name="Rectángulo 282"/>
                  <p:cNvSpPr/>
                  <p:nvPr/>
                </p:nvSpPr>
                <p:spPr>
                  <a:xfrm>
                    <a:off x="2804955" y="1919886"/>
                    <a:ext cx="72000" cy="108000"/>
                  </a:xfrm>
                  <a:prstGeom prst="rect">
                    <a:avLst/>
                  </a:prstGeom>
                  <a:solidFill>
                    <a:srgbClr val="1A479E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  <p:sp>
                <p:nvSpPr>
                  <p:cNvPr id="284" name="Elipse 283"/>
                  <p:cNvSpPr/>
                  <p:nvPr/>
                </p:nvSpPr>
                <p:spPr>
                  <a:xfrm>
                    <a:off x="2822955" y="1955886"/>
                    <a:ext cx="36000" cy="36000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solidFill>
                      <a:srgbClr val="92D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  <p:sp>
                <p:nvSpPr>
                  <p:cNvPr id="285" name="Elipse 284"/>
                  <p:cNvSpPr/>
                  <p:nvPr/>
                </p:nvSpPr>
                <p:spPr>
                  <a:xfrm>
                    <a:off x="2929433" y="1955886"/>
                    <a:ext cx="36000" cy="36000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solidFill>
                      <a:srgbClr val="92D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</p:grpSp>
            <p:sp>
              <p:nvSpPr>
                <p:cNvPr id="280" name="Rectángulo 279"/>
                <p:cNvSpPr/>
                <p:nvPr/>
              </p:nvSpPr>
              <p:spPr>
                <a:xfrm>
                  <a:off x="2267078" y="1953773"/>
                  <a:ext cx="396000" cy="1274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400" dirty="0">
                      <a:solidFill>
                        <a:schemeClr val="tx1"/>
                      </a:solidFill>
                    </a:rPr>
                    <a:t>L</a:t>
                  </a:r>
                  <a:r>
                    <a:rPr lang="es-CO" sz="400" dirty="0" smtClean="0">
                      <a:solidFill>
                        <a:schemeClr val="tx1"/>
                      </a:solidFill>
                    </a:rPr>
                    <a:t>1:</a:t>
                  </a:r>
                </a:p>
                <a:p>
                  <a:pPr algn="ctr"/>
                  <a:r>
                    <a:rPr lang="es-CO" sz="400" dirty="0" smtClean="0">
                      <a:solidFill>
                        <a:schemeClr val="tx1"/>
                      </a:solidFill>
                    </a:rPr>
                    <a:t>4Tx&amp;4Rx</a:t>
                  </a:r>
                  <a:endParaRPr lang="es-CO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1" name="Rectángulo redondeado 280"/>
                <p:cNvSpPr/>
                <p:nvPr/>
              </p:nvSpPr>
              <p:spPr>
                <a:xfrm>
                  <a:off x="2213078" y="2066964"/>
                  <a:ext cx="504000" cy="18000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800" b="1" dirty="0" smtClean="0">
                      <a:solidFill>
                        <a:srgbClr val="1A479E"/>
                      </a:solidFill>
                    </a:rPr>
                    <a:t>RRH</a:t>
                  </a:r>
                  <a:endParaRPr lang="es-CO" sz="1400" b="1" dirty="0">
                    <a:solidFill>
                      <a:srgbClr val="1A479E"/>
                    </a:solidFill>
                  </a:endParaRPr>
                </a:p>
              </p:txBody>
            </p:sp>
          </p:grpSp>
          <p:sp>
            <p:nvSpPr>
              <p:cNvPr id="274" name="Rectángulo 273"/>
              <p:cNvSpPr/>
              <p:nvPr/>
            </p:nvSpPr>
            <p:spPr>
              <a:xfrm>
                <a:off x="4735805" y="6294288"/>
                <a:ext cx="72000" cy="10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75" name="Rectángulo 274"/>
              <p:cNvSpPr/>
              <p:nvPr/>
            </p:nvSpPr>
            <p:spPr>
              <a:xfrm>
                <a:off x="4864027" y="6294288"/>
                <a:ext cx="72000" cy="10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sp>
          <p:nvSpPr>
            <p:cNvPr id="272" name="Elipse 271"/>
            <p:cNvSpPr/>
            <p:nvPr/>
          </p:nvSpPr>
          <p:spPr>
            <a:xfrm>
              <a:off x="6636061" y="2620363"/>
              <a:ext cx="504000" cy="180000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2731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050" dirty="0" smtClean="0"/>
                <a:t>3</a:t>
              </a:r>
              <a:r>
                <a:rPr lang="es-CO" sz="1000" dirty="0" smtClean="0"/>
                <a:t>G</a:t>
              </a:r>
              <a:endParaRPr lang="es-CO" sz="1400" dirty="0"/>
            </a:p>
          </p:txBody>
        </p:sp>
      </p:grpSp>
      <p:sp>
        <p:nvSpPr>
          <p:cNvPr id="293" name="Rectángulo 292"/>
          <p:cNvSpPr/>
          <p:nvPr/>
        </p:nvSpPr>
        <p:spPr>
          <a:xfrm>
            <a:off x="7254715" y="6037849"/>
            <a:ext cx="24584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400" dirty="0" smtClean="0"/>
              <a:t>LTE 700 / NB </a:t>
            </a:r>
            <a:r>
              <a:rPr lang="es-MX" sz="1400" dirty="0" err="1" smtClean="0"/>
              <a:t>IoT</a:t>
            </a:r>
            <a:r>
              <a:rPr lang="es-MX" sz="1400" dirty="0" smtClean="0"/>
              <a:t> / WCDMA 850</a:t>
            </a:r>
            <a:endParaRPr lang="es-CO" sz="1050" dirty="0"/>
          </a:p>
        </p:txBody>
      </p:sp>
      <p:sp>
        <p:nvSpPr>
          <p:cNvPr id="294" name="Rectángulo 293"/>
          <p:cNvSpPr/>
          <p:nvPr/>
        </p:nvSpPr>
        <p:spPr>
          <a:xfrm>
            <a:off x="5997367" y="3208527"/>
            <a:ext cx="124402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050" b="1" dirty="0"/>
              <a:t>*</a:t>
            </a:r>
            <a:r>
              <a:rPr lang="es-MX" sz="1050" b="1" dirty="0" smtClean="0"/>
              <a:t>AHHB</a:t>
            </a:r>
          </a:p>
          <a:p>
            <a:r>
              <a:rPr lang="es-MX" sz="1050" b="1" dirty="0" smtClean="0"/>
              <a:t>Serán introducidos como evolución del FRHG y FRHC.</a:t>
            </a:r>
            <a:endParaRPr lang="es-CO" sz="1050" b="1" dirty="0"/>
          </a:p>
        </p:txBody>
      </p:sp>
      <p:sp>
        <p:nvSpPr>
          <p:cNvPr id="295" name="Rectángulo 294"/>
          <p:cNvSpPr/>
          <p:nvPr/>
        </p:nvSpPr>
        <p:spPr>
          <a:xfrm>
            <a:off x="5790354" y="2055182"/>
            <a:ext cx="612000" cy="504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200" b="1" dirty="0" smtClean="0">
                <a:solidFill>
                  <a:srgbClr val="C00000"/>
                </a:solidFill>
              </a:rPr>
              <a:t>x3</a:t>
            </a:r>
            <a:endParaRPr lang="es-CO" sz="1050" b="1" dirty="0">
              <a:solidFill>
                <a:srgbClr val="C00000"/>
              </a:solidFill>
            </a:endParaRPr>
          </a:p>
        </p:txBody>
      </p:sp>
      <p:sp>
        <p:nvSpPr>
          <p:cNvPr id="296" name="Rectángulo 295"/>
          <p:cNvSpPr/>
          <p:nvPr/>
        </p:nvSpPr>
        <p:spPr>
          <a:xfrm>
            <a:off x="5761895" y="2471082"/>
            <a:ext cx="756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200" dirty="0" smtClean="0">
                <a:solidFill>
                  <a:srgbClr val="C00000"/>
                </a:solidFill>
              </a:rPr>
              <a:t>RRH (B7)</a:t>
            </a:r>
          </a:p>
        </p:txBody>
      </p:sp>
      <p:grpSp>
        <p:nvGrpSpPr>
          <p:cNvPr id="299" name="Grupo 298"/>
          <p:cNvGrpSpPr/>
          <p:nvPr/>
        </p:nvGrpSpPr>
        <p:grpSpPr>
          <a:xfrm>
            <a:off x="8612848" y="2010090"/>
            <a:ext cx="1516266" cy="877565"/>
            <a:chOff x="2162212" y="1359376"/>
            <a:chExt cx="1516266" cy="877565"/>
          </a:xfrm>
        </p:grpSpPr>
        <p:sp>
          <p:nvSpPr>
            <p:cNvPr id="300" name="Rectángulo 299"/>
            <p:cNvSpPr/>
            <p:nvPr/>
          </p:nvSpPr>
          <p:spPr>
            <a:xfrm>
              <a:off x="2190671" y="1359376"/>
              <a:ext cx="612000" cy="5040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3200" b="1" dirty="0" smtClean="0">
                  <a:solidFill>
                    <a:srgbClr val="C00000"/>
                  </a:solidFill>
                </a:rPr>
                <a:t>x3</a:t>
              </a:r>
              <a:endParaRPr lang="es-CO" sz="1050" b="1" dirty="0">
                <a:solidFill>
                  <a:srgbClr val="C00000"/>
                </a:solidFill>
              </a:endParaRPr>
            </a:p>
          </p:txBody>
        </p:sp>
        <p:sp>
          <p:nvSpPr>
            <p:cNvPr id="301" name="Rectángulo 300"/>
            <p:cNvSpPr/>
            <p:nvPr/>
          </p:nvSpPr>
          <p:spPr>
            <a:xfrm>
              <a:off x="2162212" y="1775276"/>
              <a:ext cx="151626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1200" dirty="0" smtClean="0">
                  <a:solidFill>
                    <a:srgbClr val="C00000"/>
                  </a:solidFill>
                </a:rPr>
                <a:t>AHPCA requiere SRAN19B</a:t>
              </a:r>
            </a:p>
          </p:txBody>
        </p:sp>
      </p:grpSp>
      <p:grpSp>
        <p:nvGrpSpPr>
          <p:cNvPr id="302" name="Grupo 301"/>
          <p:cNvGrpSpPr/>
          <p:nvPr/>
        </p:nvGrpSpPr>
        <p:grpSpPr>
          <a:xfrm>
            <a:off x="7609253" y="4380041"/>
            <a:ext cx="1923803" cy="439387"/>
            <a:chOff x="783770" y="4207427"/>
            <a:chExt cx="1923803" cy="439387"/>
          </a:xfrm>
        </p:grpSpPr>
        <p:sp>
          <p:nvSpPr>
            <p:cNvPr id="303" name="Rectángulo redondeado 302"/>
            <p:cNvSpPr/>
            <p:nvPr/>
          </p:nvSpPr>
          <p:spPr>
            <a:xfrm>
              <a:off x="783770" y="4207427"/>
              <a:ext cx="1923803" cy="43938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04" name="Rectángulo redondeado 303"/>
            <p:cNvSpPr/>
            <p:nvPr/>
          </p:nvSpPr>
          <p:spPr>
            <a:xfrm>
              <a:off x="819396" y="4238776"/>
              <a:ext cx="1852550" cy="1800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050" b="1" dirty="0" smtClean="0">
                  <a:solidFill>
                    <a:schemeClr val="tx1"/>
                  </a:solidFill>
                </a:rPr>
                <a:t>FSMF: LTE</a:t>
              </a:r>
              <a:endParaRPr lang="es-CO" b="1" dirty="0">
                <a:solidFill>
                  <a:schemeClr val="tx1"/>
                </a:solidFill>
              </a:endParaRPr>
            </a:p>
          </p:txBody>
        </p:sp>
        <p:sp>
          <p:nvSpPr>
            <p:cNvPr id="305" name="Rectángulo redondeado 304"/>
            <p:cNvSpPr/>
            <p:nvPr/>
          </p:nvSpPr>
          <p:spPr>
            <a:xfrm>
              <a:off x="819396" y="4444873"/>
              <a:ext cx="903119" cy="1800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800" b="1" dirty="0" smtClean="0">
                  <a:solidFill>
                    <a:schemeClr val="tx1"/>
                  </a:solidFill>
                </a:rPr>
                <a:t>FBBC: LTE</a:t>
              </a:r>
              <a:endParaRPr lang="es-CO" b="1" dirty="0">
                <a:solidFill>
                  <a:schemeClr val="tx1"/>
                </a:solidFill>
              </a:endParaRPr>
            </a:p>
          </p:txBody>
        </p:sp>
        <p:sp>
          <p:nvSpPr>
            <p:cNvPr id="306" name="Rectángulo redondeado 305"/>
            <p:cNvSpPr/>
            <p:nvPr/>
          </p:nvSpPr>
          <p:spPr>
            <a:xfrm>
              <a:off x="1768827" y="4442795"/>
              <a:ext cx="903119" cy="180000"/>
            </a:xfrm>
            <a:prstGeom prst="roundRect">
              <a:avLst/>
            </a:prstGeom>
            <a:solidFill>
              <a:srgbClr val="DAE3F3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800" b="1" dirty="0" smtClean="0">
                  <a:solidFill>
                    <a:schemeClr val="tx1"/>
                  </a:solidFill>
                </a:rPr>
                <a:t>FBBC: LTE</a:t>
              </a:r>
              <a:endParaRPr lang="es-CO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07" name="Conector angular 306"/>
          <p:cNvCxnSpPr>
            <a:endCxn id="303" idx="0"/>
          </p:cNvCxnSpPr>
          <p:nvPr/>
        </p:nvCxnSpPr>
        <p:spPr>
          <a:xfrm rot="16200000" flipH="1">
            <a:off x="7856146" y="3665032"/>
            <a:ext cx="1116604" cy="313414"/>
          </a:xfrm>
          <a:prstGeom prst="bentConnector3">
            <a:avLst>
              <a:gd name="adj1" fmla="val 50000"/>
            </a:avLst>
          </a:prstGeom>
          <a:ln>
            <a:solidFill>
              <a:srgbClr val="1A47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Rectángulo 307"/>
          <p:cNvSpPr/>
          <p:nvPr/>
        </p:nvSpPr>
        <p:spPr>
          <a:xfrm>
            <a:off x="8717676" y="3920155"/>
            <a:ext cx="9411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400" dirty="0" smtClean="0"/>
              <a:t>SRAN19B</a:t>
            </a:r>
            <a:endParaRPr lang="es-CO" sz="500" dirty="0"/>
          </a:p>
        </p:txBody>
      </p:sp>
      <p:sp>
        <p:nvSpPr>
          <p:cNvPr id="309" name="Rectángulo 308"/>
          <p:cNvSpPr/>
          <p:nvPr/>
        </p:nvSpPr>
        <p:spPr>
          <a:xfrm>
            <a:off x="8252277" y="3393388"/>
            <a:ext cx="576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200" dirty="0" smtClean="0">
                <a:solidFill>
                  <a:srgbClr val="C00000"/>
                </a:solidFill>
              </a:rPr>
              <a:t>CPRI</a:t>
            </a:r>
          </a:p>
        </p:txBody>
      </p:sp>
      <p:grpSp>
        <p:nvGrpSpPr>
          <p:cNvPr id="310" name="Grupo 309"/>
          <p:cNvGrpSpPr/>
          <p:nvPr/>
        </p:nvGrpSpPr>
        <p:grpSpPr>
          <a:xfrm>
            <a:off x="7606346" y="5241676"/>
            <a:ext cx="1923803" cy="439387"/>
            <a:chOff x="783770" y="4207427"/>
            <a:chExt cx="1923803" cy="439387"/>
          </a:xfrm>
          <a:solidFill>
            <a:srgbClr val="FFECAF"/>
          </a:solidFill>
        </p:grpSpPr>
        <p:sp>
          <p:nvSpPr>
            <p:cNvPr id="311" name="Rectángulo redondeado 310"/>
            <p:cNvSpPr/>
            <p:nvPr/>
          </p:nvSpPr>
          <p:spPr>
            <a:xfrm>
              <a:off x="783770" y="4207427"/>
              <a:ext cx="1923803" cy="439387"/>
            </a:xfrm>
            <a:prstGeom prst="roundRect">
              <a:avLst/>
            </a:prstGeom>
            <a:solidFill>
              <a:srgbClr val="FFDD7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12" name="Rectángulo redondeado 311"/>
            <p:cNvSpPr/>
            <p:nvPr/>
          </p:nvSpPr>
          <p:spPr>
            <a:xfrm>
              <a:off x="819396" y="4238776"/>
              <a:ext cx="1852550" cy="180000"/>
            </a:xfrm>
            <a:prstGeom prst="roundRect">
              <a:avLst/>
            </a:prstGeom>
            <a:grp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050" b="1" dirty="0" smtClean="0">
                  <a:solidFill>
                    <a:schemeClr val="tx1"/>
                  </a:solidFill>
                </a:rPr>
                <a:t>FSMF: WCDMA</a:t>
              </a:r>
              <a:endParaRPr lang="es-CO" b="1" dirty="0">
                <a:solidFill>
                  <a:schemeClr val="tx1"/>
                </a:solidFill>
              </a:endParaRPr>
            </a:p>
          </p:txBody>
        </p:sp>
        <p:sp>
          <p:nvSpPr>
            <p:cNvPr id="313" name="Rectángulo redondeado 312"/>
            <p:cNvSpPr/>
            <p:nvPr/>
          </p:nvSpPr>
          <p:spPr>
            <a:xfrm>
              <a:off x="819396" y="4444873"/>
              <a:ext cx="903119" cy="180000"/>
            </a:xfrm>
            <a:prstGeom prst="roundRect">
              <a:avLst/>
            </a:prstGeom>
            <a:grp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800" b="1" dirty="0" smtClean="0">
                  <a:solidFill>
                    <a:schemeClr val="tx1"/>
                  </a:solidFill>
                </a:rPr>
                <a:t>FBBC: WCDMA</a:t>
              </a:r>
              <a:endParaRPr lang="es-CO" b="1" dirty="0">
                <a:solidFill>
                  <a:schemeClr val="tx1"/>
                </a:solidFill>
              </a:endParaRPr>
            </a:p>
          </p:txBody>
        </p:sp>
        <p:sp>
          <p:nvSpPr>
            <p:cNvPr id="314" name="Rectángulo redondeado 313"/>
            <p:cNvSpPr/>
            <p:nvPr/>
          </p:nvSpPr>
          <p:spPr>
            <a:xfrm>
              <a:off x="1768827" y="4442795"/>
              <a:ext cx="903119" cy="180000"/>
            </a:xfrm>
            <a:prstGeom prst="roundRect">
              <a:avLst/>
            </a:prstGeom>
            <a:grp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800" b="1" dirty="0" smtClean="0">
                  <a:solidFill>
                    <a:schemeClr val="tx1"/>
                  </a:solidFill>
                </a:rPr>
                <a:t>FBBC: WCDMA</a:t>
              </a:r>
              <a:endParaRPr lang="es-CO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15" name="Conector recto 314"/>
          <p:cNvCxnSpPr/>
          <p:nvPr/>
        </p:nvCxnSpPr>
        <p:spPr>
          <a:xfrm>
            <a:off x="7744458" y="4785157"/>
            <a:ext cx="0" cy="5040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Conector recto 315"/>
          <p:cNvCxnSpPr/>
          <p:nvPr/>
        </p:nvCxnSpPr>
        <p:spPr>
          <a:xfrm>
            <a:off x="7845016" y="4785157"/>
            <a:ext cx="0" cy="50400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Conector recto 316"/>
          <p:cNvCxnSpPr/>
          <p:nvPr/>
        </p:nvCxnSpPr>
        <p:spPr>
          <a:xfrm>
            <a:off x="8236990" y="4827850"/>
            <a:ext cx="0" cy="432000"/>
          </a:xfrm>
          <a:prstGeom prst="line">
            <a:avLst/>
          </a:prstGeom>
          <a:ln w="19050">
            <a:solidFill>
              <a:srgbClr val="1421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Rectángulo 317"/>
          <p:cNvSpPr/>
          <p:nvPr/>
        </p:nvSpPr>
        <p:spPr>
          <a:xfrm>
            <a:off x="8231718" y="4937265"/>
            <a:ext cx="3960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800" dirty="0" smtClean="0"/>
              <a:t>SRIO</a:t>
            </a:r>
          </a:p>
        </p:txBody>
      </p:sp>
      <p:sp>
        <p:nvSpPr>
          <p:cNvPr id="319" name="Rectángulo 318"/>
          <p:cNvSpPr/>
          <p:nvPr/>
        </p:nvSpPr>
        <p:spPr>
          <a:xfrm>
            <a:off x="7291158" y="4937265"/>
            <a:ext cx="5760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800" dirty="0" smtClean="0"/>
              <a:t>RP3-01</a:t>
            </a:r>
          </a:p>
        </p:txBody>
      </p:sp>
      <p:sp>
        <p:nvSpPr>
          <p:cNvPr id="320" name="Rectángulo 319"/>
          <p:cNvSpPr/>
          <p:nvPr/>
        </p:nvSpPr>
        <p:spPr>
          <a:xfrm>
            <a:off x="7802741" y="4939880"/>
            <a:ext cx="50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800" dirty="0" smtClean="0"/>
              <a:t>RP3-01</a:t>
            </a:r>
          </a:p>
        </p:txBody>
      </p:sp>
      <p:sp>
        <p:nvSpPr>
          <p:cNvPr id="321" name="Rectángulo 320"/>
          <p:cNvSpPr/>
          <p:nvPr/>
        </p:nvSpPr>
        <p:spPr>
          <a:xfrm>
            <a:off x="7321868" y="4260100"/>
            <a:ext cx="2325646" cy="1636884"/>
          </a:xfrm>
          <a:prstGeom prst="rect">
            <a:avLst/>
          </a:prstGeom>
          <a:noFill/>
          <a:ln>
            <a:solidFill>
              <a:srgbClr val="244886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322" name="Grupo 321"/>
          <p:cNvGrpSpPr/>
          <p:nvPr/>
        </p:nvGrpSpPr>
        <p:grpSpPr>
          <a:xfrm>
            <a:off x="8062757" y="2028833"/>
            <a:ext cx="524438" cy="1260208"/>
            <a:chOff x="4568030" y="5142080"/>
            <a:chExt cx="524438" cy="1260208"/>
          </a:xfrm>
        </p:grpSpPr>
        <p:grpSp>
          <p:nvGrpSpPr>
            <p:cNvPr id="323" name="Grupo 322"/>
            <p:cNvGrpSpPr/>
            <p:nvPr/>
          </p:nvGrpSpPr>
          <p:grpSpPr>
            <a:xfrm>
              <a:off x="4568030" y="5142080"/>
              <a:ext cx="524438" cy="1225897"/>
              <a:chOff x="2202859" y="1090646"/>
              <a:chExt cx="524438" cy="1225897"/>
            </a:xfrm>
          </p:grpSpPr>
          <p:grpSp>
            <p:nvGrpSpPr>
              <p:cNvPr id="326" name="Grupo 325"/>
              <p:cNvGrpSpPr/>
              <p:nvPr/>
            </p:nvGrpSpPr>
            <p:grpSpPr>
              <a:xfrm>
                <a:off x="2202859" y="1090646"/>
                <a:ext cx="524438" cy="1225897"/>
                <a:chOff x="2202859" y="1090646"/>
                <a:chExt cx="524438" cy="1225897"/>
              </a:xfrm>
            </p:grpSpPr>
            <p:sp>
              <p:nvSpPr>
                <p:cNvPr id="340" name="Rectángulo redondeado 339"/>
                <p:cNvSpPr/>
                <p:nvPr/>
              </p:nvSpPr>
              <p:spPr>
                <a:xfrm>
                  <a:off x="2202859" y="1170285"/>
                  <a:ext cx="524438" cy="1146258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rgbClr val="1A479E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341" name="Elipse 340"/>
                <p:cNvSpPr/>
                <p:nvPr/>
              </p:nvSpPr>
              <p:spPr>
                <a:xfrm>
                  <a:off x="2213078" y="1376809"/>
                  <a:ext cx="504000" cy="180000"/>
                </a:xfrm>
                <a:prstGeom prst="ellipse">
                  <a:avLst/>
                </a:prstGeom>
                <a:solidFill>
                  <a:srgbClr val="273142"/>
                </a:solidFill>
                <a:ln>
                  <a:solidFill>
                    <a:srgbClr val="27314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900" dirty="0" smtClean="0"/>
                    <a:t>LTE</a:t>
                  </a:r>
                  <a:endParaRPr lang="es-CO" sz="1400" dirty="0"/>
                </a:p>
              </p:txBody>
            </p:sp>
            <p:sp>
              <p:nvSpPr>
                <p:cNvPr id="342" name="CuadroTexto 341"/>
                <p:cNvSpPr txBox="1"/>
                <p:nvPr/>
              </p:nvSpPr>
              <p:spPr>
                <a:xfrm>
                  <a:off x="2291954" y="1090646"/>
                  <a:ext cx="346249" cy="361385"/>
                </a:xfrm>
                <a:prstGeom prst="rect">
                  <a:avLst/>
                </a:prstGeom>
                <a:noFill/>
              </p:spPr>
              <p:txBody>
                <a:bodyPr vert="vert270" wrap="square" rtlCol="0" anchor="ctr">
                  <a:spAutoFit/>
                </a:bodyPr>
                <a:lstStyle/>
                <a:p>
                  <a:pPr algn="ctr"/>
                  <a:r>
                    <a:rPr lang="es-CO" sz="105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S1</a:t>
                  </a:r>
                  <a:endParaRPr lang="es-CO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sp>
            <p:nvSpPr>
              <p:cNvPr id="327" name="Rectángulo 326"/>
              <p:cNvSpPr/>
              <p:nvPr/>
            </p:nvSpPr>
            <p:spPr>
              <a:xfrm>
                <a:off x="2231078" y="1868424"/>
                <a:ext cx="468000" cy="397081"/>
              </a:xfrm>
              <a:prstGeom prst="rect">
                <a:avLst/>
              </a:prstGeom>
              <a:solidFill>
                <a:srgbClr val="CCF4FF"/>
              </a:solidFill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grpSp>
            <p:nvGrpSpPr>
              <p:cNvPr id="328" name="Grupo 327"/>
              <p:cNvGrpSpPr/>
              <p:nvPr/>
            </p:nvGrpSpPr>
            <p:grpSpPr>
              <a:xfrm>
                <a:off x="2264156" y="1814424"/>
                <a:ext cx="178478" cy="108000"/>
                <a:chOff x="2804955" y="1919886"/>
                <a:chExt cx="178478" cy="108000"/>
              </a:xfrm>
            </p:grpSpPr>
            <p:sp>
              <p:nvSpPr>
                <p:cNvPr id="336" name="Rectángulo 335"/>
                <p:cNvSpPr/>
                <p:nvPr/>
              </p:nvSpPr>
              <p:spPr>
                <a:xfrm>
                  <a:off x="2911433" y="1919886"/>
                  <a:ext cx="72000" cy="108000"/>
                </a:xfrm>
                <a:prstGeom prst="rect">
                  <a:avLst/>
                </a:prstGeom>
                <a:solidFill>
                  <a:srgbClr val="4280EF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337" name="Rectángulo 336"/>
                <p:cNvSpPr/>
                <p:nvPr/>
              </p:nvSpPr>
              <p:spPr>
                <a:xfrm>
                  <a:off x="2804955" y="1919886"/>
                  <a:ext cx="72000" cy="108000"/>
                </a:xfrm>
                <a:prstGeom prst="rect">
                  <a:avLst/>
                </a:prstGeom>
                <a:solidFill>
                  <a:srgbClr val="1A479E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338" name="Elipse 337"/>
                <p:cNvSpPr/>
                <p:nvPr/>
              </p:nvSpPr>
              <p:spPr>
                <a:xfrm>
                  <a:off x="2822955" y="1955886"/>
                  <a:ext cx="36000" cy="36000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339" name="Elipse 338"/>
                <p:cNvSpPr/>
                <p:nvPr/>
              </p:nvSpPr>
              <p:spPr>
                <a:xfrm>
                  <a:off x="2929433" y="1955886"/>
                  <a:ext cx="36000" cy="36000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</p:grpSp>
          <p:grpSp>
            <p:nvGrpSpPr>
              <p:cNvPr id="329" name="Grupo 328"/>
              <p:cNvGrpSpPr/>
              <p:nvPr/>
            </p:nvGrpSpPr>
            <p:grpSpPr>
              <a:xfrm>
                <a:off x="2481581" y="1814424"/>
                <a:ext cx="178478" cy="108000"/>
                <a:chOff x="2804955" y="1919886"/>
                <a:chExt cx="178478" cy="108000"/>
              </a:xfrm>
            </p:grpSpPr>
            <p:sp>
              <p:nvSpPr>
                <p:cNvPr id="332" name="Rectángulo 331"/>
                <p:cNvSpPr/>
                <p:nvPr/>
              </p:nvSpPr>
              <p:spPr>
                <a:xfrm>
                  <a:off x="2911433" y="1919886"/>
                  <a:ext cx="72000" cy="108000"/>
                </a:xfrm>
                <a:prstGeom prst="rect">
                  <a:avLst/>
                </a:prstGeom>
                <a:solidFill>
                  <a:srgbClr val="4280EF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333" name="Rectángulo 332"/>
                <p:cNvSpPr/>
                <p:nvPr/>
              </p:nvSpPr>
              <p:spPr>
                <a:xfrm>
                  <a:off x="2804955" y="1919886"/>
                  <a:ext cx="72000" cy="108000"/>
                </a:xfrm>
                <a:prstGeom prst="rect">
                  <a:avLst/>
                </a:prstGeom>
                <a:solidFill>
                  <a:srgbClr val="1A479E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334" name="Elipse 333"/>
                <p:cNvSpPr/>
                <p:nvPr/>
              </p:nvSpPr>
              <p:spPr>
                <a:xfrm>
                  <a:off x="2822955" y="1955886"/>
                  <a:ext cx="36000" cy="36000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335" name="Elipse 334"/>
                <p:cNvSpPr/>
                <p:nvPr/>
              </p:nvSpPr>
              <p:spPr>
                <a:xfrm>
                  <a:off x="2929433" y="1955886"/>
                  <a:ext cx="36000" cy="36000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</p:grpSp>
          <p:sp>
            <p:nvSpPr>
              <p:cNvPr id="330" name="Rectángulo 329"/>
              <p:cNvSpPr/>
              <p:nvPr/>
            </p:nvSpPr>
            <p:spPr>
              <a:xfrm>
                <a:off x="2267078" y="1953773"/>
                <a:ext cx="396000" cy="12744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O" sz="400" dirty="0">
                    <a:solidFill>
                      <a:schemeClr val="tx1"/>
                    </a:solidFill>
                  </a:rPr>
                  <a:t>L</a:t>
                </a:r>
                <a:r>
                  <a:rPr lang="es-CO" sz="400" dirty="0" smtClean="0">
                    <a:solidFill>
                      <a:schemeClr val="tx1"/>
                    </a:solidFill>
                  </a:rPr>
                  <a:t>1:</a:t>
                </a:r>
              </a:p>
              <a:p>
                <a:pPr algn="ctr"/>
                <a:r>
                  <a:rPr lang="es-CO" sz="400" dirty="0" smtClean="0">
                    <a:solidFill>
                      <a:schemeClr val="tx1"/>
                    </a:solidFill>
                  </a:rPr>
                  <a:t>4Tx&amp;4Rx</a:t>
                </a:r>
                <a:endParaRPr lang="es-CO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1" name="Rectángulo redondeado 330"/>
              <p:cNvSpPr/>
              <p:nvPr/>
            </p:nvSpPr>
            <p:spPr>
              <a:xfrm>
                <a:off x="2213078" y="2066964"/>
                <a:ext cx="504000" cy="1800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O" sz="800" b="1" dirty="0" smtClean="0">
                    <a:solidFill>
                      <a:srgbClr val="1A479E"/>
                    </a:solidFill>
                  </a:rPr>
                  <a:t>AHPCA</a:t>
                </a:r>
                <a:endParaRPr lang="es-CO" sz="1400" b="1" dirty="0">
                  <a:solidFill>
                    <a:srgbClr val="1A479E"/>
                  </a:solidFill>
                </a:endParaRPr>
              </a:p>
            </p:txBody>
          </p:sp>
        </p:grpSp>
        <p:sp>
          <p:nvSpPr>
            <p:cNvPr id="324" name="Rectángulo 323"/>
            <p:cNvSpPr/>
            <p:nvPr/>
          </p:nvSpPr>
          <p:spPr>
            <a:xfrm>
              <a:off x="4735805" y="6294288"/>
              <a:ext cx="72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25" name="Rectángulo 324"/>
            <p:cNvSpPr/>
            <p:nvPr/>
          </p:nvSpPr>
          <p:spPr>
            <a:xfrm>
              <a:off x="4864027" y="6294288"/>
              <a:ext cx="72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343" name="Elipse 342"/>
          <p:cNvSpPr/>
          <p:nvPr/>
        </p:nvSpPr>
        <p:spPr>
          <a:xfrm>
            <a:off x="8072976" y="2537238"/>
            <a:ext cx="504000" cy="180000"/>
          </a:xfrm>
          <a:prstGeom prst="ellipse">
            <a:avLst/>
          </a:prstGeom>
          <a:solidFill>
            <a:srgbClr val="002060"/>
          </a:solidFill>
          <a:ln>
            <a:solidFill>
              <a:srgbClr val="2731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 smtClean="0"/>
              <a:t>3</a:t>
            </a:r>
            <a:r>
              <a:rPr lang="es-CO" sz="1000" dirty="0" smtClean="0"/>
              <a:t>G</a:t>
            </a:r>
            <a:endParaRPr lang="es-CO" sz="1400" dirty="0"/>
          </a:p>
        </p:txBody>
      </p:sp>
      <p:sp>
        <p:nvSpPr>
          <p:cNvPr id="344" name="Rectángulo 343"/>
          <p:cNvSpPr/>
          <p:nvPr/>
        </p:nvSpPr>
        <p:spPr>
          <a:xfrm>
            <a:off x="7944240" y="6351720"/>
            <a:ext cx="124402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050" b="1" dirty="0" smtClean="0">
                <a:solidFill>
                  <a:srgbClr val="C00000"/>
                </a:solidFill>
              </a:rPr>
              <a:t>*FSMF no soporta el futuro 5G</a:t>
            </a:r>
            <a:endParaRPr lang="es-CO" sz="1050" b="1" dirty="0"/>
          </a:p>
        </p:txBody>
      </p:sp>
      <p:sp>
        <p:nvSpPr>
          <p:cNvPr id="345" name="Rectangle 59"/>
          <p:cNvSpPr/>
          <p:nvPr/>
        </p:nvSpPr>
        <p:spPr>
          <a:xfrm>
            <a:off x="8358007" y="1065272"/>
            <a:ext cx="1480566" cy="864000"/>
          </a:xfrm>
          <a:prstGeom prst="rect">
            <a:avLst/>
          </a:prstGeom>
          <a:noFill/>
          <a:ln w="1905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20000" bIns="120000" rtlCol="0" anchor="ctr" anchorCtr="0"/>
          <a:lstStyle/>
          <a:p>
            <a:pPr defTabSz="1219170"/>
            <a:endParaRPr lang="es-MX" sz="1100" kern="0" dirty="0" smtClean="0">
              <a:solidFill>
                <a:srgbClr val="124191"/>
              </a:solidFill>
            </a:endParaRPr>
          </a:p>
          <a:p>
            <a:pPr defTabSz="1219170"/>
            <a:r>
              <a:rPr lang="es-MX" sz="1100" kern="0" dirty="0" smtClean="0">
                <a:solidFill>
                  <a:srgbClr val="124191"/>
                </a:solidFill>
              </a:rPr>
              <a:t>LTE (</a:t>
            </a:r>
            <a:r>
              <a:rPr lang="es-MX" sz="1100" kern="0" dirty="0" smtClean="0">
                <a:solidFill>
                  <a:srgbClr val="C00000"/>
                </a:solidFill>
              </a:rPr>
              <a:t>4T/4R</a:t>
            </a:r>
            <a:r>
              <a:rPr lang="es-MX" sz="1100" kern="0" dirty="0" smtClean="0">
                <a:solidFill>
                  <a:srgbClr val="124191"/>
                </a:solidFill>
              </a:rPr>
              <a:t>) @</a:t>
            </a:r>
            <a:r>
              <a:rPr lang="es-MX" sz="1100" kern="0" dirty="0" smtClean="0">
                <a:solidFill>
                  <a:srgbClr val="C00000"/>
                </a:solidFill>
              </a:rPr>
              <a:t>20W</a:t>
            </a:r>
          </a:p>
          <a:p>
            <a:pPr defTabSz="1219170"/>
            <a:endParaRPr lang="es-MX" sz="1100" kern="0" dirty="0" smtClean="0">
              <a:solidFill>
                <a:srgbClr val="124191"/>
              </a:solidFill>
            </a:endParaRPr>
          </a:p>
          <a:p>
            <a:pPr defTabSz="1219170"/>
            <a:r>
              <a:rPr lang="es-MX" sz="1100" kern="0" dirty="0" err="1" smtClean="0">
                <a:solidFill>
                  <a:srgbClr val="124191"/>
                </a:solidFill>
              </a:rPr>
              <a:t>IoT</a:t>
            </a:r>
            <a:r>
              <a:rPr lang="es-MX" sz="1100" kern="0" dirty="0" smtClean="0">
                <a:solidFill>
                  <a:srgbClr val="124191"/>
                </a:solidFill>
              </a:rPr>
              <a:t> </a:t>
            </a:r>
            <a:r>
              <a:rPr lang="es-MX" sz="1100" kern="0" dirty="0">
                <a:solidFill>
                  <a:srgbClr val="124191"/>
                </a:solidFill>
              </a:rPr>
              <a:t>1+1+1 @ 200 </a:t>
            </a:r>
            <a:r>
              <a:rPr lang="es-MX" sz="1100" kern="0" dirty="0" err="1">
                <a:solidFill>
                  <a:srgbClr val="124191"/>
                </a:solidFill>
              </a:rPr>
              <a:t>Khz</a:t>
            </a:r>
            <a:endParaRPr lang="es-MX" sz="1100" kern="0" dirty="0">
              <a:solidFill>
                <a:srgbClr val="124191"/>
              </a:solidFill>
            </a:endParaRPr>
          </a:p>
          <a:p>
            <a:pPr defTabSz="1219170"/>
            <a:endParaRPr lang="es-MX" sz="1100" kern="0" dirty="0">
              <a:solidFill>
                <a:srgbClr val="C00000"/>
              </a:solidFill>
            </a:endParaRPr>
          </a:p>
        </p:txBody>
      </p:sp>
      <p:sp>
        <p:nvSpPr>
          <p:cNvPr id="346" name="Rectangle 59"/>
          <p:cNvSpPr/>
          <p:nvPr/>
        </p:nvSpPr>
        <p:spPr>
          <a:xfrm>
            <a:off x="7222532" y="1065272"/>
            <a:ext cx="1080000" cy="86400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20000" bIns="120000" rtlCol="0" anchor="ctr" anchorCtr="0"/>
          <a:lstStyle/>
          <a:p>
            <a:pPr defTabSz="1219170">
              <a:defRPr/>
            </a:pPr>
            <a:r>
              <a:rPr lang="en-US" sz="1100" kern="0" dirty="0" smtClean="0">
                <a:solidFill>
                  <a:srgbClr val="124191"/>
                </a:solidFill>
              </a:rPr>
              <a:t>WCDMA </a:t>
            </a:r>
            <a:r>
              <a:rPr lang="en-US" sz="1100" kern="0" dirty="0" smtClean="0">
                <a:solidFill>
                  <a:srgbClr val="C00000"/>
                </a:solidFill>
              </a:rPr>
              <a:t>2+2+2</a:t>
            </a:r>
          </a:p>
          <a:p>
            <a:pPr defTabSz="1219170">
              <a:defRPr/>
            </a:pPr>
            <a:r>
              <a:rPr lang="en-US" sz="1100" kern="0" dirty="0" smtClean="0">
                <a:solidFill>
                  <a:srgbClr val="124191"/>
                </a:solidFill>
              </a:rPr>
              <a:t>@</a:t>
            </a:r>
            <a:r>
              <a:rPr lang="en-US" sz="1100" kern="0" dirty="0">
                <a:solidFill>
                  <a:srgbClr val="C00000"/>
                </a:solidFill>
              </a:rPr>
              <a:t>3</a:t>
            </a:r>
            <a:r>
              <a:rPr lang="en-US" sz="1100" kern="0" dirty="0" smtClean="0">
                <a:solidFill>
                  <a:srgbClr val="C00000"/>
                </a:solidFill>
              </a:rPr>
              <a:t>0W</a:t>
            </a:r>
            <a:endParaRPr lang="en-US" sz="1100" kern="0" dirty="0">
              <a:solidFill>
                <a:srgbClr val="C00000"/>
              </a:solidFill>
            </a:endParaRPr>
          </a:p>
        </p:txBody>
      </p:sp>
      <p:sp>
        <p:nvSpPr>
          <p:cNvPr id="348" name="Rectangle 59"/>
          <p:cNvSpPr/>
          <p:nvPr/>
        </p:nvSpPr>
        <p:spPr>
          <a:xfrm>
            <a:off x="7963479" y="786659"/>
            <a:ext cx="900000" cy="271576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20000" bIns="120000" rtlCol="0" anchor="ctr" anchorCtr="0"/>
          <a:lstStyle/>
          <a:p>
            <a:pPr defTabSz="1219170">
              <a:defRPr/>
            </a:pPr>
            <a:r>
              <a:rPr lang="en-US" sz="14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850 / 700</a:t>
            </a:r>
            <a:endParaRPr lang="en-US" sz="1400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45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0" y="188913"/>
            <a:ext cx="12192000" cy="503237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000" b="1" dirty="0" smtClean="0">
                <a:solidFill>
                  <a:schemeClr val="bg1"/>
                </a:solidFill>
              </a:rPr>
              <a:t>Configuración 3.1: </a:t>
            </a:r>
            <a:r>
              <a:rPr lang="es-MX" sz="2000" b="1" dirty="0">
                <a:solidFill>
                  <a:schemeClr val="bg1"/>
                </a:solidFill>
              </a:rPr>
              <a:t>Solución con módulos </a:t>
            </a:r>
            <a:r>
              <a:rPr lang="es-MX" sz="2000" b="1" dirty="0" err="1">
                <a:solidFill>
                  <a:schemeClr val="bg1"/>
                </a:solidFill>
              </a:rPr>
              <a:t>AirScale</a:t>
            </a:r>
            <a:r>
              <a:rPr lang="es-MX" sz="2000" b="1" dirty="0">
                <a:solidFill>
                  <a:schemeClr val="bg1"/>
                </a:solidFill>
              </a:rPr>
              <a:t> + FSMF </a:t>
            </a:r>
            <a:r>
              <a:rPr lang="es-MX" sz="2000" b="1" dirty="0" smtClean="0">
                <a:solidFill>
                  <a:schemeClr val="bg1"/>
                </a:solidFill>
              </a:rPr>
              <a:t>(Encadenado</a:t>
            </a:r>
            <a:r>
              <a:rPr lang="es-MX" sz="2000" b="1" dirty="0">
                <a:solidFill>
                  <a:schemeClr val="bg1"/>
                </a:solidFill>
              </a:rPr>
              <a:t>) / LTE1900 MIMO </a:t>
            </a:r>
            <a:r>
              <a:rPr lang="es-MX" sz="2000" b="1" dirty="0" smtClean="0">
                <a:solidFill>
                  <a:schemeClr val="bg1"/>
                </a:solidFill>
              </a:rPr>
              <a:t>4x4)</a:t>
            </a:r>
            <a:endParaRPr lang="es-MX" sz="2000" b="1" dirty="0">
              <a:solidFill>
                <a:schemeClr val="bg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214357" y="1568411"/>
            <a:ext cx="1675998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s-CO" sz="1600" b="1" dirty="0" smtClean="0">
                <a:latin typeface="Arial,Bold"/>
                <a:ea typeface="Calibri" panose="020F0502020204030204" pitchFamily="34" charset="0"/>
              </a:rPr>
              <a:t>Configuración para el 90% de sitios en la </a:t>
            </a:r>
            <a:r>
              <a:rPr lang="es-CO" sz="1600" b="1" dirty="0">
                <a:latin typeface="Arial,Bold"/>
                <a:ea typeface="Calibri" panose="020F0502020204030204" pitchFamily="34" charset="0"/>
              </a:rPr>
              <a:t>red, según la carga de usuarios 3G</a:t>
            </a:r>
            <a:endParaRPr lang="es-CO" sz="1600" b="1" dirty="0" smtClean="0">
              <a:latin typeface="Arial,Bold"/>
              <a:ea typeface="Calibri" panose="020F0502020204030204" pitchFamily="34" charset="0"/>
            </a:endParaRPr>
          </a:p>
          <a:p>
            <a:r>
              <a:rPr lang="es-CO" sz="1200" dirty="0" err="1" smtClean="0"/>
              <a:t>Config</a:t>
            </a:r>
            <a:r>
              <a:rPr lang="es-CO" sz="1200" dirty="0" smtClean="0"/>
              <a:t>: 1900 4x4 </a:t>
            </a:r>
            <a:r>
              <a:rPr lang="es-CO" sz="1200" dirty="0"/>
              <a:t>&amp; 2600MHz &amp; 700/850 LTE/WCDMA</a:t>
            </a:r>
            <a:endParaRPr lang="es-CO" sz="1200" dirty="0" smtClean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pSp>
        <p:nvGrpSpPr>
          <p:cNvPr id="176" name="Grupo 175"/>
          <p:cNvGrpSpPr/>
          <p:nvPr/>
        </p:nvGrpSpPr>
        <p:grpSpPr>
          <a:xfrm>
            <a:off x="3928991" y="4845324"/>
            <a:ext cx="1908000" cy="1080000"/>
            <a:chOff x="1590482" y="3322286"/>
            <a:chExt cx="1512000" cy="792000"/>
          </a:xfrm>
        </p:grpSpPr>
        <p:sp>
          <p:nvSpPr>
            <p:cNvPr id="280" name="Rectángulo redondeado 279"/>
            <p:cNvSpPr/>
            <p:nvPr/>
          </p:nvSpPr>
          <p:spPr>
            <a:xfrm>
              <a:off x="1590482" y="3322286"/>
              <a:ext cx="1512000" cy="792000"/>
            </a:xfrm>
            <a:prstGeom prst="roundRect">
              <a:avLst/>
            </a:prstGeom>
            <a:solidFill>
              <a:srgbClr val="B4C7E7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grpSp>
          <p:nvGrpSpPr>
            <p:cNvPr id="281" name="Grupo 280"/>
            <p:cNvGrpSpPr/>
            <p:nvPr/>
          </p:nvGrpSpPr>
          <p:grpSpPr>
            <a:xfrm>
              <a:off x="1673301" y="3373180"/>
              <a:ext cx="648000" cy="162772"/>
              <a:chOff x="3875255" y="3386109"/>
              <a:chExt cx="648000" cy="162772"/>
            </a:xfrm>
          </p:grpSpPr>
          <p:grpSp>
            <p:nvGrpSpPr>
              <p:cNvPr id="335" name="Grupo 334"/>
              <p:cNvGrpSpPr/>
              <p:nvPr/>
            </p:nvGrpSpPr>
            <p:grpSpPr>
              <a:xfrm>
                <a:off x="3875255" y="3404881"/>
                <a:ext cx="648000" cy="144000"/>
                <a:chOff x="1691143" y="3408649"/>
                <a:chExt cx="648000" cy="144000"/>
              </a:xfrm>
            </p:grpSpPr>
            <p:sp>
              <p:nvSpPr>
                <p:cNvPr id="342" name="Rectángulo 341"/>
                <p:cNvSpPr/>
                <p:nvPr/>
              </p:nvSpPr>
              <p:spPr>
                <a:xfrm>
                  <a:off x="1691143" y="3408649"/>
                  <a:ext cx="324000" cy="144000"/>
                </a:xfrm>
                <a:prstGeom prst="rect">
                  <a:avLst/>
                </a:prstGeom>
                <a:solidFill>
                  <a:srgbClr val="DAE3F3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100" dirty="0" smtClean="0"/>
                    <a:t>EPX</a:t>
                  </a:r>
                  <a:endParaRPr lang="es-CO" dirty="0"/>
                </a:p>
              </p:txBody>
            </p:sp>
            <p:sp>
              <p:nvSpPr>
                <p:cNvPr id="343" name="Rectángulo 342"/>
                <p:cNvSpPr/>
                <p:nvPr/>
              </p:nvSpPr>
              <p:spPr>
                <a:xfrm>
                  <a:off x="2015143" y="3408649"/>
                  <a:ext cx="324000" cy="144000"/>
                </a:xfrm>
                <a:prstGeom prst="rect">
                  <a:avLst/>
                </a:prstGeom>
                <a:solidFill>
                  <a:srgbClr val="DAE3F3"/>
                </a:solidFill>
                <a:ln>
                  <a:solidFill>
                    <a:srgbClr val="7F7F7F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100" dirty="0" smtClean="0"/>
                    <a:t>EXP</a:t>
                  </a:r>
                  <a:endParaRPr lang="es-CO" dirty="0"/>
                </a:p>
              </p:txBody>
            </p:sp>
          </p:grpSp>
          <p:sp>
            <p:nvSpPr>
              <p:cNvPr id="336" name="Rectángulo 335"/>
              <p:cNvSpPr/>
              <p:nvPr/>
            </p:nvSpPr>
            <p:spPr>
              <a:xfrm>
                <a:off x="3935581" y="3386109"/>
                <a:ext cx="36000" cy="36000"/>
              </a:xfrm>
              <a:prstGeom prst="rect">
                <a:avLst/>
              </a:prstGeom>
              <a:solidFill>
                <a:srgbClr val="DAE3F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337" name="Rectángulo 336"/>
              <p:cNvSpPr/>
              <p:nvPr/>
            </p:nvSpPr>
            <p:spPr>
              <a:xfrm>
                <a:off x="3994727" y="3386109"/>
                <a:ext cx="36000" cy="36000"/>
              </a:xfrm>
              <a:prstGeom prst="rect">
                <a:avLst/>
              </a:prstGeom>
              <a:solidFill>
                <a:srgbClr val="DAE3F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338" name="Rectángulo 337"/>
              <p:cNvSpPr/>
              <p:nvPr/>
            </p:nvSpPr>
            <p:spPr>
              <a:xfrm>
                <a:off x="4053873" y="3386109"/>
                <a:ext cx="36000" cy="36000"/>
              </a:xfrm>
              <a:prstGeom prst="rect">
                <a:avLst/>
              </a:prstGeom>
              <a:solidFill>
                <a:srgbClr val="DAE3F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339" name="Rectángulo 338"/>
              <p:cNvSpPr/>
              <p:nvPr/>
            </p:nvSpPr>
            <p:spPr>
              <a:xfrm>
                <a:off x="4317107" y="3386109"/>
                <a:ext cx="36000" cy="36000"/>
              </a:xfrm>
              <a:prstGeom prst="rect">
                <a:avLst/>
              </a:prstGeom>
              <a:solidFill>
                <a:srgbClr val="DAE3F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340" name="Rectángulo 339"/>
              <p:cNvSpPr/>
              <p:nvPr/>
            </p:nvSpPr>
            <p:spPr>
              <a:xfrm>
                <a:off x="4376253" y="3386109"/>
                <a:ext cx="36000" cy="36000"/>
              </a:xfrm>
              <a:prstGeom prst="rect">
                <a:avLst/>
              </a:prstGeom>
              <a:solidFill>
                <a:srgbClr val="DAE3F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341" name="Rectángulo 340"/>
              <p:cNvSpPr/>
              <p:nvPr/>
            </p:nvSpPr>
            <p:spPr>
              <a:xfrm>
                <a:off x="4435399" y="3386109"/>
                <a:ext cx="36000" cy="36000"/>
              </a:xfrm>
              <a:prstGeom prst="rect">
                <a:avLst/>
              </a:prstGeom>
              <a:solidFill>
                <a:srgbClr val="DAE3F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sp>
          <p:nvSpPr>
            <p:cNvPr id="282" name="Rectángulo 281"/>
            <p:cNvSpPr/>
            <p:nvPr/>
          </p:nvSpPr>
          <p:spPr>
            <a:xfrm>
              <a:off x="1677351" y="3928622"/>
              <a:ext cx="648000" cy="144000"/>
            </a:xfrm>
            <a:prstGeom prst="rect">
              <a:avLst/>
            </a:prstGeom>
            <a:solidFill>
              <a:srgbClr val="4472C4"/>
            </a:solidFill>
            <a:ln>
              <a:solidFill>
                <a:srgbClr val="2448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050" dirty="0" smtClean="0"/>
                <a:t>ASIA</a:t>
              </a:r>
              <a:endParaRPr lang="es-CO" dirty="0"/>
            </a:p>
          </p:txBody>
        </p:sp>
        <p:grpSp>
          <p:nvGrpSpPr>
            <p:cNvPr id="283" name="Grupo 282"/>
            <p:cNvGrpSpPr/>
            <p:nvPr/>
          </p:nvGrpSpPr>
          <p:grpSpPr>
            <a:xfrm>
              <a:off x="1673301" y="3558327"/>
              <a:ext cx="648000" cy="162772"/>
              <a:chOff x="3875255" y="3386109"/>
              <a:chExt cx="648000" cy="162772"/>
            </a:xfrm>
          </p:grpSpPr>
          <p:grpSp>
            <p:nvGrpSpPr>
              <p:cNvPr id="326" name="Grupo 325"/>
              <p:cNvGrpSpPr/>
              <p:nvPr/>
            </p:nvGrpSpPr>
            <p:grpSpPr>
              <a:xfrm>
                <a:off x="3875255" y="3404881"/>
                <a:ext cx="648000" cy="144000"/>
                <a:chOff x="1691143" y="3408649"/>
                <a:chExt cx="648000" cy="144000"/>
              </a:xfrm>
            </p:grpSpPr>
            <p:sp>
              <p:nvSpPr>
                <p:cNvPr id="333" name="Rectángulo 332"/>
                <p:cNvSpPr/>
                <p:nvPr/>
              </p:nvSpPr>
              <p:spPr>
                <a:xfrm>
                  <a:off x="1691143" y="3408649"/>
                  <a:ext cx="324000" cy="14400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/>
                    <a:t>L</a:t>
                  </a:r>
                  <a:endParaRPr lang="es-CO" dirty="0"/>
                </a:p>
              </p:txBody>
            </p:sp>
            <p:sp>
              <p:nvSpPr>
                <p:cNvPr id="334" name="Rectángulo 333"/>
                <p:cNvSpPr/>
                <p:nvPr/>
              </p:nvSpPr>
              <p:spPr>
                <a:xfrm>
                  <a:off x="2015143" y="3408649"/>
                  <a:ext cx="324000" cy="144000"/>
                </a:xfrm>
                <a:prstGeom prst="rect">
                  <a:avLst/>
                </a:prstGeom>
                <a:solidFill>
                  <a:srgbClr val="DAE3F3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100" dirty="0" smtClean="0"/>
                    <a:t>EXP</a:t>
                  </a:r>
                  <a:endParaRPr lang="es-CO" dirty="0"/>
                </a:p>
              </p:txBody>
            </p:sp>
          </p:grpSp>
          <p:sp>
            <p:nvSpPr>
              <p:cNvPr id="327" name="Rectángulo 326"/>
              <p:cNvSpPr/>
              <p:nvPr/>
            </p:nvSpPr>
            <p:spPr>
              <a:xfrm>
                <a:off x="3935581" y="3386109"/>
                <a:ext cx="36000" cy="36000"/>
              </a:xfrm>
              <a:prstGeom prst="rect">
                <a:avLst/>
              </a:prstGeom>
              <a:solidFill>
                <a:srgbClr val="DAE3F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328" name="Rectángulo 327"/>
              <p:cNvSpPr/>
              <p:nvPr/>
            </p:nvSpPr>
            <p:spPr>
              <a:xfrm>
                <a:off x="3994727" y="3386109"/>
                <a:ext cx="36000" cy="36000"/>
              </a:xfrm>
              <a:prstGeom prst="rect">
                <a:avLst/>
              </a:prstGeom>
              <a:solidFill>
                <a:srgbClr val="DAE3F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329" name="Rectángulo 328"/>
              <p:cNvSpPr/>
              <p:nvPr/>
            </p:nvSpPr>
            <p:spPr>
              <a:xfrm>
                <a:off x="4053873" y="3386109"/>
                <a:ext cx="36000" cy="36000"/>
              </a:xfrm>
              <a:prstGeom prst="rect">
                <a:avLst/>
              </a:prstGeom>
              <a:solidFill>
                <a:srgbClr val="DAE3F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330" name="Rectángulo 329"/>
              <p:cNvSpPr/>
              <p:nvPr/>
            </p:nvSpPr>
            <p:spPr>
              <a:xfrm>
                <a:off x="4317107" y="3386109"/>
                <a:ext cx="36000" cy="36000"/>
              </a:xfrm>
              <a:prstGeom prst="rect">
                <a:avLst/>
              </a:prstGeom>
              <a:solidFill>
                <a:srgbClr val="DAE3F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331" name="Rectángulo 330"/>
              <p:cNvSpPr/>
              <p:nvPr/>
            </p:nvSpPr>
            <p:spPr>
              <a:xfrm>
                <a:off x="4376253" y="3386109"/>
                <a:ext cx="36000" cy="36000"/>
              </a:xfrm>
              <a:prstGeom prst="rect">
                <a:avLst/>
              </a:prstGeom>
              <a:solidFill>
                <a:srgbClr val="DAE3F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332" name="Rectángulo 331"/>
              <p:cNvSpPr/>
              <p:nvPr/>
            </p:nvSpPr>
            <p:spPr>
              <a:xfrm>
                <a:off x="4435399" y="3386109"/>
                <a:ext cx="36000" cy="36000"/>
              </a:xfrm>
              <a:prstGeom prst="rect">
                <a:avLst/>
              </a:prstGeom>
              <a:solidFill>
                <a:srgbClr val="DAE3F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284" name="Grupo 283"/>
            <p:cNvGrpSpPr/>
            <p:nvPr/>
          </p:nvGrpSpPr>
          <p:grpSpPr>
            <a:xfrm>
              <a:off x="1673301" y="3743474"/>
              <a:ext cx="648000" cy="162772"/>
              <a:chOff x="3875255" y="3386109"/>
              <a:chExt cx="648000" cy="162772"/>
            </a:xfrm>
          </p:grpSpPr>
          <p:grpSp>
            <p:nvGrpSpPr>
              <p:cNvPr id="317" name="Grupo 316"/>
              <p:cNvGrpSpPr/>
              <p:nvPr/>
            </p:nvGrpSpPr>
            <p:grpSpPr>
              <a:xfrm>
                <a:off x="3875255" y="3404881"/>
                <a:ext cx="648000" cy="144000"/>
                <a:chOff x="1691143" y="3408649"/>
                <a:chExt cx="648000" cy="144000"/>
              </a:xfrm>
            </p:grpSpPr>
            <p:sp>
              <p:nvSpPr>
                <p:cNvPr id="324" name="Rectángulo 323"/>
                <p:cNvSpPr/>
                <p:nvPr/>
              </p:nvSpPr>
              <p:spPr>
                <a:xfrm>
                  <a:off x="1691143" y="3408649"/>
                  <a:ext cx="324000" cy="1440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400" dirty="0" smtClean="0"/>
                    <a:t>L</a:t>
                  </a:r>
                  <a:endParaRPr lang="es-CO" dirty="0"/>
                </a:p>
              </p:txBody>
            </p:sp>
            <p:sp>
              <p:nvSpPr>
                <p:cNvPr id="325" name="Rectángulo 324"/>
                <p:cNvSpPr/>
                <p:nvPr/>
              </p:nvSpPr>
              <p:spPr>
                <a:xfrm>
                  <a:off x="2015143" y="3408649"/>
                  <a:ext cx="324000" cy="1440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1200" dirty="0" smtClean="0"/>
                    <a:t>L</a:t>
                  </a:r>
                  <a:endParaRPr lang="es-CO" dirty="0"/>
                </a:p>
              </p:txBody>
            </p:sp>
          </p:grpSp>
          <p:sp>
            <p:nvSpPr>
              <p:cNvPr id="318" name="Rectángulo 317"/>
              <p:cNvSpPr/>
              <p:nvPr/>
            </p:nvSpPr>
            <p:spPr>
              <a:xfrm>
                <a:off x="3935581" y="3386109"/>
                <a:ext cx="36000" cy="36000"/>
              </a:xfrm>
              <a:prstGeom prst="rect">
                <a:avLst/>
              </a:prstGeom>
              <a:solidFill>
                <a:srgbClr val="DAE3F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319" name="Rectángulo 318"/>
              <p:cNvSpPr/>
              <p:nvPr/>
            </p:nvSpPr>
            <p:spPr>
              <a:xfrm>
                <a:off x="3994727" y="3386109"/>
                <a:ext cx="36000" cy="36000"/>
              </a:xfrm>
              <a:prstGeom prst="rect">
                <a:avLst/>
              </a:prstGeom>
              <a:solidFill>
                <a:srgbClr val="DAE3F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320" name="Rectángulo 319"/>
              <p:cNvSpPr/>
              <p:nvPr/>
            </p:nvSpPr>
            <p:spPr>
              <a:xfrm>
                <a:off x="4053873" y="3386109"/>
                <a:ext cx="36000" cy="36000"/>
              </a:xfrm>
              <a:prstGeom prst="rect">
                <a:avLst/>
              </a:prstGeom>
              <a:solidFill>
                <a:srgbClr val="DAE3F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321" name="Rectángulo 320"/>
              <p:cNvSpPr/>
              <p:nvPr/>
            </p:nvSpPr>
            <p:spPr>
              <a:xfrm>
                <a:off x="4317107" y="3386109"/>
                <a:ext cx="36000" cy="36000"/>
              </a:xfrm>
              <a:prstGeom prst="rect">
                <a:avLst/>
              </a:prstGeom>
              <a:solidFill>
                <a:srgbClr val="DAE3F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322" name="Rectángulo 321"/>
              <p:cNvSpPr/>
              <p:nvPr/>
            </p:nvSpPr>
            <p:spPr>
              <a:xfrm>
                <a:off x="4376253" y="3386109"/>
                <a:ext cx="36000" cy="36000"/>
              </a:xfrm>
              <a:prstGeom prst="rect">
                <a:avLst/>
              </a:prstGeom>
              <a:solidFill>
                <a:srgbClr val="DAE3F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323" name="Rectángulo 322"/>
              <p:cNvSpPr/>
              <p:nvPr/>
            </p:nvSpPr>
            <p:spPr>
              <a:xfrm>
                <a:off x="4435399" y="3386109"/>
                <a:ext cx="36000" cy="36000"/>
              </a:xfrm>
              <a:prstGeom prst="rect">
                <a:avLst/>
              </a:prstGeom>
              <a:solidFill>
                <a:srgbClr val="DAE3F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285" name="Grupo 284"/>
            <p:cNvGrpSpPr/>
            <p:nvPr/>
          </p:nvGrpSpPr>
          <p:grpSpPr>
            <a:xfrm>
              <a:off x="2378387" y="3373380"/>
              <a:ext cx="652050" cy="699442"/>
              <a:chOff x="1825701" y="3525580"/>
              <a:chExt cx="652050" cy="699442"/>
            </a:xfrm>
          </p:grpSpPr>
          <p:grpSp>
            <p:nvGrpSpPr>
              <p:cNvPr id="286" name="Grupo 285"/>
              <p:cNvGrpSpPr/>
              <p:nvPr/>
            </p:nvGrpSpPr>
            <p:grpSpPr>
              <a:xfrm>
                <a:off x="1825701" y="3525580"/>
                <a:ext cx="648000" cy="162772"/>
                <a:chOff x="3875255" y="3386109"/>
                <a:chExt cx="648000" cy="162772"/>
              </a:xfrm>
            </p:grpSpPr>
            <p:grpSp>
              <p:nvGrpSpPr>
                <p:cNvPr id="308" name="Grupo 307"/>
                <p:cNvGrpSpPr/>
                <p:nvPr/>
              </p:nvGrpSpPr>
              <p:grpSpPr>
                <a:xfrm>
                  <a:off x="3875255" y="3404881"/>
                  <a:ext cx="648000" cy="144000"/>
                  <a:chOff x="1691143" y="3408649"/>
                  <a:chExt cx="648000" cy="144000"/>
                </a:xfrm>
              </p:grpSpPr>
              <p:sp>
                <p:nvSpPr>
                  <p:cNvPr id="315" name="Rectángulo 314"/>
                  <p:cNvSpPr/>
                  <p:nvPr/>
                </p:nvSpPr>
                <p:spPr>
                  <a:xfrm>
                    <a:off x="1691143" y="3408649"/>
                    <a:ext cx="324000" cy="1440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CO" sz="1400" dirty="0" smtClean="0"/>
                      <a:t>L</a:t>
                    </a:r>
                    <a:endParaRPr lang="es-CO" dirty="0"/>
                  </a:p>
                </p:txBody>
              </p:sp>
              <p:sp>
                <p:nvSpPr>
                  <p:cNvPr id="316" name="Rectángulo 315"/>
                  <p:cNvSpPr/>
                  <p:nvPr/>
                </p:nvSpPr>
                <p:spPr>
                  <a:xfrm>
                    <a:off x="2015143" y="3408649"/>
                    <a:ext cx="324000" cy="144000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2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CO" sz="1400" dirty="0" smtClean="0"/>
                      <a:t>L</a:t>
                    </a:r>
                    <a:endParaRPr lang="es-CO" dirty="0"/>
                  </a:p>
                </p:txBody>
              </p:sp>
            </p:grpSp>
            <p:sp>
              <p:nvSpPr>
                <p:cNvPr id="309" name="Rectángulo 308"/>
                <p:cNvSpPr/>
                <p:nvPr/>
              </p:nvSpPr>
              <p:spPr>
                <a:xfrm>
                  <a:off x="3935581" y="3386109"/>
                  <a:ext cx="36000" cy="36000"/>
                </a:xfrm>
                <a:prstGeom prst="rect">
                  <a:avLst/>
                </a:prstGeom>
                <a:solidFill>
                  <a:srgbClr val="DAE3F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310" name="Rectángulo 309"/>
                <p:cNvSpPr/>
                <p:nvPr/>
              </p:nvSpPr>
              <p:spPr>
                <a:xfrm>
                  <a:off x="3994727" y="3386109"/>
                  <a:ext cx="36000" cy="36000"/>
                </a:xfrm>
                <a:prstGeom prst="rect">
                  <a:avLst/>
                </a:prstGeom>
                <a:solidFill>
                  <a:srgbClr val="DAE3F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311" name="Rectángulo 310"/>
                <p:cNvSpPr/>
                <p:nvPr/>
              </p:nvSpPr>
              <p:spPr>
                <a:xfrm>
                  <a:off x="4053873" y="3386109"/>
                  <a:ext cx="36000" cy="36000"/>
                </a:xfrm>
                <a:prstGeom prst="rect">
                  <a:avLst/>
                </a:prstGeom>
                <a:solidFill>
                  <a:srgbClr val="DAE3F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312" name="Rectángulo 311"/>
                <p:cNvSpPr/>
                <p:nvPr/>
              </p:nvSpPr>
              <p:spPr>
                <a:xfrm>
                  <a:off x="4317107" y="3386109"/>
                  <a:ext cx="36000" cy="36000"/>
                </a:xfrm>
                <a:prstGeom prst="rect">
                  <a:avLst/>
                </a:prstGeom>
                <a:solidFill>
                  <a:srgbClr val="DAE3F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313" name="Rectángulo 312"/>
                <p:cNvSpPr/>
                <p:nvPr/>
              </p:nvSpPr>
              <p:spPr>
                <a:xfrm>
                  <a:off x="4376253" y="3386109"/>
                  <a:ext cx="36000" cy="36000"/>
                </a:xfrm>
                <a:prstGeom prst="rect">
                  <a:avLst/>
                </a:prstGeom>
                <a:solidFill>
                  <a:srgbClr val="DAE3F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314" name="Rectángulo 313"/>
                <p:cNvSpPr/>
                <p:nvPr/>
              </p:nvSpPr>
              <p:spPr>
                <a:xfrm>
                  <a:off x="4435399" y="3386109"/>
                  <a:ext cx="36000" cy="36000"/>
                </a:xfrm>
                <a:prstGeom prst="rect">
                  <a:avLst/>
                </a:prstGeom>
                <a:solidFill>
                  <a:srgbClr val="DAE3F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</p:grpSp>
          <p:sp>
            <p:nvSpPr>
              <p:cNvPr id="287" name="Rectángulo 286"/>
              <p:cNvSpPr/>
              <p:nvPr/>
            </p:nvSpPr>
            <p:spPr>
              <a:xfrm>
                <a:off x="1829751" y="4081022"/>
                <a:ext cx="648000" cy="144000"/>
              </a:xfrm>
              <a:prstGeom prst="rect">
                <a:avLst/>
              </a:prstGeom>
              <a:solidFill>
                <a:srgbClr val="4472C4"/>
              </a:solidFill>
              <a:ln>
                <a:solidFill>
                  <a:srgbClr val="24488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O" sz="1050" dirty="0" smtClean="0"/>
                  <a:t>ASI</a:t>
                </a:r>
                <a:endParaRPr lang="es-CO" dirty="0"/>
              </a:p>
            </p:txBody>
          </p:sp>
          <p:grpSp>
            <p:nvGrpSpPr>
              <p:cNvPr id="288" name="Grupo 287"/>
              <p:cNvGrpSpPr/>
              <p:nvPr/>
            </p:nvGrpSpPr>
            <p:grpSpPr>
              <a:xfrm>
                <a:off x="1825701" y="3710727"/>
                <a:ext cx="648000" cy="162772"/>
                <a:chOff x="3875255" y="3386109"/>
                <a:chExt cx="648000" cy="162772"/>
              </a:xfrm>
            </p:grpSpPr>
            <p:grpSp>
              <p:nvGrpSpPr>
                <p:cNvPr id="299" name="Grupo 298"/>
                <p:cNvGrpSpPr/>
                <p:nvPr/>
              </p:nvGrpSpPr>
              <p:grpSpPr>
                <a:xfrm>
                  <a:off x="3875255" y="3404881"/>
                  <a:ext cx="648000" cy="144000"/>
                  <a:chOff x="1691143" y="3408649"/>
                  <a:chExt cx="648000" cy="144000"/>
                </a:xfrm>
              </p:grpSpPr>
              <p:sp>
                <p:nvSpPr>
                  <p:cNvPr id="306" name="Rectángulo 305"/>
                  <p:cNvSpPr/>
                  <p:nvPr/>
                </p:nvSpPr>
                <p:spPr>
                  <a:xfrm>
                    <a:off x="1691143" y="3408649"/>
                    <a:ext cx="324000" cy="144000"/>
                  </a:xfrm>
                  <a:prstGeom prst="rect">
                    <a:avLst/>
                  </a:prstGeom>
                  <a:solidFill>
                    <a:srgbClr val="FFECAF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CO" sz="1400" dirty="0">
                        <a:solidFill>
                          <a:schemeClr val="tx1"/>
                        </a:solidFill>
                      </a:rPr>
                      <a:t>W</a:t>
                    </a:r>
                    <a:endParaRPr lang="es-CO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07" name="Rectángulo 306"/>
                  <p:cNvSpPr/>
                  <p:nvPr/>
                </p:nvSpPr>
                <p:spPr>
                  <a:xfrm>
                    <a:off x="2015143" y="3408649"/>
                    <a:ext cx="324000" cy="144000"/>
                  </a:xfrm>
                  <a:prstGeom prst="rect">
                    <a:avLst/>
                  </a:prstGeom>
                  <a:solidFill>
                    <a:srgbClr val="FFECAF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CO" sz="1400" dirty="0">
                        <a:solidFill>
                          <a:schemeClr val="tx1"/>
                        </a:solidFill>
                      </a:rPr>
                      <a:t>W</a:t>
                    </a:r>
                    <a:endParaRPr lang="es-CO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300" name="Rectángulo 299"/>
                <p:cNvSpPr/>
                <p:nvPr/>
              </p:nvSpPr>
              <p:spPr>
                <a:xfrm>
                  <a:off x="3935581" y="3386109"/>
                  <a:ext cx="36000" cy="36000"/>
                </a:xfrm>
                <a:prstGeom prst="rect">
                  <a:avLst/>
                </a:prstGeom>
                <a:solidFill>
                  <a:srgbClr val="DAE3F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301" name="Rectángulo 300"/>
                <p:cNvSpPr/>
                <p:nvPr/>
              </p:nvSpPr>
              <p:spPr>
                <a:xfrm>
                  <a:off x="3994727" y="3386109"/>
                  <a:ext cx="36000" cy="36000"/>
                </a:xfrm>
                <a:prstGeom prst="rect">
                  <a:avLst/>
                </a:prstGeom>
                <a:solidFill>
                  <a:srgbClr val="DAE3F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302" name="Rectángulo 301"/>
                <p:cNvSpPr/>
                <p:nvPr/>
              </p:nvSpPr>
              <p:spPr>
                <a:xfrm>
                  <a:off x="4053873" y="3386109"/>
                  <a:ext cx="36000" cy="36000"/>
                </a:xfrm>
                <a:prstGeom prst="rect">
                  <a:avLst/>
                </a:prstGeom>
                <a:solidFill>
                  <a:srgbClr val="DAE3F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303" name="Rectángulo 302"/>
                <p:cNvSpPr/>
                <p:nvPr/>
              </p:nvSpPr>
              <p:spPr>
                <a:xfrm>
                  <a:off x="4317107" y="3386109"/>
                  <a:ext cx="36000" cy="36000"/>
                </a:xfrm>
                <a:prstGeom prst="rect">
                  <a:avLst/>
                </a:prstGeom>
                <a:solidFill>
                  <a:srgbClr val="DAE3F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304" name="Rectángulo 303"/>
                <p:cNvSpPr/>
                <p:nvPr/>
              </p:nvSpPr>
              <p:spPr>
                <a:xfrm>
                  <a:off x="4376253" y="3386109"/>
                  <a:ext cx="36000" cy="36000"/>
                </a:xfrm>
                <a:prstGeom prst="rect">
                  <a:avLst/>
                </a:prstGeom>
                <a:solidFill>
                  <a:srgbClr val="DAE3F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305" name="Rectángulo 304"/>
                <p:cNvSpPr/>
                <p:nvPr/>
              </p:nvSpPr>
              <p:spPr>
                <a:xfrm>
                  <a:off x="4435399" y="3386109"/>
                  <a:ext cx="36000" cy="36000"/>
                </a:xfrm>
                <a:prstGeom prst="rect">
                  <a:avLst/>
                </a:prstGeom>
                <a:solidFill>
                  <a:srgbClr val="DAE3F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</p:grpSp>
          <p:grpSp>
            <p:nvGrpSpPr>
              <p:cNvPr id="289" name="Grupo 288"/>
              <p:cNvGrpSpPr/>
              <p:nvPr/>
            </p:nvGrpSpPr>
            <p:grpSpPr>
              <a:xfrm>
                <a:off x="1825701" y="3895874"/>
                <a:ext cx="648000" cy="162772"/>
                <a:chOff x="3875255" y="3386109"/>
                <a:chExt cx="648000" cy="162772"/>
              </a:xfrm>
            </p:grpSpPr>
            <p:grpSp>
              <p:nvGrpSpPr>
                <p:cNvPr id="290" name="Grupo 289"/>
                <p:cNvGrpSpPr/>
                <p:nvPr/>
              </p:nvGrpSpPr>
              <p:grpSpPr>
                <a:xfrm>
                  <a:off x="3875255" y="3404881"/>
                  <a:ext cx="648000" cy="144000"/>
                  <a:chOff x="1691143" y="3408649"/>
                  <a:chExt cx="648000" cy="144000"/>
                </a:xfrm>
              </p:grpSpPr>
              <p:sp>
                <p:nvSpPr>
                  <p:cNvPr id="297" name="Rectángulo 296"/>
                  <p:cNvSpPr/>
                  <p:nvPr/>
                </p:nvSpPr>
                <p:spPr>
                  <a:xfrm>
                    <a:off x="1691143" y="3408649"/>
                    <a:ext cx="324000" cy="144000"/>
                  </a:xfrm>
                  <a:prstGeom prst="rect">
                    <a:avLst/>
                  </a:prstGeom>
                  <a:solidFill>
                    <a:srgbClr val="DAE3F3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  <p:sp>
                <p:nvSpPr>
                  <p:cNvPr id="298" name="Rectángulo 297"/>
                  <p:cNvSpPr/>
                  <p:nvPr/>
                </p:nvSpPr>
                <p:spPr>
                  <a:xfrm>
                    <a:off x="2015143" y="3408649"/>
                    <a:ext cx="324000" cy="144000"/>
                  </a:xfrm>
                  <a:prstGeom prst="rect">
                    <a:avLst/>
                  </a:prstGeom>
                  <a:solidFill>
                    <a:srgbClr val="FFECAF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CO" sz="1400" dirty="0">
                        <a:solidFill>
                          <a:schemeClr val="tx1"/>
                        </a:solidFill>
                      </a:rPr>
                      <a:t>W</a:t>
                    </a:r>
                    <a:endParaRPr lang="es-CO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91" name="Rectángulo 290"/>
                <p:cNvSpPr/>
                <p:nvPr/>
              </p:nvSpPr>
              <p:spPr>
                <a:xfrm>
                  <a:off x="3935581" y="3386109"/>
                  <a:ext cx="36000" cy="36000"/>
                </a:xfrm>
                <a:prstGeom prst="rect">
                  <a:avLst/>
                </a:prstGeom>
                <a:solidFill>
                  <a:srgbClr val="DAE3F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92" name="Rectángulo 291"/>
                <p:cNvSpPr/>
                <p:nvPr/>
              </p:nvSpPr>
              <p:spPr>
                <a:xfrm>
                  <a:off x="3994727" y="3386109"/>
                  <a:ext cx="36000" cy="36000"/>
                </a:xfrm>
                <a:prstGeom prst="rect">
                  <a:avLst/>
                </a:prstGeom>
                <a:solidFill>
                  <a:srgbClr val="DAE3F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93" name="Rectángulo 292"/>
                <p:cNvSpPr/>
                <p:nvPr/>
              </p:nvSpPr>
              <p:spPr>
                <a:xfrm>
                  <a:off x="4053873" y="3386109"/>
                  <a:ext cx="36000" cy="36000"/>
                </a:xfrm>
                <a:prstGeom prst="rect">
                  <a:avLst/>
                </a:prstGeom>
                <a:solidFill>
                  <a:srgbClr val="DAE3F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94" name="Rectángulo 293"/>
                <p:cNvSpPr/>
                <p:nvPr/>
              </p:nvSpPr>
              <p:spPr>
                <a:xfrm>
                  <a:off x="4317107" y="3386109"/>
                  <a:ext cx="36000" cy="36000"/>
                </a:xfrm>
                <a:prstGeom prst="rect">
                  <a:avLst/>
                </a:prstGeom>
                <a:solidFill>
                  <a:srgbClr val="DAE3F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95" name="Rectángulo 294"/>
                <p:cNvSpPr/>
                <p:nvPr/>
              </p:nvSpPr>
              <p:spPr>
                <a:xfrm>
                  <a:off x="4376253" y="3386109"/>
                  <a:ext cx="36000" cy="36000"/>
                </a:xfrm>
                <a:prstGeom prst="rect">
                  <a:avLst/>
                </a:prstGeom>
                <a:solidFill>
                  <a:srgbClr val="DAE3F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96" name="Rectángulo 295"/>
                <p:cNvSpPr/>
                <p:nvPr/>
              </p:nvSpPr>
              <p:spPr>
                <a:xfrm>
                  <a:off x="4435399" y="3386109"/>
                  <a:ext cx="36000" cy="36000"/>
                </a:xfrm>
                <a:prstGeom prst="rect">
                  <a:avLst/>
                </a:prstGeom>
                <a:solidFill>
                  <a:srgbClr val="DAE3F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</p:grpSp>
        </p:grpSp>
      </p:grpSp>
      <p:cxnSp>
        <p:nvCxnSpPr>
          <p:cNvPr id="177" name="Conector angular 176"/>
          <p:cNvCxnSpPr>
            <a:stCxn id="211" idx="2"/>
            <a:endCxn id="327" idx="0"/>
          </p:cNvCxnSpPr>
          <p:nvPr/>
        </p:nvCxnSpPr>
        <p:spPr>
          <a:xfrm rot="16200000" flipH="1">
            <a:off x="3104859" y="4139715"/>
            <a:ext cx="1423702" cy="631263"/>
          </a:xfrm>
          <a:prstGeom prst="bentConnector3">
            <a:avLst>
              <a:gd name="adj1" fmla="val 50000"/>
            </a:avLst>
          </a:prstGeom>
          <a:ln>
            <a:solidFill>
              <a:srgbClr val="1A47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8" name="Grupo 177"/>
          <p:cNvGrpSpPr/>
          <p:nvPr/>
        </p:nvGrpSpPr>
        <p:grpSpPr>
          <a:xfrm>
            <a:off x="4625844" y="2507130"/>
            <a:ext cx="524438" cy="1245039"/>
            <a:chOff x="4568030" y="5157249"/>
            <a:chExt cx="524438" cy="1245039"/>
          </a:xfrm>
        </p:grpSpPr>
        <p:grpSp>
          <p:nvGrpSpPr>
            <p:cNvPr id="260" name="Grupo 259"/>
            <p:cNvGrpSpPr/>
            <p:nvPr/>
          </p:nvGrpSpPr>
          <p:grpSpPr>
            <a:xfrm>
              <a:off x="4568030" y="5157249"/>
              <a:ext cx="524438" cy="1210728"/>
              <a:chOff x="2202859" y="1105815"/>
              <a:chExt cx="524438" cy="1210728"/>
            </a:xfrm>
          </p:grpSpPr>
          <p:grpSp>
            <p:nvGrpSpPr>
              <p:cNvPr id="263" name="Grupo 262"/>
              <p:cNvGrpSpPr/>
              <p:nvPr/>
            </p:nvGrpSpPr>
            <p:grpSpPr>
              <a:xfrm>
                <a:off x="2202859" y="1105815"/>
                <a:ext cx="524438" cy="1210728"/>
                <a:chOff x="2202859" y="1105815"/>
                <a:chExt cx="524438" cy="1210728"/>
              </a:xfrm>
            </p:grpSpPr>
            <p:sp>
              <p:nvSpPr>
                <p:cNvPr id="277" name="Rectángulo redondeado 276"/>
                <p:cNvSpPr/>
                <p:nvPr/>
              </p:nvSpPr>
              <p:spPr>
                <a:xfrm>
                  <a:off x="2202859" y="1170285"/>
                  <a:ext cx="524438" cy="1146258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rgbClr val="1A479E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78" name="Elipse 277"/>
                <p:cNvSpPr/>
                <p:nvPr/>
              </p:nvSpPr>
              <p:spPr>
                <a:xfrm>
                  <a:off x="2213078" y="1372566"/>
                  <a:ext cx="504000" cy="180000"/>
                </a:xfrm>
                <a:prstGeom prst="ellipse">
                  <a:avLst/>
                </a:prstGeom>
                <a:solidFill>
                  <a:srgbClr val="273142"/>
                </a:solidFill>
                <a:ln>
                  <a:solidFill>
                    <a:srgbClr val="27314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900" dirty="0" smtClean="0"/>
                    <a:t>LTE</a:t>
                  </a:r>
                  <a:endParaRPr lang="es-CO" sz="1400" dirty="0"/>
                </a:p>
              </p:txBody>
            </p:sp>
            <p:sp>
              <p:nvSpPr>
                <p:cNvPr id="279" name="CuadroTexto 278"/>
                <p:cNvSpPr txBox="1"/>
                <p:nvPr/>
              </p:nvSpPr>
              <p:spPr>
                <a:xfrm>
                  <a:off x="2291954" y="1105815"/>
                  <a:ext cx="346249" cy="361385"/>
                </a:xfrm>
                <a:prstGeom prst="rect">
                  <a:avLst/>
                </a:prstGeom>
                <a:noFill/>
              </p:spPr>
              <p:txBody>
                <a:bodyPr vert="vert270" wrap="square" rtlCol="0" anchor="ctr">
                  <a:spAutoFit/>
                </a:bodyPr>
                <a:lstStyle/>
                <a:p>
                  <a:pPr algn="ctr"/>
                  <a:r>
                    <a:rPr lang="es-CO" sz="105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S1</a:t>
                  </a:r>
                  <a:endParaRPr lang="es-CO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sp>
            <p:nvSpPr>
              <p:cNvPr id="264" name="Rectángulo 263"/>
              <p:cNvSpPr/>
              <p:nvPr/>
            </p:nvSpPr>
            <p:spPr>
              <a:xfrm>
                <a:off x="2231078" y="1868424"/>
                <a:ext cx="468000" cy="397081"/>
              </a:xfrm>
              <a:prstGeom prst="rect">
                <a:avLst/>
              </a:prstGeom>
              <a:solidFill>
                <a:srgbClr val="CCF4FF"/>
              </a:solidFill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grpSp>
            <p:nvGrpSpPr>
              <p:cNvPr id="265" name="Grupo 264"/>
              <p:cNvGrpSpPr/>
              <p:nvPr/>
            </p:nvGrpSpPr>
            <p:grpSpPr>
              <a:xfrm>
                <a:off x="2264156" y="1814424"/>
                <a:ext cx="178478" cy="108000"/>
                <a:chOff x="2804955" y="1919886"/>
                <a:chExt cx="178478" cy="108000"/>
              </a:xfrm>
            </p:grpSpPr>
            <p:sp>
              <p:nvSpPr>
                <p:cNvPr id="273" name="Rectángulo 272"/>
                <p:cNvSpPr/>
                <p:nvPr/>
              </p:nvSpPr>
              <p:spPr>
                <a:xfrm>
                  <a:off x="2911433" y="1919886"/>
                  <a:ext cx="72000" cy="108000"/>
                </a:xfrm>
                <a:prstGeom prst="rect">
                  <a:avLst/>
                </a:prstGeom>
                <a:solidFill>
                  <a:srgbClr val="4280EF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74" name="Rectángulo 273"/>
                <p:cNvSpPr/>
                <p:nvPr/>
              </p:nvSpPr>
              <p:spPr>
                <a:xfrm>
                  <a:off x="2804955" y="1919886"/>
                  <a:ext cx="72000" cy="108000"/>
                </a:xfrm>
                <a:prstGeom prst="rect">
                  <a:avLst/>
                </a:prstGeom>
                <a:solidFill>
                  <a:srgbClr val="1A479E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75" name="Elipse 274"/>
                <p:cNvSpPr/>
                <p:nvPr/>
              </p:nvSpPr>
              <p:spPr>
                <a:xfrm>
                  <a:off x="2822955" y="1955886"/>
                  <a:ext cx="36000" cy="36000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76" name="Elipse 275"/>
                <p:cNvSpPr/>
                <p:nvPr/>
              </p:nvSpPr>
              <p:spPr>
                <a:xfrm>
                  <a:off x="2929433" y="1955886"/>
                  <a:ext cx="36000" cy="36000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</p:grpSp>
          <p:grpSp>
            <p:nvGrpSpPr>
              <p:cNvPr id="266" name="Grupo 265"/>
              <p:cNvGrpSpPr/>
              <p:nvPr/>
            </p:nvGrpSpPr>
            <p:grpSpPr>
              <a:xfrm>
                <a:off x="2481581" y="1814424"/>
                <a:ext cx="178478" cy="108000"/>
                <a:chOff x="2804955" y="1919886"/>
                <a:chExt cx="178478" cy="108000"/>
              </a:xfrm>
            </p:grpSpPr>
            <p:sp>
              <p:nvSpPr>
                <p:cNvPr id="269" name="Rectángulo 268"/>
                <p:cNvSpPr/>
                <p:nvPr/>
              </p:nvSpPr>
              <p:spPr>
                <a:xfrm>
                  <a:off x="2911433" y="1919886"/>
                  <a:ext cx="72000" cy="108000"/>
                </a:xfrm>
                <a:prstGeom prst="rect">
                  <a:avLst/>
                </a:prstGeom>
                <a:solidFill>
                  <a:srgbClr val="4280EF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70" name="Rectángulo 269"/>
                <p:cNvSpPr/>
                <p:nvPr/>
              </p:nvSpPr>
              <p:spPr>
                <a:xfrm>
                  <a:off x="2804955" y="1919886"/>
                  <a:ext cx="72000" cy="108000"/>
                </a:xfrm>
                <a:prstGeom prst="rect">
                  <a:avLst/>
                </a:prstGeom>
                <a:solidFill>
                  <a:srgbClr val="1A479E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71" name="Elipse 270"/>
                <p:cNvSpPr/>
                <p:nvPr/>
              </p:nvSpPr>
              <p:spPr>
                <a:xfrm>
                  <a:off x="2822955" y="1955886"/>
                  <a:ext cx="36000" cy="36000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72" name="Elipse 271"/>
                <p:cNvSpPr/>
                <p:nvPr/>
              </p:nvSpPr>
              <p:spPr>
                <a:xfrm>
                  <a:off x="2929433" y="1955886"/>
                  <a:ext cx="36000" cy="36000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</p:grpSp>
          <p:sp>
            <p:nvSpPr>
              <p:cNvPr id="267" name="Rectángulo 266"/>
              <p:cNvSpPr/>
              <p:nvPr/>
            </p:nvSpPr>
            <p:spPr>
              <a:xfrm>
                <a:off x="2267078" y="1953773"/>
                <a:ext cx="396000" cy="12744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O" sz="400" dirty="0">
                    <a:solidFill>
                      <a:schemeClr val="tx1"/>
                    </a:solidFill>
                  </a:rPr>
                  <a:t>L</a:t>
                </a:r>
                <a:r>
                  <a:rPr lang="es-CO" sz="400" dirty="0" smtClean="0">
                    <a:solidFill>
                      <a:schemeClr val="tx1"/>
                    </a:solidFill>
                  </a:rPr>
                  <a:t>1:</a:t>
                </a:r>
              </a:p>
              <a:p>
                <a:pPr algn="ctr"/>
                <a:r>
                  <a:rPr lang="es-CO" sz="400" dirty="0" smtClean="0">
                    <a:solidFill>
                      <a:schemeClr val="tx1"/>
                    </a:solidFill>
                  </a:rPr>
                  <a:t>4Tx&amp;4Rx</a:t>
                </a:r>
                <a:endParaRPr lang="es-CO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8" name="Rectángulo redondeado 267"/>
              <p:cNvSpPr/>
              <p:nvPr/>
            </p:nvSpPr>
            <p:spPr>
              <a:xfrm>
                <a:off x="2213078" y="2066964"/>
                <a:ext cx="504000" cy="1800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O" sz="900" b="1" dirty="0" smtClean="0">
                    <a:solidFill>
                      <a:srgbClr val="1A479E"/>
                    </a:solidFill>
                  </a:rPr>
                  <a:t>FRHG</a:t>
                </a:r>
                <a:endParaRPr lang="es-CO" sz="1400" b="1" dirty="0">
                  <a:solidFill>
                    <a:srgbClr val="1A479E"/>
                  </a:solidFill>
                </a:endParaRPr>
              </a:p>
            </p:txBody>
          </p:sp>
        </p:grpSp>
        <p:sp>
          <p:nvSpPr>
            <p:cNvPr id="261" name="Rectángulo 260"/>
            <p:cNvSpPr/>
            <p:nvPr/>
          </p:nvSpPr>
          <p:spPr>
            <a:xfrm>
              <a:off x="4735805" y="6294288"/>
              <a:ext cx="72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62" name="Rectángulo 261"/>
            <p:cNvSpPr/>
            <p:nvPr/>
          </p:nvSpPr>
          <p:spPr>
            <a:xfrm>
              <a:off x="4864027" y="6294288"/>
              <a:ext cx="72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179" name="Rectangle 59"/>
          <p:cNvSpPr/>
          <p:nvPr/>
        </p:nvSpPr>
        <p:spPr>
          <a:xfrm>
            <a:off x="4359179" y="1595268"/>
            <a:ext cx="1476000" cy="86400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20000" bIns="120000" rtlCol="0" anchor="ctr" anchorCtr="0"/>
          <a:lstStyle/>
          <a:p>
            <a:pPr defTabSz="1219170"/>
            <a:r>
              <a:rPr lang="es-MX" sz="1100" kern="0" dirty="0" smtClean="0">
                <a:solidFill>
                  <a:srgbClr val="124191"/>
                </a:solidFill>
              </a:rPr>
              <a:t>LTE </a:t>
            </a:r>
            <a:r>
              <a:rPr lang="es-MX" sz="1100" kern="0" dirty="0">
                <a:solidFill>
                  <a:srgbClr val="124191"/>
                </a:solidFill>
              </a:rPr>
              <a:t>(</a:t>
            </a:r>
            <a:r>
              <a:rPr lang="es-MX" sz="1100" kern="0" dirty="0" smtClean="0">
                <a:solidFill>
                  <a:srgbClr val="124191"/>
                </a:solidFill>
              </a:rPr>
              <a:t>4T/4R)</a:t>
            </a:r>
          </a:p>
          <a:p>
            <a:pPr defTabSz="1219170"/>
            <a:r>
              <a:rPr lang="es-MX" sz="1100" kern="0" dirty="0" smtClean="0">
                <a:solidFill>
                  <a:srgbClr val="C00000"/>
                </a:solidFill>
              </a:rPr>
              <a:t>2+2+2</a:t>
            </a:r>
            <a:r>
              <a:rPr lang="es-MX" sz="1100" kern="0" dirty="0" smtClean="0">
                <a:solidFill>
                  <a:srgbClr val="124191"/>
                </a:solidFill>
              </a:rPr>
              <a:t>  @(</a:t>
            </a:r>
            <a:r>
              <a:rPr lang="es-MX" sz="1100" kern="0" dirty="0">
                <a:solidFill>
                  <a:srgbClr val="124191"/>
                </a:solidFill>
              </a:rPr>
              <a:t>20+10 MHz)</a:t>
            </a:r>
          </a:p>
          <a:p>
            <a:pPr defTabSz="1219170"/>
            <a:r>
              <a:rPr lang="es-MX" sz="1100" kern="0" dirty="0" smtClean="0">
                <a:solidFill>
                  <a:srgbClr val="124191"/>
                </a:solidFill>
              </a:rPr>
              <a:t>@</a:t>
            </a:r>
            <a:r>
              <a:rPr lang="es-MX" sz="1100" kern="0" dirty="0" smtClean="0">
                <a:solidFill>
                  <a:srgbClr val="C00000"/>
                </a:solidFill>
              </a:rPr>
              <a:t>20W/20W</a:t>
            </a:r>
            <a:endParaRPr lang="es-MX" sz="1100" kern="0" dirty="0">
              <a:solidFill>
                <a:srgbClr val="C00000"/>
              </a:solidFill>
            </a:endParaRPr>
          </a:p>
        </p:txBody>
      </p:sp>
      <p:cxnSp>
        <p:nvCxnSpPr>
          <p:cNvPr id="180" name="Conector angular 179"/>
          <p:cNvCxnSpPr>
            <a:stCxn id="262" idx="2"/>
            <a:endCxn id="321" idx="0"/>
          </p:cNvCxnSpPr>
          <p:nvPr/>
        </p:nvCxnSpPr>
        <p:spPr>
          <a:xfrm rot="5400000">
            <a:off x="3952065" y="4413895"/>
            <a:ext cx="1667502" cy="34405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ector angular 181"/>
          <p:cNvCxnSpPr>
            <a:stCxn id="261" idx="2"/>
            <a:endCxn id="321" idx="0"/>
          </p:cNvCxnSpPr>
          <p:nvPr/>
        </p:nvCxnSpPr>
        <p:spPr>
          <a:xfrm rot="5400000">
            <a:off x="3887954" y="4478006"/>
            <a:ext cx="1667502" cy="215828"/>
          </a:xfrm>
          <a:prstGeom prst="bentConnector3">
            <a:avLst>
              <a:gd name="adj1" fmla="val 50000"/>
            </a:avLst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ángulo 182"/>
          <p:cNvSpPr/>
          <p:nvPr/>
        </p:nvSpPr>
        <p:spPr>
          <a:xfrm>
            <a:off x="4964111" y="3736539"/>
            <a:ext cx="10666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800" b="1" dirty="0">
                <a:solidFill>
                  <a:srgbClr val="7030A0"/>
                </a:solidFill>
              </a:rPr>
              <a:t>*</a:t>
            </a:r>
            <a:r>
              <a:rPr lang="es-MX" sz="800" b="1" dirty="0" smtClean="0">
                <a:solidFill>
                  <a:srgbClr val="7030A0"/>
                </a:solidFill>
              </a:rPr>
              <a:t>AHHB</a:t>
            </a:r>
          </a:p>
          <a:p>
            <a:r>
              <a:rPr lang="es-MX" sz="800" b="1" dirty="0" smtClean="0"/>
              <a:t>Serán introducidos como evolución del FRHG y FRHC.</a:t>
            </a:r>
            <a:endParaRPr lang="es-CO" sz="800" b="1" dirty="0"/>
          </a:p>
        </p:txBody>
      </p:sp>
      <p:grpSp>
        <p:nvGrpSpPr>
          <p:cNvPr id="186" name="Grupo 185"/>
          <p:cNvGrpSpPr/>
          <p:nvPr/>
        </p:nvGrpSpPr>
        <p:grpSpPr>
          <a:xfrm>
            <a:off x="6761299" y="2661945"/>
            <a:ext cx="1188000" cy="877565"/>
            <a:chOff x="2162212" y="1359376"/>
            <a:chExt cx="1188000" cy="877565"/>
          </a:xfrm>
        </p:grpSpPr>
        <p:sp>
          <p:nvSpPr>
            <p:cNvPr id="258" name="Rectángulo 257"/>
            <p:cNvSpPr/>
            <p:nvPr/>
          </p:nvSpPr>
          <p:spPr>
            <a:xfrm>
              <a:off x="2190671" y="1359376"/>
              <a:ext cx="612000" cy="5040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3200" b="1" dirty="0" smtClean="0">
                  <a:solidFill>
                    <a:srgbClr val="C00000"/>
                  </a:solidFill>
                </a:rPr>
                <a:t>x3</a:t>
              </a:r>
              <a:endParaRPr lang="es-CO" sz="1050" b="1" dirty="0">
                <a:solidFill>
                  <a:srgbClr val="C00000"/>
                </a:solidFill>
              </a:endParaRPr>
            </a:p>
          </p:txBody>
        </p:sp>
        <p:sp>
          <p:nvSpPr>
            <p:cNvPr id="259" name="Rectángulo 258"/>
            <p:cNvSpPr/>
            <p:nvPr/>
          </p:nvSpPr>
          <p:spPr>
            <a:xfrm>
              <a:off x="2162212" y="1775276"/>
              <a:ext cx="11880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1200" dirty="0" smtClean="0">
                  <a:solidFill>
                    <a:srgbClr val="C00000"/>
                  </a:solidFill>
                </a:rPr>
                <a:t>AHPCA requiere SRAN19B</a:t>
              </a:r>
            </a:p>
          </p:txBody>
        </p:sp>
      </p:grpSp>
      <p:cxnSp>
        <p:nvCxnSpPr>
          <p:cNvPr id="187" name="Conector angular 186"/>
          <p:cNvCxnSpPr>
            <a:stCxn id="235" idx="2"/>
            <a:endCxn id="311" idx="0"/>
          </p:cNvCxnSpPr>
          <p:nvPr/>
        </p:nvCxnSpPr>
        <p:spPr>
          <a:xfrm rot="5400000">
            <a:off x="5230675" y="3684187"/>
            <a:ext cx="1171502" cy="1290120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ángulo 187"/>
          <p:cNvSpPr/>
          <p:nvPr/>
        </p:nvSpPr>
        <p:spPr>
          <a:xfrm rot="16200000">
            <a:off x="4424114" y="3883486"/>
            <a:ext cx="576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200" dirty="0" smtClean="0"/>
              <a:t>OBSAI</a:t>
            </a:r>
          </a:p>
        </p:txBody>
      </p:sp>
      <p:sp>
        <p:nvSpPr>
          <p:cNvPr id="189" name="Rectángulo 188"/>
          <p:cNvSpPr/>
          <p:nvPr/>
        </p:nvSpPr>
        <p:spPr>
          <a:xfrm rot="16200000">
            <a:off x="6079616" y="3835986"/>
            <a:ext cx="576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200" dirty="0" smtClean="0">
                <a:solidFill>
                  <a:srgbClr val="C00000"/>
                </a:solidFill>
              </a:rPr>
              <a:t>CPRI</a:t>
            </a:r>
          </a:p>
        </p:txBody>
      </p:sp>
      <p:grpSp>
        <p:nvGrpSpPr>
          <p:cNvPr id="190" name="Grupo 189"/>
          <p:cNvGrpSpPr/>
          <p:nvPr/>
        </p:nvGrpSpPr>
        <p:grpSpPr>
          <a:xfrm>
            <a:off x="3917174" y="6169138"/>
            <a:ext cx="1923803" cy="439387"/>
            <a:chOff x="783770" y="4207427"/>
            <a:chExt cx="1923803" cy="439387"/>
          </a:xfrm>
          <a:solidFill>
            <a:srgbClr val="FFDD71"/>
          </a:solidFill>
        </p:grpSpPr>
        <p:sp>
          <p:nvSpPr>
            <p:cNvPr id="254" name="Rectángulo redondeado 253"/>
            <p:cNvSpPr/>
            <p:nvPr/>
          </p:nvSpPr>
          <p:spPr>
            <a:xfrm>
              <a:off x="783770" y="4207427"/>
              <a:ext cx="1923803" cy="439387"/>
            </a:xfrm>
            <a:prstGeom prst="roundRect">
              <a:avLst/>
            </a:prstGeom>
            <a:grp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55" name="Rectángulo redondeado 254"/>
            <p:cNvSpPr/>
            <p:nvPr/>
          </p:nvSpPr>
          <p:spPr>
            <a:xfrm>
              <a:off x="819396" y="4238776"/>
              <a:ext cx="1852550" cy="180000"/>
            </a:xfrm>
            <a:prstGeom prst="roundRect">
              <a:avLst/>
            </a:prstGeom>
            <a:solidFill>
              <a:srgbClr val="FFECAF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050" b="1" dirty="0" smtClean="0">
                  <a:solidFill>
                    <a:schemeClr val="tx1"/>
                  </a:solidFill>
                </a:rPr>
                <a:t>FSMF: WCDMA</a:t>
              </a:r>
              <a:endParaRPr lang="es-CO" b="1" dirty="0">
                <a:solidFill>
                  <a:schemeClr val="tx1"/>
                </a:solidFill>
              </a:endParaRPr>
            </a:p>
          </p:txBody>
        </p:sp>
        <p:sp>
          <p:nvSpPr>
            <p:cNvPr id="256" name="Rectángulo redondeado 255"/>
            <p:cNvSpPr/>
            <p:nvPr/>
          </p:nvSpPr>
          <p:spPr>
            <a:xfrm>
              <a:off x="819396" y="4444873"/>
              <a:ext cx="903119" cy="180000"/>
            </a:xfrm>
            <a:prstGeom prst="roundRect">
              <a:avLst/>
            </a:prstGeom>
            <a:solidFill>
              <a:srgbClr val="FFECAF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800" b="1" dirty="0" smtClean="0">
                  <a:solidFill>
                    <a:schemeClr val="tx1"/>
                  </a:solidFill>
                </a:rPr>
                <a:t>FBBC: WCDMA</a:t>
              </a:r>
              <a:endParaRPr lang="es-CO" b="1" dirty="0">
                <a:solidFill>
                  <a:schemeClr val="tx1"/>
                </a:solidFill>
              </a:endParaRPr>
            </a:p>
          </p:txBody>
        </p:sp>
        <p:sp>
          <p:nvSpPr>
            <p:cNvPr id="257" name="Rectángulo redondeado 256"/>
            <p:cNvSpPr/>
            <p:nvPr/>
          </p:nvSpPr>
          <p:spPr>
            <a:xfrm>
              <a:off x="1768827" y="4442795"/>
              <a:ext cx="903119" cy="180000"/>
            </a:xfrm>
            <a:prstGeom prst="roundRect">
              <a:avLst/>
            </a:prstGeom>
            <a:solidFill>
              <a:srgbClr val="FFECAF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800" b="1" dirty="0" smtClean="0">
                  <a:solidFill>
                    <a:schemeClr val="tx1"/>
                  </a:solidFill>
                </a:rPr>
                <a:t>FBBC: WCDMA</a:t>
              </a:r>
              <a:endParaRPr lang="es-CO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91" name="Conector recto 190"/>
          <p:cNvCxnSpPr/>
          <p:nvPr/>
        </p:nvCxnSpPr>
        <p:spPr>
          <a:xfrm>
            <a:off x="4098596" y="5794295"/>
            <a:ext cx="0" cy="5040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ector recto 191"/>
          <p:cNvCxnSpPr/>
          <p:nvPr/>
        </p:nvCxnSpPr>
        <p:spPr>
          <a:xfrm>
            <a:off x="4199154" y="5794295"/>
            <a:ext cx="0" cy="50400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ector recto 192"/>
          <p:cNvCxnSpPr/>
          <p:nvPr/>
        </p:nvCxnSpPr>
        <p:spPr>
          <a:xfrm>
            <a:off x="4460499" y="5836988"/>
            <a:ext cx="0" cy="432000"/>
          </a:xfrm>
          <a:prstGeom prst="line">
            <a:avLst/>
          </a:prstGeom>
          <a:ln w="19050">
            <a:solidFill>
              <a:srgbClr val="1421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ángulo 193"/>
          <p:cNvSpPr/>
          <p:nvPr/>
        </p:nvSpPr>
        <p:spPr>
          <a:xfrm>
            <a:off x="4462793" y="5887888"/>
            <a:ext cx="3960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800" dirty="0" smtClean="0"/>
              <a:t>SRIO</a:t>
            </a:r>
          </a:p>
        </p:txBody>
      </p:sp>
      <p:sp>
        <p:nvSpPr>
          <p:cNvPr id="195" name="Rectángulo 194"/>
          <p:cNvSpPr/>
          <p:nvPr/>
        </p:nvSpPr>
        <p:spPr>
          <a:xfrm>
            <a:off x="3652862" y="5887888"/>
            <a:ext cx="5760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800" dirty="0" smtClean="0"/>
              <a:t>HDMI </a:t>
            </a:r>
            <a:r>
              <a:rPr lang="es-MX" sz="800" dirty="0" err="1" smtClean="0"/>
              <a:t>Sync</a:t>
            </a:r>
            <a:endParaRPr lang="es-MX" sz="800" dirty="0" smtClean="0"/>
          </a:p>
        </p:txBody>
      </p:sp>
      <p:sp>
        <p:nvSpPr>
          <p:cNvPr id="196" name="Rectángulo 195"/>
          <p:cNvSpPr/>
          <p:nvPr/>
        </p:nvSpPr>
        <p:spPr>
          <a:xfrm>
            <a:off x="4151458" y="5887888"/>
            <a:ext cx="3960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800" dirty="0" smtClean="0"/>
              <a:t>SRIO</a:t>
            </a:r>
          </a:p>
        </p:txBody>
      </p:sp>
      <p:sp>
        <p:nvSpPr>
          <p:cNvPr id="197" name="Rectángulo 196"/>
          <p:cNvSpPr/>
          <p:nvPr/>
        </p:nvSpPr>
        <p:spPr>
          <a:xfrm>
            <a:off x="3667786" y="4757099"/>
            <a:ext cx="2325646" cy="1999224"/>
          </a:xfrm>
          <a:prstGeom prst="rect">
            <a:avLst/>
          </a:prstGeom>
          <a:noFill/>
          <a:ln>
            <a:solidFill>
              <a:srgbClr val="244886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8" name="Rectángulo 197"/>
          <p:cNvSpPr/>
          <p:nvPr/>
        </p:nvSpPr>
        <p:spPr>
          <a:xfrm>
            <a:off x="5217562" y="4464131"/>
            <a:ext cx="9411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400" dirty="0" smtClean="0"/>
              <a:t>SRAN19B</a:t>
            </a:r>
            <a:endParaRPr lang="es-CO" sz="500" dirty="0"/>
          </a:p>
        </p:txBody>
      </p:sp>
      <p:grpSp>
        <p:nvGrpSpPr>
          <p:cNvPr id="199" name="Grupo 198"/>
          <p:cNvGrpSpPr/>
          <p:nvPr/>
        </p:nvGrpSpPr>
        <p:grpSpPr>
          <a:xfrm>
            <a:off x="6257711" y="2483288"/>
            <a:ext cx="524438" cy="1260208"/>
            <a:chOff x="5390810" y="2111958"/>
            <a:chExt cx="524438" cy="1260208"/>
          </a:xfrm>
        </p:grpSpPr>
        <p:grpSp>
          <p:nvGrpSpPr>
            <p:cNvPr id="232" name="Grupo 231"/>
            <p:cNvGrpSpPr/>
            <p:nvPr/>
          </p:nvGrpSpPr>
          <p:grpSpPr>
            <a:xfrm>
              <a:off x="5390810" y="2111958"/>
              <a:ext cx="524438" cy="1260208"/>
              <a:chOff x="4568030" y="5142080"/>
              <a:chExt cx="524438" cy="1260208"/>
            </a:xfrm>
          </p:grpSpPr>
          <p:grpSp>
            <p:nvGrpSpPr>
              <p:cNvPr id="234" name="Grupo 233"/>
              <p:cNvGrpSpPr/>
              <p:nvPr/>
            </p:nvGrpSpPr>
            <p:grpSpPr>
              <a:xfrm>
                <a:off x="4568030" y="5142080"/>
                <a:ext cx="524438" cy="1225897"/>
                <a:chOff x="2202859" y="1090646"/>
                <a:chExt cx="524438" cy="1225897"/>
              </a:xfrm>
            </p:grpSpPr>
            <p:grpSp>
              <p:nvGrpSpPr>
                <p:cNvPr id="237" name="Grupo 236"/>
                <p:cNvGrpSpPr/>
                <p:nvPr/>
              </p:nvGrpSpPr>
              <p:grpSpPr>
                <a:xfrm>
                  <a:off x="2202859" y="1090646"/>
                  <a:ext cx="524438" cy="1225897"/>
                  <a:chOff x="2202859" y="1090646"/>
                  <a:chExt cx="524438" cy="1225897"/>
                </a:xfrm>
              </p:grpSpPr>
              <p:sp>
                <p:nvSpPr>
                  <p:cNvPr id="251" name="Rectángulo redondeado 250"/>
                  <p:cNvSpPr/>
                  <p:nvPr/>
                </p:nvSpPr>
                <p:spPr>
                  <a:xfrm>
                    <a:off x="2202859" y="1170285"/>
                    <a:ext cx="524438" cy="1146258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9050">
                    <a:solidFill>
                      <a:srgbClr val="1A479E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  <p:sp>
                <p:nvSpPr>
                  <p:cNvPr id="252" name="Elipse 251"/>
                  <p:cNvSpPr/>
                  <p:nvPr/>
                </p:nvSpPr>
                <p:spPr>
                  <a:xfrm>
                    <a:off x="2213078" y="1376809"/>
                    <a:ext cx="504000" cy="180000"/>
                  </a:xfrm>
                  <a:prstGeom prst="ellipse">
                    <a:avLst/>
                  </a:prstGeom>
                  <a:solidFill>
                    <a:srgbClr val="273142"/>
                  </a:solidFill>
                  <a:ln>
                    <a:solidFill>
                      <a:srgbClr val="27314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CO" sz="900" dirty="0" smtClean="0"/>
                      <a:t>LTE</a:t>
                    </a:r>
                    <a:endParaRPr lang="es-CO" sz="1400" dirty="0"/>
                  </a:p>
                </p:txBody>
              </p:sp>
              <p:sp>
                <p:nvSpPr>
                  <p:cNvPr id="253" name="CuadroTexto 252"/>
                  <p:cNvSpPr txBox="1"/>
                  <p:nvPr/>
                </p:nvSpPr>
                <p:spPr>
                  <a:xfrm>
                    <a:off x="2291954" y="1090646"/>
                    <a:ext cx="346249" cy="361385"/>
                  </a:xfrm>
                  <a:prstGeom prst="rect">
                    <a:avLst/>
                  </a:prstGeom>
                  <a:noFill/>
                </p:spPr>
                <p:txBody>
                  <a:bodyPr vert="vert270" wrap="square" rtlCol="0" anchor="ctr">
                    <a:spAutoFit/>
                  </a:bodyPr>
                  <a:lstStyle/>
                  <a:p>
                    <a:pPr algn="ctr"/>
                    <a:r>
                      <a:rPr lang="es-CO" sz="105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S1</a:t>
                    </a:r>
                    <a:endParaRPr lang="es-CO" sz="20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238" name="Rectángulo 237"/>
                <p:cNvSpPr/>
                <p:nvPr/>
              </p:nvSpPr>
              <p:spPr>
                <a:xfrm>
                  <a:off x="2231078" y="1868424"/>
                  <a:ext cx="468000" cy="397081"/>
                </a:xfrm>
                <a:prstGeom prst="rect">
                  <a:avLst/>
                </a:prstGeom>
                <a:solidFill>
                  <a:srgbClr val="CCF4FF"/>
                </a:solidFill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grpSp>
              <p:nvGrpSpPr>
                <p:cNvPr id="239" name="Grupo 238"/>
                <p:cNvGrpSpPr/>
                <p:nvPr/>
              </p:nvGrpSpPr>
              <p:grpSpPr>
                <a:xfrm>
                  <a:off x="2264156" y="1814424"/>
                  <a:ext cx="178478" cy="108000"/>
                  <a:chOff x="2804955" y="1919886"/>
                  <a:chExt cx="178478" cy="108000"/>
                </a:xfrm>
              </p:grpSpPr>
              <p:sp>
                <p:nvSpPr>
                  <p:cNvPr id="247" name="Rectángulo 246"/>
                  <p:cNvSpPr/>
                  <p:nvPr/>
                </p:nvSpPr>
                <p:spPr>
                  <a:xfrm>
                    <a:off x="2911433" y="1919886"/>
                    <a:ext cx="72000" cy="108000"/>
                  </a:xfrm>
                  <a:prstGeom prst="rect">
                    <a:avLst/>
                  </a:prstGeom>
                  <a:solidFill>
                    <a:srgbClr val="4280EF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  <p:sp>
                <p:nvSpPr>
                  <p:cNvPr id="248" name="Rectángulo 247"/>
                  <p:cNvSpPr/>
                  <p:nvPr/>
                </p:nvSpPr>
                <p:spPr>
                  <a:xfrm>
                    <a:off x="2804955" y="1919886"/>
                    <a:ext cx="72000" cy="108000"/>
                  </a:xfrm>
                  <a:prstGeom prst="rect">
                    <a:avLst/>
                  </a:prstGeom>
                  <a:solidFill>
                    <a:srgbClr val="1A479E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  <p:sp>
                <p:nvSpPr>
                  <p:cNvPr id="249" name="Elipse 248"/>
                  <p:cNvSpPr/>
                  <p:nvPr/>
                </p:nvSpPr>
                <p:spPr>
                  <a:xfrm>
                    <a:off x="2822955" y="1955886"/>
                    <a:ext cx="36000" cy="36000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solidFill>
                      <a:srgbClr val="92D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  <p:sp>
                <p:nvSpPr>
                  <p:cNvPr id="250" name="Elipse 249"/>
                  <p:cNvSpPr/>
                  <p:nvPr/>
                </p:nvSpPr>
                <p:spPr>
                  <a:xfrm>
                    <a:off x="2929433" y="1955886"/>
                    <a:ext cx="36000" cy="36000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solidFill>
                      <a:srgbClr val="92D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</p:grpSp>
            <p:grpSp>
              <p:nvGrpSpPr>
                <p:cNvPr id="240" name="Grupo 239"/>
                <p:cNvGrpSpPr/>
                <p:nvPr/>
              </p:nvGrpSpPr>
              <p:grpSpPr>
                <a:xfrm>
                  <a:off x="2481581" y="1814424"/>
                  <a:ext cx="178478" cy="108000"/>
                  <a:chOff x="2804955" y="1919886"/>
                  <a:chExt cx="178478" cy="108000"/>
                </a:xfrm>
              </p:grpSpPr>
              <p:sp>
                <p:nvSpPr>
                  <p:cNvPr id="243" name="Rectángulo 242"/>
                  <p:cNvSpPr/>
                  <p:nvPr/>
                </p:nvSpPr>
                <p:spPr>
                  <a:xfrm>
                    <a:off x="2911433" y="1919886"/>
                    <a:ext cx="72000" cy="108000"/>
                  </a:xfrm>
                  <a:prstGeom prst="rect">
                    <a:avLst/>
                  </a:prstGeom>
                  <a:solidFill>
                    <a:srgbClr val="4280EF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  <p:sp>
                <p:nvSpPr>
                  <p:cNvPr id="244" name="Rectángulo 243"/>
                  <p:cNvSpPr/>
                  <p:nvPr/>
                </p:nvSpPr>
                <p:spPr>
                  <a:xfrm>
                    <a:off x="2804955" y="1919886"/>
                    <a:ext cx="72000" cy="108000"/>
                  </a:xfrm>
                  <a:prstGeom prst="rect">
                    <a:avLst/>
                  </a:prstGeom>
                  <a:solidFill>
                    <a:srgbClr val="1A479E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  <p:sp>
                <p:nvSpPr>
                  <p:cNvPr id="245" name="Elipse 244"/>
                  <p:cNvSpPr/>
                  <p:nvPr/>
                </p:nvSpPr>
                <p:spPr>
                  <a:xfrm>
                    <a:off x="2822955" y="1955886"/>
                    <a:ext cx="36000" cy="36000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solidFill>
                      <a:srgbClr val="92D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  <p:sp>
                <p:nvSpPr>
                  <p:cNvPr id="246" name="Elipse 245"/>
                  <p:cNvSpPr/>
                  <p:nvPr/>
                </p:nvSpPr>
                <p:spPr>
                  <a:xfrm>
                    <a:off x="2929433" y="1955886"/>
                    <a:ext cx="36000" cy="36000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solidFill>
                      <a:srgbClr val="92D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</p:grpSp>
            <p:sp>
              <p:nvSpPr>
                <p:cNvPr id="241" name="Rectángulo 240"/>
                <p:cNvSpPr/>
                <p:nvPr/>
              </p:nvSpPr>
              <p:spPr>
                <a:xfrm>
                  <a:off x="2267078" y="1953773"/>
                  <a:ext cx="396000" cy="1274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400" dirty="0">
                      <a:solidFill>
                        <a:schemeClr val="tx1"/>
                      </a:solidFill>
                    </a:rPr>
                    <a:t>L</a:t>
                  </a:r>
                  <a:r>
                    <a:rPr lang="es-CO" sz="400" dirty="0" smtClean="0">
                      <a:solidFill>
                        <a:schemeClr val="tx1"/>
                      </a:solidFill>
                    </a:rPr>
                    <a:t>1:</a:t>
                  </a:r>
                </a:p>
                <a:p>
                  <a:pPr algn="ctr"/>
                  <a:r>
                    <a:rPr lang="es-CO" sz="400" dirty="0" smtClean="0">
                      <a:solidFill>
                        <a:schemeClr val="tx1"/>
                      </a:solidFill>
                    </a:rPr>
                    <a:t>4Tx&amp;4Rx</a:t>
                  </a:r>
                  <a:endParaRPr lang="es-CO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2" name="Rectángulo redondeado 241"/>
                <p:cNvSpPr/>
                <p:nvPr/>
              </p:nvSpPr>
              <p:spPr>
                <a:xfrm>
                  <a:off x="2213078" y="2066964"/>
                  <a:ext cx="504000" cy="18000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800" b="1" dirty="0" smtClean="0">
                      <a:solidFill>
                        <a:srgbClr val="1A479E"/>
                      </a:solidFill>
                    </a:rPr>
                    <a:t>AHPCA</a:t>
                  </a:r>
                  <a:endParaRPr lang="es-CO" sz="1400" b="1" dirty="0">
                    <a:solidFill>
                      <a:srgbClr val="1A479E"/>
                    </a:solidFill>
                  </a:endParaRPr>
                </a:p>
              </p:txBody>
            </p:sp>
          </p:grpSp>
          <p:sp>
            <p:nvSpPr>
              <p:cNvPr id="235" name="Rectángulo 234"/>
              <p:cNvSpPr/>
              <p:nvPr/>
            </p:nvSpPr>
            <p:spPr>
              <a:xfrm>
                <a:off x="4735805" y="6294288"/>
                <a:ext cx="72000" cy="10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36" name="Rectángulo 235"/>
              <p:cNvSpPr/>
              <p:nvPr/>
            </p:nvSpPr>
            <p:spPr>
              <a:xfrm>
                <a:off x="4864027" y="6294288"/>
                <a:ext cx="72000" cy="10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sp>
          <p:nvSpPr>
            <p:cNvPr id="233" name="Elipse 232"/>
            <p:cNvSpPr/>
            <p:nvPr/>
          </p:nvSpPr>
          <p:spPr>
            <a:xfrm>
              <a:off x="5401029" y="2620363"/>
              <a:ext cx="504000" cy="180000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2731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050" dirty="0" smtClean="0"/>
                <a:t>3</a:t>
              </a:r>
              <a:r>
                <a:rPr lang="es-CO" sz="1000" dirty="0" smtClean="0"/>
                <a:t>G</a:t>
              </a:r>
              <a:endParaRPr lang="es-CO" sz="1400" dirty="0"/>
            </a:p>
          </p:txBody>
        </p:sp>
      </p:grpSp>
      <p:grpSp>
        <p:nvGrpSpPr>
          <p:cNvPr id="202" name="Grupo 201"/>
          <p:cNvGrpSpPr/>
          <p:nvPr/>
        </p:nvGrpSpPr>
        <p:grpSpPr>
          <a:xfrm>
            <a:off x="3765612" y="2747114"/>
            <a:ext cx="756000" cy="692899"/>
            <a:chOff x="2162212" y="1501876"/>
            <a:chExt cx="756000" cy="692899"/>
          </a:xfrm>
        </p:grpSpPr>
        <p:sp>
          <p:nvSpPr>
            <p:cNvPr id="230" name="Rectángulo 229"/>
            <p:cNvSpPr/>
            <p:nvPr/>
          </p:nvSpPr>
          <p:spPr>
            <a:xfrm>
              <a:off x="2190671" y="1501876"/>
              <a:ext cx="612000" cy="5040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3200" b="1" dirty="0" smtClean="0">
                  <a:solidFill>
                    <a:srgbClr val="C00000"/>
                  </a:solidFill>
                </a:rPr>
                <a:t>x3</a:t>
              </a:r>
              <a:endParaRPr lang="es-CO" sz="1050" b="1" dirty="0">
                <a:solidFill>
                  <a:srgbClr val="C00000"/>
                </a:solidFill>
              </a:endParaRPr>
            </a:p>
          </p:txBody>
        </p:sp>
        <p:sp>
          <p:nvSpPr>
            <p:cNvPr id="231" name="Rectángulo 230"/>
            <p:cNvSpPr/>
            <p:nvPr/>
          </p:nvSpPr>
          <p:spPr>
            <a:xfrm>
              <a:off x="2162212" y="1917776"/>
              <a:ext cx="756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1200" dirty="0" smtClean="0">
                  <a:solidFill>
                    <a:srgbClr val="C00000"/>
                  </a:solidFill>
                </a:rPr>
                <a:t>RRH (B2)</a:t>
              </a:r>
            </a:p>
          </p:txBody>
        </p:sp>
      </p:grpSp>
      <p:grpSp>
        <p:nvGrpSpPr>
          <p:cNvPr id="203" name="Grupo 202"/>
          <p:cNvGrpSpPr/>
          <p:nvPr/>
        </p:nvGrpSpPr>
        <p:grpSpPr>
          <a:xfrm>
            <a:off x="3297304" y="2483288"/>
            <a:ext cx="524438" cy="1260208"/>
            <a:chOff x="6625842" y="2111958"/>
            <a:chExt cx="524438" cy="1260208"/>
          </a:xfrm>
        </p:grpSpPr>
        <p:grpSp>
          <p:nvGrpSpPr>
            <p:cNvPr id="208" name="Grupo 207"/>
            <p:cNvGrpSpPr/>
            <p:nvPr/>
          </p:nvGrpSpPr>
          <p:grpSpPr>
            <a:xfrm>
              <a:off x="6625842" y="2111958"/>
              <a:ext cx="524438" cy="1260208"/>
              <a:chOff x="4568030" y="5142080"/>
              <a:chExt cx="524438" cy="1260208"/>
            </a:xfrm>
          </p:grpSpPr>
          <p:grpSp>
            <p:nvGrpSpPr>
              <p:cNvPr id="210" name="Grupo 209"/>
              <p:cNvGrpSpPr/>
              <p:nvPr/>
            </p:nvGrpSpPr>
            <p:grpSpPr>
              <a:xfrm>
                <a:off x="4568030" y="5142080"/>
                <a:ext cx="524438" cy="1225897"/>
                <a:chOff x="2202859" y="1090646"/>
                <a:chExt cx="524438" cy="1225897"/>
              </a:xfrm>
            </p:grpSpPr>
            <p:grpSp>
              <p:nvGrpSpPr>
                <p:cNvPr id="213" name="Grupo 212"/>
                <p:cNvGrpSpPr/>
                <p:nvPr/>
              </p:nvGrpSpPr>
              <p:grpSpPr>
                <a:xfrm>
                  <a:off x="2202859" y="1090646"/>
                  <a:ext cx="524438" cy="1225897"/>
                  <a:chOff x="2202859" y="1090646"/>
                  <a:chExt cx="524438" cy="1225897"/>
                </a:xfrm>
              </p:grpSpPr>
              <p:sp>
                <p:nvSpPr>
                  <p:cNvPr id="227" name="Rectángulo redondeado 226"/>
                  <p:cNvSpPr/>
                  <p:nvPr/>
                </p:nvSpPr>
                <p:spPr>
                  <a:xfrm>
                    <a:off x="2202859" y="1170285"/>
                    <a:ext cx="524438" cy="1146258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9050">
                    <a:solidFill>
                      <a:srgbClr val="1A479E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  <p:sp>
                <p:nvSpPr>
                  <p:cNvPr id="228" name="Elipse 227"/>
                  <p:cNvSpPr/>
                  <p:nvPr/>
                </p:nvSpPr>
                <p:spPr>
                  <a:xfrm>
                    <a:off x="2213078" y="1376809"/>
                    <a:ext cx="504000" cy="180000"/>
                  </a:xfrm>
                  <a:prstGeom prst="ellipse">
                    <a:avLst/>
                  </a:prstGeom>
                  <a:solidFill>
                    <a:srgbClr val="273142"/>
                  </a:solidFill>
                  <a:ln>
                    <a:solidFill>
                      <a:srgbClr val="27314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CO" sz="900" dirty="0" smtClean="0"/>
                      <a:t>LTE</a:t>
                    </a:r>
                    <a:endParaRPr lang="es-CO" sz="1400" dirty="0"/>
                  </a:p>
                </p:txBody>
              </p:sp>
              <p:sp>
                <p:nvSpPr>
                  <p:cNvPr id="229" name="CuadroTexto 228"/>
                  <p:cNvSpPr txBox="1"/>
                  <p:nvPr/>
                </p:nvSpPr>
                <p:spPr>
                  <a:xfrm>
                    <a:off x="2291954" y="1090646"/>
                    <a:ext cx="346249" cy="361385"/>
                  </a:xfrm>
                  <a:prstGeom prst="rect">
                    <a:avLst/>
                  </a:prstGeom>
                  <a:noFill/>
                </p:spPr>
                <p:txBody>
                  <a:bodyPr vert="vert270" wrap="square" rtlCol="0" anchor="ctr">
                    <a:spAutoFit/>
                  </a:bodyPr>
                  <a:lstStyle/>
                  <a:p>
                    <a:pPr algn="ctr"/>
                    <a:r>
                      <a:rPr lang="es-CO" sz="105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S1</a:t>
                    </a:r>
                    <a:endParaRPr lang="es-CO" sz="20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214" name="Rectángulo 213"/>
                <p:cNvSpPr/>
                <p:nvPr/>
              </p:nvSpPr>
              <p:spPr>
                <a:xfrm>
                  <a:off x="2231078" y="1868424"/>
                  <a:ext cx="468000" cy="397081"/>
                </a:xfrm>
                <a:prstGeom prst="rect">
                  <a:avLst/>
                </a:prstGeom>
                <a:solidFill>
                  <a:srgbClr val="CCF4FF"/>
                </a:solidFill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grpSp>
              <p:nvGrpSpPr>
                <p:cNvPr id="215" name="Grupo 214"/>
                <p:cNvGrpSpPr/>
                <p:nvPr/>
              </p:nvGrpSpPr>
              <p:grpSpPr>
                <a:xfrm>
                  <a:off x="2264156" y="1814424"/>
                  <a:ext cx="178478" cy="108000"/>
                  <a:chOff x="2804955" y="1919886"/>
                  <a:chExt cx="178478" cy="108000"/>
                </a:xfrm>
              </p:grpSpPr>
              <p:sp>
                <p:nvSpPr>
                  <p:cNvPr id="223" name="Rectángulo 222"/>
                  <p:cNvSpPr/>
                  <p:nvPr/>
                </p:nvSpPr>
                <p:spPr>
                  <a:xfrm>
                    <a:off x="2911433" y="1919886"/>
                    <a:ext cx="72000" cy="108000"/>
                  </a:xfrm>
                  <a:prstGeom prst="rect">
                    <a:avLst/>
                  </a:prstGeom>
                  <a:solidFill>
                    <a:srgbClr val="4280EF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  <p:sp>
                <p:nvSpPr>
                  <p:cNvPr id="224" name="Rectángulo 223"/>
                  <p:cNvSpPr/>
                  <p:nvPr/>
                </p:nvSpPr>
                <p:spPr>
                  <a:xfrm>
                    <a:off x="2804955" y="1919886"/>
                    <a:ext cx="72000" cy="108000"/>
                  </a:xfrm>
                  <a:prstGeom prst="rect">
                    <a:avLst/>
                  </a:prstGeom>
                  <a:solidFill>
                    <a:srgbClr val="1A479E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  <p:sp>
                <p:nvSpPr>
                  <p:cNvPr id="225" name="Elipse 224"/>
                  <p:cNvSpPr/>
                  <p:nvPr/>
                </p:nvSpPr>
                <p:spPr>
                  <a:xfrm>
                    <a:off x="2822955" y="1955886"/>
                    <a:ext cx="36000" cy="36000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solidFill>
                      <a:srgbClr val="92D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  <p:sp>
                <p:nvSpPr>
                  <p:cNvPr id="226" name="Elipse 225"/>
                  <p:cNvSpPr/>
                  <p:nvPr/>
                </p:nvSpPr>
                <p:spPr>
                  <a:xfrm>
                    <a:off x="2929433" y="1955886"/>
                    <a:ext cx="36000" cy="36000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solidFill>
                      <a:srgbClr val="92D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</p:grpSp>
            <p:grpSp>
              <p:nvGrpSpPr>
                <p:cNvPr id="216" name="Grupo 215"/>
                <p:cNvGrpSpPr/>
                <p:nvPr/>
              </p:nvGrpSpPr>
              <p:grpSpPr>
                <a:xfrm>
                  <a:off x="2481581" y="1814424"/>
                  <a:ext cx="178478" cy="108000"/>
                  <a:chOff x="2804955" y="1919886"/>
                  <a:chExt cx="178478" cy="108000"/>
                </a:xfrm>
              </p:grpSpPr>
              <p:sp>
                <p:nvSpPr>
                  <p:cNvPr id="219" name="Rectángulo 218"/>
                  <p:cNvSpPr/>
                  <p:nvPr/>
                </p:nvSpPr>
                <p:spPr>
                  <a:xfrm>
                    <a:off x="2911433" y="1919886"/>
                    <a:ext cx="72000" cy="108000"/>
                  </a:xfrm>
                  <a:prstGeom prst="rect">
                    <a:avLst/>
                  </a:prstGeom>
                  <a:solidFill>
                    <a:srgbClr val="4280EF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  <p:sp>
                <p:nvSpPr>
                  <p:cNvPr id="220" name="Rectángulo 219"/>
                  <p:cNvSpPr/>
                  <p:nvPr/>
                </p:nvSpPr>
                <p:spPr>
                  <a:xfrm>
                    <a:off x="2804955" y="1919886"/>
                    <a:ext cx="72000" cy="108000"/>
                  </a:xfrm>
                  <a:prstGeom prst="rect">
                    <a:avLst/>
                  </a:prstGeom>
                  <a:solidFill>
                    <a:srgbClr val="1A479E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  <p:sp>
                <p:nvSpPr>
                  <p:cNvPr id="221" name="Elipse 220"/>
                  <p:cNvSpPr/>
                  <p:nvPr/>
                </p:nvSpPr>
                <p:spPr>
                  <a:xfrm>
                    <a:off x="2822955" y="1955886"/>
                    <a:ext cx="36000" cy="36000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solidFill>
                      <a:srgbClr val="92D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  <p:sp>
                <p:nvSpPr>
                  <p:cNvPr id="222" name="Elipse 221"/>
                  <p:cNvSpPr/>
                  <p:nvPr/>
                </p:nvSpPr>
                <p:spPr>
                  <a:xfrm>
                    <a:off x="2929433" y="1955886"/>
                    <a:ext cx="36000" cy="36000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solidFill>
                      <a:srgbClr val="92D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</p:grpSp>
            <p:sp>
              <p:nvSpPr>
                <p:cNvPr id="217" name="Rectángulo 216"/>
                <p:cNvSpPr/>
                <p:nvPr/>
              </p:nvSpPr>
              <p:spPr>
                <a:xfrm>
                  <a:off x="2267078" y="1953773"/>
                  <a:ext cx="396000" cy="1274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400" dirty="0">
                      <a:solidFill>
                        <a:schemeClr val="tx1"/>
                      </a:solidFill>
                    </a:rPr>
                    <a:t>L</a:t>
                  </a:r>
                  <a:r>
                    <a:rPr lang="es-CO" sz="400" dirty="0" smtClean="0">
                      <a:solidFill>
                        <a:schemeClr val="tx1"/>
                      </a:solidFill>
                    </a:rPr>
                    <a:t>1:</a:t>
                  </a:r>
                </a:p>
                <a:p>
                  <a:pPr algn="ctr"/>
                  <a:r>
                    <a:rPr lang="es-CO" sz="400" dirty="0" smtClean="0">
                      <a:solidFill>
                        <a:schemeClr val="tx1"/>
                      </a:solidFill>
                    </a:rPr>
                    <a:t>4Tx&amp;4Rx</a:t>
                  </a:r>
                  <a:endParaRPr lang="es-CO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8" name="Rectángulo redondeado 217"/>
                <p:cNvSpPr/>
                <p:nvPr/>
              </p:nvSpPr>
              <p:spPr>
                <a:xfrm>
                  <a:off x="2213078" y="2066964"/>
                  <a:ext cx="504000" cy="18000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800" b="1" dirty="0" smtClean="0">
                      <a:solidFill>
                        <a:srgbClr val="1A479E"/>
                      </a:solidFill>
                    </a:rPr>
                    <a:t>FHFB</a:t>
                  </a:r>
                  <a:endParaRPr lang="es-CO" sz="1400" b="1" dirty="0">
                    <a:solidFill>
                      <a:srgbClr val="1A479E"/>
                    </a:solidFill>
                  </a:endParaRPr>
                </a:p>
              </p:txBody>
            </p:sp>
          </p:grpSp>
          <p:sp>
            <p:nvSpPr>
              <p:cNvPr id="211" name="Rectángulo 210"/>
              <p:cNvSpPr/>
              <p:nvPr/>
            </p:nvSpPr>
            <p:spPr>
              <a:xfrm>
                <a:off x="4735805" y="6294288"/>
                <a:ext cx="72000" cy="10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12" name="Rectángulo 211"/>
              <p:cNvSpPr/>
              <p:nvPr/>
            </p:nvSpPr>
            <p:spPr>
              <a:xfrm>
                <a:off x="4864027" y="6294288"/>
                <a:ext cx="72000" cy="10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sp>
          <p:nvSpPr>
            <p:cNvPr id="209" name="Elipse 208"/>
            <p:cNvSpPr/>
            <p:nvPr/>
          </p:nvSpPr>
          <p:spPr>
            <a:xfrm>
              <a:off x="6636061" y="2620363"/>
              <a:ext cx="504000" cy="180000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2731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050" dirty="0" smtClean="0"/>
                <a:t>3</a:t>
              </a:r>
              <a:r>
                <a:rPr lang="es-CO" sz="1000" dirty="0" smtClean="0"/>
                <a:t>G</a:t>
              </a:r>
              <a:endParaRPr lang="es-CO" sz="1400" dirty="0"/>
            </a:p>
          </p:txBody>
        </p:sp>
      </p:grpSp>
      <p:sp>
        <p:nvSpPr>
          <p:cNvPr id="204" name="Rectángulo 203"/>
          <p:cNvSpPr/>
          <p:nvPr/>
        </p:nvSpPr>
        <p:spPr>
          <a:xfrm rot="16200000">
            <a:off x="3387203" y="3883486"/>
            <a:ext cx="576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200" dirty="0" smtClean="0"/>
              <a:t>OBSAI</a:t>
            </a:r>
          </a:p>
        </p:txBody>
      </p:sp>
      <p:grpSp>
        <p:nvGrpSpPr>
          <p:cNvPr id="205" name="Grupo 204"/>
          <p:cNvGrpSpPr/>
          <p:nvPr/>
        </p:nvGrpSpPr>
        <p:grpSpPr>
          <a:xfrm>
            <a:off x="5095172" y="2732687"/>
            <a:ext cx="756000" cy="692899"/>
            <a:chOff x="2162212" y="1501876"/>
            <a:chExt cx="756000" cy="692899"/>
          </a:xfrm>
        </p:grpSpPr>
        <p:sp>
          <p:nvSpPr>
            <p:cNvPr id="206" name="Rectángulo 205"/>
            <p:cNvSpPr/>
            <p:nvPr/>
          </p:nvSpPr>
          <p:spPr>
            <a:xfrm>
              <a:off x="2190671" y="1501876"/>
              <a:ext cx="612000" cy="5040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3200" b="1" dirty="0" smtClean="0">
                  <a:solidFill>
                    <a:srgbClr val="C00000"/>
                  </a:solidFill>
                </a:rPr>
                <a:t>x3</a:t>
              </a:r>
              <a:endParaRPr lang="es-CO" sz="1050" b="1" dirty="0">
                <a:solidFill>
                  <a:srgbClr val="C00000"/>
                </a:solidFill>
              </a:endParaRPr>
            </a:p>
          </p:txBody>
        </p:sp>
        <p:sp>
          <p:nvSpPr>
            <p:cNvPr id="207" name="Rectángulo 206"/>
            <p:cNvSpPr/>
            <p:nvPr/>
          </p:nvSpPr>
          <p:spPr>
            <a:xfrm>
              <a:off x="2162212" y="1917776"/>
              <a:ext cx="756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1200" dirty="0" smtClean="0">
                  <a:solidFill>
                    <a:srgbClr val="C00000"/>
                  </a:solidFill>
                </a:rPr>
                <a:t>RRH (B7)</a:t>
              </a:r>
            </a:p>
          </p:txBody>
        </p:sp>
      </p:grpSp>
      <p:sp>
        <p:nvSpPr>
          <p:cNvPr id="348" name="Elipse 347"/>
          <p:cNvSpPr/>
          <p:nvPr/>
        </p:nvSpPr>
        <p:spPr>
          <a:xfrm>
            <a:off x="4634496" y="2993793"/>
            <a:ext cx="504000" cy="180000"/>
          </a:xfrm>
          <a:prstGeom prst="ellipse">
            <a:avLst/>
          </a:prstGeom>
          <a:solidFill>
            <a:srgbClr val="002060"/>
          </a:solidFill>
          <a:ln>
            <a:solidFill>
              <a:srgbClr val="2731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 smtClean="0"/>
              <a:t>LTE</a:t>
            </a:r>
            <a:endParaRPr lang="es-CO" sz="1400" dirty="0"/>
          </a:p>
        </p:txBody>
      </p:sp>
      <p:sp>
        <p:nvSpPr>
          <p:cNvPr id="349" name="Rectángulo 348"/>
          <p:cNvSpPr/>
          <p:nvPr/>
        </p:nvSpPr>
        <p:spPr>
          <a:xfrm>
            <a:off x="8301146" y="1227622"/>
            <a:ext cx="3600000" cy="2200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b="1" dirty="0" smtClean="0">
                <a:latin typeface="Arial,Bold"/>
                <a:ea typeface="Calibri" panose="020F0502020204030204" pitchFamily="34" charset="0"/>
              </a:rPr>
              <a:t>Comentarios:</a:t>
            </a:r>
            <a:endParaRPr lang="es-CO" sz="800" dirty="0" smtClean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1100" dirty="0" smtClean="0"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sz="1100" dirty="0" smtClean="0">
                <a:latin typeface="Calibri" panose="020F0502020204030204" pitchFamily="34" charset="0"/>
                <a:ea typeface="Calibri" panose="020F0502020204030204" pitchFamily="34" charset="0"/>
              </a:rPr>
              <a:t>RADIO:</a:t>
            </a:r>
            <a:endParaRPr lang="es-CO" sz="11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71450" indent="-1714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1100" dirty="0" smtClean="0">
                <a:latin typeface="Calibri" panose="020F0502020204030204" pitchFamily="34" charset="0"/>
                <a:ea typeface="Calibri" panose="020F0502020204030204" pitchFamily="34" charset="0"/>
              </a:rPr>
              <a:t>Radios FHFB en RF </a:t>
            </a:r>
            <a:r>
              <a:rPr lang="es-CO" sz="1100" dirty="0" err="1" smtClean="0">
                <a:latin typeface="Calibri" panose="020F0502020204030204" pitchFamily="34" charset="0"/>
                <a:ea typeface="Calibri" panose="020F0502020204030204" pitchFamily="34" charset="0"/>
              </a:rPr>
              <a:t>Sharing</a:t>
            </a:r>
            <a:r>
              <a:rPr lang="es-CO" sz="1100" dirty="0" smtClean="0">
                <a:latin typeface="Calibri" panose="020F0502020204030204" pitchFamily="34" charset="0"/>
                <a:ea typeface="Calibri" panose="020F0502020204030204" pitchFamily="34" charset="0"/>
              </a:rPr>
              <a:t> para LTE1900 +WCDMA1900. MIMO 4x4 en LTE</a:t>
            </a:r>
          </a:p>
          <a:p>
            <a:pPr marL="171450" indent="-1714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1100" dirty="0" smtClean="0">
                <a:latin typeface="Calibri" panose="020F0502020204030204" pitchFamily="34" charset="0"/>
                <a:ea typeface="Calibri" panose="020F0502020204030204" pitchFamily="34" charset="0"/>
              </a:rPr>
              <a:t>FRHG, AHHB RRH principalmente usados con 2/2/2 @20W cada portadora en la banda de 2600</a:t>
            </a:r>
          </a:p>
          <a:p>
            <a:pPr marL="171450" indent="-1714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1100" dirty="0" smtClean="0">
                <a:latin typeface="Calibri" panose="020F0502020204030204" pitchFamily="34" charset="0"/>
                <a:ea typeface="Calibri" panose="020F0502020204030204" pitchFamily="34" charset="0"/>
              </a:rPr>
              <a:t>FXCB/A módulos 3Tx/6Rx</a:t>
            </a:r>
          </a:p>
          <a:p>
            <a:pPr>
              <a:spcAft>
                <a:spcPts val="0"/>
              </a:spcAft>
            </a:pPr>
            <a:endParaRPr lang="en-US" sz="11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1100" dirty="0" smtClean="0">
                <a:latin typeface="Calibri" panose="020F0502020204030204" pitchFamily="34" charset="0"/>
                <a:ea typeface="Calibri" panose="020F0502020204030204" pitchFamily="34" charset="0"/>
              </a:rPr>
              <a:t>BANDA BASE:</a:t>
            </a:r>
          </a:p>
          <a:p>
            <a:pPr marL="171450" indent="-1714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1100" dirty="0" err="1">
                <a:latin typeface="Calibri" panose="020F0502020204030204" pitchFamily="34" charset="0"/>
                <a:ea typeface="Calibri" panose="020F0502020204030204" pitchFamily="34" charset="0"/>
              </a:rPr>
              <a:t>AirScale</a:t>
            </a:r>
            <a:r>
              <a:rPr lang="es-CO" sz="1100" dirty="0">
                <a:latin typeface="Calibri" panose="020F0502020204030204" pitchFamily="34" charset="0"/>
                <a:ea typeface="Calibri" panose="020F0502020204030204" pitchFamily="34" charset="0"/>
              </a:rPr>
              <a:t> BB + FSMF en SRAN</a:t>
            </a:r>
          </a:p>
          <a:p>
            <a:pPr marL="171450" indent="-1714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1100" dirty="0" smtClean="0">
                <a:latin typeface="Calibri" panose="020F0502020204030204" pitchFamily="34" charset="0"/>
                <a:ea typeface="Calibri" panose="020F0502020204030204" pitchFamily="34" charset="0"/>
              </a:rPr>
              <a:t>Se considera 1 ABIA para dos portadoras MIMO 4x4</a:t>
            </a:r>
          </a:p>
        </p:txBody>
      </p:sp>
      <p:sp>
        <p:nvSpPr>
          <p:cNvPr id="350" name="Rectángulo 349"/>
          <p:cNvSpPr/>
          <p:nvPr/>
        </p:nvSpPr>
        <p:spPr>
          <a:xfrm>
            <a:off x="8301146" y="3768497"/>
            <a:ext cx="360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s-CO" sz="1600" b="1" dirty="0" smtClean="0">
                <a:latin typeface="Arial,Bold"/>
                <a:ea typeface="Calibri" panose="020F0502020204030204" pitchFamily="34" charset="0"/>
              </a:rPr>
              <a:t>Comentarios adicionales:</a:t>
            </a:r>
            <a:endParaRPr lang="es-CO" sz="800" dirty="0" smtClean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71450" indent="-1714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1100" dirty="0" smtClean="0">
                <a:latin typeface="Calibri" panose="020F0502020204030204" pitchFamily="34" charset="0"/>
                <a:ea typeface="Calibri" panose="020F0502020204030204" pitchFamily="34" charset="0"/>
              </a:rPr>
              <a:t>AHHB en proceso de homologación.</a:t>
            </a:r>
          </a:p>
          <a:p>
            <a:pPr marL="171450" indent="-1714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1100" dirty="0" smtClean="0">
                <a:latin typeface="Calibri" panose="020F0502020204030204" pitchFamily="34" charset="0"/>
                <a:ea typeface="Calibri" panose="020F0502020204030204" pitchFamily="34" charset="0"/>
              </a:rPr>
              <a:t>La configuración objetivo debe ser probada antes de despliegue.</a:t>
            </a:r>
          </a:p>
          <a:p>
            <a:pPr marL="171450" indent="-1714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1100" dirty="0" smtClean="0">
                <a:latin typeface="Calibri" panose="020F0502020204030204" pitchFamily="34" charset="0"/>
                <a:ea typeface="Calibri" panose="020F0502020204030204" pitchFamily="34" charset="0"/>
              </a:rPr>
              <a:t>AHPCA requiere SRAN19B.</a:t>
            </a:r>
          </a:p>
          <a:p>
            <a:pPr marL="171450" indent="-1714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1100" dirty="0" err="1" smtClean="0">
                <a:latin typeface="Calibri" panose="020F0502020204030204" pitchFamily="34" charset="0"/>
                <a:ea typeface="Calibri" panose="020F0502020204030204" pitchFamily="34" charset="0"/>
              </a:rPr>
              <a:t>SynE</a:t>
            </a:r>
            <a:r>
              <a:rPr lang="es-CO" sz="1100" dirty="0" smtClean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CO" sz="1100" dirty="0" err="1" smtClean="0">
                <a:latin typeface="Calibri" panose="020F0502020204030204" pitchFamily="34" charset="0"/>
                <a:ea typeface="Calibri" panose="020F0502020204030204" pitchFamily="34" charset="0"/>
              </a:rPr>
              <a:t>feature</a:t>
            </a:r>
            <a:r>
              <a:rPr lang="es-CO" sz="1100" dirty="0" smtClean="0">
                <a:latin typeface="Calibri" panose="020F0502020204030204" pitchFamily="34" charset="0"/>
                <a:ea typeface="Calibri" panose="020F0502020204030204" pitchFamily="34" charset="0"/>
              </a:rPr>
              <a:t> SRAN18SP – SR000844/LTE563 </a:t>
            </a:r>
            <a:r>
              <a:rPr lang="es-CO" sz="1100" dirty="0" err="1" smtClean="0">
                <a:latin typeface="Calibri" panose="020F0502020204030204" pitchFamily="34" charset="0"/>
                <a:ea typeface="Calibri" panose="020F0502020204030204" pitchFamily="34" charset="0"/>
              </a:rPr>
              <a:t>Syncchronous</a:t>
            </a:r>
            <a:r>
              <a:rPr lang="es-CO" sz="1100" dirty="0" smtClean="0">
                <a:latin typeface="Calibri" panose="020F0502020204030204" pitchFamily="34" charset="0"/>
                <a:ea typeface="Calibri" panose="020F0502020204030204" pitchFamily="34" charset="0"/>
              </a:rPr>
              <a:t> Ethernet </a:t>
            </a:r>
            <a:r>
              <a:rPr lang="es-CO" sz="1100" dirty="0" err="1" smtClean="0">
                <a:latin typeface="Calibri" panose="020F0502020204030204" pitchFamily="34" charset="0"/>
                <a:ea typeface="Calibri" panose="020F0502020204030204" pitchFamily="34" charset="0"/>
              </a:rPr>
              <a:t>Generation</a:t>
            </a:r>
            <a:r>
              <a:rPr lang="es-CO" sz="1100" dirty="0" smtClean="0">
                <a:latin typeface="Calibri" panose="020F0502020204030204" pitchFamily="34" charset="0"/>
                <a:ea typeface="Calibri" panose="020F0502020204030204" pitchFamily="34" charset="0"/>
              </a:rPr>
              <a:t> es requerido.</a:t>
            </a:r>
          </a:p>
          <a:p>
            <a:pPr marL="171450" indent="-1714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1100" dirty="0" smtClean="0">
                <a:latin typeface="Calibri" panose="020F0502020204030204" pitchFamily="34" charset="0"/>
                <a:ea typeface="Calibri" panose="020F0502020204030204" pitchFamily="34" charset="0"/>
              </a:rPr>
              <a:t>SR002160 I/Q </a:t>
            </a:r>
            <a:r>
              <a:rPr lang="es-CO" sz="1100" dirty="0" err="1" smtClean="0">
                <a:latin typeface="Calibri" panose="020F0502020204030204" pitchFamily="34" charset="0"/>
                <a:ea typeface="Calibri" panose="020F0502020204030204" pitchFamily="34" charset="0"/>
              </a:rPr>
              <a:t>routing</a:t>
            </a:r>
            <a:r>
              <a:rPr lang="es-CO" sz="1100" dirty="0" smtClean="0">
                <a:latin typeface="Calibri" panose="020F0502020204030204" pitchFamily="34" charset="0"/>
                <a:ea typeface="Calibri" panose="020F0502020204030204" pitchFamily="34" charset="0"/>
              </a:rPr>
              <a:t> entre módulos de sistemas en SBTS es requerido.</a:t>
            </a:r>
          </a:p>
          <a:p>
            <a:pPr marL="171450" indent="-1714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1100" dirty="0" smtClean="0">
                <a:latin typeface="Calibri" panose="020F0502020204030204" pitchFamily="34" charset="0"/>
                <a:ea typeface="Calibri" panose="020F0502020204030204" pitchFamily="34" charset="0"/>
              </a:rPr>
              <a:t>LTE2019 </a:t>
            </a:r>
            <a:r>
              <a:rPr lang="es-CO" sz="1100" dirty="0" err="1" smtClean="0">
                <a:latin typeface="Calibri" panose="020F0502020204030204" pitchFamily="34" charset="0"/>
                <a:ea typeface="Calibri" panose="020F0502020204030204" pitchFamily="34" charset="0"/>
              </a:rPr>
              <a:t>Advanced</a:t>
            </a:r>
            <a:r>
              <a:rPr lang="es-CO" sz="1100" dirty="0" smtClean="0">
                <a:latin typeface="Calibri" panose="020F0502020204030204" pitchFamily="34" charset="0"/>
                <a:ea typeface="Calibri" panose="020F0502020204030204" pitchFamily="34" charset="0"/>
              </a:rPr>
              <a:t> Dual </a:t>
            </a:r>
            <a:r>
              <a:rPr lang="es-CO" sz="1100" dirty="0" err="1" smtClean="0">
                <a:latin typeface="Calibri" panose="020F0502020204030204" pitchFamily="34" charset="0"/>
                <a:ea typeface="Calibri" panose="020F0502020204030204" pitchFamily="34" charset="0"/>
              </a:rPr>
              <a:t>Carrier</a:t>
            </a:r>
            <a:r>
              <a:rPr lang="es-CO" sz="1100" dirty="0" smtClean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CO" sz="1100" dirty="0" err="1" smtClean="0">
                <a:latin typeface="Calibri" panose="020F0502020204030204" pitchFamily="34" charset="0"/>
                <a:ea typeface="Calibri" panose="020F0502020204030204" pitchFamily="34" charset="0"/>
              </a:rPr>
              <a:t>Operation</a:t>
            </a:r>
            <a:r>
              <a:rPr lang="es-CO" sz="1100" dirty="0" smtClean="0">
                <a:latin typeface="Calibri" panose="020F0502020204030204" pitchFamily="34" charset="0"/>
                <a:ea typeface="Calibri" panose="020F0502020204030204" pitchFamily="34" charset="0"/>
              </a:rPr>
              <a:t> es requerido.</a:t>
            </a:r>
          </a:p>
          <a:p>
            <a:pPr marL="171450" indent="-1714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1100" dirty="0" smtClean="0">
                <a:latin typeface="Calibri" panose="020F0502020204030204" pitchFamily="34" charset="0"/>
                <a:ea typeface="Calibri" panose="020F0502020204030204" pitchFamily="34" charset="0"/>
              </a:rPr>
              <a:t>En caso necesitar +20W en 3G_1900, se debe cambiar el MIMO4x4 a MIMO 2x2 y usar los PIPE 1-2 en LTE1900 (20W), PIPE 3-4 UMTS ( +20W)</a:t>
            </a:r>
            <a:endParaRPr lang="es-CO" sz="11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54" name="Proceso 353"/>
          <p:cNvSpPr/>
          <p:nvPr/>
        </p:nvSpPr>
        <p:spPr>
          <a:xfrm>
            <a:off x="6237388" y="4728296"/>
            <a:ext cx="1890153" cy="506051"/>
          </a:xfrm>
          <a:prstGeom prst="flowChartProcess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chemeClr val="tx1"/>
                </a:solidFill>
              </a:rPr>
              <a:t>Futuro LTE 850</a:t>
            </a:r>
          </a:p>
          <a:p>
            <a:pPr algn="ctr"/>
            <a:r>
              <a:rPr lang="es-CO" sz="1200" dirty="0" smtClean="0">
                <a:solidFill>
                  <a:schemeClr val="tx1"/>
                </a:solidFill>
              </a:rPr>
              <a:t>LTE (4T/4R) 1+1+1 @40W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344" name="Proceso 343"/>
          <p:cNvSpPr/>
          <p:nvPr/>
        </p:nvSpPr>
        <p:spPr>
          <a:xfrm>
            <a:off x="1580596" y="6125156"/>
            <a:ext cx="1986525" cy="335881"/>
          </a:xfrm>
          <a:prstGeom prst="flowChartProcess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 smtClean="0">
                <a:solidFill>
                  <a:schemeClr val="tx1"/>
                </a:solidFill>
              </a:rPr>
              <a:t>1+1+1 WCDMA 1900</a:t>
            </a:r>
          </a:p>
        </p:txBody>
      </p:sp>
      <p:sp>
        <p:nvSpPr>
          <p:cNvPr id="345" name="Proceso 344"/>
          <p:cNvSpPr/>
          <p:nvPr/>
        </p:nvSpPr>
        <p:spPr>
          <a:xfrm>
            <a:off x="7296108" y="6125156"/>
            <a:ext cx="1986525" cy="335881"/>
          </a:xfrm>
          <a:prstGeom prst="flowChartProcess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 smtClean="0">
                <a:solidFill>
                  <a:schemeClr val="tx1"/>
                </a:solidFill>
              </a:rPr>
              <a:t>2+2+2 WCDMA 850</a:t>
            </a:r>
          </a:p>
        </p:txBody>
      </p:sp>
      <p:sp>
        <p:nvSpPr>
          <p:cNvPr id="358" name="Rectangle 59"/>
          <p:cNvSpPr/>
          <p:nvPr/>
        </p:nvSpPr>
        <p:spPr>
          <a:xfrm>
            <a:off x="3070378" y="1579393"/>
            <a:ext cx="1224000" cy="864000"/>
          </a:xfrm>
          <a:prstGeom prst="rect">
            <a:avLst/>
          </a:prstGeom>
          <a:noFill/>
          <a:ln w="1905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20000" bIns="120000" rtlCol="0" anchor="ctr" anchorCtr="0"/>
          <a:lstStyle/>
          <a:p>
            <a:pPr defTabSz="1219170"/>
            <a:r>
              <a:rPr lang="es-MX" sz="1100" kern="0" dirty="0" smtClean="0">
                <a:solidFill>
                  <a:srgbClr val="124191"/>
                </a:solidFill>
              </a:rPr>
              <a:t>LTE (</a:t>
            </a:r>
            <a:r>
              <a:rPr lang="es-MX" sz="1100" kern="0" dirty="0" smtClean="0">
                <a:solidFill>
                  <a:srgbClr val="C00000"/>
                </a:solidFill>
              </a:rPr>
              <a:t>4T/4R</a:t>
            </a:r>
            <a:r>
              <a:rPr lang="es-MX" sz="1100" kern="0" dirty="0" smtClean="0">
                <a:solidFill>
                  <a:srgbClr val="124191"/>
                </a:solidFill>
              </a:rPr>
              <a:t>)</a:t>
            </a:r>
          </a:p>
          <a:p>
            <a:pPr defTabSz="1219170"/>
            <a:r>
              <a:rPr lang="es-MX" sz="1100" kern="0" dirty="0" smtClean="0">
                <a:solidFill>
                  <a:srgbClr val="124191"/>
                </a:solidFill>
              </a:rPr>
              <a:t>1+1+1 @5/10Mhz</a:t>
            </a:r>
          </a:p>
          <a:p>
            <a:pPr defTabSz="1219170"/>
            <a:r>
              <a:rPr lang="es-MX" sz="1100" kern="0" dirty="0" smtClean="0">
                <a:solidFill>
                  <a:srgbClr val="124191"/>
                </a:solidFill>
              </a:rPr>
              <a:t>@</a:t>
            </a:r>
            <a:r>
              <a:rPr lang="es-MX" sz="1100" kern="0" dirty="0">
                <a:solidFill>
                  <a:srgbClr val="C00000"/>
                </a:solidFill>
              </a:rPr>
              <a:t>2</a:t>
            </a:r>
            <a:r>
              <a:rPr lang="es-MX" sz="1100" kern="0" dirty="0" smtClean="0">
                <a:solidFill>
                  <a:srgbClr val="C00000"/>
                </a:solidFill>
              </a:rPr>
              <a:t>0W</a:t>
            </a:r>
            <a:endParaRPr lang="es-MX" sz="1100" kern="0" dirty="0">
              <a:solidFill>
                <a:srgbClr val="C00000"/>
              </a:solidFill>
            </a:endParaRPr>
          </a:p>
        </p:txBody>
      </p:sp>
      <p:sp>
        <p:nvSpPr>
          <p:cNvPr id="359" name="Rectangle 59"/>
          <p:cNvSpPr/>
          <p:nvPr/>
        </p:nvSpPr>
        <p:spPr>
          <a:xfrm>
            <a:off x="1934902" y="1579393"/>
            <a:ext cx="1080000" cy="86400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20000" bIns="120000" rtlCol="0" anchor="ctr" anchorCtr="0"/>
          <a:lstStyle/>
          <a:p>
            <a:pPr defTabSz="1219170">
              <a:defRPr/>
            </a:pPr>
            <a:r>
              <a:rPr lang="en-US" sz="1100" kern="0" dirty="0" smtClean="0">
                <a:solidFill>
                  <a:srgbClr val="124191"/>
                </a:solidFill>
              </a:rPr>
              <a:t>WCDMA </a:t>
            </a:r>
            <a:r>
              <a:rPr lang="en-US" sz="1100" kern="0" dirty="0" smtClean="0">
                <a:solidFill>
                  <a:srgbClr val="C00000"/>
                </a:solidFill>
              </a:rPr>
              <a:t>1+1+1</a:t>
            </a:r>
          </a:p>
          <a:p>
            <a:pPr defTabSz="1219170">
              <a:defRPr/>
            </a:pPr>
            <a:r>
              <a:rPr lang="en-US" sz="1100" kern="0" dirty="0" smtClean="0">
                <a:solidFill>
                  <a:srgbClr val="124191"/>
                </a:solidFill>
              </a:rPr>
              <a:t>@</a:t>
            </a:r>
            <a:r>
              <a:rPr lang="en-US" sz="1100" kern="0" dirty="0" smtClean="0">
                <a:solidFill>
                  <a:srgbClr val="C00000"/>
                </a:solidFill>
              </a:rPr>
              <a:t>20W</a:t>
            </a:r>
            <a:endParaRPr lang="en-US" sz="1100" kern="0" dirty="0">
              <a:solidFill>
                <a:srgbClr val="C00000"/>
              </a:solidFill>
            </a:endParaRPr>
          </a:p>
        </p:txBody>
      </p:sp>
      <p:sp>
        <p:nvSpPr>
          <p:cNvPr id="360" name="Rectangle 59"/>
          <p:cNvSpPr/>
          <p:nvPr/>
        </p:nvSpPr>
        <p:spPr>
          <a:xfrm>
            <a:off x="7039763" y="1590140"/>
            <a:ext cx="1380134" cy="864000"/>
          </a:xfrm>
          <a:prstGeom prst="rect">
            <a:avLst/>
          </a:prstGeom>
          <a:noFill/>
          <a:ln w="1905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20000" bIns="120000" rtlCol="0" anchor="ctr" anchorCtr="0"/>
          <a:lstStyle/>
          <a:p>
            <a:pPr defTabSz="1219170"/>
            <a:endParaRPr lang="es-MX" sz="1100" kern="0" dirty="0" smtClean="0">
              <a:solidFill>
                <a:srgbClr val="124191"/>
              </a:solidFill>
            </a:endParaRPr>
          </a:p>
          <a:p>
            <a:pPr defTabSz="1219170"/>
            <a:r>
              <a:rPr lang="es-MX" sz="1100" kern="0" dirty="0" smtClean="0">
                <a:solidFill>
                  <a:srgbClr val="124191"/>
                </a:solidFill>
              </a:rPr>
              <a:t>LTE (</a:t>
            </a:r>
            <a:r>
              <a:rPr lang="es-MX" sz="1100" kern="0" dirty="0" smtClean="0">
                <a:solidFill>
                  <a:srgbClr val="C00000"/>
                </a:solidFill>
              </a:rPr>
              <a:t>4T/4R</a:t>
            </a:r>
            <a:r>
              <a:rPr lang="es-MX" sz="1100" kern="0" dirty="0" smtClean="0">
                <a:solidFill>
                  <a:srgbClr val="124191"/>
                </a:solidFill>
              </a:rPr>
              <a:t>)</a:t>
            </a:r>
          </a:p>
          <a:p>
            <a:pPr defTabSz="1219170"/>
            <a:r>
              <a:rPr lang="es-MX" sz="1100" kern="0" dirty="0" smtClean="0">
                <a:solidFill>
                  <a:srgbClr val="124191"/>
                </a:solidFill>
              </a:rPr>
              <a:t>1+1+1 @</a:t>
            </a:r>
            <a:r>
              <a:rPr lang="es-MX" sz="1100" kern="0" dirty="0">
                <a:solidFill>
                  <a:srgbClr val="C00000"/>
                </a:solidFill>
              </a:rPr>
              <a:t>2</a:t>
            </a:r>
            <a:r>
              <a:rPr lang="es-MX" sz="1100" kern="0" dirty="0" smtClean="0">
                <a:solidFill>
                  <a:srgbClr val="C00000"/>
                </a:solidFill>
              </a:rPr>
              <a:t>0W</a:t>
            </a:r>
          </a:p>
          <a:p>
            <a:pPr defTabSz="1219170"/>
            <a:endParaRPr lang="es-MX" sz="1100" kern="0" dirty="0" smtClean="0">
              <a:solidFill>
                <a:srgbClr val="124191"/>
              </a:solidFill>
            </a:endParaRPr>
          </a:p>
          <a:p>
            <a:pPr defTabSz="1219170"/>
            <a:r>
              <a:rPr lang="es-MX" sz="1100" kern="0" dirty="0" err="1" smtClean="0">
                <a:solidFill>
                  <a:srgbClr val="124191"/>
                </a:solidFill>
              </a:rPr>
              <a:t>IoT</a:t>
            </a:r>
            <a:r>
              <a:rPr lang="es-MX" sz="1100" kern="0" dirty="0" smtClean="0">
                <a:solidFill>
                  <a:srgbClr val="124191"/>
                </a:solidFill>
              </a:rPr>
              <a:t> </a:t>
            </a:r>
            <a:r>
              <a:rPr lang="es-MX" sz="1100" kern="0" dirty="0">
                <a:solidFill>
                  <a:srgbClr val="124191"/>
                </a:solidFill>
              </a:rPr>
              <a:t>1+1+1@200Khz</a:t>
            </a:r>
          </a:p>
          <a:p>
            <a:pPr defTabSz="1219170"/>
            <a:endParaRPr lang="es-MX" sz="1100" kern="0" dirty="0">
              <a:solidFill>
                <a:srgbClr val="C00000"/>
              </a:solidFill>
            </a:endParaRPr>
          </a:p>
        </p:txBody>
      </p:sp>
      <p:sp>
        <p:nvSpPr>
          <p:cNvPr id="361" name="Rectangle 59"/>
          <p:cNvSpPr/>
          <p:nvPr/>
        </p:nvSpPr>
        <p:spPr>
          <a:xfrm>
            <a:off x="5904287" y="1590140"/>
            <a:ext cx="1080000" cy="86400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20000" bIns="120000" rtlCol="0" anchor="ctr" anchorCtr="0"/>
          <a:lstStyle/>
          <a:p>
            <a:pPr defTabSz="1219170">
              <a:defRPr/>
            </a:pPr>
            <a:r>
              <a:rPr lang="en-US" sz="1100" kern="0" dirty="0" smtClean="0">
                <a:solidFill>
                  <a:srgbClr val="124191"/>
                </a:solidFill>
              </a:rPr>
              <a:t>WCDMA </a:t>
            </a:r>
            <a:r>
              <a:rPr lang="en-US" sz="1100" kern="0" dirty="0" smtClean="0">
                <a:solidFill>
                  <a:srgbClr val="C00000"/>
                </a:solidFill>
              </a:rPr>
              <a:t>2+2+2</a:t>
            </a:r>
          </a:p>
          <a:p>
            <a:pPr defTabSz="1219170">
              <a:defRPr/>
            </a:pPr>
            <a:r>
              <a:rPr lang="en-US" sz="1100" kern="0" dirty="0" smtClean="0">
                <a:solidFill>
                  <a:srgbClr val="124191"/>
                </a:solidFill>
              </a:rPr>
              <a:t>@</a:t>
            </a:r>
            <a:r>
              <a:rPr lang="en-US" sz="1100" kern="0" dirty="0" smtClean="0">
                <a:solidFill>
                  <a:srgbClr val="C00000"/>
                </a:solidFill>
              </a:rPr>
              <a:t>30W/30W</a:t>
            </a:r>
            <a:endParaRPr lang="en-US" sz="1100" kern="0" dirty="0">
              <a:solidFill>
                <a:srgbClr val="C00000"/>
              </a:solidFill>
            </a:endParaRPr>
          </a:p>
        </p:txBody>
      </p:sp>
      <p:sp>
        <p:nvSpPr>
          <p:cNvPr id="362" name="Llamada con línea 2 361"/>
          <p:cNvSpPr/>
          <p:nvPr/>
        </p:nvSpPr>
        <p:spPr>
          <a:xfrm flipH="1">
            <a:off x="4940820" y="5151365"/>
            <a:ext cx="821867" cy="49307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8246"/>
              <a:gd name="adj6" fmla="val -67065"/>
            </a:avLst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3" name="Rectángulo 362"/>
          <p:cNvSpPr/>
          <p:nvPr/>
        </p:nvSpPr>
        <p:spPr>
          <a:xfrm>
            <a:off x="6033657" y="5557193"/>
            <a:ext cx="1162793" cy="1061829"/>
          </a:xfrm>
          <a:prstGeom prst="rect">
            <a:avLst/>
          </a:prstGeom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MX" sz="14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SRAN</a:t>
            </a:r>
          </a:p>
          <a:p>
            <a:pPr algn="ctr"/>
            <a:r>
              <a:rPr lang="es-CO" sz="1100" dirty="0" smtClean="0"/>
              <a:t>Usar </a:t>
            </a:r>
            <a:r>
              <a:rPr lang="es-CO" sz="1100" dirty="0"/>
              <a:t>esta capacidad para 3G por manejo de usuarios</a:t>
            </a:r>
          </a:p>
          <a:p>
            <a:pPr algn="ctr"/>
            <a:endParaRPr lang="es-CO" sz="500" b="1" dirty="0">
              <a:solidFill>
                <a:srgbClr val="7030A0"/>
              </a:solidFill>
            </a:endParaRPr>
          </a:p>
        </p:txBody>
      </p:sp>
      <p:sp>
        <p:nvSpPr>
          <p:cNvPr id="364" name="Rectangle 59"/>
          <p:cNvSpPr/>
          <p:nvPr/>
        </p:nvSpPr>
        <p:spPr>
          <a:xfrm>
            <a:off x="4697874" y="1231485"/>
            <a:ext cx="720000" cy="271576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20000" bIns="120000" rtlCol="0" anchor="ctr" anchorCtr="0"/>
          <a:lstStyle/>
          <a:p>
            <a:pPr algn="ctr" defTabSz="1219170">
              <a:defRPr/>
            </a:pPr>
            <a:r>
              <a:rPr lang="en-US" sz="14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2600</a:t>
            </a:r>
            <a:endParaRPr lang="en-US" sz="1400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5" name="Rectangle 59"/>
          <p:cNvSpPr/>
          <p:nvPr/>
        </p:nvSpPr>
        <p:spPr>
          <a:xfrm>
            <a:off x="6556704" y="1231485"/>
            <a:ext cx="900000" cy="271576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20000" bIns="120000" rtlCol="0" anchor="ctr" anchorCtr="0"/>
          <a:lstStyle/>
          <a:p>
            <a:pPr defTabSz="1219170">
              <a:defRPr/>
            </a:pPr>
            <a:r>
              <a:rPr lang="en-US" sz="14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850 / 700</a:t>
            </a:r>
            <a:endParaRPr lang="en-US" sz="1400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6" name="Rectangle 59"/>
          <p:cNvSpPr/>
          <p:nvPr/>
        </p:nvSpPr>
        <p:spPr>
          <a:xfrm>
            <a:off x="2668027" y="1231485"/>
            <a:ext cx="720000" cy="271576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20000" bIns="120000" rtlCol="0" anchor="ctr" anchorCtr="0"/>
          <a:lstStyle/>
          <a:p>
            <a:pPr algn="ctr" defTabSz="1219170">
              <a:defRPr/>
            </a:pPr>
            <a:r>
              <a:rPr lang="en-US" sz="14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1900</a:t>
            </a:r>
            <a:endParaRPr lang="en-US" sz="1400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97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524000" y="2036762"/>
            <a:ext cx="9144000" cy="2387600"/>
          </a:xfrm>
        </p:spPr>
        <p:txBody>
          <a:bodyPr anchor="ctr">
            <a:normAutofit/>
          </a:bodyPr>
          <a:lstStyle/>
          <a:p>
            <a:pPr algn="ctr"/>
            <a:r>
              <a:rPr lang="es-CO" dirty="0" smtClean="0"/>
              <a:t>Anexos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 dirty="0" smtClean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0084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12332</TotalTime>
  <Words>1895</Words>
  <Application>Microsoft Office PowerPoint</Application>
  <PresentationFormat>Panorámica</PresentationFormat>
  <Paragraphs>652</Paragraphs>
  <Slides>12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Arial,Bold</vt:lpstr>
      <vt:lpstr>Calibri</vt:lpstr>
      <vt:lpstr>Calibri Light</vt:lpstr>
      <vt:lpstr>Tema de Office</vt:lpstr>
      <vt:lpstr>Configuración estándar para EB 2020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Anexos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Augusto Vasquez Rodriguez</dc:creator>
  <cp:lastModifiedBy>Jonny Albert Moya Olarte</cp:lastModifiedBy>
  <cp:revision>288</cp:revision>
  <dcterms:created xsi:type="dcterms:W3CDTF">2019-02-14T16:43:04Z</dcterms:created>
  <dcterms:modified xsi:type="dcterms:W3CDTF">2020-04-20T12:24:18Z</dcterms:modified>
</cp:coreProperties>
</file>