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65461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226326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197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60777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420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52309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2043355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2637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2275852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287009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8DE2E95-5D28-46F8-B7CE-E2DF8423CBB3}"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197776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8DE2E95-5D28-46F8-B7CE-E2DF8423CBB3}"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94834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8DE2E95-5D28-46F8-B7CE-E2DF8423CBB3}"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64081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E2E95-5D28-46F8-B7CE-E2DF8423CBB3}"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55152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8DE2E95-5D28-46F8-B7CE-E2DF8423CBB3}"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43205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E750-6E3D-44D2-BB5F-DFC21D7105C3}" type="slidenum">
              <a:rPr lang="en-US" smtClean="0"/>
              <a:t>‹Nº›</a:t>
            </a:fld>
            <a:endParaRPr lang="en-US"/>
          </a:p>
        </p:txBody>
      </p:sp>
      <p:sp>
        <p:nvSpPr>
          <p:cNvPr id="5" name="Date Placeholder 4"/>
          <p:cNvSpPr>
            <a:spLocks noGrp="1"/>
          </p:cNvSpPr>
          <p:nvPr>
            <p:ph type="dt" sz="half" idx="10"/>
          </p:nvPr>
        </p:nvSpPr>
        <p:spPr/>
        <p:txBody>
          <a:bodyPr/>
          <a:lstStyle/>
          <a:p>
            <a:fld id="{A8DE2E95-5D28-46F8-B7CE-E2DF8423CBB3}" type="datetimeFigureOut">
              <a:rPr lang="en-US" smtClean="0"/>
              <a:t>10/26/2020</a:t>
            </a:fld>
            <a:endParaRPr lang="en-US"/>
          </a:p>
        </p:txBody>
      </p:sp>
    </p:spTree>
    <p:extLst>
      <p:ext uri="{BB962C8B-B14F-4D97-AF65-F5344CB8AC3E}">
        <p14:creationId xmlns:p14="http://schemas.microsoft.com/office/powerpoint/2010/main" val="248088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DE2E95-5D28-46F8-B7CE-E2DF8423CBB3}" type="datetimeFigureOut">
              <a:rPr lang="en-US" smtClean="0"/>
              <a:t>10/26/2020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75E750-6E3D-44D2-BB5F-DFC21D7105C3}" type="slidenum">
              <a:rPr lang="en-US" smtClean="0"/>
              <a:t>‹Nº›</a:t>
            </a:fld>
            <a:endParaRPr lang="en-US"/>
          </a:p>
        </p:txBody>
      </p:sp>
    </p:spTree>
    <p:extLst>
      <p:ext uri="{BB962C8B-B14F-4D97-AF65-F5344CB8AC3E}">
        <p14:creationId xmlns:p14="http://schemas.microsoft.com/office/powerpoint/2010/main" val="19779903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p:nvPr/>
        </p:nvPicPr>
        <p:blipFill>
          <a:blip r:embed="rId2">
            <a:extLst>
              <a:ext uri="{28A0092B-C50C-407E-A947-70E740481C1C}">
                <a14:useLocalDpi xmlns:a14="http://schemas.microsoft.com/office/drawing/2010/main" val="0"/>
              </a:ext>
            </a:extLst>
          </a:blip>
          <a:srcRect l="-380" t="-906" b="-996"/>
          <a:stretch>
            <a:fillRect/>
          </a:stretch>
        </p:blipFill>
        <p:spPr bwMode="auto">
          <a:xfrm>
            <a:off x="2912011" y="119573"/>
            <a:ext cx="4234375" cy="1716259"/>
          </a:xfrm>
          <a:prstGeom prst="rect">
            <a:avLst/>
          </a:prstGeom>
          <a:noFill/>
          <a:ln>
            <a:noFill/>
          </a:ln>
        </p:spPr>
      </p:pic>
      <p:sp>
        <p:nvSpPr>
          <p:cNvPr id="8" name="Rectángulo 7"/>
          <p:cNvSpPr/>
          <p:nvPr/>
        </p:nvSpPr>
        <p:spPr>
          <a:xfrm>
            <a:off x="464249" y="2018713"/>
            <a:ext cx="3854533" cy="1938992"/>
          </a:xfrm>
          <a:prstGeom prst="rect">
            <a:avLst/>
          </a:prstGeom>
          <a:noFill/>
        </p:spPr>
        <p:txBody>
          <a:bodyPr wrap="square" lIns="91440" tIns="45720" rIns="91440" bIns="45720">
            <a:spAutoFit/>
          </a:bodyPr>
          <a:lstStyle/>
          <a:p>
            <a:pPr algn="ctr"/>
            <a:r>
              <a:rPr lang="es-ES" sz="4000" b="1" cap="none" spc="0" dirty="0">
                <a:ln w="22225">
                  <a:solidFill>
                    <a:schemeClr val="accent2"/>
                  </a:solidFill>
                  <a:prstDash val="solid"/>
                </a:ln>
                <a:solidFill>
                  <a:schemeClr val="accent2">
                    <a:lumMod val="40000"/>
                    <a:lumOff val="60000"/>
                  </a:schemeClr>
                </a:solidFill>
                <a:effectLst/>
              </a:rPr>
              <a:t>REGLAMENTO DE HIGIENE Y SEGURIDAD</a:t>
            </a:r>
          </a:p>
        </p:txBody>
      </p:sp>
      <p:pic>
        <p:nvPicPr>
          <p:cNvPr id="10" name="Imagen 9"/>
          <p:cNvPicPr>
            <a:picLocks noChangeAspect="1"/>
          </p:cNvPicPr>
          <p:nvPr/>
        </p:nvPicPr>
        <p:blipFill>
          <a:blip r:embed="rId3"/>
          <a:stretch>
            <a:fillRect/>
          </a:stretch>
        </p:blipFill>
        <p:spPr>
          <a:xfrm>
            <a:off x="5605966" y="2152357"/>
            <a:ext cx="3080840" cy="2050159"/>
          </a:xfrm>
          <a:prstGeom prst="rect">
            <a:avLst/>
          </a:prstGeom>
        </p:spPr>
      </p:pic>
      <p:pic>
        <p:nvPicPr>
          <p:cNvPr id="11" name="Imagen 10"/>
          <p:cNvPicPr>
            <a:picLocks noChangeAspect="1"/>
          </p:cNvPicPr>
          <p:nvPr/>
        </p:nvPicPr>
        <p:blipFill>
          <a:blip r:embed="rId4"/>
          <a:stretch>
            <a:fillRect/>
          </a:stretch>
        </p:blipFill>
        <p:spPr>
          <a:xfrm>
            <a:off x="2815376" y="4202516"/>
            <a:ext cx="3006812" cy="2155827"/>
          </a:xfrm>
          <a:prstGeom prst="rect">
            <a:avLst/>
          </a:prstGeom>
        </p:spPr>
      </p:pic>
    </p:spTree>
    <p:extLst>
      <p:ext uri="{BB962C8B-B14F-4D97-AF65-F5344CB8AC3E}">
        <p14:creationId xmlns:p14="http://schemas.microsoft.com/office/powerpoint/2010/main" val="7637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20505" y="564245"/>
            <a:ext cx="2466975" cy="1857375"/>
          </a:xfrm>
          <a:prstGeom prst="rect">
            <a:avLst/>
          </a:prstGeom>
        </p:spPr>
      </p:pic>
      <p:pic>
        <p:nvPicPr>
          <p:cNvPr id="6" name="Imagen 5"/>
          <p:cNvPicPr>
            <a:picLocks noChangeAspect="1"/>
          </p:cNvPicPr>
          <p:nvPr/>
        </p:nvPicPr>
        <p:blipFill>
          <a:blip r:embed="rId3"/>
          <a:stretch>
            <a:fillRect/>
          </a:stretch>
        </p:blipFill>
        <p:spPr>
          <a:xfrm>
            <a:off x="520505" y="3341734"/>
            <a:ext cx="2871569" cy="1914525"/>
          </a:xfrm>
          <a:prstGeom prst="rect">
            <a:avLst/>
          </a:prstGeom>
        </p:spPr>
      </p:pic>
      <p:pic>
        <p:nvPicPr>
          <p:cNvPr id="7" name="Imagen 6"/>
          <p:cNvPicPr>
            <a:picLocks noChangeAspect="1"/>
          </p:cNvPicPr>
          <p:nvPr/>
        </p:nvPicPr>
        <p:blipFill>
          <a:blip r:embed="rId4"/>
          <a:stretch>
            <a:fillRect/>
          </a:stretch>
        </p:blipFill>
        <p:spPr>
          <a:xfrm>
            <a:off x="5667668" y="3582498"/>
            <a:ext cx="2038350" cy="2247900"/>
          </a:xfrm>
          <a:prstGeom prst="rect">
            <a:avLst/>
          </a:prstGeom>
        </p:spPr>
      </p:pic>
      <p:sp>
        <p:nvSpPr>
          <p:cNvPr id="8" name="Rectángulo 7"/>
          <p:cNvSpPr/>
          <p:nvPr/>
        </p:nvSpPr>
        <p:spPr>
          <a:xfrm>
            <a:off x="2987480" y="1864406"/>
            <a:ext cx="3314846" cy="1477328"/>
          </a:xfrm>
          <a:prstGeom prst="rect">
            <a:avLst/>
          </a:prstGeom>
        </p:spPr>
        <p:txBody>
          <a:bodyPr wrap="square">
            <a:spAutoFit/>
          </a:bodyPr>
          <a:lstStyle/>
          <a:p>
            <a:pPr algn="just"/>
            <a:r>
              <a:rPr lang="es-ES" b="1" dirty="0">
                <a:solidFill>
                  <a:srgbClr val="222222"/>
                </a:solidFill>
                <a:latin typeface="arial" panose="020B0604020202020204" pitchFamily="34" charset="0"/>
              </a:rPr>
              <a:t>Es un documento en el que son establecidas las medidas necesarias para prevenir los accidentes y enfermedades de trabajo.</a:t>
            </a:r>
            <a:endParaRPr lang="en-US" b="1" dirty="0"/>
          </a:p>
        </p:txBody>
      </p:sp>
      <p:sp>
        <p:nvSpPr>
          <p:cNvPr id="10" name="Llamada ovalada 9"/>
          <p:cNvSpPr/>
          <p:nvPr/>
        </p:nvSpPr>
        <p:spPr>
          <a:xfrm>
            <a:off x="6895221" y="154745"/>
            <a:ext cx="2481188" cy="2127592"/>
          </a:xfrm>
          <a:prstGeom prst="wedgeEllipseCallout">
            <a:avLst>
              <a:gd name="adj1" fmla="val -71957"/>
              <a:gd name="adj2" fmla="val 6513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QUE ES EL REGLAMENTO DE  HIGIENE </a:t>
            </a: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15848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lamada ovalada 4"/>
          <p:cNvSpPr/>
          <p:nvPr/>
        </p:nvSpPr>
        <p:spPr>
          <a:xfrm>
            <a:off x="260253" y="0"/>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TERMINOS DEL REGLAMENTO </a:t>
            </a:r>
            <a:endParaRPr lang="en-US" b="1">
              <a:ln w="22225">
                <a:solidFill>
                  <a:schemeClr val="accent2"/>
                </a:solidFill>
                <a:prstDash val="solid"/>
              </a:ln>
              <a:solidFill>
                <a:schemeClr val="accent2">
                  <a:lumMod val="40000"/>
                  <a:lumOff val="60000"/>
                </a:schemeClr>
              </a:solidFill>
            </a:endParaRPr>
          </a:p>
        </p:txBody>
      </p:sp>
      <p:sp>
        <p:nvSpPr>
          <p:cNvPr id="12" name="Rectángulo 11"/>
          <p:cNvSpPr/>
          <p:nvPr/>
        </p:nvSpPr>
        <p:spPr>
          <a:xfrm>
            <a:off x="3810440" y="512244"/>
            <a:ext cx="5372748" cy="5909310"/>
          </a:xfrm>
          <a:prstGeom prst="rect">
            <a:avLst/>
          </a:prstGeom>
        </p:spPr>
        <p:txBody>
          <a:bodyPr wrap="square">
            <a:spAutoFit/>
          </a:bodyPr>
          <a:lstStyle/>
          <a:p>
            <a:pPr marL="285750" indent="-285750" algn="just">
              <a:buFont typeface="Wingdings" panose="05000000000000000000" pitchFamily="2" charset="2"/>
              <a:buChar char="v"/>
            </a:pPr>
            <a:r>
              <a:rPr lang="es-CO" dirty="0"/>
              <a:t>Dar cumplimiento a la normativa vigente</a:t>
            </a:r>
          </a:p>
          <a:p>
            <a:pPr marL="285750" indent="-285750" algn="just">
              <a:buFont typeface="Wingdings" panose="05000000000000000000" pitchFamily="2" charset="2"/>
              <a:buChar char="v"/>
            </a:pPr>
            <a:r>
              <a:rPr lang="es-CO" dirty="0"/>
              <a:t>Garantizar la constitución del COPASST O VIGIA</a:t>
            </a:r>
          </a:p>
          <a:p>
            <a:pPr marL="285750" indent="-285750" algn="just">
              <a:buFont typeface="Wingdings" panose="05000000000000000000" pitchFamily="2" charset="2"/>
              <a:buChar char="v"/>
            </a:pPr>
            <a:r>
              <a:rPr lang="es-CO" dirty="0"/>
              <a:t>Destinar recursos necesarios para el desarrollo de actividades del SG-SST</a:t>
            </a:r>
          </a:p>
          <a:p>
            <a:pPr marL="285750" indent="-285750" algn="just">
              <a:buFont typeface="Wingdings" panose="05000000000000000000" pitchFamily="2" charset="2"/>
              <a:buChar char="v"/>
            </a:pPr>
            <a:r>
              <a:rPr lang="es-CO" dirty="0"/>
              <a:t>Identificar los riesgos existentes y relacionarlos en la matriz de peligro de la empresa por áreas </a:t>
            </a:r>
          </a:p>
          <a:p>
            <a:pPr marL="285750" indent="-285750" algn="just">
              <a:buFont typeface="Wingdings" panose="05000000000000000000" pitchFamily="2" charset="2"/>
              <a:buChar char="v"/>
            </a:pPr>
            <a:r>
              <a:rPr lang="es-CO" dirty="0"/>
              <a:t>La empresa y sus trabajadores darán  estricto cumplimiento al reglamento de higiene.</a:t>
            </a:r>
          </a:p>
          <a:p>
            <a:pPr marL="285750" indent="-285750" algn="just">
              <a:buFont typeface="Wingdings" panose="05000000000000000000" pitchFamily="2" charset="2"/>
              <a:buChar char="v"/>
            </a:pPr>
            <a:r>
              <a:rPr lang="es-CO" dirty="0"/>
              <a:t>Proceso de inducción al trabajador a las actividades que deba desempeñar y medidas de prevención y seguridad en el medio ambiente de trabajo</a:t>
            </a:r>
          </a:p>
          <a:p>
            <a:pPr marL="285750" indent="-285750" algn="just">
              <a:buFont typeface="Wingdings" panose="05000000000000000000" pitchFamily="2" charset="2"/>
              <a:buChar char="v"/>
            </a:pPr>
            <a:r>
              <a:rPr lang="es-CO" dirty="0"/>
              <a:t>El reglamento se exhibe en dos lugares visibles para que lo conozcan todos los empleados</a:t>
            </a:r>
          </a:p>
          <a:p>
            <a:pPr marL="285750" indent="-285750" algn="just">
              <a:buFont typeface="Wingdings" panose="05000000000000000000" pitchFamily="2" charset="2"/>
              <a:buChar char="v"/>
            </a:pPr>
            <a:r>
              <a:rPr lang="es-CO" dirty="0"/>
              <a:t>El reglamento entra en vigencia a partir de la elaboración y firma del representante legal.</a:t>
            </a:r>
          </a:p>
          <a:p>
            <a:pPr marL="285750" indent="-285750" algn="just">
              <a:buFont typeface="Wingdings" panose="05000000000000000000" pitchFamily="2" charset="2"/>
              <a:buChar char="v"/>
            </a:pPr>
            <a:r>
              <a:rPr lang="es-CO" dirty="0"/>
              <a:t>La empresa ante la emergencia sanitaria por causa del virus SARS-CoV-2 .Implementa el protocolo de Bioseguridad.</a:t>
            </a:r>
          </a:p>
          <a:p>
            <a:pPr marL="285750" indent="-285750" algn="just">
              <a:buFont typeface="Wingdings" panose="05000000000000000000" pitchFamily="2" charset="2"/>
              <a:buChar char="v"/>
            </a:pPr>
            <a:endParaRPr lang="es-CO" dirty="0"/>
          </a:p>
          <a:p>
            <a:pPr marL="285750" indent="-285750" algn="just">
              <a:buFont typeface="Wingdings" panose="05000000000000000000" pitchFamily="2" charset="2"/>
              <a:buChar char="v"/>
            </a:pPr>
            <a:endParaRPr lang="en-US" dirty="0"/>
          </a:p>
        </p:txBody>
      </p:sp>
      <p:pic>
        <p:nvPicPr>
          <p:cNvPr id="14" name="Imagen 13"/>
          <p:cNvPicPr>
            <a:picLocks noChangeAspect="1"/>
          </p:cNvPicPr>
          <p:nvPr/>
        </p:nvPicPr>
        <p:blipFill>
          <a:blip r:embed="rId2"/>
          <a:stretch>
            <a:fillRect/>
          </a:stretch>
        </p:blipFill>
        <p:spPr>
          <a:xfrm>
            <a:off x="636171" y="2481944"/>
            <a:ext cx="2667647" cy="2947192"/>
          </a:xfrm>
          <a:prstGeom prst="rect">
            <a:avLst/>
          </a:prstGeom>
        </p:spPr>
      </p:pic>
    </p:spTree>
    <p:extLst>
      <p:ext uri="{BB962C8B-B14F-4D97-AF65-F5344CB8AC3E}">
        <p14:creationId xmlns:p14="http://schemas.microsoft.com/office/powerpoint/2010/main" val="316220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004003" y="4724561"/>
            <a:ext cx="2469094" cy="1853345"/>
          </a:xfrm>
          <a:prstGeom prst="rect">
            <a:avLst/>
          </a:prstGeom>
        </p:spPr>
      </p:pic>
      <p:pic>
        <p:nvPicPr>
          <p:cNvPr id="7" name="Imagen 6"/>
          <p:cNvPicPr>
            <a:picLocks noChangeAspect="1"/>
          </p:cNvPicPr>
          <p:nvPr/>
        </p:nvPicPr>
        <p:blipFill>
          <a:blip r:embed="rId3"/>
          <a:stretch>
            <a:fillRect/>
          </a:stretch>
        </p:blipFill>
        <p:spPr>
          <a:xfrm>
            <a:off x="724328" y="2267409"/>
            <a:ext cx="3657917" cy="1914310"/>
          </a:xfrm>
          <a:prstGeom prst="rect">
            <a:avLst/>
          </a:prstGeom>
        </p:spPr>
      </p:pic>
      <p:sp>
        <p:nvSpPr>
          <p:cNvPr id="9" name="Llamada ovalada 8"/>
          <p:cNvSpPr/>
          <p:nvPr/>
        </p:nvSpPr>
        <p:spPr>
          <a:xfrm>
            <a:off x="260253" y="185391"/>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NORMATIVA  VIGENTE  </a:t>
            </a:r>
            <a:endParaRPr lang="en-US" b="1">
              <a:ln w="22225">
                <a:solidFill>
                  <a:schemeClr val="accent2"/>
                </a:solidFill>
                <a:prstDash val="solid"/>
              </a:ln>
              <a:solidFill>
                <a:schemeClr val="accent2">
                  <a:lumMod val="40000"/>
                  <a:lumOff val="60000"/>
                </a:schemeClr>
              </a:solidFill>
            </a:endParaRPr>
          </a:p>
        </p:txBody>
      </p:sp>
      <p:sp>
        <p:nvSpPr>
          <p:cNvPr id="10" name="Rectángulo 9"/>
          <p:cNvSpPr/>
          <p:nvPr/>
        </p:nvSpPr>
        <p:spPr>
          <a:xfrm>
            <a:off x="4382245" y="422056"/>
            <a:ext cx="5372748" cy="5355312"/>
          </a:xfrm>
          <a:prstGeom prst="rect">
            <a:avLst/>
          </a:prstGeom>
        </p:spPr>
        <p:txBody>
          <a:bodyPr wrap="square">
            <a:spAutoFit/>
          </a:bodyPr>
          <a:lstStyle/>
          <a:p>
            <a:pPr marL="285750" indent="-285750" algn="just">
              <a:buFont typeface="Wingdings" panose="05000000000000000000" pitchFamily="2" charset="2"/>
              <a:buChar char="v"/>
            </a:pPr>
            <a:r>
              <a:rPr lang="es-CO" dirty="0"/>
              <a:t>Decreto 1072/2015 Capitulo 6 el cual dicta disposiciones para la implementación del Sistema de Gestión en la Seguridad y Salud en el Trabajo (SG- SST) y Decreto 1072/2015 Capitulo 11 por el cual se reglamenta los criterios, Resolución 0312 de 2019 por el cual define los estándares mínimos del SG SST, Resolución 2013 de 1986 por la cual reglamenta la organización y funcionamiento de los comités de medicina, higiene y seguridad, Ley 1010 de 2006 por el cual adopta medidas para prevenir, corregir y sancionar el acoso laboral y otros hostigamientos en el marco de relaciones de trabajo Resolución 1409 de 2012 por la cual estable el reglamento de seguridad para protección contra caídas en trabajo en alturas, Resolución 666 del 24 de abril del 2020 y las demás normas que con tal fin se establezcan.</a:t>
            </a:r>
          </a:p>
          <a:p>
            <a:pPr marL="285750" indent="-285750" algn="just">
              <a:buFont typeface="Wingdings" panose="05000000000000000000" pitchFamily="2" charset="2"/>
              <a:buChar char="v"/>
            </a:pPr>
            <a:endParaRPr lang="en-US" dirty="0"/>
          </a:p>
        </p:txBody>
      </p:sp>
    </p:spTree>
    <p:extLst>
      <p:ext uri="{BB962C8B-B14F-4D97-AF65-F5344CB8AC3E}">
        <p14:creationId xmlns:p14="http://schemas.microsoft.com/office/powerpoint/2010/main" val="210100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tualizado Reglamento de Higiene | Seguridad e higiene, Higiene 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232" y="255080"/>
            <a:ext cx="1943100" cy="2352675"/>
          </a:xfrm>
          <a:prstGeom prst="rect">
            <a:avLst/>
          </a:prstGeom>
          <a:noFill/>
          <a:extLst>
            <a:ext uri="{909E8E84-426E-40DD-AFC4-6F175D3DCCD1}">
              <a14:hiddenFill xmlns:a14="http://schemas.microsoft.com/office/drawing/2010/main">
                <a:solidFill>
                  <a:srgbClr val="FFFFFF"/>
                </a:solidFill>
              </a14:hiddenFill>
            </a:ext>
          </a:extLst>
        </p:spPr>
      </p:pic>
      <p:sp>
        <p:nvSpPr>
          <p:cNvPr id="11" name="Llamada ovalada 10"/>
          <p:cNvSpPr/>
          <p:nvPr/>
        </p:nvSpPr>
        <p:spPr>
          <a:xfrm>
            <a:off x="0" y="0"/>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RIESGOS A LOS QUE SE ENCUENTRAN EXPUESTOS  </a:t>
            </a:r>
            <a:endParaRPr lang="en-US" b="1">
              <a:ln w="22225">
                <a:solidFill>
                  <a:schemeClr val="accent2"/>
                </a:solidFill>
                <a:prstDash val="solid"/>
              </a:ln>
              <a:solidFill>
                <a:schemeClr val="accent2">
                  <a:lumMod val="40000"/>
                  <a:lumOff val="60000"/>
                </a:schemeClr>
              </a:solidFill>
            </a:endParaRPr>
          </a:p>
        </p:txBody>
      </p:sp>
      <p:sp>
        <p:nvSpPr>
          <p:cNvPr id="12" name="Llamada de nube 11"/>
          <p:cNvSpPr/>
          <p:nvPr/>
        </p:nvSpPr>
        <p:spPr>
          <a:xfrm>
            <a:off x="2688741" y="19243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Radiacines No Ionizantes</a:t>
            </a:r>
            <a:endParaRPr lang="en-US" sz="1600"/>
          </a:p>
        </p:txBody>
      </p:sp>
      <p:pic>
        <p:nvPicPr>
          <p:cNvPr id="13" name="Imagen 12"/>
          <p:cNvPicPr>
            <a:picLocks noChangeAspect="1"/>
          </p:cNvPicPr>
          <p:nvPr/>
        </p:nvPicPr>
        <p:blipFill>
          <a:blip r:embed="rId3"/>
          <a:stretch>
            <a:fillRect/>
          </a:stretch>
        </p:blipFill>
        <p:spPr>
          <a:xfrm>
            <a:off x="5075763" y="1041009"/>
            <a:ext cx="1713547" cy="1140288"/>
          </a:xfrm>
          <a:prstGeom prst="rect">
            <a:avLst/>
          </a:prstGeom>
        </p:spPr>
      </p:pic>
      <p:sp>
        <p:nvSpPr>
          <p:cNvPr id="16" name="Llamada de nube 15"/>
          <p:cNvSpPr/>
          <p:nvPr/>
        </p:nvSpPr>
        <p:spPr>
          <a:xfrm>
            <a:off x="427440" y="2181297"/>
            <a:ext cx="3037144" cy="138807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Iluminación inadecuada(exceso o deficiencia)</a:t>
            </a:r>
            <a:endParaRPr lang="en-US" sz="1600"/>
          </a:p>
        </p:txBody>
      </p:sp>
      <p:pic>
        <p:nvPicPr>
          <p:cNvPr id="14" name="Imagen 13"/>
          <p:cNvPicPr>
            <a:picLocks noChangeAspect="1"/>
          </p:cNvPicPr>
          <p:nvPr/>
        </p:nvPicPr>
        <p:blipFill>
          <a:blip r:embed="rId4"/>
          <a:stretch>
            <a:fillRect/>
          </a:stretch>
        </p:blipFill>
        <p:spPr>
          <a:xfrm>
            <a:off x="993478" y="4118069"/>
            <a:ext cx="2000246" cy="1120138"/>
          </a:xfrm>
          <a:prstGeom prst="rect">
            <a:avLst/>
          </a:prstGeom>
        </p:spPr>
      </p:pic>
      <p:pic>
        <p:nvPicPr>
          <p:cNvPr id="22" name="Imagen 21"/>
          <p:cNvPicPr>
            <a:picLocks noChangeAspect="1"/>
          </p:cNvPicPr>
          <p:nvPr/>
        </p:nvPicPr>
        <p:blipFill>
          <a:blip r:embed="rId5"/>
          <a:stretch>
            <a:fillRect/>
          </a:stretch>
        </p:blipFill>
        <p:spPr>
          <a:xfrm>
            <a:off x="3394609" y="3843720"/>
            <a:ext cx="2466975" cy="1847850"/>
          </a:xfrm>
          <a:prstGeom prst="rect">
            <a:avLst/>
          </a:prstGeom>
        </p:spPr>
      </p:pic>
      <p:sp>
        <p:nvSpPr>
          <p:cNvPr id="28" name="Llamada de nube 27"/>
          <p:cNvSpPr/>
          <p:nvPr/>
        </p:nvSpPr>
        <p:spPr>
          <a:xfrm>
            <a:off x="3236660" y="2596226"/>
            <a:ext cx="3037144" cy="107242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Ruido</a:t>
            </a:r>
            <a:endParaRPr lang="en-US" sz="1600"/>
          </a:p>
        </p:txBody>
      </p:sp>
      <p:pic>
        <p:nvPicPr>
          <p:cNvPr id="1036" name="Picture 12" descr="Porque el Volante de mi Carro Tiembla vibra? - YouTub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9357" y="3843720"/>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30" name="Llamada de nube 29"/>
          <p:cNvSpPr/>
          <p:nvPr/>
        </p:nvSpPr>
        <p:spPr>
          <a:xfrm>
            <a:off x="6273804" y="2607755"/>
            <a:ext cx="3037144" cy="107242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Vibraciones</a:t>
            </a:r>
            <a:endParaRPr lang="en-US" sz="1600"/>
          </a:p>
        </p:txBody>
      </p:sp>
    </p:spTree>
    <p:extLst>
      <p:ext uri="{BB962C8B-B14F-4D97-AF65-F5344CB8AC3E}">
        <p14:creationId xmlns:p14="http://schemas.microsoft.com/office/powerpoint/2010/main" val="140652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ovalada 3"/>
          <p:cNvSpPr/>
          <p:nvPr/>
        </p:nvSpPr>
        <p:spPr>
          <a:xfrm>
            <a:off x="182880" y="143692"/>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RIESGOS A LOS QUE SE ENCUENTRAN EXPUESTOS  </a:t>
            </a:r>
            <a:endParaRPr lang="en-US" b="1">
              <a:ln w="22225">
                <a:solidFill>
                  <a:schemeClr val="accent2"/>
                </a:solidFill>
                <a:prstDash val="solid"/>
              </a:ln>
              <a:solidFill>
                <a:schemeClr val="accent2">
                  <a:lumMod val="40000"/>
                  <a:lumOff val="60000"/>
                </a:schemeClr>
              </a:solidFill>
            </a:endParaRPr>
          </a:p>
        </p:txBody>
      </p:sp>
      <p:sp>
        <p:nvSpPr>
          <p:cNvPr id="5" name="Llamada de nube 4"/>
          <p:cNvSpPr/>
          <p:nvPr/>
        </p:nvSpPr>
        <p:spPr>
          <a:xfrm>
            <a:off x="2688741" y="19243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Movimientos repetitivos</a:t>
            </a:r>
            <a:endParaRPr lang="en-US" sz="1600"/>
          </a:p>
        </p:txBody>
      </p:sp>
      <p:pic>
        <p:nvPicPr>
          <p:cNvPr id="7" name="Imagen 6"/>
          <p:cNvPicPr>
            <a:picLocks noChangeAspect="1"/>
          </p:cNvPicPr>
          <p:nvPr/>
        </p:nvPicPr>
        <p:blipFill>
          <a:blip r:embed="rId2"/>
          <a:stretch>
            <a:fillRect/>
          </a:stretch>
        </p:blipFill>
        <p:spPr>
          <a:xfrm>
            <a:off x="3891079" y="1535921"/>
            <a:ext cx="1714500" cy="2200056"/>
          </a:xfrm>
          <a:prstGeom prst="rect">
            <a:avLst/>
          </a:prstGeom>
        </p:spPr>
      </p:pic>
      <p:sp>
        <p:nvSpPr>
          <p:cNvPr id="8" name="Llamada de nube 7"/>
          <p:cNvSpPr/>
          <p:nvPr/>
        </p:nvSpPr>
        <p:spPr>
          <a:xfrm>
            <a:off x="5725825" y="192433"/>
            <a:ext cx="3037144" cy="138807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Posturas inadecuadas</a:t>
            </a:r>
            <a:endParaRPr lang="en-US" sz="1600"/>
          </a:p>
        </p:txBody>
      </p:sp>
      <p:pic>
        <p:nvPicPr>
          <p:cNvPr id="9" name="Picture 6" descr="Salud Ocupacional: Posiciones Inadecuadas en el lugar de Traba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559" y="2225710"/>
            <a:ext cx="2667000" cy="1276350"/>
          </a:xfrm>
          <a:prstGeom prst="rect">
            <a:avLst/>
          </a:prstGeom>
          <a:noFill/>
          <a:extLst>
            <a:ext uri="{909E8E84-426E-40DD-AFC4-6F175D3DCCD1}">
              <a14:hiddenFill xmlns:a14="http://schemas.microsoft.com/office/drawing/2010/main">
                <a:solidFill>
                  <a:srgbClr val="FFFFFF"/>
                </a:solidFill>
              </a14:hiddenFill>
            </a:ext>
          </a:extLst>
        </p:spPr>
      </p:pic>
      <p:sp>
        <p:nvSpPr>
          <p:cNvPr id="10" name="Llamada de nube 9"/>
          <p:cNvSpPr/>
          <p:nvPr/>
        </p:nvSpPr>
        <p:spPr>
          <a:xfrm>
            <a:off x="461945" y="2347902"/>
            <a:ext cx="3037144" cy="138807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Esfuerzos</a:t>
            </a:r>
            <a:endParaRPr lang="en-US" sz="1600"/>
          </a:p>
        </p:txBody>
      </p:sp>
      <p:pic>
        <p:nvPicPr>
          <p:cNvPr id="11" name="Imagen 10"/>
          <p:cNvPicPr>
            <a:picLocks noChangeAspect="1"/>
          </p:cNvPicPr>
          <p:nvPr/>
        </p:nvPicPr>
        <p:blipFill>
          <a:blip r:embed="rId4"/>
          <a:stretch>
            <a:fillRect/>
          </a:stretch>
        </p:blipFill>
        <p:spPr>
          <a:xfrm>
            <a:off x="814253" y="4255898"/>
            <a:ext cx="1874488" cy="1247387"/>
          </a:xfrm>
          <a:prstGeom prst="rect">
            <a:avLst/>
          </a:prstGeom>
        </p:spPr>
      </p:pic>
      <p:sp>
        <p:nvSpPr>
          <p:cNvPr id="12" name="Llamada de nube 11"/>
          <p:cNvSpPr/>
          <p:nvPr/>
        </p:nvSpPr>
        <p:spPr>
          <a:xfrm>
            <a:off x="3244107" y="3832043"/>
            <a:ext cx="4140536" cy="1567543"/>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dirty="0"/>
              <a:t>Químicos </a:t>
            </a:r>
          </a:p>
          <a:p>
            <a:pPr algn="ctr"/>
            <a:r>
              <a:rPr lang="es-CO" sz="1600"/>
              <a:t>(límpido, detergentes, desinfectantes)</a:t>
            </a:r>
            <a:endParaRPr lang="en-US" sz="1600"/>
          </a:p>
        </p:txBody>
      </p:sp>
      <p:pic>
        <p:nvPicPr>
          <p:cNvPr id="15" name="Imagen 14"/>
          <p:cNvPicPr>
            <a:picLocks noChangeAspect="1"/>
          </p:cNvPicPr>
          <p:nvPr/>
        </p:nvPicPr>
        <p:blipFill>
          <a:blip r:embed="rId5"/>
          <a:stretch>
            <a:fillRect/>
          </a:stretch>
        </p:blipFill>
        <p:spPr>
          <a:xfrm>
            <a:off x="4661183" y="5584876"/>
            <a:ext cx="1666438" cy="1103452"/>
          </a:xfrm>
          <a:prstGeom prst="rect">
            <a:avLst/>
          </a:prstGeom>
        </p:spPr>
      </p:pic>
    </p:spTree>
    <p:extLst>
      <p:ext uri="{BB962C8B-B14F-4D97-AF65-F5344CB8AC3E}">
        <p14:creationId xmlns:p14="http://schemas.microsoft.com/office/powerpoint/2010/main" val="56297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ovalada 3"/>
          <p:cNvSpPr/>
          <p:nvPr/>
        </p:nvSpPr>
        <p:spPr>
          <a:xfrm>
            <a:off x="182880" y="143692"/>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RIESGOS A LOS QUE SE ENCUENTRAN EXPUESTOS  </a:t>
            </a:r>
            <a:endParaRPr lang="en-US" b="1">
              <a:ln w="22225">
                <a:solidFill>
                  <a:schemeClr val="accent2"/>
                </a:solidFill>
                <a:prstDash val="solid"/>
              </a:ln>
              <a:solidFill>
                <a:schemeClr val="accent2">
                  <a:lumMod val="40000"/>
                  <a:lumOff val="60000"/>
                </a:schemeClr>
              </a:solidFill>
            </a:endParaRPr>
          </a:p>
        </p:txBody>
      </p:sp>
      <p:sp>
        <p:nvSpPr>
          <p:cNvPr id="5" name="Llamada de nube 4"/>
          <p:cNvSpPr/>
          <p:nvPr/>
        </p:nvSpPr>
        <p:spPr>
          <a:xfrm>
            <a:off x="2688741" y="19243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dirty="0"/>
              <a:t>Caídas </a:t>
            </a:r>
            <a:r>
              <a:rPr lang="es-CO" sz="1600"/>
              <a:t>y resbalones </a:t>
            </a:r>
            <a:endParaRPr lang="en-US" sz="1600"/>
          </a:p>
        </p:txBody>
      </p:sp>
      <p:pic>
        <p:nvPicPr>
          <p:cNvPr id="7" name="Imagen 6"/>
          <p:cNvPicPr>
            <a:picLocks noChangeAspect="1"/>
          </p:cNvPicPr>
          <p:nvPr/>
        </p:nvPicPr>
        <p:blipFill>
          <a:blip r:embed="rId2"/>
          <a:stretch>
            <a:fillRect/>
          </a:stretch>
        </p:blipFill>
        <p:spPr>
          <a:xfrm>
            <a:off x="4246089" y="1330360"/>
            <a:ext cx="2562225" cy="1790700"/>
          </a:xfrm>
          <a:prstGeom prst="rect">
            <a:avLst/>
          </a:prstGeom>
        </p:spPr>
      </p:pic>
      <p:sp>
        <p:nvSpPr>
          <p:cNvPr id="8" name="Llamada de nube 7"/>
          <p:cNvSpPr/>
          <p:nvPr/>
        </p:nvSpPr>
        <p:spPr>
          <a:xfrm>
            <a:off x="6498741" y="19243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Golpes por el contrario objetos</a:t>
            </a:r>
            <a:endParaRPr lang="en-US" sz="1600"/>
          </a:p>
        </p:txBody>
      </p:sp>
      <p:pic>
        <p:nvPicPr>
          <p:cNvPr id="10" name="Imagen 9"/>
          <p:cNvPicPr>
            <a:picLocks noChangeAspect="1"/>
          </p:cNvPicPr>
          <p:nvPr/>
        </p:nvPicPr>
        <p:blipFill>
          <a:blip r:embed="rId3"/>
          <a:stretch>
            <a:fillRect/>
          </a:stretch>
        </p:blipFill>
        <p:spPr>
          <a:xfrm>
            <a:off x="7942217" y="1455252"/>
            <a:ext cx="1641973" cy="1641973"/>
          </a:xfrm>
          <a:prstGeom prst="rect">
            <a:avLst/>
          </a:prstGeom>
        </p:spPr>
      </p:pic>
      <p:sp>
        <p:nvSpPr>
          <p:cNvPr id="11" name="Llamada de nube 10"/>
          <p:cNvSpPr/>
          <p:nvPr/>
        </p:nvSpPr>
        <p:spPr>
          <a:xfrm>
            <a:off x="157763" y="2501567"/>
            <a:ext cx="2625634" cy="1238985"/>
          </a:xfrm>
          <a:prstGeom prst="cloudCallout">
            <a:avLst>
              <a:gd name="adj1" fmla="val -3432"/>
              <a:gd name="adj2" fmla="val 79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Manejo de herramientas corto pulzantes</a:t>
            </a:r>
            <a:endParaRPr lang="en-US" sz="1600"/>
          </a:p>
        </p:txBody>
      </p:sp>
      <p:pic>
        <p:nvPicPr>
          <p:cNvPr id="12" name="Imagen 11"/>
          <p:cNvPicPr>
            <a:picLocks noChangeAspect="1"/>
          </p:cNvPicPr>
          <p:nvPr/>
        </p:nvPicPr>
        <p:blipFill>
          <a:blip r:embed="rId4"/>
          <a:stretch>
            <a:fillRect/>
          </a:stretch>
        </p:blipFill>
        <p:spPr>
          <a:xfrm>
            <a:off x="192668" y="4122043"/>
            <a:ext cx="2619375" cy="1743075"/>
          </a:xfrm>
          <a:prstGeom prst="rect">
            <a:avLst/>
          </a:prstGeom>
        </p:spPr>
      </p:pic>
      <p:pic>
        <p:nvPicPr>
          <p:cNvPr id="13" name="Imagen 12"/>
          <p:cNvPicPr>
            <a:picLocks noChangeAspect="1"/>
          </p:cNvPicPr>
          <p:nvPr/>
        </p:nvPicPr>
        <p:blipFill>
          <a:blip r:embed="rId5"/>
          <a:stretch>
            <a:fillRect/>
          </a:stretch>
        </p:blipFill>
        <p:spPr>
          <a:xfrm>
            <a:off x="3707926" y="4537158"/>
            <a:ext cx="1819275" cy="1904429"/>
          </a:xfrm>
          <a:prstGeom prst="rect">
            <a:avLst/>
          </a:prstGeom>
        </p:spPr>
      </p:pic>
      <p:sp>
        <p:nvSpPr>
          <p:cNvPr id="14" name="Llamada de nube 13"/>
          <p:cNvSpPr/>
          <p:nvPr/>
        </p:nvSpPr>
        <p:spPr>
          <a:xfrm>
            <a:off x="2783397" y="3034393"/>
            <a:ext cx="2625634" cy="1238985"/>
          </a:xfrm>
          <a:prstGeom prst="cloudCallout">
            <a:avLst>
              <a:gd name="adj1" fmla="val 15971"/>
              <a:gd name="adj2" fmla="val 6011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Caídas a un nivel superior</a:t>
            </a:r>
            <a:endParaRPr lang="en-US" sz="1600"/>
          </a:p>
        </p:txBody>
      </p:sp>
      <p:sp>
        <p:nvSpPr>
          <p:cNvPr id="15" name="Llamada de nube 14"/>
          <p:cNvSpPr/>
          <p:nvPr/>
        </p:nvSpPr>
        <p:spPr>
          <a:xfrm>
            <a:off x="5866389" y="303439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Trabajo en alturas</a:t>
            </a:r>
            <a:endParaRPr lang="en-US" sz="1600"/>
          </a:p>
        </p:txBody>
      </p:sp>
      <p:pic>
        <p:nvPicPr>
          <p:cNvPr id="16" name="Imagen 15"/>
          <p:cNvPicPr>
            <a:picLocks noChangeAspect="1"/>
          </p:cNvPicPr>
          <p:nvPr/>
        </p:nvPicPr>
        <p:blipFill>
          <a:blip r:embed="rId6"/>
          <a:stretch>
            <a:fillRect/>
          </a:stretch>
        </p:blipFill>
        <p:spPr>
          <a:xfrm>
            <a:off x="6571675" y="4342261"/>
            <a:ext cx="2552700" cy="1790700"/>
          </a:xfrm>
          <a:prstGeom prst="rect">
            <a:avLst/>
          </a:prstGeom>
        </p:spPr>
      </p:pic>
    </p:spTree>
    <p:extLst>
      <p:ext uri="{BB962C8B-B14F-4D97-AF65-F5344CB8AC3E}">
        <p14:creationId xmlns:p14="http://schemas.microsoft.com/office/powerpoint/2010/main" val="325184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ovalada 3"/>
          <p:cNvSpPr/>
          <p:nvPr/>
        </p:nvSpPr>
        <p:spPr>
          <a:xfrm>
            <a:off x="182880" y="143692"/>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dirty="0">
                <a:ln w="22225">
                  <a:solidFill>
                    <a:schemeClr val="accent2"/>
                  </a:solidFill>
                  <a:prstDash val="solid"/>
                </a:ln>
                <a:solidFill>
                  <a:schemeClr val="accent2">
                    <a:lumMod val="40000"/>
                    <a:lumOff val="60000"/>
                  </a:schemeClr>
                </a:solidFill>
              </a:rPr>
              <a:t>PARA QUE SE CONFORMA EL  COPASST Y/O VIGIA </a:t>
            </a:r>
            <a:endParaRPr lang="en-US" b="1" dirty="0">
              <a:ln w="22225">
                <a:solidFill>
                  <a:schemeClr val="accent2"/>
                </a:solidFill>
                <a:prstDash val="solid"/>
              </a:ln>
              <a:solidFill>
                <a:schemeClr val="accent2">
                  <a:lumMod val="40000"/>
                  <a:lumOff val="60000"/>
                </a:schemeClr>
              </a:solidFill>
            </a:endParaRPr>
          </a:p>
        </p:txBody>
      </p:sp>
      <p:pic>
        <p:nvPicPr>
          <p:cNvPr id="5" name="Imagen 4"/>
          <p:cNvPicPr>
            <a:picLocks noChangeAspect="1"/>
          </p:cNvPicPr>
          <p:nvPr/>
        </p:nvPicPr>
        <p:blipFill>
          <a:blip r:embed="rId2"/>
          <a:stretch>
            <a:fillRect/>
          </a:stretch>
        </p:blipFill>
        <p:spPr>
          <a:xfrm>
            <a:off x="919581" y="2225710"/>
            <a:ext cx="2811529" cy="3639289"/>
          </a:xfrm>
          <a:prstGeom prst="rect">
            <a:avLst/>
          </a:prstGeom>
        </p:spPr>
      </p:pic>
      <p:pic>
        <p:nvPicPr>
          <p:cNvPr id="6" name="Imagen 5"/>
          <p:cNvPicPr>
            <a:picLocks noChangeAspect="1"/>
          </p:cNvPicPr>
          <p:nvPr/>
        </p:nvPicPr>
        <p:blipFill>
          <a:blip r:embed="rId3"/>
          <a:stretch>
            <a:fillRect/>
          </a:stretch>
        </p:blipFill>
        <p:spPr>
          <a:xfrm>
            <a:off x="3453801" y="4335300"/>
            <a:ext cx="3352381" cy="1859959"/>
          </a:xfrm>
          <a:prstGeom prst="rect">
            <a:avLst/>
          </a:prstGeom>
        </p:spPr>
      </p:pic>
      <p:sp>
        <p:nvSpPr>
          <p:cNvPr id="8" name="Rectángulo 7"/>
          <p:cNvSpPr/>
          <p:nvPr/>
        </p:nvSpPr>
        <p:spPr>
          <a:xfrm>
            <a:off x="3604197" y="1184701"/>
            <a:ext cx="5372748" cy="1477328"/>
          </a:xfrm>
          <a:prstGeom prst="rect">
            <a:avLst/>
          </a:prstGeom>
        </p:spPr>
        <p:txBody>
          <a:bodyPr wrap="square">
            <a:spAutoFit/>
          </a:bodyPr>
          <a:lstStyle/>
          <a:p>
            <a:pPr marL="285750" indent="-285750" algn="just">
              <a:buFont typeface="Wingdings" panose="05000000000000000000" pitchFamily="2" charset="2"/>
              <a:buChar char="v"/>
            </a:pPr>
            <a:r>
              <a:rPr lang="es-CO" dirty="0"/>
              <a:t>Se conforman para mejorar o mantener unas buenas condiciones de trabajo y salud dentro de la empresa por medio de un canal de comunicación entre empleadores y trabajadores</a:t>
            </a:r>
            <a:endParaRPr lang="en-US" dirty="0"/>
          </a:p>
        </p:txBody>
      </p:sp>
      <p:pic>
        <p:nvPicPr>
          <p:cNvPr id="9" name="Imagen 8"/>
          <p:cNvPicPr>
            <a:picLocks noChangeAspect="1"/>
          </p:cNvPicPr>
          <p:nvPr/>
        </p:nvPicPr>
        <p:blipFill>
          <a:blip r:embed="rId4"/>
          <a:stretch>
            <a:fillRect/>
          </a:stretch>
        </p:blipFill>
        <p:spPr>
          <a:xfrm>
            <a:off x="6150050" y="2566575"/>
            <a:ext cx="2982686" cy="1864179"/>
          </a:xfrm>
          <a:prstGeom prst="rect">
            <a:avLst/>
          </a:prstGeom>
        </p:spPr>
      </p:pic>
    </p:spTree>
    <p:extLst>
      <p:ext uri="{BB962C8B-B14F-4D97-AF65-F5344CB8AC3E}">
        <p14:creationId xmlns:p14="http://schemas.microsoft.com/office/powerpoint/2010/main" val="67572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ovalada 3"/>
          <p:cNvSpPr/>
          <p:nvPr/>
        </p:nvSpPr>
        <p:spPr>
          <a:xfrm>
            <a:off x="182879" y="143692"/>
            <a:ext cx="2547257"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dirty="0">
                <a:ln w="22225">
                  <a:solidFill>
                    <a:schemeClr val="accent2"/>
                  </a:solidFill>
                  <a:prstDash val="solid"/>
                </a:ln>
                <a:solidFill>
                  <a:schemeClr val="accent2">
                    <a:lumMod val="40000"/>
                    <a:lumOff val="60000"/>
                  </a:schemeClr>
                </a:solidFill>
              </a:rPr>
              <a:t>PROTOCOLO DE BIOSEGURIDAD COVID-19</a:t>
            </a:r>
            <a:endParaRPr lang="en-US" b="1" dirty="0">
              <a:ln w="22225">
                <a:solidFill>
                  <a:schemeClr val="accent2"/>
                </a:solidFill>
                <a:prstDash val="solid"/>
              </a:ln>
              <a:solidFill>
                <a:schemeClr val="accent2">
                  <a:lumMod val="40000"/>
                  <a:lumOff val="60000"/>
                </a:schemeClr>
              </a:solidFill>
            </a:endParaRPr>
          </a:p>
        </p:txBody>
      </p:sp>
      <p:sp>
        <p:nvSpPr>
          <p:cNvPr id="5" name="Rectángulo 4"/>
          <p:cNvSpPr/>
          <p:nvPr/>
        </p:nvSpPr>
        <p:spPr>
          <a:xfrm>
            <a:off x="3839328" y="988758"/>
            <a:ext cx="5372748" cy="646331"/>
          </a:xfrm>
          <a:prstGeom prst="rect">
            <a:avLst/>
          </a:prstGeom>
        </p:spPr>
        <p:txBody>
          <a:bodyPr wrap="square">
            <a:spAutoFit/>
          </a:bodyPr>
          <a:lstStyle/>
          <a:p>
            <a:pPr marL="285750" indent="-285750" algn="just">
              <a:buFont typeface="Wingdings" panose="05000000000000000000" pitchFamily="2" charset="2"/>
              <a:buChar char="v"/>
            </a:pPr>
            <a:r>
              <a:rPr lang="es-CO" dirty="0"/>
              <a:t>Es adoptar las medidas de prevención, para mitigar y controlar la enfermedad COVID-19. </a:t>
            </a:r>
            <a:endParaRPr lang="en-US" dirty="0"/>
          </a:p>
        </p:txBody>
      </p:sp>
      <p:pic>
        <p:nvPicPr>
          <p:cNvPr id="6" name="Imagen 5"/>
          <p:cNvPicPr>
            <a:picLocks noChangeAspect="1"/>
          </p:cNvPicPr>
          <p:nvPr/>
        </p:nvPicPr>
        <p:blipFill>
          <a:blip r:embed="rId2"/>
          <a:stretch>
            <a:fillRect/>
          </a:stretch>
        </p:blipFill>
        <p:spPr>
          <a:xfrm>
            <a:off x="458490" y="3757848"/>
            <a:ext cx="2810419" cy="1783918"/>
          </a:xfrm>
          <a:prstGeom prst="rect">
            <a:avLst/>
          </a:prstGeom>
        </p:spPr>
      </p:pic>
      <p:sp>
        <p:nvSpPr>
          <p:cNvPr id="8" name="Llamada de nube 7"/>
          <p:cNvSpPr/>
          <p:nvPr/>
        </p:nvSpPr>
        <p:spPr>
          <a:xfrm>
            <a:off x="448342" y="2382226"/>
            <a:ext cx="2755254" cy="1238985"/>
          </a:xfrm>
          <a:prstGeom prst="cloudCallout">
            <a:avLst>
              <a:gd name="adj1" fmla="val -3432"/>
              <a:gd name="adj2" fmla="val 79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dirty="0"/>
              <a:t>Virus SARS-CoV-2</a:t>
            </a:r>
          </a:p>
          <a:p>
            <a:pPr algn="ctr"/>
            <a:r>
              <a:rPr lang="es-CO" sz="1600"/>
              <a:t>Enfermedad COVID-19</a:t>
            </a:r>
            <a:endParaRPr lang="en-US" sz="1600"/>
          </a:p>
        </p:txBody>
      </p:sp>
      <p:sp>
        <p:nvSpPr>
          <p:cNvPr id="9" name="Llamada de nube 8"/>
          <p:cNvSpPr/>
          <p:nvPr/>
        </p:nvSpPr>
        <p:spPr>
          <a:xfrm>
            <a:off x="3474571" y="2225710"/>
            <a:ext cx="2755254" cy="1238985"/>
          </a:xfrm>
          <a:prstGeom prst="cloudCallout">
            <a:avLst>
              <a:gd name="adj1" fmla="val -3432"/>
              <a:gd name="adj2" fmla="val 79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Medidas Preventivas lavado de manos </a:t>
            </a:r>
            <a:endParaRPr lang="en-US" sz="1600"/>
          </a:p>
        </p:txBody>
      </p:sp>
      <p:sp>
        <p:nvSpPr>
          <p:cNvPr id="10" name="Llamada de nube 9"/>
          <p:cNvSpPr/>
          <p:nvPr/>
        </p:nvSpPr>
        <p:spPr>
          <a:xfrm>
            <a:off x="6456822" y="1999288"/>
            <a:ext cx="2755254" cy="1238985"/>
          </a:xfrm>
          <a:prstGeom prst="cloudCallout">
            <a:avLst>
              <a:gd name="adj1" fmla="val -3432"/>
              <a:gd name="adj2" fmla="val 79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Medidas Preventivas Higiene Respiratoria  </a:t>
            </a:r>
            <a:endParaRPr lang="en-US" sz="1600"/>
          </a:p>
        </p:txBody>
      </p:sp>
      <p:pic>
        <p:nvPicPr>
          <p:cNvPr id="11" name="Imagen 10"/>
          <p:cNvPicPr>
            <a:picLocks noChangeAspect="1"/>
          </p:cNvPicPr>
          <p:nvPr/>
        </p:nvPicPr>
        <p:blipFill>
          <a:blip r:embed="rId3"/>
          <a:stretch>
            <a:fillRect/>
          </a:stretch>
        </p:blipFill>
        <p:spPr>
          <a:xfrm>
            <a:off x="3680053" y="3920736"/>
            <a:ext cx="2776769" cy="1458141"/>
          </a:xfrm>
          <a:prstGeom prst="rect">
            <a:avLst/>
          </a:prstGeom>
        </p:spPr>
      </p:pic>
      <p:pic>
        <p:nvPicPr>
          <p:cNvPr id="12" name="Imagen 11"/>
          <p:cNvPicPr>
            <a:picLocks noChangeAspect="1"/>
          </p:cNvPicPr>
          <p:nvPr/>
        </p:nvPicPr>
        <p:blipFill>
          <a:blip r:embed="rId4"/>
          <a:stretch>
            <a:fillRect/>
          </a:stretch>
        </p:blipFill>
        <p:spPr>
          <a:xfrm>
            <a:off x="6729395" y="3525699"/>
            <a:ext cx="1105054" cy="1124107"/>
          </a:xfrm>
          <a:prstGeom prst="rect">
            <a:avLst/>
          </a:prstGeom>
        </p:spPr>
      </p:pic>
      <p:pic>
        <p:nvPicPr>
          <p:cNvPr id="14" name="Imagen 13"/>
          <p:cNvPicPr>
            <a:picLocks noChangeAspect="1"/>
          </p:cNvPicPr>
          <p:nvPr/>
        </p:nvPicPr>
        <p:blipFill>
          <a:blip r:embed="rId5"/>
          <a:stretch>
            <a:fillRect/>
          </a:stretch>
        </p:blipFill>
        <p:spPr>
          <a:xfrm>
            <a:off x="7988139" y="3464695"/>
            <a:ext cx="1000265" cy="1133633"/>
          </a:xfrm>
          <a:prstGeom prst="rect">
            <a:avLst/>
          </a:prstGeom>
        </p:spPr>
      </p:pic>
      <p:pic>
        <p:nvPicPr>
          <p:cNvPr id="15" name="Imagen 14"/>
          <p:cNvPicPr>
            <a:picLocks noChangeAspect="1"/>
          </p:cNvPicPr>
          <p:nvPr/>
        </p:nvPicPr>
        <p:blipFill>
          <a:blip r:embed="rId6"/>
          <a:stretch>
            <a:fillRect/>
          </a:stretch>
        </p:blipFill>
        <p:spPr>
          <a:xfrm>
            <a:off x="8113100" y="4781484"/>
            <a:ext cx="1047896" cy="952633"/>
          </a:xfrm>
          <a:prstGeom prst="rect">
            <a:avLst/>
          </a:prstGeom>
        </p:spPr>
      </p:pic>
      <p:pic>
        <p:nvPicPr>
          <p:cNvPr id="16" name="Imagen 15"/>
          <p:cNvPicPr>
            <a:picLocks noChangeAspect="1"/>
          </p:cNvPicPr>
          <p:nvPr/>
        </p:nvPicPr>
        <p:blipFill>
          <a:blip r:embed="rId7"/>
          <a:stretch>
            <a:fillRect/>
          </a:stretch>
        </p:blipFill>
        <p:spPr>
          <a:xfrm>
            <a:off x="6990570" y="4781484"/>
            <a:ext cx="857370" cy="1095528"/>
          </a:xfrm>
          <a:prstGeom prst="rect">
            <a:avLst/>
          </a:prstGeom>
        </p:spPr>
      </p:pic>
    </p:spTree>
    <p:extLst>
      <p:ext uri="{BB962C8B-B14F-4D97-AF65-F5344CB8AC3E}">
        <p14:creationId xmlns:p14="http://schemas.microsoft.com/office/powerpoint/2010/main" val="146641242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203</TotalTime>
  <Words>438</Words>
  <Application>Microsoft Office PowerPoint</Application>
  <PresentationFormat>Panorámica</PresentationFormat>
  <Paragraphs>40</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vt:lpstr>
      <vt:lpstr>Trebuchet MS</vt:lpstr>
      <vt:lpstr>Wingdings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lida gil cartagena</dc:creator>
  <cp:lastModifiedBy>ARMIRO RICO GUZMAN</cp:lastModifiedBy>
  <cp:revision>22</cp:revision>
  <dcterms:created xsi:type="dcterms:W3CDTF">2020-05-16T13:02:03Z</dcterms:created>
  <dcterms:modified xsi:type="dcterms:W3CDTF">2020-10-26T19:50:23Z</dcterms:modified>
</cp:coreProperties>
</file>