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  <p:sldMasterId id="2147483670" r:id="rId5"/>
    <p:sldMasterId id="2147483682" r:id="rId6"/>
    <p:sldMasterId id="2147483694" r:id="rId7"/>
    <p:sldMasterId id="2147483707" r:id="rId8"/>
  </p:sldMasterIdLst>
  <p:notesMasterIdLst>
    <p:notesMasterId r:id="rId17"/>
  </p:notesMasterIdLst>
  <p:handoutMasterIdLst>
    <p:handoutMasterId r:id="rId18"/>
  </p:handoutMasterIdLst>
  <p:sldIdLst>
    <p:sldId id="967" r:id="rId9"/>
    <p:sldId id="977" r:id="rId10"/>
    <p:sldId id="978" r:id="rId11"/>
    <p:sldId id="973" r:id="rId12"/>
    <p:sldId id="974" r:id="rId13"/>
    <p:sldId id="975" r:id="rId14"/>
    <p:sldId id="976" r:id="rId15"/>
    <p:sldId id="979" r:id="rId16"/>
  </p:sldIdLst>
  <p:sldSz cx="13769975" cy="7745413"/>
  <p:notesSz cx="6858000" cy="9144000"/>
  <p:defaultTextStyle>
    <a:defPPr>
      <a:defRPr lang="es-E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7" userDrawn="1">
          <p15:clr>
            <a:srgbClr val="A4A3A4"/>
          </p15:clr>
        </p15:guide>
        <p15:guide id="2" pos="43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ablo Gallo Martinez" initials="JP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ED7E30"/>
    <a:srgbClr val="660033"/>
    <a:srgbClr val="EAEAEA"/>
    <a:srgbClr val="99FF66"/>
    <a:srgbClr val="99FF99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 snapToGrid="0">
      <p:cViewPr>
        <p:scale>
          <a:sx n="80" d="100"/>
          <a:sy n="80" d="100"/>
        </p:scale>
        <p:origin x="1236" y="516"/>
      </p:cViewPr>
      <p:guideLst>
        <p:guide orient="horz" pos="2417"/>
        <p:guide pos="43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BD17-BBEC-412A-A889-1F526EDAD501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6EF5D-F1C7-473E-B076-48E5255847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381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F777C-D517-4246-8D3B-03490BF4CDA4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EA5DB-2A94-40C4-A1DF-208B0C87EF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9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0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88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70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77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55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74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A5DB-2A94-40C4-A1DF-208B0C87EF4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16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4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836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70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42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503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80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4629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86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045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4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0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010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34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435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54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634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05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346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793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58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103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488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511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246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95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4521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703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4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690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0850" y="1266825"/>
            <a:ext cx="10328275" cy="2697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0850" y="4068763"/>
            <a:ext cx="10328275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509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2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2955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343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8089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759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039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586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552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515938"/>
            <a:ext cx="4441825" cy="180816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54700" y="1114425"/>
            <a:ext cx="6970713" cy="550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7738" y="2324100"/>
            <a:ext cx="4441825" cy="4303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543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2062163"/>
            <a:ext cx="11877675" cy="4913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619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5200" y="412750"/>
            <a:ext cx="2968625" cy="65627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6150" y="412750"/>
            <a:ext cx="8756650" cy="6562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8652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9800" y="1930400"/>
            <a:ext cx="11876088" cy="32226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9800" y="5183188"/>
            <a:ext cx="11876088" cy="1693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61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6150" y="2062163"/>
            <a:ext cx="5862638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61188" y="2062163"/>
            <a:ext cx="5862637" cy="4913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4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7738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7738" y="1898650"/>
            <a:ext cx="5826125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7738" y="2828925"/>
            <a:ext cx="5826125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70713" y="1898650"/>
            <a:ext cx="5854700" cy="9302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70713" y="2828925"/>
            <a:ext cx="5854700" cy="4162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4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6150" y="412750"/>
            <a:ext cx="11877675" cy="149701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1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946150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390F89D3-74AC-4DEC-96FB-98952DE4A35D}" type="datetimeFigureOut">
              <a:rPr lang="es-CO" smtClean="0"/>
              <a:t>16/07/2020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560888" y="7178675"/>
            <a:ext cx="4648200" cy="41275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9725025" y="7178675"/>
            <a:ext cx="3098800" cy="412750"/>
          </a:xfrm>
          <a:prstGeom prst="rect">
            <a:avLst/>
          </a:prstGeom>
        </p:spPr>
        <p:txBody>
          <a:bodyPr/>
          <a:lstStyle/>
          <a:p>
            <a:fld id="{A12D886D-E886-41B8-9282-979D7AE3BE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749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texto"/>
          <p:cNvSpPr txBox="1">
            <a:spLocks/>
          </p:cNvSpPr>
          <p:nvPr userDrawn="1"/>
        </p:nvSpPr>
        <p:spPr>
          <a:xfrm>
            <a:off x="864327" y="7162806"/>
            <a:ext cx="12626044" cy="366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352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3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18706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8058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37411" indent="0" algn="l" defTabSz="509352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33"/>
              <a:t>NOVIEMBRE DE 2016</a:t>
            </a:r>
            <a:endParaRPr lang="es-CO" sz="2133"/>
          </a:p>
        </p:txBody>
      </p:sp>
      <p:sp>
        <p:nvSpPr>
          <p:cNvPr id="4" name="Rectángulo 4"/>
          <p:cNvSpPr/>
          <p:nvPr userDrawn="1"/>
        </p:nvSpPr>
        <p:spPr>
          <a:xfrm>
            <a:off x="107448" y="6104143"/>
            <a:ext cx="13662527" cy="1035561"/>
          </a:xfrm>
          <a:prstGeom prst="rect">
            <a:avLst/>
          </a:prstGeom>
          <a:solidFill>
            <a:schemeClr val="tx1">
              <a:lumMod val="75000"/>
              <a:lumOff val="2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/>
          </a:p>
        </p:txBody>
      </p:sp>
      <p:sp>
        <p:nvSpPr>
          <p:cNvPr id="5" name="Rectángulo 2"/>
          <p:cNvSpPr/>
          <p:nvPr userDrawn="1"/>
        </p:nvSpPr>
        <p:spPr>
          <a:xfrm>
            <a:off x="1080574" y="5968852"/>
            <a:ext cx="12707470" cy="12325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s-IS" sz="5000" b="1">
                <a:solidFill>
                  <a:schemeClr val="bg1"/>
                </a:solidFill>
                <a:latin typeface="Century Gothic" panose="020B0502020202020204" pitchFamily="34" charset="0"/>
                <a:cs typeface="Avenir Next Condensed Demi Bold"/>
              </a:rPr>
              <a:t>SEGURIDAD DE LA INFORMACIÓN</a:t>
            </a:r>
            <a:endParaRPr lang="es-ES" sz="5000" b="1">
              <a:solidFill>
                <a:schemeClr val="bg1"/>
              </a:solidFill>
              <a:latin typeface="Century Gothic" panose="020B0502020202020204" pitchFamily="34" charset="0"/>
              <a:cs typeface="Avenir Next Condensed Demi Bold"/>
            </a:endParaRPr>
          </a:p>
        </p:txBody>
      </p:sp>
      <p:pic>
        <p:nvPicPr>
          <p:cNvPr id="7" name="Picture 12" descr="http://logok.org/wp-content/uploads/2015/06/Claro-logo-logotype-1024x768.pn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5873" y="142028"/>
            <a:ext cx="2953392" cy="126586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6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txStyles>
    <p:titleStyle>
      <a:lvl1pPr algn="ctr" defTabSz="679113" rtl="0" eaLnBrk="1" latinLnBrk="0" hangingPunct="1">
        <a:spcBef>
          <a:spcPct val="0"/>
        </a:spcBef>
        <a:buNone/>
        <a:defRPr sz="6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336" indent="-509336" algn="l" defTabSz="67911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561" indent="-424448" algn="l" defTabSz="679113" rtl="0" eaLnBrk="1" latinLnBrk="0" hangingPunct="1">
        <a:spcBef>
          <a:spcPct val="20000"/>
        </a:spcBef>
        <a:buFont typeface="Arial"/>
        <a:buChar char="–"/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1697786" indent="-339557" algn="l" defTabSz="67911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6899" indent="-339557" algn="l" defTabSz="679113" rtl="0" eaLnBrk="1" latinLnBrk="0" hangingPunct="1">
        <a:spcBef>
          <a:spcPct val="20000"/>
        </a:spcBef>
        <a:buFont typeface="Arial"/>
        <a:buChar char="–"/>
        <a:defRPr sz="2933" kern="1200">
          <a:solidFill>
            <a:schemeClr val="tx1"/>
          </a:solidFill>
          <a:latin typeface="+mn-lt"/>
          <a:ea typeface="+mn-ea"/>
          <a:cs typeface="+mn-cs"/>
        </a:defRPr>
      </a:lvl4pPr>
      <a:lvl5pPr marL="3056014" indent="-339557" algn="l" defTabSz="679113" rtl="0" eaLnBrk="1" latinLnBrk="0" hangingPunct="1">
        <a:spcBef>
          <a:spcPct val="20000"/>
        </a:spcBef>
        <a:buFont typeface="Arial"/>
        <a:buChar char="»"/>
        <a:defRPr sz="2933" kern="1200">
          <a:solidFill>
            <a:schemeClr val="tx1"/>
          </a:solidFill>
          <a:latin typeface="+mn-lt"/>
          <a:ea typeface="+mn-ea"/>
          <a:cs typeface="+mn-cs"/>
        </a:defRPr>
      </a:lvl5pPr>
      <a:lvl6pPr marL="3735129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6pPr>
      <a:lvl7pPr marL="4414245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7pPr>
      <a:lvl8pPr marL="5093357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8pPr>
      <a:lvl9pPr marL="5772473" indent="-339557" algn="l" defTabSz="679113" rtl="0" eaLnBrk="1" latinLnBrk="0" hangingPunct="1">
        <a:spcBef>
          <a:spcPct val="20000"/>
        </a:spcBef>
        <a:buFont typeface="Arial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79113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358228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037343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16458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95571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074685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753800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432913" algn="l" defTabSz="679113" rtl="0" eaLnBrk="1" latinLnBrk="0" hangingPunct="1"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8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1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encrypted-tbn1.gstatic.com/images?q=tbn:ANd9GcTUovvTEhBEvTklcLrcfj2yA9J2ai1s0jEcfcD4KLcCOkMX9rZ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009" y="659949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440" y="5408908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s-ES" sz="3550" b="1" dirty="0" smtClean="0">
                <a:solidFill>
                  <a:prstClr val="white"/>
                </a:solidFill>
                <a:latin typeface="Century Gothic"/>
              </a:rPr>
              <a:t>SEGURIDAD DE LA INFORMACION</a:t>
            </a:r>
            <a:endParaRPr lang="es-ES" dirty="0">
              <a:solidFill>
                <a:prstClr val="white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10" y="436140"/>
            <a:ext cx="2436219" cy="10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ANEXO 4 - REQUERIMIENTOS DE SEGURIDAD DE LA INFORMACION, RIESGOS Y CONTINUIDAD DE TERCEROS</a:t>
            </a:r>
            <a:endParaRPr lang="es-CO" sz="3600" dirty="0"/>
          </a:p>
        </p:txBody>
      </p:sp>
      <p:sp>
        <p:nvSpPr>
          <p:cNvPr id="2" name="Rectángulo 1"/>
          <p:cNvSpPr/>
          <p:nvPr/>
        </p:nvSpPr>
        <p:spPr>
          <a:xfrm>
            <a:off x="506769" y="2798211"/>
            <a:ext cx="3685933" cy="400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Línea base de seguridad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Control de acceso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Control de cambios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Cláusula de Confidencialidad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Controles teletrabajo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Concientización en Seguridad Información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Firewall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Cifrado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Vulnerabilidades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 smtClean="0"/>
              <a:t>Continuidad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129062" y="2783592"/>
            <a:ext cx="4073390" cy="401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Antivirus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Soporte en Sistemas Operativos, base datos, aplicativos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Correo propio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Parches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No internet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Borrado Seguro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No USB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Menor privilegio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No perfil administrador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Mantenimiento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002837" y="2998906"/>
            <a:ext cx="3980400" cy="203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CO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Registro en Dominio Claro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err="1"/>
              <a:t>User</a:t>
            </a:r>
            <a:r>
              <a:rPr lang="es-CO" dirty="0"/>
              <a:t> + </a:t>
            </a:r>
            <a:r>
              <a:rPr lang="es-CO" dirty="0" err="1"/>
              <a:t>password</a:t>
            </a:r>
            <a:endParaRPr lang="es-CO" dirty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Antivirus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/>
              <a:t>Software Claro autorizado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Borrado seguro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3" y="1947690"/>
            <a:ext cx="3762815" cy="105121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75390" y="2102247"/>
            <a:ext cx="3500059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CUMPLIMIENTO NORMATIVO O REGULATORIO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577" y="1940359"/>
            <a:ext cx="3762815" cy="105121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02" y="1940359"/>
            <a:ext cx="3762815" cy="105121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892021" y="2121475"/>
            <a:ext cx="4148308" cy="75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EQUIPOS DE CONTRATISTA EN EJECUCIÓN DEL CONTRATO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0010331" y="2135546"/>
            <a:ext cx="3237305" cy="7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EQUIPOS DE CONTRATISTA EN LA RED DE CLARO</a:t>
            </a:r>
          </a:p>
        </p:txBody>
      </p:sp>
    </p:spTree>
    <p:extLst>
      <p:ext uri="{BB962C8B-B14F-4D97-AF65-F5344CB8AC3E}">
        <p14:creationId xmlns:p14="http://schemas.microsoft.com/office/powerpoint/2010/main" val="41240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440" y="6812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OPORTUNIDADES DE MEJORA IDENTIFICADAS</a:t>
            </a:r>
            <a:endParaRPr lang="es-CO" sz="36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r="4265" b="11399"/>
          <a:stretch/>
        </p:blipFill>
        <p:spPr>
          <a:xfrm>
            <a:off x="1223926" y="1210292"/>
            <a:ext cx="8251071" cy="255616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r="5598" b="6548"/>
          <a:stretch/>
        </p:blipFill>
        <p:spPr>
          <a:xfrm>
            <a:off x="5780868" y="3766462"/>
            <a:ext cx="5920353" cy="38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1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OBLIGACIONES CONTRACTUALES</a:t>
            </a:r>
            <a:endParaRPr lang="es-CO" sz="36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0" y="3718665"/>
            <a:ext cx="3762815" cy="375151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024728" y="3932029"/>
            <a:ext cx="3237305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CLÁUSULA 48.- PROTECCION DE DATOS PERSONALES</a:t>
            </a:r>
            <a:endParaRPr lang="es-CO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24727" y="5123111"/>
            <a:ext cx="3237305" cy="172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dará cumplimento a la ley 1581 de 2012 que hace referencia a la protección de datos personales.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80" y="3847288"/>
            <a:ext cx="7242674" cy="2846464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804565" y="4113168"/>
            <a:ext cx="6704505" cy="80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CLÁUSULA 55. REQUERIMIENTOS DE SEGURIDAD DE LA INFORMACIÓN, RIESGOS Y CONTINUIDAD DE TERCEROS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804565" y="4972670"/>
            <a:ext cx="5679679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se obliga a cumplir con  el Anexo “Requerimientos de Seguridad de la Información, Riesgos y Continuidad de terceros”, el cual hace parte integral de Contrato. 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9" y="1364709"/>
            <a:ext cx="12476134" cy="2139434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638363" y="2046629"/>
            <a:ext cx="10845881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 información recibida desde cualquier medios de los empleados de TELMEX  es propiedad de TELMEX y es de carácter reservada y confidencial ; y el CONTRATISTA garantizará que  esa información no llegue a manos de terceros y no podrá hacer uso indebido o no autorizado de la información.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638363" y="1532332"/>
            <a:ext cx="118047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CLÁUSULA 35.- INFORMACIÓN CONFIDENCIAL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160" y="1832312"/>
            <a:ext cx="1223186" cy="1294613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5"/>
          <a:srcRect t="2377" r="4320" b="2046"/>
          <a:stretch/>
        </p:blipFill>
        <p:spPr>
          <a:xfrm>
            <a:off x="3695477" y="6158362"/>
            <a:ext cx="1483541" cy="152518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244" y="4972402"/>
            <a:ext cx="1503134" cy="16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600" b="1" dirty="0"/>
              <a:t>IMPLICACIONES DE INCUMPLIMIENTO</a:t>
            </a:r>
            <a:endParaRPr lang="es-CO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366" y="2495348"/>
            <a:ext cx="2082007" cy="297832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12" y="2299874"/>
            <a:ext cx="8763874" cy="335700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15557" y="2913565"/>
            <a:ext cx="7493012" cy="182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1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incumplimiento </a:t>
            </a:r>
            <a:r>
              <a:rPr lang="es-MX" sz="21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las </a:t>
            </a:r>
            <a:r>
              <a:rPr lang="es-MX" sz="2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obligaciones establecidas en el anexo “Requerimientos de Seguridad de la Información, Riesgos y Continuidad de terceros”,  </a:t>
            </a:r>
            <a:r>
              <a:rPr lang="es-MX" sz="21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TELMEX podrá exigir las medidas correctivas a costo del CONTRATISTA y/o terminar el contrato sin que aplique pago de indemnización.</a:t>
            </a:r>
          </a:p>
        </p:txBody>
      </p:sp>
    </p:spTree>
    <p:extLst>
      <p:ext uri="{BB962C8B-B14F-4D97-AF65-F5344CB8AC3E}">
        <p14:creationId xmlns:p14="http://schemas.microsoft.com/office/powerpoint/2010/main" val="23154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/>
              <a:t>CONTROL DE CAMBIOS Y AUDITORIAS DE SEGURIDAD</a:t>
            </a:r>
            <a:endParaRPr lang="es-CO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63" y="1820272"/>
            <a:ext cx="10708849" cy="41000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90502" y="2545694"/>
            <a:ext cx="8970854" cy="2258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estará en la obligación de informar a CLARO los cambios a la </a:t>
            </a: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infraestructura  (software, hardware y middleware) </a:t>
            </a:r>
            <a:r>
              <a:rPr lang="es-MX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soporte el servicio y pueda afectar el nivel de seguridad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CONTRATISTA estará sujeto a auditorias por parte de CLARO  y estará dispuesto atenderlas y responderlas.</a:t>
            </a:r>
            <a:endParaRPr lang="es-MX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3876" t="1953" r="2825" b="2534"/>
          <a:stretch/>
        </p:blipFill>
        <p:spPr>
          <a:xfrm>
            <a:off x="6504729" y="4781249"/>
            <a:ext cx="2132272" cy="22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-617" y="146733"/>
            <a:ext cx="13770415" cy="935976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600" b="1" dirty="0"/>
              <a:t>PLAZO DE IMPLEMENTACION DE OBLIGACIONES POR PARTE DEL CONTRATISTA </a:t>
            </a:r>
            <a:endParaRPr lang="es-CO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38876" y="1894278"/>
            <a:ext cx="1137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1" dirty="0"/>
              <a:t> </a:t>
            </a:r>
            <a:endParaRPr lang="es-CO" sz="2400" b="1" i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9" y="1847969"/>
            <a:ext cx="11502574" cy="16345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5805" y="2125110"/>
            <a:ext cx="989651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7.1. EL CONTRATISTA contará con un plazo máximo de 2 meses contados a partir de la firma del contrato u otro si para dar cumplimiento a los lineamientos establecidos en el presente Anexo.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21" y="4133228"/>
            <a:ext cx="10105308" cy="215943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531992" y="3892828"/>
            <a:ext cx="9453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INCUMPLIMIENTO</a:t>
            </a:r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8.1. CLARO podrá imponer EL CONTRATISTA cuando incumpla cualquiera de las obligaciones establecidas en el anexo, multas equivalentes al uno por ciento (1%) del valor de la facturación mensual del contrato, tomada como el promedio de los últimos (6) meses a la fecha del incumpliendo, por cada día de retraso en el cumplimiento de sus obligaciones.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82" y="4450767"/>
            <a:ext cx="2516903" cy="28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4">
            <a:extLst>
              <a:ext uri="{FF2B5EF4-FFF2-40B4-BE49-F238E27FC236}">
                <a16:creationId xmlns:a16="http://schemas.microsoft.com/office/drawing/2014/main" id="{DA4EDE06-F40D-409B-B89A-FB6E9D1C7E4B}"/>
              </a:ext>
            </a:extLst>
          </p:cNvPr>
          <p:cNvSpPr/>
          <p:nvPr/>
        </p:nvSpPr>
        <p:spPr>
          <a:xfrm>
            <a:off x="1874855" y="2262752"/>
            <a:ext cx="10523789" cy="2572718"/>
          </a:xfrm>
          <a:prstGeom prst="rect">
            <a:avLst/>
          </a:prstGeom>
          <a:solidFill>
            <a:schemeClr val="tx1">
              <a:lumMod val="65000"/>
              <a:lumOff val="35000"/>
              <a:alpha val="9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8800" b="1" dirty="0" smtClean="0">
                <a:solidFill>
                  <a:prstClr val="white"/>
                </a:solidFill>
                <a:latin typeface="Century Gothic"/>
              </a:rPr>
              <a:t>GRACIAS !!!</a:t>
            </a:r>
            <a:endParaRPr lang="es-ES" sz="8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seño personalizad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C80DFEA2FCD049B3A14113D4CA4E24" ma:contentTypeVersion="10" ma:contentTypeDescription="Crear nuevo documento." ma:contentTypeScope="" ma:versionID="2a235bdfc51c09de41471a8fecc3efc5">
  <xsd:schema xmlns:xsd="http://www.w3.org/2001/XMLSchema" xmlns:xs="http://www.w3.org/2001/XMLSchema" xmlns:p="http://schemas.microsoft.com/office/2006/metadata/properties" xmlns:ns2="7b82f44a-124a-427a-ae16-7198029b14c4" xmlns:ns3="79536993-353b-4187-a706-8f7110ae75d7" targetNamespace="http://schemas.microsoft.com/office/2006/metadata/properties" ma:root="true" ma:fieldsID="988fa527e6e0b1a717be7b702e03da75" ns2:_="" ns3:_="">
    <xsd:import namespace="7b82f44a-124a-427a-ae16-7198029b14c4"/>
    <xsd:import namespace="79536993-353b-4187-a706-8f7110ae75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2f44a-124a-427a-ae16-7198029b14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36993-353b-4187-a706-8f7110ae75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91CB0-1F56-4184-A5BE-11B0F3E92ED8}">
  <ds:schemaRefs>
    <ds:schemaRef ds:uri="79536993-353b-4187-a706-8f7110ae75d7"/>
    <ds:schemaRef ds:uri="7b82f44a-124a-427a-ae16-7198029b14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1391EF-95A3-4D2C-961E-155C52D15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A7994-1AAA-431C-B0BD-6475031432DA}">
  <ds:schemaRefs>
    <ds:schemaRef ds:uri="7b82f44a-124a-427a-ae16-7198029b14c4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536993-353b-4187-a706-8f7110ae75d7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59590</TotalTime>
  <Words>456</Words>
  <Application>Microsoft Office PowerPoint</Application>
  <PresentationFormat>Personalizado</PresentationFormat>
  <Paragraphs>61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Avenir Next Condensed Demi Bold</vt:lpstr>
      <vt:lpstr>Calibri</vt:lpstr>
      <vt:lpstr>Calibri Light</vt:lpstr>
      <vt:lpstr>Century Gothic</vt:lpstr>
      <vt:lpstr>Symbol</vt:lpstr>
      <vt:lpstr>Times New Roman</vt:lpstr>
      <vt:lpstr>Claro</vt:lpstr>
      <vt:lpstr>Diseño personalizado</vt:lpstr>
      <vt:lpstr>4_Diseño personalizado</vt:lpstr>
      <vt:lpstr>2_Diseño personalizado</vt:lpstr>
      <vt:lpstr>5_Diseño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Neduard Emilinio Calderon Hernandez</dc:creator>
  <cp:lastModifiedBy>CALIDAD</cp:lastModifiedBy>
  <cp:revision>514</cp:revision>
  <dcterms:modified xsi:type="dcterms:W3CDTF">2020-07-16T19:25:47Z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0x010100A2C80DFEA2FCD049B3A14113D4CA4E24</vt:lpwstr>
  </property>
</Properties>
</file>