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87" r:id="rId6"/>
    <p:sldId id="288" r:id="rId7"/>
    <p:sldId id="258" r:id="rId8"/>
    <p:sldId id="266" r:id="rId9"/>
    <p:sldId id="283" r:id="rId10"/>
    <p:sldId id="286" r:id="rId11"/>
    <p:sldId id="284" r:id="rId12"/>
    <p:sldId id="285" r:id="rId13"/>
    <p:sldId id="262" r:id="rId14"/>
    <p:sldId id="263" r:id="rId15"/>
    <p:sldId id="268" r:id="rId16"/>
    <p:sldId id="265" r:id="rId17"/>
    <p:sldId id="264" r:id="rId18"/>
    <p:sldId id="261" r:id="rId19"/>
    <p:sldId id="269" r:id="rId20"/>
    <p:sldId id="270" r:id="rId21"/>
    <p:sldId id="272" r:id="rId22"/>
    <p:sldId id="273" r:id="rId23"/>
    <p:sldId id="276" r:id="rId24"/>
    <p:sldId id="277" r:id="rId25"/>
    <p:sldId id="278" r:id="rId26"/>
    <p:sldId id="279" r:id="rId27"/>
    <p:sldId id="274" r:id="rId28"/>
    <p:sldId id="280" r:id="rId29"/>
    <p:sldId id="275" r:id="rId30"/>
    <p:sldId id="282" r:id="rId3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7" autoAdjust="0"/>
    <p:restoredTop sz="94712" autoAdjust="0"/>
  </p:normalViewPr>
  <p:slideViewPr>
    <p:cSldViewPr>
      <p:cViewPr varScale="1">
        <p:scale>
          <a:sx n="82" d="100"/>
          <a:sy n="82" d="100"/>
        </p:scale>
        <p:origin x="18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C65A-4F39-4869-9324-C2356B825826}" type="datetimeFigureOut">
              <a:rPr lang="es-CO" smtClean="0"/>
              <a:pPr/>
              <a:t>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24AD-DB20-4FB6-BD72-1C009D78C9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n_el_oculista_(necesita_gafas).wm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Como%20nace%20un%20paradigma.pps.pps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LOS%20NUMEROS.pps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TANGRAM%20EJERCICIO.pps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enriquecetupsicologia.com/costarica/wp-content/uploads/2011/05/taller-creatividad-costa-ric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9" y="0"/>
            <a:ext cx="9286909" cy="7072338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3357554" y="2000240"/>
            <a:ext cx="5786446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4357686" y="3429000"/>
            <a:ext cx="4500594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286116" y="2285992"/>
            <a:ext cx="5529274" cy="1470025"/>
          </a:xfrm>
        </p:spPr>
        <p:txBody>
          <a:bodyPr>
            <a:noAutofit/>
          </a:bodyPr>
          <a:lstStyle/>
          <a:p>
            <a:pPr algn="r"/>
            <a:r>
              <a:rPr lang="es-CO" sz="6000" dirty="0"/>
              <a:t>COMUNICACIÓN </a:t>
            </a:r>
            <a:r>
              <a:rPr lang="es-CO" sz="8000" dirty="0">
                <a:solidFill>
                  <a:schemeClr val="accent6">
                    <a:lumMod val="75000"/>
                  </a:schemeClr>
                </a:solidFill>
              </a:rPr>
              <a:t>ASERTIVA</a:t>
            </a:r>
            <a:endParaRPr lang="es-CO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37147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47115"/>
            <a:ext cx="6936308" cy="573527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483768" y="33265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/>
              <a:t>LA REGLA DE MEHRABIAN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84168" y="64533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ALBERT MEHRABIAN</a:t>
            </a:r>
          </a:p>
        </p:txBody>
      </p:sp>
    </p:spTree>
    <p:extLst>
      <p:ext uri="{BB962C8B-B14F-4D97-AF65-F5344CB8AC3E}">
        <p14:creationId xmlns:p14="http://schemas.microsoft.com/office/powerpoint/2010/main" val="164395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37147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20340" y="516151"/>
            <a:ext cx="9164339" cy="5865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68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37147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6152" y="747463"/>
            <a:ext cx="9150152" cy="5561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09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1.bp.blogspot.com/-Rn6JZKQP_Cg/TwYlzOG0tYI/AAAAAAAABhw/zgNEulFy9NY/s1600/mancha%252Bpintura.gif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52"/>
            <a:ext cx="7954932" cy="6423607"/>
          </a:xfrm>
          <a:prstGeom prst="rect">
            <a:avLst/>
          </a:prstGeom>
          <a:noFill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2428860" y="3000372"/>
            <a:ext cx="4786346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CO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ASERTIVIDAD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4.bp.blogspot.com/-MhJw30UG-HM/UAtzNceONHI/AAAAAAAAA9Q/FYmVcZFUZSc/s1600/1196076457_f.jpg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929066"/>
            <a:ext cx="8757465" cy="266227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071538" y="428604"/>
            <a:ext cx="70723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Comportamiento comunicacional maduro en el que la persona ni agrede ni se somete a la voluntad de otras personas, sino que </a:t>
            </a:r>
            <a:r>
              <a:rPr lang="es-CO" sz="4400" dirty="0">
                <a:solidFill>
                  <a:srgbClr val="00B050"/>
                </a:solidFill>
              </a:rPr>
              <a:t>expresa sus convicciones</a:t>
            </a:r>
            <a:r>
              <a:rPr lang="es-CO" sz="3200" dirty="0"/>
              <a:t> y defiende sus derechos. </a:t>
            </a:r>
          </a:p>
          <a:p>
            <a:pPr algn="ctr"/>
            <a:endParaRPr lang="es-CO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85720" y="500042"/>
            <a:ext cx="8501122" cy="5786478"/>
            <a:chOff x="714" y="795"/>
            <a:chExt cx="4419" cy="299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" y="795"/>
              <a:ext cx="4420" cy="29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714" y="795"/>
              <a:ext cx="4420" cy="29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http://blog.guiasenior.com/images/poder_pregunt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978" y="0"/>
            <a:ext cx="4649492" cy="6858000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357158" y="857232"/>
            <a:ext cx="4071966" cy="5000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¿Qué</a:t>
            </a:r>
            <a:r>
              <a:rPr kumimoji="0" lang="es-CO" sz="4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es la </a:t>
            </a: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COMUNICACIÓN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ASERTIVA?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1.bp.blogspot.com/_nPsI2ZJzz-U/S_7-UXZbCPI/AAAAAAAAAfc/bS6x4KgIZfQ/s1600/dardos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5147222" cy="4572032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4572000" y="302359"/>
            <a:ext cx="41434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800" dirty="0"/>
              <a:t>Proceso mediante el cual se expresan las ideas sentimientos de forma :</a:t>
            </a:r>
          </a:p>
          <a:p>
            <a:pPr algn="r"/>
            <a:r>
              <a:rPr lang="es-CO" sz="3600" dirty="0">
                <a:solidFill>
                  <a:srgbClr val="FF0000"/>
                </a:solidFill>
              </a:rPr>
              <a:t>Consciente</a:t>
            </a:r>
          </a:p>
          <a:p>
            <a:pPr algn="r"/>
            <a:r>
              <a:rPr lang="es-CO" sz="3600" dirty="0">
                <a:solidFill>
                  <a:srgbClr val="FF0000"/>
                </a:solidFill>
              </a:rPr>
              <a:t>Congruente</a:t>
            </a:r>
          </a:p>
          <a:p>
            <a:pPr algn="r"/>
            <a:r>
              <a:rPr lang="es-CO" sz="3600" dirty="0">
                <a:solidFill>
                  <a:srgbClr val="FF0000"/>
                </a:solidFill>
              </a:rPr>
              <a:t>Clara</a:t>
            </a:r>
          </a:p>
          <a:p>
            <a:pPr algn="r"/>
            <a:r>
              <a:rPr lang="es-CO" sz="3600" dirty="0">
                <a:solidFill>
                  <a:srgbClr val="FF0000"/>
                </a:solidFill>
              </a:rPr>
              <a:t>Directa </a:t>
            </a:r>
          </a:p>
          <a:p>
            <a:pPr algn="r"/>
            <a:r>
              <a:rPr lang="es-CO" sz="3600" dirty="0">
                <a:solidFill>
                  <a:srgbClr val="FF0000"/>
                </a:solidFill>
              </a:rPr>
              <a:t>Equilibrada</a:t>
            </a:r>
          </a:p>
          <a:p>
            <a:pPr algn="r"/>
            <a:r>
              <a:rPr lang="es-CO" sz="2800" dirty="0"/>
              <a:t>Sin la intención de herir o perjudicar </a:t>
            </a:r>
          </a:p>
          <a:p>
            <a:pPr algn="r"/>
            <a:r>
              <a:rPr lang="es-CO" sz="2800" dirty="0"/>
              <a:t>actuando desde un estado de autoconfianza.</a:t>
            </a:r>
          </a:p>
          <a:p>
            <a:pPr algn="r"/>
            <a:endParaRPr lang="es-CO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0" y="214290"/>
            <a:ext cx="77867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En la comunicación asertiva </a:t>
            </a:r>
            <a:r>
              <a:rPr lang="es-CO" sz="2800" dirty="0"/>
              <a:t>siempre se expresa </a:t>
            </a:r>
            <a:r>
              <a:rPr lang="es-CO" sz="3600" dirty="0">
                <a:solidFill>
                  <a:srgbClr val="00B050"/>
                </a:solidFill>
              </a:rPr>
              <a:t>honesta, directa</a:t>
            </a:r>
            <a:r>
              <a:rPr lang="es-CO" sz="2800" dirty="0">
                <a:solidFill>
                  <a:srgbClr val="00B050"/>
                </a:solidFill>
              </a:rPr>
              <a:t> </a:t>
            </a:r>
            <a:r>
              <a:rPr lang="es-CO" sz="2800" dirty="0"/>
              <a:t>y </a:t>
            </a:r>
            <a:r>
              <a:rPr lang="es-CO" sz="4000" dirty="0">
                <a:solidFill>
                  <a:srgbClr val="00B050"/>
                </a:solidFill>
              </a:rPr>
              <a:t>respetuosamente</a:t>
            </a:r>
            <a:r>
              <a:rPr lang="es-CO" sz="2800" dirty="0"/>
              <a:t> lo que se desea decir y además se tiene una </a:t>
            </a:r>
            <a:r>
              <a:rPr lang="es-CO" sz="4000" dirty="0">
                <a:solidFill>
                  <a:srgbClr val="00B050"/>
                </a:solidFill>
              </a:rPr>
              <a:t>escucha</a:t>
            </a:r>
            <a:r>
              <a:rPr lang="es-CO" sz="2800" dirty="0"/>
              <a:t> activa al compañero.</a:t>
            </a:r>
          </a:p>
          <a:p>
            <a:pPr algn="ctr"/>
            <a:endParaRPr lang="es-CO" sz="2800" dirty="0"/>
          </a:p>
        </p:txBody>
      </p:sp>
      <p:pic>
        <p:nvPicPr>
          <p:cNvPr id="45058" name="Picture 2" descr="http://ricardodeleon1961.files.wordpress.com/2011/08/asertivida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155240"/>
            <a:ext cx="3357586" cy="3702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404664"/>
            <a:ext cx="40005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/>
              <a:t>La comunicación asertiva se basa en </a:t>
            </a:r>
            <a:r>
              <a:rPr lang="es-CO" sz="5400" dirty="0">
                <a:solidFill>
                  <a:schemeClr val="accent6">
                    <a:lumMod val="75000"/>
                  </a:schemeClr>
                </a:solidFill>
              </a:rPr>
              <a:t>transmitir</a:t>
            </a:r>
            <a:r>
              <a:rPr lang="es-CO" sz="4000" dirty="0"/>
              <a:t> de forma </a:t>
            </a:r>
            <a:r>
              <a:rPr lang="es-CO" sz="4800" dirty="0">
                <a:solidFill>
                  <a:schemeClr val="accent6">
                    <a:lumMod val="75000"/>
                  </a:schemeClr>
                </a:solidFill>
              </a:rPr>
              <a:t>clara</a:t>
            </a:r>
            <a:r>
              <a:rPr lang="es-CO" sz="4000" dirty="0"/>
              <a:t>, </a:t>
            </a:r>
            <a:r>
              <a:rPr lang="es-CO" sz="5400" dirty="0">
                <a:solidFill>
                  <a:schemeClr val="accent6">
                    <a:lumMod val="75000"/>
                  </a:schemeClr>
                </a:solidFill>
              </a:rPr>
              <a:t>concisa</a:t>
            </a:r>
            <a:r>
              <a:rPr lang="es-CO" sz="4000" dirty="0"/>
              <a:t>, </a:t>
            </a:r>
            <a:r>
              <a:rPr lang="es-CO" sz="4400" dirty="0">
                <a:solidFill>
                  <a:schemeClr val="accent6">
                    <a:lumMod val="75000"/>
                  </a:schemeClr>
                </a:solidFill>
              </a:rPr>
              <a:t>rápida</a:t>
            </a:r>
            <a:r>
              <a:rPr lang="es-CO" sz="4000" dirty="0"/>
              <a:t> y con </a:t>
            </a:r>
            <a:r>
              <a:rPr lang="es-CO" sz="4400" dirty="0">
                <a:solidFill>
                  <a:schemeClr val="accent6">
                    <a:lumMod val="75000"/>
                  </a:schemeClr>
                </a:solidFill>
              </a:rPr>
              <a:t>contundencia</a:t>
            </a:r>
            <a:r>
              <a:rPr lang="es-CO" sz="4000" dirty="0"/>
              <a:t> lo </a:t>
            </a:r>
            <a:r>
              <a:rPr lang="es-CO" sz="4000"/>
              <a:t>que se quiere decir.</a:t>
            </a:r>
            <a:endParaRPr lang="es-CO" sz="4000" dirty="0"/>
          </a:p>
        </p:txBody>
      </p:sp>
      <p:pic>
        <p:nvPicPr>
          <p:cNvPr id="5" name="Picture 2" descr="http://escenarios.ideario.es/UserFiles/Image/glineros/brainstorming.jpg"/>
          <p:cNvPicPr>
            <a:picLocks noChangeAspect="1" noChangeArrowheads="1"/>
          </p:cNvPicPr>
          <p:nvPr/>
        </p:nvPicPr>
        <p:blipFill>
          <a:blip r:embed="rId2"/>
          <a:srcRect l="9000" t="7732" r="46000" b="11082"/>
          <a:stretch>
            <a:fillRect/>
          </a:stretch>
        </p:blipFill>
        <p:spPr bwMode="auto">
          <a:xfrm>
            <a:off x="4714845" y="0"/>
            <a:ext cx="4429155" cy="7072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857620" y="2643182"/>
            <a:ext cx="4443386" cy="1143000"/>
          </a:xfrm>
        </p:spPr>
        <p:txBody>
          <a:bodyPr/>
          <a:lstStyle/>
          <a:p>
            <a:pPr algn="ctr"/>
            <a:r>
              <a:rPr lang="es-CO" dirty="0">
                <a:hlinkClick r:id="rId2" action="ppaction://hlinkpres?slideindex=1&amp;slidetitle="/>
              </a:rPr>
              <a:t>Los </a:t>
            </a:r>
            <a:r>
              <a:rPr lang="es-CO" sz="6000" dirty="0">
                <a:hlinkClick r:id="rId2" action="ppaction://hlinkpres?slideindex=1&amp;slidetitle="/>
              </a:rPr>
              <a:t>Números</a:t>
            </a:r>
            <a:endParaRPr lang="es-CO" dirty="0"/>
          </a:p>
        </p:txBody>
      </p:sp>
      <p:pic>
        <p:nvPicPr>
          <p:cNvPr id="2050" name="Picture 2" descr="http://3.bp.blogspot.com/-crN4M-apg48/Tv3orsUlVMI/AAAAAAAAIFI/6_M-molq-yQ/s1600/los_numeros_que_marcaron_la_historia_del_2011.jpg"/>
          <p:cNvPicPr>
            <a:picLocks noChangeAspect="1" noChangeArrowheads="1"/>
          </p:cNvPicPr>
          <p:nvPr/>
        </p:nvPicPr>
        <p:blipFill>
          <a:blip r:embed="rId3"/>
          <a:srcRect r="50529"/>
          <a:stretch>
            <a:fillRect/>
          </a:stretch>
        </p:blipFill>
        <p:spPr bwMode="auto">
          <a:xfrm>
            <a:off x="0" y="0"/>
            <a:ext cx="350043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85852" y="3857628"/>
            <a:ext cx="6715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¿Que deseas? tú dijeras: pues verás, no lo tengo del todo decidido… por una parte… pues verás, lo que yo quiero exactamente y espero que puedan traérmelo es algo que se bebe mucho, la coca, coca cola, ¿me entiendes lo que quiero?</a:t>
            </a:r>
          </a:p>
        </p:txBody>
      </p:sp>
      <p:pic>
        <p:nvPicPr>
          <p:cNvPr id="52226" name="Picture 2" descr="http://1.bp.blogspot.com/_cwgKmhSxd6k/TJYafgw-DKI/AAAAAAAAAKI/mdBXvj040z8/s1600/enredo.jpg"/>
          <p:cNvPicPr>
            <a:picLocks noChangeAspect="1" noChangeArrowheads="1"/>
          </p:cNvPicPr>
          <p:nvPr/>
        </p:nvPicPr>
        <p:blipFill>
          <a:blip r:embed="rId2"/>
          <a:srcRect t="31250" b="18750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4.bp.blogspot.com/-5VofYFqK8Hg/TbhV7TL51oI/AAAAAAAAAGM/uCQrpD0KFWE/s1600/convers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455" y="500042"/>
            <a:ext cx="10572619" cy="7425208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 rot="621831">
            <a:off x="4786314" y="1826587"/>
            <a:ext cx="1714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dirty="0"/>
              <a:t>Seguridad en uno mismo</a:t>
            </a:r>
          </a:p>
        </p:txBody>
      </p:sp>
      <p:sp>
        <p:nvSpPr>
          <p:cNvPr id="9" name="8 Rectángulo"/>
          <p:cNvSpPr/>
          <p:nvPr/>
        </p:nvSpPr>
        <p:spPr>
          <a:xfrm rot="20900438">
            <a:off x="1989504" y="1697669"/>
            <a:ext cx="22543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dirty="0"/>
              <a:t> Conciencia de lo que sabemos</a:t>
            </a:r>
          </a:p>
        </p:txBody>
      </p:sp>
      <p:sp>
        <p:nvSpPr>
          <p:cNvPr id="10" name="9 Rectángulo"/>
          <p:cNvSpPr/>
          <p:nvPr/>
        </p:nvSpPr>
        <p:spPr>
          <a:xfrm rot="21215934">
            <a:off x="3571868" y="3941438"/>
            <a:ext cx="231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Firmeza en las propias </a:t>
            </a:r>
          </a:p>
          <a:p>
            <a:pPr algn="ctr"/>
            <a:r>
              <a:rPr lang="es-CO" dirty="0"/>
              <a:t>concepciones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campusyempresa.com/wp-content/uploads/2012/02/camin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00098" y="0"/>
            <a:ext cx="9877099" cy="6858000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3077371" y="2500306"/>
            <a:ext cx="270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vocabulario asertivo</a:t>
            </a: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3214678" y="1428736"/>
            <a:ext cx="2460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/>
              <a:t> Posición corporal </a:t>
            </a:r>
          </a:p>
        </p:txBody>
      </p:sp>
      <p:sp>
        <p:nvSpPr>
          <p:cNvPr id="8" name="7 Rectángulo"/>
          <p:cNvSpPr/>
          <p:nvPr/>
        </p:nvSpPr>
        <p:spPr>
          <a:xfrm rot="21308774">
            <a:off x="3230710" y="2025512"/>
            <a:ext cx="2413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Tono de voz claro </a:t>
            </a:r>
          </a:p>
        </p:txBody>
      </p:sp>
      <p:sp>
        <p:nvSpPr>
          <p:cNvPr id="9" name="8 Rectángulo"/>
          <p:cNvSpPr/>
          <p:nvPr/>
        </p:nvSpPr>
        <p:spPr>
          <a:xfrm rot="21434524">
            <a:off x="3026541" y="3102353"/>
            <a:ext cx="2894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 Palabras de colaboración </a:t>
            </a:r>
          </a:p>
        </p:txBody>
      </p:sp>
      <p:sp>
        <p:nvSpPr>
          <p:cNvPr id="10" name="9 Rectángulo"/>
          <p:cNvSpPr/>
          <p:nvPr/>
        </p:nvSpPr>
        <p:spPr>
          <a:xfrm rot="21428379">
            <a:off x="3092208" y="826418"/>
            <a:ext cx="2762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/>
              <a:t>Buen contacto visual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714612" y="3643314"/>
            <a:ext cx="32377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 dirty="0">
                <a:solidFill>
                  <a:schemeClr val="bg1"/>
                </a:solidFill>
              </a:rPr>
              <a:t>Demostraciones de interés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37384" y="4500570"/>
            <a:ext cx="7277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/>
              <a:t>ESTILOS DE COMUNICACIÓN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214810" y="0"/>
            <a:ext cx="714380" cy="41433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42976" y="500042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FF0000"/>
                </a:solidFill>
              </a:rPr>
              <a:t>PASIVIDAD O NO ASERTIVIDAD</a:t>
            </a:r>
          </a:p>
        </p:txBody>
      </p:sp>
      <p:pic>
        <p:nvPicPr>
          <p:cNvPr id="54274" name="Picture 2" descr="http://4.bp.blogspot.com/_RpHjNJ4fTrQ/TBlGTP0Ir0I/AAAAAAAAAA8/JbrRucfPHhw/s320/mied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990008"/>
            <a:ext cx="4500594" cy="48679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429124" y="1428736"/>
            <a:ext cx="44291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Se caracteriza por: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/>
              <a:t>Evitar mostrar sentimientos o pensamientos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/>
              <a:t>Temor a ser rechazados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/>
              <a:t>Infravalorar sus propias opiniones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/>
              <a:t>Dar un valor superior a las </a:t>
            </a:r>
          </a:p>
          <a:p>
            <a:pPr lvl="1"/>
            <a:r>
              <a:rPr lang="es-ES" sz="2400" dirty="0"/>
              <a:t>  opiniones de los demás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5643578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rgbClr val="FF0000"/>
                </a:solidFill>
              </a:rPr>
              <a:t>AGRESIVIDAD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85720" y="571480"/>
            <a:ext cx="45005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Se caracteriza por:</a:t>
            </a:r>
          </a:p>
          <a:p>
            <a:pPr>
              <a:buFont typeface="Arial" pitchFamily="34" charset="0"/>
              <a:buChar char="•"/>
            </a:pPr>
            <a:r>
              <a:rPr lang="es-CO" sz="3200" dirty="0"/>
              <a:t>Sobrevaloración de las opiniones y sentimientos propios</a:t>
            </a:r>
          </a:p>
          <a:p>
            <a:endParaRPr lang="es-CO" sz="3200" dirty="0"/>
          </a:p>
          <a:p>
            <a:pPr>
              <a:buFont typeface="Arial" pitchFamily="34" charset="0"/>
              <a:buChar char="•"/>
            </a:pPr>
            <a:r>
              <a:rPr lang="es-CO" sz="3200" dirty="0"/>
              <a:t>Desprecio a las ideas de los demás</a:t>
            </a:r>
          </a:p>
          <a:p>
            <a:pPr>
              <a:buFont typeface="Arial" pitchFamily="34" charset="0"/>
              <a:buChar char="•"/>
            </a:pPr>
            <a:endParaRPr lang="es-CO" sz="3200" dirty="0"/>
          </a:p>
          <a:p>
            <a:pPr>
              <a:buFont typeface="Arial" pitchFamily="34" charset="0"/>
              <a:buChar char="•"/>
            </a:pPr>
            <a:r>
              <a:rPr lang="es-CO" sz="3200" dirty="0"/>
              <a:t>Es lo opuesto a la pasividad o no </a:t>
            </a:r>
            <a:r>
              <a:rPr lang="es-CO" sz="3200" dirty="0" err="1"/>
              <a:t>asertividad</a:t>
            </a:r>
            <a:r>
              <a:rPr lang="es-CO" sz="3200" dirty="0"/>
              <a:t> </a:t>
            </a:r>
          </a:p>
        </p:txBody>
      </p:sp>
      <p:pic>
        <p:nvPicPr>
          <p:cNvPr id="60418" name="Picture 2" descr="http://fobiaahablarenpublico.files.wordpress.com/2010/11/como_hablar_en_public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643050"/>
            <a:ext cx="4429124" cy="3262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b="1" dirty="0">
                <a:solidFill>
                  <a:srgbClr val="FF0000"/>
                </a:solidFill>
              </a:rPr>
              <a:t>ASERTIVIDAD</a:t>
            </a:r>
          </a:p>
        </p:txBody>
      </p:sp>
      <p:pic>
        <p:nvPicPr>
          <p:cNvPr id="59394" name="Picture 2" descr="http://www.xelectiaweblab.com/wp-content/uploads/2011/02/socialnetworking2.jpg"/>
          <p:cNvPicPr>
            <a:picLocks noChangeAspect="1" noChangeArrowheads="1"/>
          </p:cNvPicPr>
          <p:nvPr/>
        </p:nvPicPr>
        <p:blipFill>
          <a:blip r:embed="rId2"/>
          <a:srcRect l="16901" r="28169"/>
          <a:stretch>
            <a:fillRect/>
          </a:stretch>
        </p:blipFill>
        <p:spPr bwMode="auto">
          <a:xfrm>
            <a:off x="252000" y="1417025"/>
            <a:ext cx="4320000" cy="4748279"/>
          </a:xfrm>
          <a:prstGeom prst="rect">
            <a:avLst/>
          </a:prstGeom>
          <a:noFill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286248" y="1700808"/>
            <a:ext cx="432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caracteriza por: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 abierto a las opiniones ajenas, dándoles la misma importancia que a las propias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Respeto hacia los demás y hacia uno mismo.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Evitar conflictos aceptando que no todas las ideas se comparten.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expresa se de forma directa, abierta y honesta.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zeukesan.blog.euskadi.net/wp-content/uploads/2011/04/interrogant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643314"/>
            <a:ext cx="2438400" cy="25146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928662" y="2857496"/>
            <a:ext cx="7113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¿Qué tan asertivo eres al comunicar?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 rot="16200000">
            <a:off x="2714624" y="2143128"/>
            <a:ext cx="5429264" cy="1143008"/>
          </a:xfrm>
        </p:spPr>
        <p:txBody>
          <a:bodyPr>
            <a:noAutofit/>
          </a:bodyPr>
          <a:lstStyle/>
          <a:p>
            <a:r>
              <a:rPr lang="es-CO" sz="8000" dirty="0">
                <a:hlinkClick r:id="rId2" action="ppaction://hlinkpres?slideindex=1&amp;slidetitle="/>
              </a:rPr>
              <a:t>TANGRAM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4714876" cy="55007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D:\PERSONAL\DIDACTICAS DE APRENDIZAJE\DON GEOMETRICO 1.jpg"/>
          <p:cNvPicPr>
            <a:picLocks noChangeAspect="1" noChangeArrowheads="1"/>
          </p:cNvPicPr>
          <p:nvPr/>
        </p:nvPicPr>
        <p:blipFill>
          <a:blip r:embed="rId2"/>
          <a:srcRect b="5130"/>
          <a:stretch>
            <a:fillRect/>
          </a:stretch>
        </p:blipFill>
        <p:spPr bwMode="auto">
          <a:xfrm>
            <a:off x="2285984" y="214290"/>
            <a:ext cx="4772076" cy="6507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t="29543" b="25620"/>
          <a:stretch>
            <a:fillRect/>
          </a:stretch>
        </p:blipFill>
        <p:spPr bwMode="auto">
          <a:xfrm>
            <a:off x="476250" y="4857712"/>
            <a:ext cx="8096278" cy="2000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2" descr="http://3.bp.blogspot.com/_38EVfKXJcYU/TIgxt-Kp9zI/AAAAAAAAAEM/Vl8P0saq8J4/s1600/comunicacion_asertiv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0"/>
            <a:ext cx="4857784" cy="5000636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0" y="0"/>
            <a:ext cx="2285984" cy="45005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6858016" y="0"/>
            <a:ext cx="2285984" cy="45005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 descr="C:\Documents and Settings\Sergio Trujillo\Configuración local\Archivos temporales de Internet\Content.IE5\67WCO835\MPj0433160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63" y="378618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857250" y="714375"/>
            <a:ext cx="7000875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s-ES" sz="5400" dirty="0">
                <a:solidFill>
                  <a:srgbClr val="FF0000"/>
                </a:solidFill>
              </a:rPr>
              <a:t>MUCHAS GRACIAS</a:t>
            </a:r>
            <a:endParaRPr lang="es-ES" sz="5400" dirty="0">
              <a:solidFill>
                <a:srgbClr val="FF0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0245" name="1 Título"/>
          <p:cNvSpPr txBox="1">
            <a:spLocks/>
          </p:cNvSpPr>
          <p:nvPr/>
        </p:nvSpPr>
        <p:spPr bwMode="auto">
          <a:xfrm>
            <a:off x="857250" y="2071688"/>
            <a:ext cx="7000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4400">
                <a:solidFill>
                  <a:srgbClr val="FF0000"/>
                </a:solidFill>
              </a:rPr>
              <a:t>…y recuerden siempre darle al mundo una gran sonrisa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Título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s-MX" dirty="0"/>
              <a:t>Te ha pasado que…</a:t>
            </a:r>
          </a:p>
        </p:txBody>
      </p:sp>
      <p:sp>
        <p:nvSpPr>
          <p:cNvPr id="5" name="4 Llamada de nube"/>
          <p:cNvSpPr/>
          <p:nvPr/>
        </p:nvSpPr>
        <p:spPr>
          <a:xfrm>
            <a:off x="3643306" y="1571612"/>
            <a:ext cx="1643074" cy="1214446"/>
          </a:xfrm>
          <a:prstGeom prst="cloudCallout">
            <a:avLst>
              <a:gd name="adj1" fmla="val 28920"/>
              <a:gd name="adj2" fmla="val 890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Seguía yo…</a:t>
            </a:r>
          </a:p>
        </p:txBody>
      </p:sp>
      <p:sp>
        <p:nvSpPr>
          <p:cNvPr id="6" name="5 Llamada rectangular redondeada"/>
          <p:cNvSpPr/>
          <p:nvPr/>
        </p:nvSpPr>
        <p:spPr>
          <a:xfrm>
            <a:off x="2714612" y="1071546"/>
            <a:ext cx="1200152" cy="571504"/>
          </a:xfrm>
          <a:prstGeom prst="wedgeRoundRectCallout">
            <a:avLst>
              <a:gd name="adj1" fmla="val -10680"/>
              <a:gd name="adj2" fmla="val 2036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Si si..</a:t>
            </a:r>
          </a:p>
        </p:txBody>
      </p:sp>
      <p:sp>
        <p:nvSpPr>
          <p:cNvPr id="7" name="6 Llamada de nube"/>
          <p:cNvSpPr/>
          <p:nvPr/>
        </p:nvSpPr>
        <p:spPr>
          <a:xfrm>
            <a:off x="5715008" y="1643050"/>
            <a:ext cx="2285984" cy="1071570"/>
          </a:xfrm>
          <a:prstGeom prst="cloudCallout">
            <a:avLst>
              <a:gd name="adj1" fmla="val -45311"/>
              <a:gd name="adj2" fmla="val 799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Mejor dejémoslo así</a:t>
            </a:r>
          </a:p>
        </p:txBody>
      </p:sp>
      <p:sp>
        <p:nvSpPr>
          <p:cNvPr id="8" name="7 Llamada de nube"/>
          <p:cNvSpPr/>
          <p:nvPr/>
        </p:nvSpPr>
        <p:spPr>
          <a:xfrm>
            <a:off x="785786" y="1000108"/>
            <a:ext cx="1714512" cy="1612780"/>
          </a:xfrm>
          <a:prstGeom prst="cloudCallout">
            <a:avLst>
              <a:gd name="adj1" fmla="val 65539"/>
              <a:gd name="adj2" fmla="val 499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Blá</a:t>
            </a:r>
            <a:r>
              <a:rPr lang="es-MX" dirty="0"/>
              <a:t> </a:t>
            </a:r>
            <a:r>
              <a:rPr lang="es-MX" dirty="0" err="1"/>
              <a:t>blá</a:t>
            </a:r>
            <a:r>
              <a:rPr lang="es-MX" dirty="0"/>
              <a:t> </a:t>
            </a:r>
            <a:r>
              <a:rPr lang="es-MX" dirty="0" err="1"/>
              <a:t>blá</a:t>
            </a:r>
            <a:r>
              <a:rPr lang="es-MX" dirty="0"/>
              <a:t>..</a:t>
            </a:r>
          </a:p>
        </p:txBody>
      </p:sp>
      <p:sp>
        <p:nvSpPr>
          <p:cNvPr id="9" name="8 Llamada de nube"/>
          <p:cNvSpPr/>
          <p:nvPr/>
        </p:nvSpPr>
        <p:spPr>
          <a:xfrm>
            <a:off x="571472" y="3643314"/>
            <a:ext cx="1285916" cy="785818"/>
          </a:xfrm>
          <a:prstGeom prst="cloudCallout">
            <a:avLst>
              <a:gd name="adj1" fmla="val 93303"/>
              <a:gd name="adj2" fmla="val -12402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Ajá!!</a:t>
            </a:r>
          </a:p>
        </p:txBody>
      </p:sp>
      <p:sp>
        <p:nvSpPr>
          <p:cNvPr id="10" name="9 Llamada ovalada"/>
          <p:cNvSpPr/>
          <p:nvPr/>
        </p:nvSpPr>
        <p:spPr>
          <a:xfrm>
            <a:off x="6858016" y="2643182"/>
            <a:ext cx="1643074" cy="1143008"/>
          </a:xfrm>
          <a:prstGeom prst="wedgeEllipseCallout">
            <a:avLst>
              <a:gd name="adj1" fmla="val -87943"/>
              <a:gd name="adj2" fmla="val 283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debió decirlo…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2357430"/>
            <a:ext cx="4214842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37147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980728"/>
            <a:ext cx="643271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0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37147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08720"/>
            <a:ext cx="5495591" cy="483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4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357422" y="214290"/>
            <a:ext cx="4357718" cy="664371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s-CO" sz="4800" dirty="0"/>
              <a:t> Es el </a:t>
            </a:r>
            <a:r>
              <a:rPr lang="es-CO" sz="7000" dirty="0"/>
              <a:t>intercambio</a:t>
            </a:r>
            <a:r>
              <a:rPr lang="es-CO" sz="4800" dirty="0"/>
              <a:t> de </a:t>
            </a:r>
            <a:r>
              <a:rPr lang="es-CO" sz="6400" dirty="0"/>
              <a:t>ideas</a:t>
            </a:r>
            <a:r>
              <a:rPr lang="es-CO" sz="4800" dirty="0"/>
              <a:t>, </a:t>
            </a:r>
            <a:r>
              <a:rPr lang="es-CO" sz="6400" dirty="0"/>
              <a:t>sentimientos</a:t>
            </a:r>
            <a:r>
              <a:rPr lang="es-CO" sz="4800" dirty="0"/>
              <a:t> y </a:t>
            </a:r>
            <a:r>
              <a:rPr lang="es-CO" sz="5700" dirty="0"/>
              <a:t>experiencias,</a:t>
            </a:r>
            <a:r>
              <a:rPr lang="es-CO" sz="4800" dirty="0"/>
              <a:t> que han ido moldeando las </a:t>
            </a:r>
            <a:r>
              <a:rPr lang="es-CO" sz="5700" dirty="0"/>
              <a:t>actitudes</a:t>
            </a:r>
            <a:r>
              <a:rPr lang="es-CO" sz="4800" dirty="0"/>
              <a:t>, </a:t>
            </a:r>
            <a:r>
              <a:rPr lang="es-CO" sz="6200" dirty="0"/>
              <a:t>conocimientos</a:t>
            </a:r>
            <a:r>
              <a:rPr lang="es-CO" sz="4800" dirty="0"/>
              <a:t>, </a:t>
            </a:r>
            <a:r>
              <a:rPr lang="es-CO" sz="5700" dirty="0"/>
              <a:t>sentimientos</a:t>
            </a:r>
            <a:r>
              <a:rPr lang="es-CO" sz="4800" dirty="0"/>
              <a:t> y </a:t>
            </a:r>
            <a:r>
              <a:rPr lang="es-CO" sz="5700" dirty="0"/>
              <a:t>conductas</a:t>
            </a:r>
            <a:r>
              <a:rPr lang="es-CO" sz="4800" dirty="0"/>
              <a:t> ante la vida.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37147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357158" y="571480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/>
              <a:t>La comunicación es la </a:t>
            </a:r>
            <a:r>
              <a:rPr lang="es-CO" sz="4800" dirty="0"/>
              <a:t>transmisión</a:t>
            </a:r>
            <a:r>
              <a:rPr lang="es-CO" sz="3600" dirty="0"/>
              <a:t> de </a:t>
            </a:r>
            <a:r>
              <a:rPr lang="es-CO" sz="4400" dirty="0"/>
              <a:t>información</a:t>
            </a:r>
            <a:r>
              <a:rPr lang="es-CO" sz="3600" dirty="0"/>
              <a:t> y comprensión, mediante el uso de </a:t>
            </a:r>
            <a:r>
              <a:rPr lang="es-CO" sz="4400" dirty="0"/>
              <a:t>símbolos comunes</a:t>
            </a:r>
            <a:r>
              <a:rPr lang="es-CO" sz="3600" dirty="0"/>
              <a:t>; estos pueden ser </a:t>
            </a:r>
            <a:r>
              <a:rPr lang="es-CO" sz="4400" dirty="0"/>
              <a:t>verbales</a:t>
            </a:r>
            <a:r>
              <a:rPr lang="es-CO" sz="3600" dirty="0"/>
              <a:t> ó </a:t>
            </a:r>
            <a:r>
              <a:rPr lang="es-CO" sz="4400" dirty="0"/>
              <a:t>no verbales</a:t>
            </a:r>
            <a:r>
              <a:rPr lang="es-CO" sz="3600" dirty="0"/>
              <a:t>.</a:t>
            </a:r>
          </a:p>
          <a:p>
            <a:pPr algn="ctr"/>
            <a:endParaRPr lang="es-CO" sz="3600" dirty="0"/>
          </a:p>
        </p:txBody>
      </p:sp>
      <p:pic>
        <p:nvPicPr>
          <p:cNvPr id="49154" name="Picture 2" descr="http://www.maiorcoaching.com/wp-content/uploads/coach-en-Barcelona-maiorcoaching-Marta-Esteban-el-arte-de-la-comunicaci%C3%B3n-efectiv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952855"/>
            <a:ext cx="4357718" cy="29051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37147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00"/>
            <a:ext cx="9144000" cy="59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03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</TotalTime>
  <Words>428</Words>
  <Application>Microsoft Office PowerPoint</Application>
  <PresentationFormat>Presentación en pantalla (4:3)</PresentationFormat>
  <Paragraphs>63</Paragraphs>
  <Slides>30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Tema de Office</vt:lpstr>
      <vt:lpstr>COMUNICACIÓN ASERTIVA</vt:lpstr>
      <vt:lpstr>Los Números</vt:lpstr>
      <vt:lpstr>Presentación de PowerPoint</vt:lpstr>
      <vt:lpstr>Te ha pasado que…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ASERTIVIDAD</vt:lpstr>
      <vt:lpstr>Presentación de PowerPoint</vt:lpstr>
      <vt:lpstr>TANGRAM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ENERGITELCO .</cp:lastModifiedBy>
  <cp:revision>31</cp:revision>
  <dcterms:created xsi:type="dcterms:W3CDTF">2012-10-10T12:51:02Z</dcterms:created>
  <dcterms:modified xsi:type="dcterms:W3CDTF">2021-02-08T19:14:40Z</dcterms:modified>
</cp:coreProperties>
</file>