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5"/>
  </p:notesMasterIdLst>
  <p:sldIdLst>
    <p:sldId id="257" r:id="rId4"/>
    <p:sldId id="273" r:id="rId5"/>
    <p:sldId id="259" r:id="rId6"/>
    <p:sldId id="272" r:id="rId7"/>
    <p:sldId id="270" r:id="rId8"/>
    <p:sldId id="274" r:id="rId9"/>
    <p:sldId id="275" r:id="rId10"/>
    <p:sldId id="280" r:id="rId11"/>
    <p:sldId id="281" r:id="rId12"/>
    <p:sldId id="278"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3" autoAdjust="0"/>
    <p:restoredTop sz="94660"/>
  </p:normalViewPr>
  <p:slideViewPr>
    <p:cSldViewPr>
      <p:cViewPr varScale="1">
        <p:scale>
          <a:sx n="65" d="100"/>
          <a:sy n="65" d="100"/>
        </p:scale>
        <p:origin x="-130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9C1BB-0018-4F91-BF83-7408753661FD}" type="datetimeFigureOut">
              <a:rPr lang="en-US" smtClean="0"/>
              <a:t>2/27/2017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7CD2B5-3E30-4A7D-A75B-223A7BDDAE6F}" type="slidenum">
              <a:rPr lang="en-US" smtClean="0"/>
              <a:t>‹#›</a:t>
            </a:fld>
            <a:endParaRPr lang="en-US"/>
          </a:p>
        </p:txBody>
      </p:sp>
    </p:spTree>
    <p:extLst>
      <p:ext uri="{BB962C8B-B14F-4D97-AF65-F5344CB8AC3E}">
        <p14:creationId xmlns:p14="http://schemas.microsoft.com/office/powerpoint/2010/main" val="245041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6:08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2/27/2017 6:09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5"/>
          <a:srcRect/>
          <a:stretch>
            <a:fillRect/>
          </a:stretch>
        </p:blipFill>
        <p:spPr bwMode="auto">
          <a:xfrm>
            <a:off x="-15875" y="6007100"/>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Census Data Analysis using </a:t>
            </a:r>
            <a:r>
              <a:rPr lang="en-US" dirty="0" err="1"/>
              <a:t>H</a:t>
            </a:r>
            <a:r>
              <a:rPr lang="en-US" dirty="0" err="1" smtClean="0"/>
              <a:t>adoop</a:t>
            </a:r>
            <a:r>
              <a:rPr lang="en-US" dirty="0" smtClean="0"/>
              <a:t> Framework</a:t>
            </a:r>
            <a:endParaRPr lang="en-US" dirty="0"/>
          </a:p>
        </p:txBody>
      </p:sp>
      <p:sp>
        <p:nvSpPr>
          <p:cNvPr id="3" name="Subtitle 2"/>
          <p:cNvSpPr>
            <a:spLocks noGrp="1"/>
          </p:cNvSpPr>
          <p:nvPr>
            <p:ph type="subTitle" idx="1"/>
          </p:nvPr>
        </p:nvSpPr>
        <p:spPr>
          <a:xfrm>
            <a:off x="730249" y="4344988"/>
            <a:ext cx="7681913" cy="1293812"/>
          </a:xfrm>
        </p:spPr>
        <p:txBody>
          <a:bodyPr>
            <a:normAutofit lnSpcReduction="10000"/>
          </a:bodyPr>
          <a:lstStyle/>
          <a:p>
            <a:endParaRPr lang="en-US" dirty="0" smtClean="0"/>
          </a:p>
          <a:p>
            <a:endParaRPr lang="en-US" dirty="0"/>
          </a:p>
          <a:p>
            <a:r>
              <a:rPr lang="en-US" dirty="0"/>
              <a:t> </a:t>
            </a:r>
            <a:r>
              <a:rPr lang="en-US" dirty="0" smtClean="0"/>
              <a:t>                                                              -</a:t>
            </a:r>
            <a:r>
              <a:rPr lang="en-US" dirty="0" err="1" smtClean="0"/>
              <a:t>Magesh</a:t>
            </a:r>
            <a:r>
              <a:rPr lang="en-US" dirty="0" smtClean="0"/>
              <a:t> </a:t>
            </a:r>
            <a:r>
              <a:rPr lang="en-US" dirty="0"/>
              <a:t>M</a:t>
            </a: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 Project </a:t>
            </a:r>
            <a:r>
              <a:rPr lang="en-IN" dirty="0" smtClean="0"/>
              <a:t>Analysis</a:t>
            </a:r>
            <a:endParaRPr lang="en-IN" dirty="0"/>
          </a:p>
        </p:txBody>
      </p:sp>
      <p:sp>
        <p:nvSpPr>
          <p:cNvPr id="3" name="Text Placeholder 2"/>
          <p:cNvSpPr>
            <a:spLocks noGrp="1"/>
          </p:cNvSpPr>
          <p:nvPr>
            <p:ph type="body" sz="quarter" idx="10"/>
          </p:nvPr>
        </p:nvSpPr>
        <p:spPr>
          <a:xfrm>
            <a:off x="107504" y="908720"/>
            <a:ext cx="9036496" cy="4173450"/>
          </a:xfrm>
        </p:spPr>
        <p:txBody>
          <a:bodyPr/>
          <a:lstStyle/>
          <a:p>
            <a:r>
              <a:rPr lang="en-IN" sz="2400" dirty="0" smtClean="0"/>
              <a:t>Splitting the ages and taking count of people for whom, the government can offer jobs.</a:t>
            </a:r>
          </a:p>
          <a:p>
            <a:r>
              <a:rPr lang="en-IN" sz="2400" dirty="0" smtClean="0"/>
              <a:t>Making count of unemployed graduates who are eligible for </a:t>
            </a:r>
            <a:r>
              <a:rPr lang="en-IN" sz="2400" dirty="0" smtClean="0"/>
              <a:t>working, so that the government can create job opportunities.</a:t>
            </a:r>
            <a:endParaRPr lang="en-IN" sz="2400" dirty="0" smtClean="0"/>
          </a:p>
          <a:p>
            <a:r>
              <a:rPr lang="en-IN" sz="2400" dirty="0" smtClean="0"/>
              <a:t>Making </a:t>
            </a:r>
            <a:r>
              <a:rPr lang="en-IN" sz="2400" dirty="0" smtClean="0"/>
              <a:t>count of people who will get retired in next 3 years, so that government can allocate jobs for future graduates.</a:t>
            </a:r>
          </a:p>
          <a:p>
            <a:r>
              <a:rPr lang="en-IN" sz="2400" dirty="0" smtClean="0"/>
              <a:t>Making report on  PF amount for </a:t>
            </a:r>
            <a:r>
              <a:rPr lang="en-IN" sz="2400" dirty="0" smtClean="0"/>
              <a:t>all citizens based on their salary</a:t>
            </a:r>
            <a:r>
              <a:rPr lang="en-IN" sz="2400" dirty="0" smtClean="0"/>
              <a:t>.</a:t>
            </a:r>
          </a:p>
          <a:p>
            <a:pPr marL="0" indent="0">
              <a:buNone/>
            </a:pPr>
            <a:endParaRPr lang="en-IN" sz="2400" dirty="0"/>
          </a:p>
          <a:p>
            <a:endParaRPr lang="en-IN" sz="2400" dirty="0" smtClean="0"/>
          </a:p>
          <a:p>
            <a:endParaRPr lang="en-IN" sz="2400" dirty="0"/>
          </a:p>
          <a:p>
            <a:pPr marL="0" indent="0">
              <a:buNone/>
            </a:pPr>
            <a:endParaRPr lang="en-IN" sz="2400" dirty="0" smtClean="0"/>
          </a:p>
        </p:txBody>
      </p:sp>
    </p:spTree>
    <p:extLst>
      <p:ext uri="{BB962C8B-B14F-4D97-AF65-F5344CB8AC3E}">
        <p14:creationId xmlns:p14="http://schemas.microsoft.com/office/powerpoint/2010/main" val="22160065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76872"/>
            <a:ext cx="8382000" cy="830997"/>
          </a:xfrm>
        </p:spPr>
        <p:txBody>
          <a:bodyPr/>
          <a:lstStyle/>
          <a:p>
            <a:r>
              <a:rPr lang="en-IN" dirty="0" smtClean="0"/>
              <a:t>                     </a:t>
            </a:r>
            <a:r>
              <a:rPr lang="en-IN" sz="6000" dirty="0" smtClean="0"/>
              <a:t>Thank You</a:t>
            </a:r>
            <a:endParaRPr lang="en-IN" dirty="0"/>
          </a:p>
        </p:txBody>
      </p:sp>
    </p:spTree>
    <p:extLst>
      <p:ext uri="{BB962C8B-B14F-4D97-AF65-F5344CB8AC3E}">
        <p14:creationId xmlns:p14="http://schemas.microsoft.com/office/powerpoint/2010/main" val="38035719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Bigdat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7"/>
            <a:ext cx="9144000" cy="601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3519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BIG DATA</a:t>
            </a:r>
            <a:endParaRPr lang="en-US" dirty="0">
              <a:solidFill>
                <a:schemeClr val="tx2"/>
              </a:solidFill>
            </a:endParaRPr>
          </a:p>
        </p:txBody>
      </p:sp>
      <p:sp>
        <p:nvSpPr>
          <p:cNvPr id="3" name="Text Placeholder 2"/>
          <p:cNvSpPr>
            <a:spLocks noGrp="1"/>
          </p:cNvSpPr>
          <p:nvPr>
            <p:ph type="body" sz="quarter" idx="10"/>
          </p:nvPr>
        </p:nvSpPr>
        <p:spPr>
          <a:xfrm>
            <a:off x="381000" y="1484784"/>
            <a:ext cx="8382000" cy="4464496"/>
          </a:xfrm>
        </p:spPr>
        <p:txBody>
          <a:bodyPr>
            <a:normAutofit/>
          </a:bodyPr>
          <a:lstStyle/>
          <a:p>
            <a:r>
              <a:rPr lang="en-IN" dirty="0"/>
              <a:t>I</a:t>
            </a:r>
            <a:r>
              <a:rPr lang="en-IN" dirty="0" smtClean="0"/>
              <a:t>t </a:t>
            </a:r>
            <a:r>
              <a:rPr lang="en-IN" dirty="0"/>
              <a:t>is a collection of large datasets that cannot be processed using traditional computing techniques</a:t>
            </a:r>
            <a:r>
              <a:rPr lang="en-IN" dirty="0" smtClean="0"/>
              <a:t>. </a:t>
            </a:r>
            <a:endParaRPr lang="en-IN" dirty="0" smtClean="0"/>
          </a:p>
          <a:p>
            <a:r>
              <a:rPr lang="en-US" dirty="0"/>
              <a:t>BIG DATA involves </a:t>
            </a:r>
            <a:r>
              <a:rPr lang="en-US" dirty="0" smtClean="0"/>
              <a:t>5V’s</a:t>
            </a:r>
          </a:p>
          <a:p>
            <a:r>
              <a:rPr lang="en-US" sz="2800" dirty="0" smtClean="0"/>
              <a:t>Volume</a:t>
            </a:r>
          </a:p>
          <a:p>
            <a:r>
              <a:rPr lang="en-US" sz="2800" dirty="0" smtClean="0"/>
              <a:t>Velocity</a:t>
            </a:r>
          </a:p>
          <a:p>
            <a:r>
              <a:rPr lang="en-US" sz="2800" dirty="0" err="1" smtClean="0"/>
              <a:t>Vareity</a:t>
            </a:r>
            <a:endParaRPr lang="en-US" sz="2800" dirty="0" smtClean="0"/>
          </a:p>
          <a:p>
            <a:r>
              <a:rPr lang="en-US" sz="2800" dirty="0" smtClean="0"/>
              <a:t>Veracity</a:t>
            </a:r>
          </a:p>
          <a:p>
            <a:r>
              <a:rPr lang="en-US" sz="2800" dirty="0" smtClean="0"/>
              <a:t>Value</a:t>
            </a:r>
            <a:endParaRPr lang="en-US" sz="2800" dirty="0" smtClean="0"/>
          </a:p>
          <a:p>
            <a:endParaRPr lang="en-IN"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Hado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2617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5" y="116632"/>
            <a:ext cx="9001000" cy="1368152"/>
          </a:xfrm>
        </p:spPr>
        <p:txBody>
          <a:bodyPr/>
          <a:lstStyle/>
          <a:p>
            <a:r>
              <a:rPr lang="en-IN" dirty="0" smtClean="0"/>
              <a:t>                       Apache </a:t>
            </a:r>
            <a:r>
              <a:rPr lang="en-IN" dirty="0" err="1" smtClean="0"/>
              <a:t>Hadoop</a:t>
            </a:r>
            <a:r>
              <a:rPr lang="en-IN" dirty="0"/>
              <a:t/>
            </a:r>
            <a:br>
              <a:rPr lang="en-IN" dirty="0"/>
            </a:br>
            <a:r>
              <a:rPr lang="en-IN" dirty="0" smtClean="0"/>
              <a:t>             </a:t>
            </a:r>
            <a:r>
              <a:rPr lang="en-IN" sz="2800" dirty="0" smtClean="0"/>
              <a:t>A </a:t>
            </a:r>
            <a:r>
              <a:rPr lang="en-IN" sz="2800" dirty="0"/>
              <a:t>Reliable shared storage and analysis </a:t>
            </a:r>
            <a:r>
              <a:rPr lang="en-IN" sz="2800" dirty="0" smtClean="0"/>
              <a:t>system</a:t>
            </a:r>
            <a:r>
              <a:rPr lang="en-IN" dirty="0"/>
              <a:t/>
            </a:r>
            <a:br>
              <a:rPr lang="en-IN" dirty="0"/>
            </a:br>
            <a:endParaRPr lang="en-IN" dirty="0"/>
          </a:p>
        </p:txBody>
      </p:sp>
      <p:pic>
        <p:nvPicPr>
          <p:cNvPr id="5" name="Picture 2" descr="C:\Users\User\Desktop\HD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856984"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4470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8640"/>
            <a:ext cx="8382000" cy="720080"/>
          </a:xfrm>
        </p:spPr>
        <p:txBody>
          <a:bodyPr/>
          <a:lstStyle/>
          <a:p>
            <a:r>
              <a:rPr lang="en-IN" dirty="0" smtClean="0"/>
              <a:t>    HDFS and YARN Architecture</a:t>
            </a:r>
            <a:endParaRPr lang="en-IN" dirty="0"/>
          </a:p>
        </p:txBody>
      </p:sp>
      <p:pic>
        <p:nvPicPr>
          <p:cNvPr id="4098" name="Picture 2" descr="C:\Users\User\Desktop\HDFS and Yar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08720"/>
            <a:ext cx="8856984" cy="504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6129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smtClean="0"/>
              <a:t>   </a:t>
            </a:r>
            <a:r>
              <a:rPr lang="en-IN" dirty="0" smtClean="0"/>
              <a:t>Components</a:t>
            </a:r>
            <a:r>
              <a:rPr lang="en-IN" dirty="0" smtClean="0"/>
              <a:t> </a:t>
            </a:r>
            <a:r>
              <a:rPr lang="en-IN" dirty="0" smtClean="0"/>
              <a:t>of </a:t>
            </a:r>
            <a:r>
              <a:rPr lang="en-IN" dirty="0" err="1" smtClean="0"/>
              <a:t>Hadoop</a:t>
            </a:r>
            <a:r>
              <a:rPr lang="en-IN" dirty="0" smtClean="0"/>
              <a:t> </a:t>
            </a:r>
            <a:endParaRPr lang="en-IN" dirty="0"/>
          </a:p>
        </p:txBody>
      </p:sp>
      <p:sp>
        <p:nvSpPr>
          <p:cNvPr id="3" name="Text Placeholder 2"/>
          <p:cNvSpPr>
            <a:spLocks noGrp="1"/>
          </p:cNvSpPr>
          <p:nvPr>
            <p:ph type="body" sz="quarter" idx="10"/>
          </p:nvPr>
        </p:nvSpPr>
        <p:spPr>
          <a:xfrm>
            <a:off x="107504" y="980728"/>
            <a:ext cx="9036496" cy="4896544"/>
          </a:xfrm>
        </p:spPr>
        <p:txBody>
          <a:bodyPr/>
          <a:lstStyle/>
          <a:p>
            <a:r>
              <a:rPr lang="en-IN" dirty="0"/>
              <a:t>Pig </a:t>
            </a:r>
            <a:endParaRPr lang="en-IN" dirty="0" smtClean="0"/>
          </a:p>
          <a:p>
            <a:r>
              <a:rPr lang="en-IN" dirty="0" smtClean="0"/>
              <a:t>Hive </a:t>
            </a:r>
          </a:p>
          <a:p>
            <a:r>
              <a:rPr lang="en-IN" dirty="0" err="1" smtClean="0"/>
              <a:t>HBase</a:t>
            </a:r>
            <a:r>
              <a:rPr lang="en-IN" dirty="0" smtClean="0"/>
              <a:t> </a:t>
            </a:r>
            <a:endParaRPr lang="en-IN" dirty="0"/>
          </a:p>
          <a:p>
            <a:r>
              <a:rPr lang="en-IN" dirty="0" smtClean="0"/>
              <a:t>Flume </a:t>
            </a:r>
          </a:p>
          <a:p>
            <a:r>
              <a:rPr lang="en-IN" dirty="0" err="1"/>
              <a:t>Sqoop</a:t>
            </a:r>
            <a:r>
              <a:rPr lang="en-IN" dirty="0"/>
              <a:t> </a:t>
            </a:r>
          </a:p>
          <a:p>
            <a:r>
              <a:rPr lang="en-IN" dirty="0"/>
              <a:t> Zookeeper</a:t>
            </a:r>
          </a:p>
          <a:p>
            <a:r>
              <a:rPr lang="en-IN" dirty="0" err="1"/>
              <a:t>Oozie</a:t>
            </a:r>
            <a:endParaRPr lang="en-IN" dirty="0"/>
          </a:p>
          <a:p>
            <a:pPr marL="0" indent="0">
              <a:buNone/>
            </a:pPr>
            <a:endParaRPr lang="en-IN" dirty="0" smtClean="0"/>
          </a:p>
        </p:txBody>
      </p:sp>
    </p:spTree>
    <p:extLst>
      <p:ext uri="{BB962C8B-B14F-4D97-AF65-F5344CB8AC3E}">
        <p14:creationId xmlns:p14="http://schemas.microsoft.com/office/powerpoint/2010/main" val="396200406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
            <a:ext cx="7681913" cy="836711"/>
          </a:xfrm>
        </p:spPr>
        <p:txBody>
          <a:bodyPr/>
          <a:lstStyle/>
          <a:p>
            <a:r>
              <a:rPr lang="en-IN" dirty="0" smtClean="0"/>
              <a:t>           Project Content</a:t>
            </a:r>
            <a:endParaRPr lang="en-IN" dirty="0"/>
          </a:p>
        </p:txBody>
      </p:sp>
      <p:sp>
        <p:nvSpPr>
          <p:cNvPr id="3" name="Subtitle 2"/>
          <p:cNvSpPr>
            <a:spLocks noGrp="1"/>
          </p:cNvSpPr>
          <p:nvPr>
            <p:ph type="subTitle" idx="1"/>
          </p:nvPr>
        </p:nvSpPr>
        <p:spPr>
          <a:xfrm>
            <a:off x="179512" y="764704"/>
            <a:ext cx="8712968" cy="5184576"/>
          </a:xfrm>
        </p:spPr>
        <p:txBody>
          <a:bodyPr/>
          <a:lstStyle/>
          <a:p>
            <a:r>
              <a:rPr lang="en-US" sz="2400" b="1" dirty="0"/>
              <a:t>JOB 1: Conversion of JSON file format to CSV file format.</a:t>
            </a:r>
            <a:endParaRPr lang="en-IN" sz="2400" dirty="0"/>
          </a:p>
          <a:p>
            <a:r>
              <a:rPr lang="en-US" sz="2000" dirty="0"/>
              <a:t>Tool used: Apache Pig.</a:t>
            </a:r>
            <a:endParaRPr lang="en-IN" sz="2000" dirty="0"/>
          </a:p>
          <a:p>
            <a:r>
              <a:rPr lang="en-US" sz="2000" dirty="0"/>
              <a:t> </a:t>
            </a:r>
            <a:r>
              <a:rPr lang="en-US" sz="2000" b="1" dirty="0" smtClean="0"/>
              <a:t>Step </a:t>
            </a:r>
            <a:r>
              <a:rPr lang="en-US" sz="2000" b="1" dirty="0"/>
              <a:t>1</a:t>
            </a:r>
            <a:r>
              <a:rPr lang="en-US" sz="2400" dirty="0"/>
              <a:t>: Loading JSON file into Pig Grunt Shell in </a:t>
            </a:r>
            <a:r>
              <a:rPr lang="en-US" sz="2400" dirty="0" err="1"/>
              <a:t>MapReduce</a:t>
            </a:r>
            <a:r>
              <a:rPr lang="en-US" sz="2400" dirty="0"/>
              <a:t> mode</a:t>
            </a:r>
            <a:r>
              <a:rPr lang="en-US" sz="2000" dirty="0"/>
              <a:t>.</a:t>
            </a:r>
            <a:endParaRPr lang="en-IN" sz="2000" dirty="0"/>
          </a:p>
          <a:p>
            <a:r>
              <a:rPr lang="en-US" sz="2000" dirty="0"/>
              <a:t> </a:t>
            </a:r>
            <a:r>
              <a:rPr lang="en-US" sz="2000" b="1" dirty="0" smtClean="0"/>
              <a:t>Step </a:t>
            </a:r>
            <a:r>
              <a:rPr lang="en-US" sz="2000" b="1" dirty="0"/>
              <a:t>2</a:t>
            </a:r>
            <a:r>
              <a:rPr lang="en-US" sz="2400" b="1" dirty="0"/>
              <a:t>:</a:t>
            </a:r>
            <a:r>
              <a:rPr lang="en-US" sz="2400" dirty="0"/>
              <a:t> Storing Converted </a:t>
            </a:r>
            <a:r>
              <a:rPr lang="en-US" sz="2400" dirty="0" err="1"/>
              <a:t>csv</a:t>
            </a:r>
            <a:r>
              <a:rPr lang="en-US" sz="2400" dirty="0"/>
              <a:t> file into HDFS</a:t>
            </a:r>
            <a:endParaRPr lang="en-IN" sz="2400" dirty="0"/>
          </a:p>
          <a:p>
            <a:r>
              <a:rPr lang="en-US" sz="2000" dirty="0"/>
              <a:t>  </a:t>
            </a:r>
            <a:endParaRPr lang="en-US" sz="2000" dirty="0" smtClean="0"/>
          </a:p>
          <a:p>
            <a:r>
              <a:rPr lang="en-US" sz="2000" b="1" dirty="0"/>
              <a:t>JOB 2: Finding number of adults, middle aged and senior citizen to find ages between 14 to 64, where government can create employment.</a:t>
            </a:r>
            <a:r>
              <a:rPr lang="en-IN" sz="2400" dirty="0"/>
              <a:t/>
            </a:r>
            <a:br>
              <a:rPr lang="en-IN" sz="2400" dirty="0"/>
            </a:br>
            <a:r>
              <a:rPr lang="en-US" sz="2000" dirty="0"/>
              <a:t>Tool used: Apache Pig</a:t>
            </a:r>
            <a:r>
              <a:rPr lang="en-US" sz="2000" dirty="0" smtClean="0"/>
              <a:t>.</a:t>
            </a:r>
          </a:p>
          <a:p>
            <a:r>
              <a:rPr lang="en-US" sz="2000" b="1" dirty="0"/>
              <a:t>Step 1:</a:t>
            </a:r>
            <a:r>
              <a:rPr lang="en-US" sz="2000" dirty="0"/>
              <a:t> Loading the data from HDFS in </a:t>
            </a:r>
            <a:r>
              <a:rPr lang="en-US" sz="2000" dirty="0" err="1"/>
              <a:t>mapreduce</a:t>
            </a:r>
            <a:r>
              <a:rPr lang="en-US" sz="2000" dirty="0"/>
              <a:t> mode</a:t>
            </a:r>
            <a:r>
              <a:rPr lang="en-US" sz="2000" dirty="0" smtClean="0"/>
              <a:t>.</a:t>
            </a:r>
          </a:p>
          <a:p>
            <a:r>
              <a:rPr lang="en-US" sz="2000" b="1" dirty="0"/>
              <a:t>Step 2:</a:t>
            </a:r>
            <a:r>
              <a:rPr lang="en-US" sz="2000" dirty="0"/>
              <a:t> Creating partition bags based on ages between 14 and 65 from employment </a:t>
            </a:r>
            <a:r>
              <a:rPr lang="en-US" sz="2000" dirty="0" smtClean="0"/>
              <a:t>bag using split command.</a:t>
            </a:r>
            <a:endParaRPr lang="en-IN" sz="2000" dirty="0"/>
          </a:p>
          <a:p>
            <a:r>
              <a:rPr lang="en-US" sz="2000" b="1" dirty="0"/>
              <a:t>Step 3</a:t>
            </a:r>
            <a:r>
              <a:rPr lang="en-US" sz="1800" b="1" dirty="0"/>
              <a:t>:</a:t>
            </a:r>
            <a:r>
              <a:rPr lang="en-US" sz="1800" dirty="0"/>
              <a:t> </a:t>
            </a:r>
            <a:r>
              <a:rPr lang="en-US" sz="2000" dirty="0"/>
              <a:t>Storing the processed data into HDFS.</a:t>
            </a:r>
            <a:endParaRPr lang="en-IN" sz="2400" dirty="0" smtClean="0"/>
          </a:p>
          <a:p>
            <a:endParaRPr lang="en-US" sz="2000" b="1" dirty="0" smtClean="0"/>
          </a:p>
          <a:p>
            <a:r>
              <a:rPr lang="en-US" sz="2000" b="1" dirty="0" smtClean="0"/>
              <a:t>Job </a:t>
            </a:r>
            <a:r>
              <a:rPr lang="en-US" sz="2000" b="1" dirty="0"/>
              <a:t>3: Finding Number of Unemployed Graduates.</a:t>
            </a:r>
            <a:endParaRPr lang="en-IN" sz="2000" dirty="0"/>
          </a:p>
          <a:p>
            <a:r>
              <a:rPr lang="en-US" sz="2000" dirty="0"/>
              <a:t>Tool Used: Apache Pig.</a:t>
            </a:r>
            <a:endParaRPr lang="en-IN" sz="2000" dirty="0"/>
          </a:p>
          <a:p>
            <a:r>
              <a:rPr lang="en-US" sz="2000" i="1" dirty="0"/>
              <a:t> </a:t>
            </a:r>
            <a:r>
              <a:rPr lang="en-US" sz="2000" b="1" dirty="0" smtClean="0"/>
              <a:t>Step </a:t>
            </a:r>
            <a:r>
              <a:rPr lang="en-US" sz="2000" b="1" dirty="0"/>
              <a:t>1: </a:t>
            </a:r>
            <a:r>
              <a:rPr lang="en-US" sz="2000" dirty="0"/>
              <a:t>Loading the Data into Pig Grunt Shell in </a:t>
            </a:r>
            <a:r>
              <a:rPr lang="en-US" sz="2000" dirty="0" err="1"/>
              <a:t>mapreduce</a:t>
            </a:r>
            <a:r>
              <a:rPr lang="en-US" sz="2000" dirty="0"/>
              <a:t> mode.</a:t>
            </a:r>
            <a:endParaRPr lang="en-IN" sz="2000" dirty="0"/>
          </a:p>
          <a:p>
            <a:r>
              <a:rPr lang="en-US" sz="2000" b="1" dirty="0"/>
              <a:t>Step 2: </a:t>
            </a:r>
            <a:r>
              <a:rPr lang="en-US" sz="2000" dirty="0"/>
              <a:t>Filtering </a:t>
            </a:r>
            <a:r>
              <a:rPr lang="en-US" sz="2000" dirty="0" err="1"/>
              <a:t>employent</a:t>
            </a:r>
            <a:r>
              <a:rPr lang="en-US" sz="2000" dirty="0"/>
              <a:t> data with </a:t>
            </a:r>
            <a:r>
              <a:rPr lang="en-US" sz="2000" dirty="0" err="1"/>
              <a:t>weeksworked</a:t>
            </a:r>
            <a:r>
              <a:rPr lang="en-US" sz="2000" dirty="0"/>
              <a:t> as 0 and  education as  ' Bachelors degree(BA AB BS)'; </a:t>
            </a:r>
            <a:endParaRPr lang="en-IN" sz="2000" dirty="0"/>
          </a:p>
          <a:p>
            <a:endParaRPr lang="en-IN" sz="2400" dirty="0"/>
          </a:p>
        </p:txBody>
      </p:sp>
    </p:spTree>
    <p:extLst>
      <p:ext uri="{BB962C8B-B14F-4D97-AF65-F5344CB8AC3E}">
        <p14:creationId xmlns:p14="http://schemas.microsoft.com/office/powerpoint/2010/main" val="41110692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19" y="116633"/>
            <a:ext cx="8738237" cy="13406747"/>
          </a:xfrm>
        </p:spPr>
        <p:txBody>
          <a:bodyPr/>
          <a:lstStyle/>
          <a:p>
            <a:r>
              <a:rPr lang="en-US" sz="2400" b="1" dirty="0">
                <a:effectLst/>
              </a:rPr>
              <a:t>Step 3: </a:t>
            </a:r>
            <a:r>
              <a:rPr lang="en-US" sz="2400" dirty="0">
                <a:effectLst/>
              </a:rPr>
              <a:t>Grouping the data with the education column</a:t>
            </a:r>
            <a:r>
              <a:rPr lang="en-US" sz="2400" dirty="0" smtClean="0">
                <a:effectLst/>
              </a:rPr>
              <a:t>.</a:t>
            </a:r>
            <a:br>
              <a:rPr lang="en-US" sz="2400" dirty="0" smtClean="0">
                <a:effectLst/>
              </a:rPr>
            </a:br>
            <a:r>
              <a:rPr lang="en-US" sz="2400" b="1" dirty="0">
                <a:effectLst/>
              </a:rPr>
              <a:t>Step 4:</a:t>
            </a:r>
            <a:r>
              <a:rPr lang="en-US" sz="2400" dirty="0">
                <a:effectLst/>
              </a:rPr>
              <a:t> Counting number of unemployed graduates</a:t>
            </a:r>
            <a:r>
              <a:rPr lang="en-US" sz="2400" dirty="0" smtClean="0">
                <a:effectLst/>
              </a:rPr>
              <a:t>.</a:t>
            </a:r>
            <a:br>
              <a:rPr lang="en-US" sz="2400" dirty="0" smtClean="0">
                <a:effectLst/>
              </a:rPr>
            </a:br>
            <a:r>
              <a:rPr lang="en-US" sz="2400" dirty="0">
                <a:effectLst/>
              </a:rPr>
              <a:t/>
            </a:r>
            <a:br>
              <a:rPr lang="en-US" sz="2400" dirty="0">
                <a:effectLst/>
              </a:rPr>
            </a:br>
            <a:r>
              <a:rPr lang="en-US" sz="2400" b="1" dirty="0">
                <a:effectLst/>
              </a:rPr>
              <a:t>Job 4: Finding number of citizens getting retired in next 3 years in gender wise.</a:t>
            </a:r>
            <a:r>
              <a:rPr lang="en-IN" sz="2400" b="1" dirty="0">
                <a:effectLst/>
              </a:rPr>
              <a:t/>
            </a:r>
            <a:br>
              <a:rPr lang="en-IN" sz="2400" b="1" dirty="0">
                <a:effectLst/>
              </a:rPr>
            </a:br>
            <a:r>
              <a:rPr lang="en-US" sz="2400" b="1" dirty="0">
                <a:effectLst/>
              </a:rPr>
              <a:t>Tool Used: Apache Hive</a:t>
            </a:r>
            <a:r>
              <a:rPr lang="en-US" sz="2400" b="1" dirty="0" smtClean="0">
                <a:effectLst/>
              </a:rPr>
              <a:t>.</a:t>
            </a:r>
            <a:r>
              <a:rPr lang="en-US" sz="2400" i="1" dirty="0" smtClean="0">
                <a:effectLst/>
              </a:rPr>
              <a:t/>
            </a:r>
            <a:br>
              <a:rPr lang="en-US" sz="2400" i="1" dirty="0" smtClean="0">
                <a:effectLst/>
              </a:rPr>
            </a:br>
            <a:r>
              <a:rPr lang="en-US" sz="2400" i="1" dirty="0">
                <a:effectLst/>
              </a:rPr>
              <a:t/>
            </a:r>
            <a:br>
              <a:rPr lang="en-US" sz="2400" i="1" dirty="0">
                <a:effectLst/>
              </a:rPr>
            </a:br>
            <a:r>
              <a:rPr lang="en-US" sz="2400" b="1" dirty="0">
                <a:effectLst/>
              </a:rPr>
              <a:t>Step 1:</a:t>
            </a:r>
            <a:r>
              <a:rPr lang="en-US" sz="2400" dirty="0">
                <a:effectLst/>
              </a:rPr>
              <a:t> Creating database in Hive and using it.</a:t>
            </a:r>
            <a:r>
              <a:rPr lang="en-IN" sz="2400" dirty="0">
                <a:effectLst/>
              </a:rPr>
              <a:t/>
            </a:r>
            <a:br>
              <a:rPr lang="en-IN" sz="2400" dirty="0">
                <a:effectLst/>
              </a:rPr>
            </a:br>
            <a:r>
              <a:rPr lang="en-US" sz="2400" b="1" dirty="0">
                <a:effectLst/>
              </a:rPr>
              <a:t>Step 2:</a:t>
            </a:r>
            <a:r>
              <a:rPr lang="en-US" sz="2400" dirty="0">
                <a:effectLst/>
              </a:rPr>
              <a:t> Adding jar file for Hive process</a:t>
            </a:r>
            <a:r>
              <a:rPr lang="en-US" sz="2400" dirty="0" smtClean="0">
                <a:effectLst/>
              </a:rPr>
              <a:t>.</a:t>
            </a:r>
            <a:br>
              <a:rPr lang="en-US" sz="2400" dirty="0" smtClean="0">
                <a:effectLst/>
              </a:rPr>
            </a:br>
            <a:r>
              <a:rPr lang="en-US" sz="2400" b="1" dirty="0">
                <a:effectLst/>
              </a:rPr>
              <a:t>Step 3:</a:t>
            </a:r>
            <a:r>
              <a:rPr lang="en-US" sz="2400" dirty="0">
                <a:effectLst/>
              </a:rPr>
              <a:t> Creating tables inside the Project database.</a:t>
            </a:r>
            <a:r>
              <a:rPr lang="en-IN" sz="2400" dirty="0">
                <a:effectLst/>
              </a:rPr>
              <a:t/>
            </a:r>
            <a:br>
              <a:rPr lang="en-IN" sz="2400" dirty="0">
                <a:effectLst/>
              </a:rPr>
            </a:br>
            <a:r>
              <a:rPr lang="en-US" sz="2400" b="1" dirty="0">
                <a:effectLst/>
              </a:rPr>
              <a:t>Step 4:</a:t>
            </a:r>
            <a:r>
              <a:rPr lang="en-US" sz="2400" dirty="0">
                <a:effectLst/>
              </a:rPr>
              <a:t> Loading data into the created hive table.</a:t>
            </a:r>
            <a:r>
              <a:rPr lang="en-IN" sz="2400" dirty="0">
                <a:effectLst/>
              </a:rPr>
              <a:t/>
            </a:r>
            <a:br>
              <a:rPr lang="en-IN" sz="2400" dirty="0">
                <a:effectLst/>
              </a:rPr>
            </a:br>
            <a:r>
              <a:rPr lang="en-US" sz="2400" b="1" dirty="0">
                <a:effectLst/>
              </a:rPr>
              <a:t>Step 5:</a:t>
            </a:r>
            <a:r>
              <a:rPr lang="en-US" sz="2400" dirty="0">
                <a:effectLst/>
              </a:rPr>
              <a:t> Writing hive query to find the citizens retiring after three years</a:t>
            </a:r>
            <a:r>
              <a:rPr lang="en-US" sz="2400" dirty="0" smtClean="0">
                <a:effectLst/>
              </a:rPr>
              <a:t>.</a:t>
            </a:r>
            <a:br>
              <a:rPr lang="en-US" sz="2400" dirty="0" smtClean="0">
                <a:effectLst/>
              </a:rPr>
            </a:br>
            <a:r>
              <a:rPr lang="en-US" sz="2400" dirty="0">
                <a:effectLst/>
              </a:rPr>
              <a:t/>
            </a:r>
            <a:br>
              <a:rPr lang="en-US" sz="2400" dirty="0">
                <a:effectLst/>
              </a:rPr>
            </a:br>
            <a:r>
              <a:rPr lang="en-US" sz="2400" b="1" dirty="0">
                <a:effectLst/>
              </a:rPr>
              <a:t>Job 5: Calculating PF for employed citizens</a:t>
            </a:r>
            <a:r>
              <a:rPr lang="en-US" sz="2400" b="1" dirty="0" smtClean="0">
                <a:effectLst/>
              </a:rPr>
              <a:t>.</a:t>
            </a:r>
            <a:br>
              <a:rPr lang="en-US" sz="2400" b="1" dirty="0" smtClean="0">
                <a:effectLst/>
              </a:rPr>
            </a:br>
            <a:r>
              <a:rPr lang="en-US" sz="2400" b="1" dirty="0" smtClean="0">
                <a:effectLst/>
              </a:rPr>
              <a:t>Tool Used: Apache </a:t>
            </a:r>
            <a:r>
              <a:rPr lang="en-US" sz="2400" b="1" dirty="0" err="1" smtClean="0">
                <a:effectLst/>
              </a:rPr>
              <a:t>MapReduce</a:t>
            </a:r>
            <a:r>
              <a:rPr lang="en-US" sz="2400" dirty="0" smtClean="0">
                <a:effectLst/>
              </a:rPr>
              <a:t/>
            </a:r>
            <a:br>
              <a:rPr lang="en-US" sz="2400" dirty="0" smtClean="0">
                <a:effectLst/>
              </a:rPr>
            </a:br>
            <a:r>
              <a:rPr lang="en-US" sz="2400" b="1" dirty="0">
                <a:effectLst/>
              </a:rPr>
              <a:t>Step1: </a:t>
            </a:r>
            <a:r>
              <a:rPr lang="en-US" sz="2400" dirty="0">
                <a:effectLst/>
              </a:rPr>
              <a:t>Writing </a:t>
            </a:r>
            <a:r>
              <a:rPr lang="en-US" sz="2400" dirty="0">
                <a:effectLst/>
              </a:rPr>
              <a:t>Mapreduce</a:t>
            </a:r>
            <a:r>
              <a:rPr lang="en-US" sz="2400" dirty="0">
                <a:effectLst/>
              </a:rPr>
              <a:t> code for calculating PF of all citizen</a:t>
            </a:r>
            <a:r>
              <a:rPr lang="en-US" sz="2400" dirty="0" smtClean="0">
                <a:effectLst/>
              </a:rPr>
              <a:t>.</a:t>
            </a:r>
            <a:br>
              <a:rPr lang="en-US" sz="2400" dirty="0" smtClean="0">
                <a:effectLst/>
              </a:rPr>
            </a:br>
            <a:r>
              <a:rPr lang="en-US" sz="2400" b="1" dirty="0" smtClean="0">
                <a:effectLst/>
              </a:rPr>
              <a:t>Step2 </a:t>
            </a:r>
            <a:r>
              <a:rPr lang="en-US" sz="2400" b="1" dirty="0">
                <a:effectLst/>
              </a:rPr>
              <a:t>: </a:t>
            </a:r>
            <a:r>
              <a:rPr lang="en-US" sz="2400" dirty="0" smtClean="0">
                <a:effectLst/>
              </a:rPr>
              <a:t>Adding external jar files and export the file as jar file.</a:t>
            </a:r>
            <a:br>
              <a:rPr lang="en-US" sz="2400" dirty="0" smtClean="0">
                <a:effectLst/>
              </a:rPr>
            </a:br>
            <a:r>
              <a:rPr lang="en-US" sz="2400" b="1" dirty="0" smtClean="0">
                <a:effectLst/>
              </a:rPr>
              <a:t>Step 3: </a:t>
            </a:r>
            <a:r>
              <a:rPr lang="en-US" sz="2400" dirty="0">
                <a:effectLst/>
              </a:rPr>
              <a:t>Running jar file in </a:t>
            </a:r>
            <a:r>
              <a:rPr lang="en-US" sz="2400" dirty="0" err="1">
                <a:effectLst/>
              </a:rPr>
              <a:t>hadoop</a:t>
            </a:r>
            <a:r>
              <a:rPr lang="en-US" sz="2400" dirty="0">
                <a:effectLst/>
              </a:rPr>
              <a:t> using jar command.</a:t>
            </a:r>
            <a:r>
              <a:rPr lang="en-US" sz="2400" dirty="0" smtClean="0">
                <a:effectLst/>
              </a:rPr>
              <a:t/>
            </a:r>
            <a:br>
              <a:rPr lang="en-US" sz="2400" dirty="0" smtClean="0">
                <a:effectLst/>
              </a:rPr>
            </a:br>
            <a:r>
              <a:rPr lang="en-IN" sz="2000" dirty="0">
                <a:effectLst/>
              </a:rPr>
              <a:t/>
            </a:r>
            <a:br>
              <a:rPr lang="en-IN" sz="2000" dirty="0">
                <a:effectLst/>
              </a:rPr>
            </a:br>
            <a:r>
              <a:rPr lang="en-IN" sz="2000" dirty="0">
                <a:effectLst/>
              </a:rPr>
              <a:t/>
            </a:r>
            <a:br>
              <a:rPr lang="en-IN" sz="2000" dirty="0">
                <a:effectLst/>
              </a:rPr>
            </a:br>
            <a:r>
              <a:rPr lang="en-IN" sz="2000" dirty="0">
                <a:effectLst/>
              </a:rPr>
              <a:t/>
            </a:r>
            <a:br>
              <a:rPr lang="en-IN" sz="2000" dirty="0">
                <a:effectLst/>
              </a:rPr>
            </a:br>
            <a:r>
              <a:rPr lang="en-IN" sz="2000" dirty="0">
                <a:effectLst/>
              </a:rPr>
              <a:t/>
            </a:r>
            <a:br>
              <a:rPr lang="en-IN" sz="2000" dirty="0">
                <a:effectLst/>
              </a:rPr>
            </a:br>
            <a:r>
              <a:rPr lang="en-IN" sz="2000" dirty="0">
                <a:effectLst/>
              </a:rPr>
              <a:t/>
            </a:r>
            <a:br>
              <a:rPr lang="en-IN" sz="2000" dirty="0">
                <a:effectLst/>
              </a:rPr>
            </a:br>
            <a:r>
              <a:rPr lang="en-IN" sz="2000" dirty="0">
                <a:effectLst/>
              </a:rPr>
              <a:t/>
            </a:r>
            <a:br>
              <a:rPr lang="en-IN" sz="2000" dirty="0">
                <a:effectLst/>
              </a:rPr>
            </a:br>
            <a:r>
              <a:rPr lang="en-IN" sz="2000" dirty="0">
                <a:effectLst/>
              </a:rPr>
              <a:t/>
            </a:r>
            <a:br>
              <a:rPr lang="en-IN"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r>
              <a:rPr lang="en-US" sz="2000" dirty="0" smtClean="0">
                <a:effectLst/>
              </a:rPr>
              <a:t/>
            </a:r>
            <a:br>
              <a:rPr lang="en-US" sz="2000" dirty="0" smtClean="0">
                <a:effectLst/>
              </a:rPr>
            </a:br>
            <a:r>
              <a:rPr lang="en-US" sz="2000" dirty="0">
                <a:effectLst/>
              </a:rPr>
              <a:t/>
            </a:r>
            <a:br>
              <a:rPr lang="en-US" sz="2000" dirty="0">
                <a:effectLst/>
              </a:rPr>
            </a:br>
            <a:endParaRPr lang="en-IN" sz="2000" dirty="0">
              <a:effectLst/>
            </a:endParaRPr>
          </a:p>
        </p:txBody>
      </p:sp>
    </p:spTree>
    <p:extLst>
      <p:ext uri="{BB962C8B-B14F-4D97-AF65-F5344CB8AC3E}">
        <p14:creationId xmlns:p14="http://schemas.microsoft.com/office/powerpoint/2010/main" val="3882489461"/>
      </p:ext>
    </p:extLst>
  </p:cSld>
  <p:clrMapOvr>
    <a:masterClrMapping/>
  </p:clrMapOvr>
  <p:transition>
    <p:fade/>
  </p:transition>
</p:sld>
</file>

<file path=ppt/theme/theme1.xml><?xml version="1.0" encoding="utf-8"?>
<a:theme xmlns:a="http://schemas.openxmlformats.org/drawingml/2006/main" name="1_Light_with Blue Bar Segoe Template">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F2D80D-E46C-4045-8458-3B3FECFDBF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1_Light_with Blue Bar Segoe Template</Template>
  <TotalTime>368</TotalTime>
  <Words>373</Words>
  <Application>Microsoft Office PowerPoint</Application>
  <PresentationFormat>On-screen Show (4:3)</PresentationFormat>
  <Paragraphs>54</Paragraphs>
  <Slides>11</Slides>
  <Notes>2</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1_Light_with Blue Bar Segoe Template</vt:lpstr>
      <vt:lpstr>White with Courier font for code slides</vt:lpstr>
      <vt:lpstr>Census Data Analysis using Hadoop Framework</vt:lpstr>
      <vt:lpstr>PowerPoint Presentation</vt:lpstr>
      <vt:lpstr>BIG DATA</vt:lpstr>
      <vt:lpstr>PowerPoint Presentation</vt:lpstr>
      <vt:lpstr>                       Apache Hadoop              A Reliable shared storage and analysis system </vt:lpstr>
      <vt:lpstr>    HDFS and YARN Architecture</vt:lpstr>
      <vt:lpstr>      Components of Hadoop </vt:lpstr>
      <vt:lpstr>           Project Content</vt:lpstr>
      <vt:lpstr>Step 3: Grouping the data with the education column. Step 4: Counting number of unemployed graduates.  Job 4: Finding number of citizens getting retired in next 3 years in gender wise. Tool Used: Apache Hive.  Step 1: Creating database in Hive and using it. Step 2: Adding jar file for Hive process. Step 3: Creating tables inside the Project database. Step 4: Loading data into the created hive table. Step 5: Writing hive query to find the citizens retiring after three years.  Job 5: Calculating PF for employed citizens. Tool Used: Apache MapReduce Step1: Writing Mapreduce code for calculating PF of all citizen. Step2 : Adding external jar files and export the file as jar file. Step 3: Running jar file in hadoop using jar command.                            </vt:lpstr>
      <vt:lpstr>               Project Analysis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User</dc:creator>
  <cp:lastModifiedBy>User</cp:lastModifiedBy>
  <cp:revision>28</cp:revision>
  <dcterms:created xsi:type="dcterms:W3CDTF">2017-02-24T06:23:21Z</dcterms:created>
  <dcterms:modified xsi:type="dcterms:W3CDTF">2017-02-27T13:25:39Z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TC102867629990</vt:lpwstr>
  </property>
</Properties>
</file>