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76" r:id="rId2"/>
    <p:sldId id="264" r:id="rId3"/>
    <p:sldId id="277" r:id="rId4"/>
    <p:sldId id="275" r:id="rId5"/>
    <p:sldId id="258" r:id="rId6"/>
    <p:sldId id="266" r:id="rId7"/>
    <p:sldId id="265" r:id="rId8"/>
    <p:sldId id="257" r:id="rId9"/>
    <p:sldId id="263" r:id="rId10"/>
    <p:sldId id="278" r:id="rId11"/>
    <p:sldId id="280" r:id="rId12"/>
    <p:sldId id="259" r:id="rId13"/>
    <p:sldId id="281" r:id="rId14"/>
    <p:sldId id="282" r:id="rId15"/>
    <p:sldId id="283" r:id="rId16"/>
    <p:sldId id="261" r:id="rId17"/>
    <p:sldId id="262" r:id="rId18"/>
    <p:sldId id="260" r:id="rId19"/>
    <p:sldId id="25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14D"/>
    <a:srgbClr val="FF1D1D"/>
    <a:srgbClr val="E69636"/>
    <a:srgbClr val="E438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660"/>
  </p:normalViewPr>
  <p:slideViewPr>
    <p:cSldViewPr snapToGrid="0">
      <p:cViewPr varScale="1">
        <p:scale>
          <a:sx n="100" d="100"/>
          <a:sy n="100" d="100"/>
        </p:scale>
        <p:origin x="552"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4375000000000003E-2"/>
          <c:y val="0.11957715832012186"/>
          <c:w val="0.96562499999999996"/>
          <c:h val="0.8804228416798781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C227-41A6-9EE7-E52D7736C5D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D81-44DD-99AD-E86A48C4AD5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2-C227-41A6-9EE7-E52D7736C5D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D81-44DD-99AD-E86A48C4AD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35.6</c:v>
                </c:pt>
                <c:pt idx="1">
                  <c:v>12.2</c:v>
                </c:pt>
                <c:pt idx="2">
                  <c:v>17.8</c:v>
                </c:pt>
                <c:pt idx="3">
                  <c:v>34.4</c:v>
                </c:pt>
              </c:numCache>
            </c:numRef>
          </c:val>
          <c:extLst>
            <c:ext xmlns:c16="http://schemas.microsoft.com/office/drawing/2014/chart" uri="{C3380CC4-5D6E-409C-BE32-E72D297353CC}">
              <c16:uniqueId val="{00000000-C227-41A6-9EE7-E52D7736C5D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B"/>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0.553</cdr:x>
      <cdr:y>0.22891</cdr:y>
    </cdr:from>
    <cdr:to>
      <cdr:x>0.74361</cdr:x>
      <cdr:y>0.40625</cdr:y>
    </cdr:to>
    <cdr:sp macro="" textlink="">
      <cdr:nvSpPr>
        <cdr:cNvPr id="2" name="TextBox 1">
          <a:extLst xmlns:a="http://schemas.openxmlformats.org/drawingml/2006/main">
            <a:ext uri="{FF2B5EF4-FFF2-40B4-BE49-F238E27FC236}">
              <a16:creationId xmlns:a16="http://schemas.microsoft.com/office/drawing/2014/main" id="{B8E752E4-74A8-4C07-953E-A126B6CDA73D}"/>
            </a:ext>
          </a:extLst>
        </cdr:cNvPr>
        <cdr:cNvSpPr txBox="1"/>
      </cdr:nvSpPr>
      <cdr:spPr>
        <a:xfrm xmlns:a="http://schemas.openxmlformats.org/drawingml/2006/main">
          <a:off x="5588000" y="1240368"/>
          <a:ext cx="1926167" cy="9609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dirty="0">
              <a:latin typeface="Times New Roman" panose="02020603050405020304" pitchFamily="18" charset="0"/>
              <a:cs typeface="Times New Roman" panose="02020603050405020304" pitchFamily="18" charset="0"/>
            </a:rPr>
            <a:t>Drunk Driving</a:t>
          </a:r>
        </a:p>
        <a:p xmlns:a="http://schemas.openxmlformats.org/drawingml/2006/main">
          <a:r>
            <a:rPr lang="en-IN" sz="2000" dirty="0">
              <a:latin typeface="Times New Roman" panose="02020603050405020304" pitchFamily="18" charset="0"/>
              <a:cs typeface="Times New Roman" panose="02020603050405020304" pitchFamily="18" charset="0"/>
            </a:rPr>
            <a:t>      (35.6%)</a:t>
          </a:r>
        </a:p>
      </cdr:txBody>
    </cdr:sp>
  </cdr:relSizeAnchor>
  <cdr:relSizeAnchor xmlns:cdr="http://schemas.openxmlformats.org/drawingml/2006/chartDrawing">
    <cdr:from>
      <cdr:x>0.56927</cdr:x>
      <cdr:y>0.5549</cdr:y>
    </cdr:from>
    <cdr:to>
      <cdr:x>0.80573</cdr:x>
      <cdr:y>0.70401</cdr:y>
    </cdr:to>
    <cdr:sp macro="" textlink="">
      <cdr:nvSpPr>
        <cdr:cNvPr id="3" name="TextBox 2">
          <a:extLst xmlns:a="http://schemas.openxmlformats.org/drawingml/2006/main">
            <a:ext uri="{FF2B5EF4-FFF2-40B4-BE49-F238E27FC236}">
              <a16:creationId xmlns:a16="http://schemas.microsoft.com/office/drawing/2014/main" id="{F05C4A90-B535-40A7-B3CB-FA4F6FFCB30D}"/>
            </a:ext>
          </a:extLst>
        </cdr:cNvPr>
        <cdr:cNvSpPr txBox="1"/>
      </cdr:nvSpPr>
      <cdr:spPr>
        <a:xfrm xmlns:a="http://schemas.openxmlformats.org/drawingml/2006/main">
          <a:off x="4627034" y="3166533"/>
          <a:ext cx="1921934" cy="85089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dirty="0">
              <a:latin typeface="Times New Roman" panose="02020603050405020304" pitchFamily="18" charset="0"/>
              <a:cs typeface="Times New Roman" panose="02020603050405020304" pitchFamily="18" charset="0"/>
            </a:rPr>
            <a:t>Bad Weather</a:t>
          </a:r>
        </a:p>
        <a:p xmlns:a="http://schemas.openxmlformats.org/drawingml/2006/main">
          <a:r>
            <a:rPr lang="en-IN" sz="2000" dirty="0">
              <a:latin typeface="Times New Roman" panose="02020603050405020304" pitchFamily="18" charset="0"/>
              <a:cs typeface="Times New Roman" panose="02020603050405020304" pitchFamily="18" charset="0"/>
            </a:rPr>
            <a:t>       (12.2%)</a:t>
          </a:r>
        </a:p>
      </cdr:txBody>
    </cdr:sp>
  </cdr:relSizeAnchor>
  <cdr:relSizeAnchor xmlns:cdr="http://schemas.openxmlformats.org/drawingml/2006/chartDrawing">
    <cdr:from>
      <cdr:x>0.34059</cdr:x>
      <cdr:y>0.53858</cdr:y>
    </cdr:from>
    <cdr:to>
      <cdr:x>0.525</cdr:x>
      <cdr:y>0.68906</cdr:y>
    </cdr:to>
    <cdr:sp macro="" textlink="">
      <cdr:nvSpPr>
        <cdr:cNvPr id="4" name="TextBox 3">
          <a:extLst xmlns:a="http://schemas.openxmlformats.org/drawingml/2006/main">
            <a:ext uri="{FF2B5EF4-FFF2-40B4-BE49-F238E27FC236}">
              <a16:creationId xmlns:a16="http://schemas.microsoft.com/office/drawing/2014/main" id="{00D28041-C93E-4A7D-AEBD-6B7356ACD20B}"/>
            </a:ext>
          </a:extLst>
        </cdr:cNvPr>
        <cdr:cNvSpPr txBox="1"/>
      </cdr:nvSpPr>
      <cdr:spPr>
        <a:xfrm xmlns:a="http://schemas.openxmlformats.org/drawingml/2006/main">
          <a:off x="3441700" y="2918363"/>
          <a:ext cx="1863406" cy="8154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dirty="0"/>
            <a:t>Distractions</a:t>
          </a:r>
        </a:p>
        <a:p xmlns:a="http://schemas.openxmlformats.org/drawingml/2006/main">
          <a:r>
            <a:rPr lang="en-IN" sz="2000" dirty="0"/>
            <a:t>   (</a:t>
          </a:r>
          <a:r>
            <a:rPr lang="en-IN" sz="2000" dirty="0">
              <a:latin typeface="Times New Roman" panose="02020603050405020304" pitchFamily="18" charset="0"/>
              <a:cs typeface="Times New Roman" panose="02020603050405020304" pitchFamily="18" charset="0"/>
            </a:rPr>
            <a:t>17.8%</a:t>
          </a:r>
          <a:r>
            <a:rPr lang="en-IN" sz="2000" dirty="0"/>
            <a:t>)</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410357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13685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88853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5181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24712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404856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042860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417761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48416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1948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29793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40F7B-9FC0-4171-B095-FBFA271D811C}"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408647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40F7B-9FC0-4171-B095-FBFA271D811C}"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64925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40F7B-9FC0-4171-B095-FBFA271D811C}"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0825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40F7B-9FC0-4171-B095-FBFA271D811C}" type="datetimeFigureOut">
              <a:rPr lang="en-IN" smtClean="0"/>
              <a:t>17-06-2022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8557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69972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98279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340F7B-9FC0-4171-B095-FBFA271D811C}" type="datetimeFigureOut">
              <a:rPr lang="en-IN" smtClean="0"/>
              <a:t>17-06-2022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52FEBB-47E4-41A5-9DF5-518E68C1C01D}" type="slidenum">
              <a:rPr lang="en-IN" smtClean="0"/>
              <a:t>‹#›</a:t>
            </a:fld>
            <a:endParaRPr lang="en-IN"/>
          </a:p>
        </p:txBody>
      </p:sp>
    </p:spTree>
    <p:extLst>
      <p:ext uri="{BB962C8B-B14F-4D97-AF65-F5344CB8AC3E}">
        <p14:creationId xmlns:p14="http://schemas.microsoft.com/office/powerpoint/2010/main" val="362707813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imageslive.co.uk/free_stock_image/frozenwindscreenjpg"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769AF4-8240-482A-824C-B2C0C7F288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44" y="1"/>
            <a:ext cx="12202044" cy="6857999"/>
          </a:xfrm>
          <a:prstGeom prst="rect">
            <a:avLst/>
          </a:prstGeom>
        </p:spPr>
      </p:pic>
      <p:sp>
        <p:nvSpPr>
          <p:cNvPr id="4" name="TextBox 3">
            <a:extLst>
              <a:ext uri="{FF2B5EF4-FFF2-40B4-BE49-F238E27FC236}">
                <a16:creationId xmlns:a16="http://schemas.microsoft.com/office/drawing/2014/main" id="{134B3F82-3DD5-4727-B921-866CAC1DAC25}"/>
              </a:ext>
            </a:extLst>
          </p:cNvPr>
          <p:cNvSpPr txBox="1"/>
          <p:nvPr/>
        </p:nvSpPr>
        <p:spPr>
          <a:xfrm>
            <a:off x="8168202" y="4344271"/>
            <a:ext cx="4002101" cy="2344486"/>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TEAM KINGS WARRIORS</a:t>
            </a:r>
          </a:p>
          <a:p>
            <a:r>
              <a:rPr lang="en-US" sz="2400" b="1" i="1" dirty="0">
                <a:solidFill>
                  <a:schemeClr val="bg1">
                    <a:lumMod val="95000"/>
                  </a:schemeClr>
                </a:solidFill>
                <a:latin typeface="Times New Roman" panose="02020603050405020304" pitchFamily="18" charset="0"/>
                <a:cs typeface="Times New Roman" panose="02020603050405020304" pitchFamily="18" charset="0"/>
              </a:rPr>
              <a:t>1.ARAVIND.M</a:t>
            </a:r>
          </a:p>
          <a:p>
            <a:r>
              <a:rPr lang="en-US" sz="2400" b="1" i="1" dirty="0">
                <a:solidFill>
                  <a:schemeClr val="bg1">
                    <a:lumMod val="95000"/>
                  </a:schemeClr>
                </a:solidFill>
                <a:latin typeface="Times New Roman" panose="02020603050405020304" pitchFamily="18" charset="0"/>
                <a:cs typeface="Times New Roman" panose="02020603050405020304" pitchFamily="18" charset="0"/>
              </a:rPr>
              <a:t>2.HARISH.S</a:t>
            </a:r>
          </a:p>
          <a:p>
            <a:r>
              <a:rPr lang="en-US" sz="2400" b="1" i="1" dirty="0">
                <a:solidFill>
                  <a:schemeClr val="bg1">
                    <a:lumMod val="95000"/>
                  </a:schemeClr>
                </a:solidFill>
                <a:latin typeface="Times New Roman" panose="02020603050405020304" pitchFamily="18" charset="0"/>
                <a:cs typeface="Times New Roman" panose="02020603050405020304" pitchFamily="18" charset="0"/>
              </a:rPr>
              <a:t>3.MAGESH.G</a:t>
            </a:r>
          </a:p>
          <a:p>
            <a:r>
              <a:rPr lang="en-IN" sz="2400" b="1" i="1" dirty="0">
                <a:solidFill>
                  <a:schemeClr val="bg1"/>
                </a:solidFill>
                <a:latin typeface="Times New Roman" panose="02020603050405020304" pitchFamily="18" charset="0"/>
                <a:cs typeface="Times New Roman" panose="02020603050405020304" pitchFamily="18" charset="0"/>
              </a:rPr>
              <a:t>3rd YEAR ECE</a:t>
            </a:r>
          </a:p>
          <a:p>
            <a:r>
              <a:rPr lang="en-IN" sz="2400" b="1" i="1" dirty="0">
                <a:solidFill>
                  <a:schemeClr val="bg1"/>
                </a:solidFill>
                <a:latin typeface="Times New Roman" panose="02020603050405020304" pitchFamily="18" charset="0"/>
                <a:cs typeface="Times New Roman" panose="02020603050405020304" pitchFamily="18" charset="0"/>
              </a:rPr>
              <a:t>Kings Engineering College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63E848-4470-4D6D-8242-6A362FE18AAE}"/>
              </a:ext>
            </a:extLst>
          </p:cNvPr>
          <p:cNvSpPr txBox="1"/>
          <p:nvPr/>
        </p:nvSpPr>
        <p:spPr>
          <a:xfrm flipH="1">
            <a:off x="0" y="2080162"/>
            <a:ext cx="12202042" cy="707886"/>
          </a:xfrm>
          <a:prstGeom prst="rect">
            <a:avLst/>
          </a:prstGeom>
          <a:noFill/>
        </p:spPr>
        <p:txBody>
          <a:bodyPr wrap="square" rtlCol="0">
            <a:spAutoFit/>
          </a:bodyPr>
          <a:lstStyle/>
          <a:p>
            <a:pPr algn="ctr"/>
            <a:r>
              <a:rPr lang="en-US" sz="4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Automatic Rain Sensing Car Wiper Using Arduino</a:t>
            </a:r>
            <a:endParaRPr lang="en-IN" sz="4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8C4FA65-ADB8-442C-8468-D0520BCCB97D}"/>
              </a:ext>
            </a:extLst>
          </p:cNvPr>
          <p:cNvSpPr txBox="1"/>
          <p:nvPr/>
        </p:nvSpPr>
        <p:spPr>
          <a:xfrm>
            <a:off x="3077308" y="457201"/>
            <a:ext cx="5209442" cy="369332"/>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F0FBE496-BCC7-444D-8BE8-CC174E34E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855" y="3996"/>
            <a:ext cx="5169592" cy="1310496"/>
          </a:xfrm>
          <a:prstGeom prst="rect">
            <a:avLst/>
          </a:prstGeom>
        </p:spPr>
      </p:pic>
      <p:sp>
        <p:nvSpPr>
          <p:cNvPr id="11" name="TextBox 10">
            <a:extLst>
              <a:ext uri="{FF2B5EF4-FFF2-40B4-BE49-F238E27FC236}">
                <a16:creationId xmlns:a16="http://schemas.microsoft.com/office/drawing/2014/main" id="{DF683105-29C2-42E7-AC69-0DAAFECB5283}"/>
              </a:ext>
            </a:extLst>
          </p:cNvPr>
          <p:cNvSpPr txBox="1"/>
          <p:nvPr/>
        </p:nvSpPr>
        <p:spPr>
          <a:xfrm>
            <a:off x="4424859" y="1253630"/>
            <a:ext cx="5516413" cy="276999"/>
          </a:xfrm>
          <a:prstGeom prst="rect">
            <a:avLst/>
          </a:prstGeom>
          <a:noFill/>
        </p:spPr>
        <p:txBody>
          <a:bodyPr wrap="square" rtlCol="0">
            <a:spAutoFit/>
          </a:bodyPr>
          <a:lstStyle/>
          <a:p>
            <a:r>
              <a:rPr lang="en-US" sz="1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IRUNGATTUKOTTAI,SRIPERUMBUDUR,CHENNAI-602117.</a:t>
            </a:r>
            <a:endParaRPr lang="en-IN" sz="1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D8A875A-C54F-46DB-93E6-A6DDB7141DE1}"/>
              </a:ext>
            </a:extLst>
          </p:cNvPr>
          <p:cNvSpPr txBox="1"/>
          <p:nvPr/>
        </p:nvSpPr>
        <p:spPr>
          <a:xfrm>
            <a:off x="2003461" y="1492120"/>
            <a:ext cx="9275924" cy="307777"/>
          </a:xfrm>
          <a:prstGeom prst="rect">
            <a:avLst/>
          </a:prstGeom>
          <a:noFill/>
        </p:spPr>
        <p:txBody>
          <a:bodyPr wrap="square" rtlCol="0">
            <a:spAutoFit/>
          </a:bodyPr>
          <a:lstStyle/>
          <a:p>
            <a:pPr algn="ctr"/>
            <a:r>
              <a:rPr lang="en-US" sz="1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(AFFLIATED TO ANNA UNIVERSITY AND APPROVED BY AICTE, ACCREDITED NAAC AND NBA)</a:t>
            </a:r>
            <a:endParaRPr lang="en-IN" sz="1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45A69DD-B752-4151-980D-8B27447A9D43}"/>
              </a:ext>
            </a:extLst>
          </p:cNvPr>
          <p:cNvSpPr txBox="1"/>
          <p:nvPr/>
        </p:nvSpPr>
        <p:spPr>
          <a:xfrm>
            <a:off x="-10044" y="4282306"/>
            <a:ext cx="3637052" cy="1938992"/>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SUPERVISOR</a:t>
            </a:r>
          </a:p>
          <a:p>
            <a:r>
              <a:rPr lang="en-IN" sz="2400" b="1" i="1" dirty="0">
                <a:solidFill>
                  <a:schemeClr val="bg1"/>
                </a:solidFill>
                <a:latin typeface="Times New Roman" panose="02020603050405020304" pitchFamily="18" charset="0"/>
                <a:cs typeface="Times New Roman" panose="02020603050405020304" pitchFamily="18" charset="0"/>
              </a:rPr>
              <a:t>Dr.S.LEKASHRI</a:t>
            </a:r>
          </a:p>
          <a:p>
            <a:r>
              <a:rPr lang="en-IN" sz="2400" b="1" i="1" dirty="0">
                <a:solidFill>
                  <a:schemeClr val="bg1"/>
                </a:solidFill>
                <a:latin typeface="Times New Roman" panose="02020603050405020304" pitchFamily="18" charset="0"/>
                <a:cs typeface="Times New Roman" panose="02020603050405020304" pitchFamily="18" charset="0"/>
              </a:rPr>
              <a:t>Assistant Professor</a:t>
            </a:r>
          </a:p>
          <a:p>
            <a:r>
              <a:rPr lang="en-IN" sz="2400" b="1" i="1" dirty="0">
                <a:solidFill>
                  <a:schemeClr val="bg1"/>
                </a:solidFill>
                <a:latin typeface="Times New Roman" panose="02020603050405020304" pitchFamily="18" charset="0"/>
                <a:cs typeface="Times New Roman" panose="02020603050405020304" pitchFamily="18" charset="0"/>
              </a:rPr>
              <a:t>ECE</a:t>
            </a:r>
          </a:p>
          <a:p>
            <a:r>
              <a:rPr lang="en-IN" sz="2400" b="1" i="1" dirty="0">
                <a:solidFill>
                  <a:schemeClr val="bg1"/>
                </a:solidFill>
                <a:latin typeface="Times New Roman" panose="02020603050405020304" pitchFamily="18" charset="0"/>
                <a:cs typeface="Times New Roman" panose="02020603050405020304" pitchFamily="18" charset="0"/>
              </a:rPr>
              <a:t>Kings Engineering College</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92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UNO Pinout, Specifications, Board Layout, Pin Description">
            <a:extLst>
              <a:ext uri="{FF2B5EF4-FFF2-40B4-BE49-F238E27FC236}">
                <a16:creationId xmlns:a16="http://schemas.microsoft.com/office/drawing/2014/main" id="{5ED78672-59F8-4AA3-88B4-EA09D1386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1" y="791632"/>
            <a:ext cx="10202334" cy="516890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A9D2F3-25CE-4985-B9A8-4B343982EA3C}"/>
              </a:ext>
            </a:extLst>
          </p:cNvPr>
          <p:cNvSpPr txBox="1"/>
          <p:nvPr/>
        </p:nvSpPr>
        <p:spPr>
          <a:xfrm>
            <a:off x="1629834" y="42332"/>
            <a:ext cx="5308600" cy="584775"/>
          </a:xfrm>
          <a:prstGeom prst="rect">
            <a:avLst/>
          </a:prstGeom>
          <a:noFill/>
        </p:spPr>
        <p:txBody>
          <a:bodyPr wrap="square" rtlCol="0">
            <a:spAutoFit/>
          </a:bodyPr>
          <a:lstStyle/>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PIN DIAGRAM</a:t>
            </a:r>
          </a:p>
        </p:txBody>
      </p:sp>
      <p:pic>
        <p:nvPicPr>
          <p:cNvPr id="4" name="Picture 3">
            <a:extLst>
              <a:ext uri="{FF2B5EF4-FFF2-40B4-BE49-F238E27FC236}">
                <a16:creationId xmlns:a16="http://schemas.microsoft.com/office/drawing/2014/main" id="{8D2B7FC2-8A09-48CF-982D-1F228CB73489}"/>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161831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G90S Micro Servo Motor Datasheet, Wiring Diagram &amp; Features">
            <a:extLst>
              <a:ext uri="{FF2B5EF4-FFF2-40B4-BE49-F238E27FC236}">
                <a16:creationId xmlns:a16="http://schemas.microsoft.com/office/drawing/2014/main" id="{19F7B7BB-D7D9-478E-85E1-FEFC338A3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931" y="529167"/>
            <a:ext cx="3444538" cy="2660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2" name="Picture 6" descr="Rain drop Sensor Module Pinout, Datasheet &amp; How to Use it in a Circuit">
            <a:extLst>
              <a:ext uri="{FF2B5EF4-FFF2-40B4-BE49-F238E27FC236}">
                <a16:creationId xmlns:a16="http://schemas.microsoft.com/office/drawing/2014/main" id="{FE9587AA-D154-4B77-B014-B376E5146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5211" y="529167"/>
            <a:ext cx="6457189" cy="3618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88AB3F0A-F63E-473C-B030-AFE4CA2403AC}"/>
              </a:ext>
            </a:extLst>
          </p:cNvPr>
          <p:cNvCxnSpPr/>
          <p:nvPr/>
        </p:nvCxnSpPr>
        <p:spPr>
          <a:xfrm>
            <a:off x="2675467" y="2734733"/>
            <a:ext cx="55033" cy="999067"/>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85CC0FF7-7486-4427-A6E3-C9CC5A37A7BE}"/>
              </a:ext>
            </a:extLst>
          </p:cNvPr>
          <p:cNvCxnSpPr/>
          <p:nvPr/>
        </p:nvCxnSpPr>
        <p:spPr>
          <a:xfrm flipV="1">
            <a:off x="8767233" y="711200"/>
            <a:ext cx="0" cy="499533"/>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40E2A802-070F-4763-BAE5-1D9A89C6B017}"/>
              </a:ext>
            </a:extLst>
          </p:cNvPr>
          <p:cNvSpPr txBox="1"/>
          <p:nvPr/>
        </p:nvSpPr>
        <p:spPr>
          <a:xfrm>
            <a:off x="1765300" y="3668699"/>
            <a:ext cx="2506134" cy="400110"/>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 MOTOR</a:t>
            </a:r>
          </a:p>
        </p:txBody>
      </p:sp>
      <p:pic>
        <p:nvPicPr>
          <p:cNvPr id="4104" name="Picture 8" descr="16x2 LCD Display Module Pinout, Features, Description &amp; Datasheet">
            <a:extLst>
              <a:ext uri="{FF2B5EF4-FFF2-40B4-BE49-F238E27FC236}">
                <a16:creationId xmlns:a16="http://schemas.microsoft.com/office/drawing/2014/main" id="{083B12BC-3528-4E5E-AE60-A3F00A61C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4213200"/>
            <a:ext cx="7391399" cy="2358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0" name="Connector: Elbow 9">
            <a:extLst>
              <a:ext uri="{FF2B5EF4-FFF2-40B4-BE49-F238E27FC236}">
                <a16:creationId xmlns:a16="http://schemas.microsoft.com/office/drawing/2014/main" id="{38269054-3E66-4DF3-8877-C40EBE5DA69C}"/>
              </a:ext>
            </a:extLst>
          </p:cNvPr>
          <p:cNvCxnSpPr>
            <a:cxnSpLocks/>
          </p:cNvCxnSpPr>
          <p:nvPr/>
        </p:nvCxnSpPr>
        <p:spPr>
          <a:xfrm flipV="1">
            <a:off x="8437033" y="4910667"/>
            <a:ext cx="1746250" cy="728133"/>
          </a:xfrm>
          <a:prstGeom prst="bentConnector3">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4724839-9BFA-4D21-B826-2DCD3681C687}"/>
              </a:ext>
            </a:extLst>
          </p:cNvPr>
          <p:cNvSpPr txBox="1"/>
          <p:nvPr/>
        </p:nvSpPr>
        <p:spPr>
          <a:xfrm>
            <a:off x="10183283" y="4726001"/>
            <a:ext cx="20955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16X02 LCD display</a:t>
            </a:r>
          </a:p>
        </p:txBody>
      </p:sp>
      <p:sp>
        <p:nvSpPr>
          <p:cNvPr id="13" name="TextBox 12">
            <a:extLst>
              <a:ext uri="{FF2B5EF4-FFF2-40B4-BE49-F238E27FC236}">
                <a16:creationId xmlns:a16="http://schemas.microsoft.com/office/drawing/2014/main" id="{8B2E9BDA-4EB2-4956-A16B-03468FB2EFE2}"/>
              </a:ext>
            </a:extLst>
          </p:cNvPr>
          <p:cNvSpPr txBox="1"/>
          <p:nvPr/>
        </p:nvSpPr>
        <p:spPr>
          <a:xfrm>
            <a:off x="3280833" y="67502"/>
            <a:ext cx="7391400" cy="461665"/>
          </a:xfrm>
          <a:prstGeom prst="rect">
            <a:avLst/>
          </a:prstGeom>
          <a:noFill/>
        </p:spPr>
        <p:txBody>
          <a:bodyPr wrap="square" rtlCol="0">
            <a:spAutoFit/>
          </a:bodyPr>
          <a:lstStyle/>
          <a:p>
            <a:r>
              <a:rPr lang="en-IN" sz="2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 DIAGRAMS FOR REQUIRED HARDWARES</a:t>
            </a:r>
          </a:p>
        </p:txBody>
      </p:sp>
      <p:pic>
        <p:nvPicPr>
          <p:cNvPr id="12" name="Picture 11">
            <a:extLst>
              <a:ext uri="{FF2B5EF4-FFF2-40B4-BE49-F238E27FC236}">
                <a16:creationId xmlns:a16="http://schemas.microsoft.com/office/drawing/2014/main" id="{A0A9000B-F22F-4478-A266-88BA6FCDA0CA}"/>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07740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ain sensing wiper">
            <a:extLst>
              <a:ext uri="{FF2B5EF4-FFF2-40B4-BE49-F238E27FC236}">
                <a16:creationId xmlns:a16="http://schemas.microsoft.com/office/drawing/2014/main" id="{DEDB7F0A-F5CA-4DEE-B5D3-6F4647C3D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11052"/>
            <a:ext cx="9664432" cy="548104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BEACAF-531F-4C7B-8953-00D45A73D25E}"/>
              </a:ext>
            </a:extLst>
          </p:cNvPr>
          <p:cNvSpPr txBox="1"/>
          <p:nvPr/>
        </p:nvSpPr>
        <p:spPr>
          <a:xfrm>
            <a:off x="8760282" y="5320631"/>
            <a:ext cx="2936418" cy="430887"/>
          </a:xfrm>
          <a:prstGeom prst="rect">
            <a:avLst/>
          </a:prstGeom>
          <a:noFill/>
        </p:spPr>
        <p:txBody>
          <a:bodyPr wrap="square" rtlCol="0">
            <a:spAutoFit/>
          </a:bodyPr>
          <a:lstStyle/>
          <a:p>
            <a:pPr algn="ctr"/>
            <a:r>
              <a:rPr lang="en-US" sz="2200" b="1" cap="none" spc="50" dirty="0">
                <a:ln w="0"/>
                <a:solidFill>
                  <a:srgbClr val="FFFF00"/>
                </a:solidFill>
                <a:effectLst>
                  <a:innerShdw blurRad="63500" dist="50800" dir="13500000">
                    <a:srgbClr val="000000">
                      <a:alpha val="50000"/>
                    </a:srgbClr>
                  </a:innerShdw>
                </a:effectLst>
                <a:highlight>
                  <a:srgbClr val="000000"/>
                </a:highlight>
              </a:rPr>
              <a:t>CIRCUIT DIAGRAM</a:t>
            </a:r>
          </a:p>
        </p:txBody>
      </p:sp>
      <p:pic>
        <p:nvPicPr>
          <p:cNvPr id="5" name="Picture 4">
            <a:extLst>
              <a:ext uri="{FF2B5EF4-FFF2-40B4-BE49-F238E27FC236}">
                <a16:creationId xmlns:a16="http://schemas.microsoft.com/office/drawing/2014/main" id="{626D2F8A-2865-4CD1-9A12-573C288F16A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7125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66B14-2D89-42E6-9A35-E91304F732BB}"/>
              </a:ext>
            </a:extLst>
          </p:cNvPr>
          <p:cNvSpPr txBox="1"/>
          <p:nvPr/>
        </p:nvSpPr>
        <p:spPr>
          <a:xfrm>
            <a:off x="2544232" y="717344"/>
            <a:ext cx="8610600" cy="6494085"/>
          </a:xfrm>
          <a:prstGeom prst="rect">
            <a:avLst/>
          </a:prstGeom>
          <a:noFill/>
        </p:spPr>
        <p:txBody>
          <a:bodyPr wrap="square" rtlCol="0">
            <a:spAutoFit/>
          </a:bodyPr>
          <a:lstStyle/>
          <a:p>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#include &lt;</a:t>
            </a:r>
            <a:r>
              <a:rPr lang="en-IN" sz="1600" b="0" dirty="0" err="1">
                <a:effectLst/>
                <a:latin typeface="Times New Roman" panose="02020603050405020304" pitchFamily="18" charset="0"/>
                <a:cs typeface="Times New Roman" panose="02020603050405020304" pitchFamily="18" charset="0"/>
              </a:rPr>
              <a:t>LiquidCrystal.h</a:t>
            </a:r>
            <a:r>
              <a:rPr lang="en-IN" sz="1600" b="0" dirty="0">
                <a:effectLst/>
                <a:latin typeface="Times New Roman" panose="02020603050405020304" pitchFamily="18" charset="0"/>
                <a:cs typeface="Times New Roman" panose="02020603050405020304" pitchFamily="18" charset="0"/>
              </a:rPr>
              <a:t>&gt;</a:t>
            </a:r>
          </a:p>
          <a:p>
            <a:r>
              <a:rPr lang="en-IN" sz="1600" b="0" dirty="0">
                <a:effectLst/>
                <a:latin typeface="Times New Roman" panose="02020603050405020304" pitchFamily="18" charset="0"/>
                <a:cs typeface="Times New Roman" panose="02020603050405020304" pitchFamily="18" charset="0"/>
              </a:rPr>
              <a:t>#include &lt;</a:t>
            </a:r>
            <a:r>
              <a:rPr lang="en-IN" sz="1600" b="0" dirty="0" err="1">
                <a:effectLst/>
                <a:latin typeface="Times New Roman" panose="02020603050405020304" pitchFamily="18" charset="0"/>
                <a:cs typeface="Times New Roman" panose="02020603050405020304" pitchFamily="18" charset="0"/>
              </a:rPr>
              <a:t>Servo.h</a:t>
            </a:r>
            <a:r>
              <a:rPr lang="en-IN" sz="1600" b="0" dirty="0">
                <a:effectLst/>
                <a:latin typeface="Times New Roman" panose="02020603050405020304" pitchFamily="18" charset="0"/>
                <a:cs typeface="Times New Roman" panose="02020603050405020304" pitchFamily="18" charset="0"/>
              </a:rPr>
              <a:t>&gt;</a:t>
            </a:r>
            <a:br>
              <a:rPr lang="en-IN" sz="1600" b="0" dirty="0">
                <a:effectLst/>
                <a:latin typeface="Times New Roman" panose="02020603050405020304" pitchFamily="18" charset="0"/>
                <a:cs typeface="Times New Roman" panose="02020603050405020304" pitchFamily="18" charset="0"/>
              </a:rPr>
            </a:br>
            <a:r>
              <a:rPr lang="en-IN" sz="1600" b="0" dirty="0" err="1">
                <a:effectLst/>
                <a:latin typeface="Times New Roman" panose="02020603050405020304" pitchFamily="18" charset="0"/>
                <a:cs typeface="Times New Roman" panose="02020603050405020304" pitchFamily="18" charset="0"/>
              </a:rPr>
              <a:t>LiquidCrystal</a:t>
            </a:r>
            <a:r>
              <a:rPr lang="en-IN" sz="1600" b="0" dirty="0">
                <a:effectLst/>
                <a:latin typeface="Times New Roman" panose="02020603050405020304" pitchFamily="18" charset="0"/>
                <a:cs typeface="Times New Roman" panose="02020603050405020304" pitchFamily="18" charset="0"/>
              </a:rPr>
              <a:t> lcd(11,10,7,6,5,4);</a:t>
            </a:r>
          </a:p>
          <a:p>
            <a:r>
              <a:rPr lang="en-IN" sz="1600" b="0" dirty="0">
                <a:effectLst/>
                <a:latin typeface="Times New Roman" panose="02020603050405020304" pitchFamily="18" charset="0"/>
                <a:cs typeface="Times New Roman" panose="02020603050405020304" pitchFamily="18" charset="0"/>
              </a:rPr>
              <a:t>Servo </a:t>
            </a:r>
            <a:r>
              <a:rPr lang="en-IN" sz="1600" b="0" dirty="0" err="1">
                <a:effectLst/>
                <a:latin typeface="Times New Roman" panose="02020603050405020304" pitchFamily="18" charset="0"/>
                <a:cs typeface="Times New Roman" panose="02020603050405020304" pitchFamily="18" charset="0"/>
              </a:rPr>
              <a:t>myservo</a:t>
            </a:r>
            <a:r>
              <a:rPr lang="en-IN" sz="1600" b="0" dirty="0">
                <a:effectLst/>
                <a:latin typeface="Times New Roman" panose="02020603050405020304" pitchFamily="18" charset="0"/>
                <a:cs typeface="Times New Roman" panose="02020603050405020304" pitchFamily="18" charset="0"/>
              </a:rPr>
              <a:t>; </a:t>
            </a: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int </a:t>
            </a:r>
            <a:r>
              <a:rPr lang="en-IN" sz="1600" b="0" dirty="0" err="1">
                <a:effectLst/>
                <a:latin typeface="Times New Roman" panose="02020603050405020304" pitchFamily="18" charset="0"/>
                <a:cs typeface="Times New Roman" panose="02020603050405020304" pitchFamily="18" charset="0"/>
              </a:rPr>
              <a:t>pos</a:t>
            </a:r>
            <a:r>
              <a:rPr lang="en-IN" sz="1600" b="0" dirty="0">
                <a:effectLst/>
                <a:latin typeface="Times New Roman" panose="02020603050405020304" pitchFamily="18" charset="0"/>
                <a:cs typeface="Times New Roman" panose="02020603050405020304" pitchFamily="18" charset="0"/>
              </a:rPr>
              <a:t> = 0; </a:t>
            </a:r>
          </a:p>
          <a:p>
            <a:r>
              <a:rPr lang="en-IN" sz="1600" b="0" dirty="0">
                <a:effectLst/>
                <a:latin typeface="Times New Roman" panose="02020603050405020304" pitchFamily="18" charset="0"/>
                <a:cs typeface="Times New Roman" panose="02020603050405020304" pitchFamily="18" charset="0"/>
              </a:rPr>
              <a:t>int </a:t>
            </a:r>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 = 0;</a:t>
            </a:r>
            <a:br>
              <a:rPr lang="en-IN" sz="1600" b="0" dirty="0">
                <a:effectLst/>
                <a:latin typeface="Times New Roman" panose="02020603050405020304" pitchFamily="18" charset="0"/>
                <a:cs typeface="Times New Roman" panose="02020603050405020304" pitchFamily="18" charset="0"/>
              </a:rPr>
            </a:br>
            <a:r>
              <a:rPr lang="en-IN" sz="1600" b="0" dirty="0">
                <a:effectLst/>
                <a:latin typeface="Times New Roman" panose="02020603050405020304" pitchFamily="18" charset="0"/>
                <a:cs typeface="Times New Roman" panose="02020603050405020304" pitchFamily="18" charset="0"/>
              </a:rPr>
              <a:t>void setup() </a:t>
            </a:r>
          </a:p>
          <a:p>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Serial.begin</a:t>
            </a:r>
            <a:r>
              <a:rPr lang="en-IN" sz="1600" b="0" dirty="0">
                <a:effectLst/>
                <a:latin typeface="Times New Roman" panose="02020603050405020304" pitchFamily="18" charset="0"/>
                <a:cs typeface="Times New Roman" panose="02020603050405020304" pitchFamily="18" charset="0"/>
              </a:rPr>
              <a:t>(9600);</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lcd.begin</a:t>
            </a:r>
            <a:r>
              <a:rPr lang="en-IN" sz="1600" b="0" dirty="0">
                <a:effectLst/>
                <a:latin typeface="Times New Roman" panose="02020603050405020304" pitchFamily="18" charset="0"/>
                <a:cs typeface="Times New Roman" panose="02020603050405020304" pitchFamily="18" charset="0"/>
              </a:rPr>
              <a:t>(16,2);</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myservo.attach</a:t>
            </a:r>
            <a:r>
              <a:rPr lang="en-IN" sz="1600" b="0" dirty="0">
                <a:effectLst/>
                <a:latin typeface="Times New Roman" panose="02020603050405020304" pitchFamily="18" charset="0"/>
                <a:cs typeface="Times New Roman" panose="02020603050405020304" pitchFamily="18" charset="0"/>
              </a:rPr>
              <a:t>(9);</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lcd.clear</a:t>
            </a:r>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(0,0);</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lcd.print</a:t>
            </a:r>
            <a:r>
              <a:rPr lang="en-IN" sz="1600" b="0" dirty="0">
                <a:effectLst/>
                <a:latin typeface="Times New Roman" panose="02020603050405020304" pitchFamily="18" charset="0"/>
                <a:cs typeface="Times New Roman" panose="02020603050405020304" pitchFamily="18" charset="0"/>
              </a:rPr>
              <a:t>("Intelligent Rain"); </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(0,1);</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lcd.print</a:t>
            </a:r>
            <a:r>
              <a:rPr lang="en-IN" sz="1600" b="0" dirty="0">
                <a:effectLst/>
                <a:latin typeface="Times New Roman" panose="02020603050405020304" pitchFamily="18" charset="0"/>
                <a:cs typeface="Times New Roman" panose="02020603050405020304" pitchFamily="18" charset="0"/>
              </a:rPr>
              <a:t>("Sensing </a:t>
            </a:r>
            <a:r>
              <a:rPr lang="en-IN" sz="1600" b="0" dirty="0" err="1">
                <a:effectLst/>
                <a:latin typeface="Times New Roman" panose="02020603050405020304" pitchFamily="18" charset="0"/>
                <a:cs typeface="Times New Roman" panose="02020603050405020304" pitchFamily="18" charset="0"/>
              </a:rPr>
              <a:t>CarViper</a:t>
            </a:r>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delay(3000); </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lcd.clear</a:t>
            </a:r>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(5,0);</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lcd.print</a:t>
            </a:r>
            <a:r>
              <a:rPr lang="en-IN" sz="1600" b="0" dirty="0">
                <a:effectLst/>
                <a:latin typeface="Times New Roman" panose="02020603050405020304" pitchFamily="18" charset="0"/>
                <a:cs typeface="Times New Roman" panose="02020603050405020304" pitchFamily="18" charset="0"/>
              </a:rPr>
              <a:t>("Rainfall");</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(0,1);</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lcd.print</a:t>
            </a:r>
            <a:r>
              <a:rPr lang="en-IN" sz="1600" b="0" dirty="0">
                <a:effectLst/>
                <a:latin typeface="Times New Roman" panose="02020603050405020304" pitchFamily="18" charset="0"/>
                <a:cs typeface="Times New Roman" panose="02020603050405020304" pitchFamily="18" charset="0"/>
              </a:rPr>
              <a:t>("Intensity-");</a:t>
            </a:r>
          </a:p>
          <a:p>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53B4D3A4-98C5-49FA-9BDF-4F93836C69CD}"/>
              </a:ext>
            </a:extLst>
          </p:cNvPr>
          <p:cNvSpPr txBox="1"/>
          <p:nvPr/>
        </p:nvSpPr>
        <p:spPr>
          <a:xfrm>
            <a:off x="2125133" y="283633"/>
            <a:ext cx="5274734" cy="584775"/>
          </a:xfrm>
          <a:prstGeom prst="rect">
            <a:avLst/>
          </a:prstGeom>
          <a:noFill/>
        </p:spPr>
        <p:txBody>
          <a:bodyPr wrap="square" rtlCol="0">
            <a:spAutoFit/>
          </a:bodyPr>
          <a:lstStyle/>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a:t>
            </a:r>
          </a:p>
        </p:txBody>
      </p:sp>
      <p:pic>
        <p:nvPicPr>
          <p:cNvPr id="4" name="Picture 3">
            <a:extLst>
              <a:ext uri="{FF2B5EF4-FFF2-40B4-BE49-F238E27FC236}">
                <a16:creationId xmlns:a16="http://schemas.microsoft.com/office/drawing/2014/main" id="{3FE56827-951D-4A55-A757-CDE7087D687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79319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229-3E6E-496C-B3C5-F8F548D12C0E}"/>
              </a:ext>
            </a:extLst>
          </p:cNvPr>
          <p:cNvSpPr txBox="1"/>
          <p:nvPr/>
        </p:nvSpPr>
        <p:spPr>
          <a:xfrm>
            <a:off x="2734732" y="135466"/>
            <a:ext cx="9072034" cy="6555641"/>
          </a:xfrm>
          <a:prstGeom prst="rect">
            <a:avLst/>
          </a:prstGeom>
          <a:noFill/>
        </p:spPr>
        <p:txBody>
          <a:bodyPr wrap="square" rtlCol="0">
            <a:spAutoFit/>
          </a:bodyPr>
          <a:lstStyle/>
          <a:p>
            <a:br>
              <a:rPr lang="en-IN" sz="1400" b="0" dirty="0">
                <a:effectLst/>
                <a:latin typeface="Times New Roman" panose="02020603050405020304" pitchFamily="18" charset="0"/>
                <a:cs typeface="Times New Roman" panose="02020603050405020304" pitchFamily="18" charset="0"/>
              </a:rPr>
            </a:br>
            <a:r>
              <a:rPr lang="en-IN" sz="1400" b="0" dirty="0">
                <a:effectLst/>
                <a:latin typeface="Times New Roman" panose="02020603050405020304" pitchFamily="18" charset="0"/>
                <a:cs typeface="Times New Roman" panose="02020603050405020304" pitchFamily="18" charset="0"/>
              </a:rPr>
              <a:t>void wipe(int Speed)</a:t>
            </a:r>
          </a:p>
          <a:p>
            <a:r>
              <a:rPr lang="en-IN" sz="1400" b="0" dirty="0">
                <a:effectLst/>
                <a:latin typeface="Times New Roman" panose="02020603050405020304" pitchFamily="18" charset="0"/>
                <a:cs typeface="Times New Roman" panose="02020603050405020304" pitchFamily="18" charset="0"/>
              </a:rPr>
              <a:t>{</a:t>
            </a:r>
            <a:br>
              <a:rPr lang="en-IN" sz="1400" b="0" dirty="0">
                <a:effectLst/>
                <a:latin typeface="Times New Roman" panose="02020603050405020304" pitchFamily="18" charset="0"/>
                <a:cs typeface="Times New Roman" panose="02020603050405020304" pitchFamily="18" charset="0"/>
              </a:rPr>
            </a:br>
            <a:r>
              <a:rPr lang="en-IN" sz="1400" b="0" dirty="0">
                <a:effectLst/>
                <a:latin typeface="Times New Roman" panose="02020603050405020304" pitchFamily="18" charset="0"/>
                <a:cs typeface="Times New Roman" panose="02020603050405020304" pitchFamily="18" charset="0"/>
              </a:rPr>
              <a:t>  if(Speed&gt;400)</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Speed=5000;</a:t>
            </a:r>
          </a:p>
          <a:p>
            <a:r>
              <a:rPr lang="en-IN" sz="1400" b="0" dirty="0" err="1">
                <a:effectLst/>
                <a:latin typeface="Times New Roman" panose="02020603050405020304" pitchFamily="18" charset="0"/>
                <a:cs typeface="Times New Roman" panose="02020603050405020304" pitchFamily="18" charset="0"/>
              </a:rPr>
              <a:t>lcd.print</a:t>
            </a:r>
            <a:r>
              <a:rPr lang="en-IN" sz="1400" b="0" dirty="0">
                <a:effectLst/>
                <a:latin typeface="Times New Roman" panose="02020603050405020304" pitchFamily="18" charset="0"/>
                <a:cs typeface="Times New Roman" panose="02020603050405020304" pitchFamily="18" charset="0"/>
              </a:rPr>
              <a:t>("  LOW ");</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  if(Speed&gt;350&amp;&amp;Speed&lt;=400)</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Speed=3000;</a:t>
            </a:r>
          </a:p>
          <a:p>
            <a:r>
              <a:rPr lang="en-IN" sz="1400" b="0" dirty="0" err="1">
                <a:effectLst/>
                <a:latin typeface="Times New Roman" panose="02020603050405020304" pitchFamily="18" charset="0"/>
                <a:cs typeface="Times New Roman" panose="02020603050405020304" pitchFamily="18" charset="0"/>
              </a:rPr>
              <a:t>lcd.print</a:t>
            </a:r>
            <a:r>
              <a:rPr lang="en-IN" sz="1400" b="0" dirty="0">
                <a:effectLst/>
                <a:latin typeface="Times New Roman" panose="02020603050405020304" pitchFamily="18" charset="0"/>
                <a:cs typeface="Times New Roman" panose="02020603050405020304" pitchFamily="18" charset="0"/>
              </a:rPr>
              <a:t>("MEDIUM");</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  if(Speed&lt;=350)</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Speed=500;</a:t>
            </a:r>
          </a:p>
          <a:p>
            <a:r>
              <a:rPr lang="en-IN" sz="1400" b="0" dirty="0" err="1">
                <a:effectLst/>
                <a:latin typeface="Times New Roman" panose="02020603050405020304" pitchFamily="18" charset="0"/>
                <a:cs typeface="Times New Roman" panose="02020603050405020304" pitchFamily="18" charset="0"/>
              </a:rPr>
              <a:t>lcd.print</a:t>
            </a:r>
            <a:r>
              <a:rPr lang="en-IN" sz="1400" b="0" dirty="0">
                <a:effectLst/>
                <a:latin typeface="Times New Roman" panose="02020603050405020304" pitchFamily="18" charset="0"/>
                <a:cs typeface="Times New Roman" panose="02020603050405020304" pitchFamily="18" charset="0"/>
              </a:rPr>
              <a:t>(" HIGH ");</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  for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 180;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&gt;= 0;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a:t>
            </a:r>
          </a:p>
          <a:p>
            <a:r>
              <a:rPr lang="en-IN" sz="1400" b="0" dirty="0">
                <a:effectLst/>
                <a:latin typeface="Times New Roman" panose="02020603050405020304" pitchFamily="18" charset="0"/>
                <a:cs typeface="Times New Roman" panose="02020603050405020304" pitchFamily="18" charset="0"/>
              </a:rPr>
              <a:t>{</a:t>
            </a:r>
          </a:p>
          <a:p>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myservo.write</a:t>
            </a:r>
            <a:r>
              <a:rPr lang="en-IN" sz="1400" b="0" dirty="0">
                <a:effectLst/>
                <a:latin typeface="Times New Roman" panose="02020603050405020304" pitchFamily="18" charset="0"/>
                <a:cs typeface="Times New Roman" panose="02020603050405020304" pitchFamily="18" charset="0"/>
              </a:rPr>
              <a:t>(</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a:t>
            </a:r>
          </a:p>
          <a:p>
            <a:r>
              <a:rPr lang="en-IN" sz="1400" b="0" dirty="0">
                <a:effectLst/>
                <a:latin typeface="Times New Roman" panose="02020603050405020304" pitchFamily="18" charset="0"/>
                <a:cs typeface="Times New Roman" panose="02020603050405020304" pitchFamily="18" charset="0"/>
              </a:rPr>
              <a:t>    delay(3);                    </a:t>
            </a:r>
          </a:p>
          <a:p>
            <a:r>
              <a:rPr lang="en-IN" sz="1400" b="0" dirty="0">
                <a:effectLst/>
                <a:latin typeface="Times New Roman" panose="02020603050405020304" pitchFamily="18" charset="0"/>
                <a:cs typeface="Times New Roman" panose="02020603050405020304" pitchFamily="18" charset="0"/>
              </a:rPr>
              <a:t>  }</a:t>
            </a:r>
          </a:p>
          <a:p>
            <a:r>
              <a:rPr lang="en-IN" sz="1400" b="0" dirty="0">
                <a:effectLst/>
                <a:latin typeface="Times New Roman" panose="02020603050405020304" pitchFamily="18" charset="0"/>
                <a:cs typeface="Times New Roman" panose="02020603050405020304" pitchFamily="18" charset="0"/>
              </a:rPr>
              <a:t>  for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 0;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&lt;= 180; </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b="0" dirty="0">
                <a:effectLst/>
                <a:latin typeface="Times New Roman" panose="02020603050405020304" pitchFamily="18" charset="0"/>
                <a:cs typeface="Times New Roman" panose="02020603050405020304" pitchFamily="18" charset="0"/>
              </a:rPr>
              <a:t> { </a:t>
            </a:r>
          </a:p>
          <a:p>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myservo.write</a:t>
            </a:r>
            <a:r>
              <a:rPr lang="en-IN" sz="1400" b="0" dirty="0">
                <a:effectLst/>
                <a:latin typeface="Times New Roman" panose="02020603050405020304" pitchFamily="18" charset="0"/>
                <a:cs typeface="Times New Roman" panose="02020603050405020304" pitchFamily="18" charset="0"/>
              </a:rPr>
              <a:t>(</a:t>
            </a:r>
            <a:r>
              <a:rPr lang="en-IN" sz="1400" b="0" dirty="0" err="1">
                <a:effectLst/>
                <a:latin typeface="Times New Roman" panose="02020603050405020304" pitchFamily="18" charset="0"/>
                <a:cs typeface="Times New Roman" panose="02020603050405020304" pitchFamily="18" charset="0"/>
              </a:rPr>
              <a:t>pos</a:t>
            </a:r>
            <a:r>
              <a:rPr lang="en-IN" sz="1400" b="0" dirty="0">
                <a:effectLst/>
                <a:latin typeface="Times New Roman" panose="02020603050405020304" pitchFamily="18" charset="0"/>
                <a:cs typeface="Times New Roman" panose="02020603050405020304" pitchFamily="18" charset="0"/>
              </a:rPr>
              <a:t>);             </a:t>
            </a:r>
          </a:p>
          <a:p>
            <a:r>
              <a:rPr lang="en-IN" sz="1400" b="0" dirty="0">
                <a:effectLst/>
                <a:latin typeface="Times New Roman" panose="02020603050405020304" pitchFamily="18" charset="0"/>
                <a:cs typeface="Times New Roman" panose="02020603050405020304" pitchFamily="18" charset="0"/>
              </a:rPr>
              <a:t>    delay(3);                       </a:t>
            </a:r>
          </a:p>
          <a:p>
            <a:r>
              <a:rPr lang="en-IN" sz="1400" b="0" dirty="0">
                <a:effectLst/>
                <a:latin typeface="Times New Roman" panose="02020603050405020304" pitchFamily="18" charset="0"/>
                <a:cs typeface="Times New Roman" panose="02020603050405020304" pitchFamily="18" charset="0"/>
              </a:rPr>
              <a:t>  }</a:t>
            </a:r>
          </a:p>
          <a:p>
            <a:r>
              <a:rPr lang="en-IN" sz="1400" b="0" dirty="0">
                <a:effectLst/>
                <a:latin typeface="Times New Roman" panose="02020603050405020304" pitchFamily="18" charset="0"/>
                <a:cs typeface="Times New Roman" panose="02020603050405020304" pitchFamily="18" charset="0"/>
              </a:rPr>
              <a:t>  delay(Speed);</a:t>
            </a:r>
          </a:p>
          <a:p>
            <a:r>
              <a:rPr lang="en-IN" sz="1400" b="0" dirty="0">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096D590-BCF1-415B-9850-C463754021B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7705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6C001-4B91-4C57-995B-08E2AB48D392}"/>
              </a:ext>
            </a:extLst>
          </p:cNvPr>
          <p:cNvSpPr txBox="1"/>
          <p:nvPr/>
        </p:nvSpPr>
        <p:spPr>
          <a:xfrm>
            <a:off x="2353734" y="245535"/>
            <a:ext cx="9050867" cy="6494085"/>
          </a:xfrm>
          <a:prstGeom prst="rect">
            <a:avLst/>
          </a:prstGeom>
          <a:noFill/>
        </p:spPr>
        <p:txBody>
          <a:bodyPr wrap="square" rtlCol="0">
            <a:spAutoFit/>
          </a:bodyPr>
          <a:lstStyle/>
          <a:p>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  for (</a:t>
            </a:r>
            <a:r>
              <a:rPr lang="en-IN" sz="1600" b="0" dirty="0" err="1">
                <a:effectLst/>
                <a:latin typeface="Times New Roman" panose="02020603050405020304" pitchFamily="18" charset="0"/>
                <a:cs typeface="Times New Roman" panose="02020603050405020304" pitchFamily="18" charset="0"/>
              </a:rPr>
              <a:t>pos</a:t>
            </a:r>
            <a:r>
              <a:rPr lang="en-IN" sz="1600" b="0" dirty="0">
                <a:effectLst/>
                <a:latin typeface="Times New Roman" panose="02020603050405020304" pitchFamily="18" charset="0"/>
                <a:cs typeface="Times New Roman" panose="02020603050405020304" pitchFamily="18" charset="0"/>
              </a:rPr>
              <a:t> = 0; </a:t>
            </a:r>
            <a:r>
              <a:rPr lang="en-IN" sz="1600" b="0" dirty="0" err="1">
                <a:effectLst/>
                <a:latin typeface="Times New Roman" panose="02020603050405020304" pitchFamily="18" charset="0"/>
                <a:cs typeface="Times New Roman" panose="02020603050405020304" pitchFamily="18" charset="0"/>
              </a:rPr>
              <a:t>pos</a:t>
            </a:r>
            <a:r>
              <a:rPr lang="en-IN" sz="1600" b="0" dirty="0">
                <a:effectLst/>
                <a:latin typeface="Times New Roman" panose="02020603050405020304" pitchFamily="18" charset="0"/>
                <a:cs typeface="Times New Roman" panose="02020603050405020304" pitchFamily="18" charset="0"/>
              </a:rPr>
              <a:t> &lt;= 180; </a:t>
            </a:r>
            <a:r>
              <a:rPr lang="en-IN" sz="1600" b="0" dirty="0" err="1">
                <a:effectLst/>
                <a:latin typeface="Times New Roman" panose="02020603050405020304" pitchFamily="18" charset="0"/>
                <a:cs typeface="Times New Roman" panose="02020603050405020304" pitchFamily="18" charset="0"/>
              </a:rPr>
              <a:t>pos</a:t>
            </a:r>
            <a:r>
              <a:rPr lang="en-IN" sz="1600" b="0" dirty="0">
                <a:effectLst/>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b="0" dirty="0">
                <a:effectLst/>
                <a:latin typeface="Times New Roman" panose="02020603050405020304" pitchFamily="18" charset="0"/>
                <a:cs typeface="Times New Roman" panose="02020603050405020304" pitchFamily="18" charset="0"/>
              </a:rPr>
              <a:t> { </a:t>
            </a:r>
          </a:p>
          <a:p>
            <a:r>
              <a:rPr lang="en-IN" sz="1600" b="0" dirty="0">
                <a:effectLst/>
                <a:latin typeface="Times New Roman" panose="02020603050405020304" pitchFamily="18" charset="0"/>
                <a:cs typeface="Times New Roman" panose="02020603050405020304" pitchFamily="18" charset="0"/>
              </a:rPr>
              <a:t>    </a:t>
            </a:r>
            <a:r>
              <a:rPr lang="en-IN" sz="1600" b="0" dirty="0" err="1">
                <a:effectLst/>
                <a:latin typeface="Times New Roman" panose="02020603050405020304" pitchFamily="18" charset="0"/>
                <a:cs typeface="Times New Roman" panose="02020603050405020304" pitchFamily="18" charset="0"/>
              </a:rPr>
              <a:t>myservo.write</a:t>
            </a:r>
            <a:r>
              <a:rPr lang="en-IN" sz="1600" b="0" dirty="0">
                <a:effectLst/>
                <a:latin typeface="Times New Roman" panose="02020603050405020304" pitchFamily="18" charset="0"/>
                <a:cs typeface="Times New Roman" panose="02020603050405020304" pitchFamily="18" charset="0"/>
              </a:rPr>
              <a:t>(</a:t>
            </a:r>
            <a:r>
              <a:rPr lang="en-IN" sz="1600" b="0" dirty="0" err="1">
                <a:effectLst/>
                <a:latin typeface="Times New Roman" panose="02020603050405020304" pitchFamily="18" charset="0"/>
                <a:cs typeface="Times New Roman" panose="02020603050405020304" pitchFamily="18" charset="0"/>
              </a:rPr>
              <a:t>pos</a:t>
            </a:r>
            <a:r>
              <a:rPr lang="en-IN" sz="1600" b="0" dirty="0">
                <a:effectLst/>
                <a:latin typeface="Times New Roman" panose="02020603050405020304" pitchFamily="18" charset="0"/>
                <a:cs typeface="Times New Roman" panose="02020603050405020304" pitchFamily="18" charset="0"/>
              </a:rPr>
              <a:t>);             </a:t>
            </a:r>
          </a:p>
          <a:p>
            <a:r>
              <a:rPr lang="en-IN" sz="1600" b="0" dirty="0">
                <a:effectLst/>
                <a:latin typeface="Times New Roman" panose="02020603050405020304" pitchFamily="18" charset="0"/>
                <a:cs typeface="Times New Roman" panose="02020603050405020304" pitchFamily="18" charset="0"/>
              </a:rPr>
              <a:t>    delay(3);                       </a:t>
            </a:r>
          </a:p>
          <a:p>
            <a:r>
              <a:rPr lang="en-IN" sz="1600" b="0" dirty="0">
                <a:effectLst/>
                <a:latin typeface="Times New Roman" panose="02020603050405020304" pitchFamily="18" charset="0"/>
                <a:cs typeface="Times New Roman" panose="02020603050405020304" pitchFamily="18" charset="0"/>
              </a:rPr>
              <a:t>  }</a:t>
            </a:r>
          </a:p>
          <a:p>
            <a:r>
              <a:rPr lang="en-IN" sz="1600" b="0" dirty="0">
                <a:effectLst/>
                <a:latin typeface="Times New Roman" panose="02020603050405020304" pitchFamily="18" charset="0"/>
                <a:cs typeface="Times New Roman" panose="02020603050405020304" pitchFamily="18" charset="0"/>
              </a:rPr>
              <a:t>  delay(Speed);</a:t>
            </a:r>
          </a:p>
          <a:p>
            <a:r>
              <a:rPr lang="en-IN" sz="1600" b="0" dirty="0">
                <a:effectLst/>
                <a:latin typeface="Times New Roman" panose="02020603050405020304" pitchFamily="18" charset="0"/>
                <a:cs typeface="Times New Roman" panose="02020603050405020304" pitchFamily="18" charset="0"/>
              </a:rPr>
              <a:t>} </a:t>
            </a:r>
          </a:p>
          <a:p>
            <a:r>
              <a:rPr lang="en-IN" sz="1600" b="0" dirty="0">
                <a:effectLst/>
                <a:latin typeface="Times New Roman" panose="02020603050405020304" pitchFamily="18" charset="0"/>
                <a:cs typeface="Times New Roman" panose="02020603050405020304" pitchFamily="18" charset="0"/>
              </a:rPr>
              <a:t>void loop() </a:t>
            </a:r>
          </a:p>
          <a:p>
            <a:r>
              <a:rPr lang="en-IN" sz="1600" b="0" dirty="0">
                <a:effectLst/>
                <a:latin typeface="Times New Roman" panose="02020603050405020304" pitchFamily="18" charset="0"/>
                <a:cs typeface="Times New Roman" panose="02020603050405020304" pitchFamily="18" charset="0"/>
              </a:rPr>
              <a:t>{</a:t>
            </a:r>
          </a:p>
          <a:p>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(10,1);</a:t>
            </a:r>
          </a:p>
          <a:p>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 = </a:t>
            </a:r>
            <a:r>
              <a:rPr lang="en-IN" sz="1600" b="0" dirty="0" err="1">
                <a:effectLst/>
                <a:latin typeface="Times New Roman" panose="02020603050405020304" pitchFamily="18" charset="0"/>
                <a:cs typeface="Times New Roman" panose="02020603050405020304" pitchFamily="18" charset="0"/>
              </a:rPr>
              <a:t>analogRead</a:t>
            </a:r>
            <a:r>
              <a:rPr lang="en-IN" sz="1600" b="0" dirty="0">
                <a:effectLst/>
                <a:latin typeface="Times New Roman" panose="02020603050405020304" pitchFamily="18" charset="0"/>
                <a:cs typeface="Times New Roman" panose="02020603050405020304" pitchFamily="18" charset="0"/>
              </a:rPr>
              <a:t>(A0);</a:t>
            </a:r>
          </a:p>
          <a:p>
            <a:r>
              <a:rPr lang="en-IN" sz="1600" b="0" dirty="0" err="1">
                <a:effectLst/>
                <a:latin typeface="Times New Roman" panose="02020603050405020304" pitchFamily="18" charset="0"/>
                <a:cs typeface="Times New Roman" panose="02020603050405020304" pitchFamily="18" charset="0"/>
              </a:rPr>
              <a:t>Serial.println</a:t>
            </a:r>
            <a:r>
              <a:rPr lang="en-IN" sz="1600" b="0" dirty="0">
                <a:effectLst/>
                <a:latin typeface="Times New Roman" panose="02020603050405020304" pitchFamily="18" charset="0"/>
                <a:cs typeface="Times New Roman" panose="02020603050405020304" pitchFamily="18" charset="0"/>
              </a:rPr>
              <a:t>(</a:t>
            </a:r>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if(</a:t>
            </a:r>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&gt;600)</a:t>
            </a:r>
          </a:p>
          <a:p>
            <a:r>
              <a:rPr lang="en-IN" sz="1600" b="0" dirty="0">
                <a:effectLst/>
                <a:latin typeface="Times New Roman" panose="02020603050405020304" pitchFamily="18" charset="0"/>
                <a:cs typeface="Times New Roman" panose="02020603050405020304" pitchFamily="18" charset="0"/>
              </a:rPr>
              <a:t>{</a:t>
            </a:r>
          </a:p>
          <a:p>
            <a:r>
              <a:rPr lang="en-IN" sz="1600" b="0" dirty="0" err="1">
                <a:effectLst/>
                <a:latin typeface="Times New Roman" panose="02020603050405020304" pitchFamily="18" charset="0"/>
                <a:cs typeface="Times New Roman" panose="02020603050405020304" pitchFamily="18" charset="0"/>
              </a:rPr>
              <a:t>myservo.write</a:t>
            </a:r>
            <a:r>
              <a:rPr lang="en-IN" sz="1600" b="0" dirty="0">
                <a:effectLst/>
                <a:latin typeface="Times New Roman" panose="02020603050405020304" pitchFamily="18" charset="0"/>
                <a:cs typeface="Times New Roman" panose="02020603050405020304" pitchFamily="18" charset="0"/>
              </a:rPr>
              <a:t>(180);</a:t>
            </a:r>
          </a:p>
          <a:p>
            <a:r>
              <a:rPr lang="en-IN" sz="1600" b="0" dirty="0" err="1">
                <a:effectLst/>
                <a:latin typeface="Times New Roman" panose="02020603050405020304" pitchFamily="18" charset="0"/>
                <a:cs typeface="Times New Roman" panose="02020603050405020304" pitchFamily="18" charset="0"/>
              </a:rPr>
              <a:t>lcd.print</a:t>
            </a:r>
            <a:r>
              <a:rPr lang="en-IN" sz="1600" b="0" dirty="0">
                <a:effectLst/>
                <a:latin typeface="Times New Roman" panose="02020603050405020304" pitchFamily="18" charset="0"/>
                <a:cs typeface="Times New Roman" panose="02020603050405020304" pitchFamily="18" charset="0"/>
              </a:rPr>
              <a:t>(" NIL  ");</a:t>
            </a:r>
          </a:p>
          <a:p>
            <a:r>
              <a:rPr lang="en-IN" sz="1600" b="0" dirty="0">
                <a:effectLst/>
                <a:latin typeface="Times New Roman" panose="02020603050405020304" pitchFamily="18" charset="0"/>
                <a:cs typeface="Times New Roman" panose="02020603050405020304" pitchFamily="18" charset="0"/>
              </a:rPr>
              <a:t>delay(1000);</a:t>
            </a:r>
          </a:p>
          <a:p>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if(</a:t>
            </a:r>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&lt;=600)</a:t>
            </a:r>
          </a:p>
          <a:p>
            <a:r>
              <a:rPr lang="en-IN" sz="1600" b="0" dirty="0">
                <a:effectLst/>
                <a:latin typeface="Times New Roman" panose="02020603050405020304" pitchFamily="18" charset="0"/>
                <a:cs typeface="Times New Roman" panose="02020603050405020304" pitchFamily="18" charset="0"/>
              </a:rPr>
              <a:t>{</a:t>
            </a:r>
          </a:p>
          <a:p>
            <a:r>
              <a:rPr lang="en-IN" sz="1600" b="0" dirty="0" err="1">
                <a:effectLst/>
                <a:latin typeface="Times New Roman" panose="02020603050405020304" pitchFamily="18" charset="0"/>
                <a:cs typeface="Times New Roman" panose="02020603050405020304" pitchFamily="18" charset="0"/>
              </a:rPr>
              <a:t>lcd.setCursor</a:t>
            </a:r>
            <a:r>
              <a:rPr lang="en-IN" sz="1600" b="0" dirty="0">
                <a:effectLst/>
                <a:latin typeface="Times New Roman" panose="02020603050405020304" pitchFamily="18" charset="0"/>
                <a:cs typeface="Times New Roman" panose="02020603050405020304" pitchFamily="18" charset="0"/>
              </a:rPr>
              <a:t>(10,1);</a:t>
            </a:r>
          </a:p>
          <a:p>
            <a:r>
              <a:rPr lang="en-IN" sz="1600" b="0" dirty="0">
                <a:effectLst/>
                <a:latin typeface="Times New Roman" panose="02020603050405020304" pitchFamily="18" charset="0"/>
                <a:cs typeface="Times New Roman" panose="02020603050405020304" pitchFamily="18" charset="0"/>
              </a:rPr>
              <a:t>wipe(</a:t>
            </a:r>
            <a:r>
              <a:rPr lang="en-IN" sz="1600" b="0" dirty="0" err="1">
                <a:effectLst/>
                <a:latin typeface="Times New Roman" panose="02020603050405020304" pitchFamily="18" charset="0"/>
                <a:cs typeface="Times New Roman" panose="02020603050405020304" pitchFamily="18" charset="0"/>
              </a:rPr>
              <a:t>sensorValue</a:t>
            </a:r>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a:t>
            </a:r>
          </a:p>
          <a:p>
            <a:r>
              <a:rPr lang="en-IN" sz="1600" b="0" dirty="0">
                <a:effectLst/>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60168B-D12B-4DB8-8707-0C863273A4C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75796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1ADEF-3D2E-4269-9BA4-F6AAE8D035BA}"/>
              </a:ext>
            </a:extLst>
          </p:cNvPr>
          <p:cNvSpPr txBox="1"/>
          <p:nvPr/>
        </p:nvSpPr>
        <p:spPr>
          <a:xfrm>
            <a:off x="1951567" y="772821"/>
            <a:ext cx="10045700" cy="6124754"/>
          </a:xfrm>
          <a:prstGeom prst="rect">
            <a:avLst/>
          </a:prstGeom>
          <a:noFill/>
        </p:spPr>
        <p:txBody>
          <a:bodyPr wrap="square" rtlCol="0">
            <a:spAutoFit/>
          </a:bodyPr>
          <a:lstStyle/>
          <a:p>
            <a:r>
              <a:rPr lang="en-US" sz="2800" b="1" i="1" dirty="0">
                <a:solidFill>
                  <a:schemeClr val="accent1">
                    <a:lumMod val="75000"/>
                  </a:schemeClr>
                </a:solidFill>
                <a:latin typeface="Times New Roman" panose="02020603050405020304" pitchFamily="18" charset="0"/>
                <a:cs typeface="Times New Roman" panose="02020603050405020304" pitchFamily="18" charset="0"/>
              </a:rPr>
              <a:t>1.Comfort :</a:t>
            </a:r>
            <a:br>
              <a:rPr lang="en-US" sz="2800" i="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To operate the wiper with response to changing rainfall and driving conditions, thus keeping the driver‘s windshield clear. </a:t>
            </a:r>
            <a:br>
              <a:rPr lang="en-US" sz="2800" i="0" dirty="0">
                <a:solidFill>
                  <a:schemeClr val="tx1">
                    <a:lumMod val="95000"/>
                    <a:lumOff val="5000"/>
                  </a:schemeClr>
                </a:solidFill>
                <a:latin typeface="Times New Roman" panose="02020603050405020304" pitchFamily="18" charset="0"/>
                <a:ea typeface="Yu Gothic UI Light" panose="020B0300000000000000" pitchFamily="34" charset="-128"/>
                <a:cs typeface="Times New Roman" panose="02020603050405020304" pitchFamily="18" charset="0"/>
              </a:rPr>
            </a:br>
            <a:r>
              <a:rPr lang="en-US" sz="2800" b="1" i="1" dirty="0">
                <a:solidFill>
                  <a:schemeClr val="accent1">
                    <a:lumMod val="75000"/>
                  </a:schemeClr>
                </a:solidFill>
                <a:latin typeface="Times New Roman" panose="02020603050405020304" pitchFamily="18" charset="0"/>
                <a:cs typeface="Times New Roman" panose="02020603050405020304" pitchFamily="18" charset="0"/>
              </a:rPr>
              <a:t>2. Installation :</a:t>
            </a:r>
            <a:br>
              <a:rPr lang="en-US" sz="2800" i="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i="0" dirty="0">
                <a:solidFill>
                  <a:schemeClr val="tx1">
                    <a:lumMod val="95000"/>
                    <a:lumOff val="5000"/>
                  </a:schemeClr>
                </a:solidFill>
                <a:latin typeface="Times New Roman" panose="02020603050405020304" pitchFamily="18" charset="0"/>
                <a:ea typeface="Yu Gothic UI Light" panose="020B0300000000000000" pitchFamily="34" charset="-128"/>
                <a:cs typeface="Times New Roman" panose="02020603050405020304" pitchFamily="18" charset="0"/>
              </a:rPr>
              <a:t>                </a:t>
            </a:r>
            <a:r>
              <a:rPr lang="en-US" sz="2800" i="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The system is easy to install. In the installation process we add one sensor system on the front glass. When  sensor detect water droplet then wiper system is operating. If the installation is not done properly it may not work accurately as its designed purpose.</a:t>
            </a:r>
            <a:br>
              <a:rPr lang="en-US" sz="2800" i="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b="1" i="1" dirty="0">
                <a:solidFill>
                  <a:schemeClr val="accent1">
                    <a:lumMod val="75000"/>
                  </a:schemeClr>
                </a:solidFill>
                <a:latin typeface="Times New Roman" panose="02020603050405020304" pitchFamily="18" charset="0"/>
                <a:cs typeface="Times New Roman" panose="02020603050405020304" pitchFamily="18" charset="0"/>
              </a:rPr>
              <a:t>3. Failsafe Function :</a:t>
            </a:r>
            <a:br>
              <a:rPr lang="en-US" sz="2800" i="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i="0" dirty="0">
                <a:solidFill>
                  <a:schemeClr val="tx1">
                    <a:lumMod val="95000"/>
                    <a:lumOff val="5000"/>
                  </a:schemeClr>
                </a:solidFill>
                <a:latin typeface="Times New Roman" panose="02020603050405020304" pitchFamily="18" charset="0"/>
                <a:ea typeface="Yu Gothic UI Light" panose="020B0300000000000000" pitchFamily="34" charset="-128"/>
                <a:cs typeface="Times New Roman" panose="02020603050405020304" pitchFamily="18" charset="0"/>
              </a:rPr>
              <a:t>                   </a:t>
            </a:r>
            <a:r>
              <a:rPr lang="en-US" sz="2800" i="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It is assured that the wiper operates at 6-second intervals when the drop detection function is disabled because the sensor is completely blocked by dust, snow, or other matter stuck to the sensor.</a:t>
            </a:r>
            <a:br>
              <a:rPr lang="en-US" sz="2800" i="0" dirty="0">
                <a:solidFill>
                  <a:srgbClr val="FFFF00"/>
                </a:solidFill>
                <a:latin typeface="Times New Roman" panose="02020603050405020304" pitchFamily="18" charset="0"/>
                <a:ea typeface="Yu Gothic UI Light" panose="020B0300000000000000" pitchFamily="34" charset="-128"/>
                <a:cs typeface="Times New Roman" panose="02020603050405020304" pitchFamily="18" charset="0"/>
              </a:rPr>
            </a:br>
            <a:endParaRPr lang="en-IN" sz="2800" dirty="0">
              <a:latin typeface="Times New Roman" panose="02020603050405020304" pitchFamily="18" charset="0"/>
              <a:ea typeface="Yu Gothic UI Light" panose="020B03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F4B9C063-2A14-4DED-962B-91F3B9C2DD4B}"/>
              </a:ext>
            </a:extLst>
          </p:cNvPr>
          <p:cNvSpPr txBox="1"/>
          <p:nvPr/>
        </p:nvSpPr>
        <p:spPr>
          <a:xfrm>
            <a:off x="1670728" y="0"/>
            <a:ext cx="5318505" cy="646331"/>
          </a:xfrm>
          <a:prstGeom prst="rect">
            <a:avLst/>
          </a:prstGeom>
          <a:noFill/>
        </p:spPr>
        <p:txBody>
          <a:bodyPr wrap="square" rtlCol="0">
            <a:spAutoFit/>
          </a:bodyPr>
          <a:lstStyle/>
          <a:p>
            <a:r>
              <a:rPr lang="en-US" sz="36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AFFECTING FACTORS </a:t>
            </a:r>
            <a:endParaRPr lang="en-IN" sz="2800" dirty="0">
              <a:solidFill>
                <a:srgbClr val="002060"/>
              </a:solidFill>
            </a:endParaRPr>
          </a:p>
        </p:txBody>
      </p:sp>
      <p:pic>
        <p:nvPicPr>
          <p:cNvPr id="4" name="Picture 3">
            <a:extLst>
              <a:ext uri="{FF2B5EF4-FFF2-40B4-BE49-F238E27FC236}">
                <a16:creationId xmlns:a16="http://schemas.microsoft.com/office/drawing/2014/main" id="{AEE2F17B-7686-427D-B253-C0429BCA801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130401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D9AA3-8B68-4839-97F8-2D8C8F493350}"/>
              </a:ext>
            </a:extLst>
          </p:cNvPr>
          <p:cNvSpPr txBox="1"/>
          <p:nvPr/>
        </p:nvSpPr>
        <p:spPr>
          <a:xfrm flipH="1">
            <a:off x="1714761" y="155090"/>
            <a:ext cx="4819244" cy="646331"/>
          </a:xfrm>
          <a:prstGeom prst="rect">
            <a:avLst/>
          </a:prstGeom>
          <a:noFill/>
        </p:spPr>
        <p:txBody>
          <a:bodyPr wrap="square" rtlCol="0">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 </a:t>
            </a:r>
            <a:endParaRPr lang="en-IN" sz="3200" b="1"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A7B9897A-F48B-4300-A16A-DD3C232B1559}"/>
              </a:ext>
            </a:extLst>
          </p:cNvPr>
          <p:cNvSpPr txBox="1"/>
          <p:nvPr/>
        </p:nvSpPr>
        <p:spPr>
          <a:xfrm>
            <a:off x="2329323" y="1107242"/>
            <a:ext cx="7533354" cy="1692771"/>
          </a:xfrm>
          <a:prstGeom prst="rect">
            <a:avLst/>
          </a:prstGeom>
          <a:noFill/>
        </p:spPr>
        <p:txBody>
          <a:bodyPr wrap="square" rtlCol="0">
            <a:spAutoFit/>
          </a:bodyPr>
          <a:lstStyle/>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It Consumes Less Power Of Operation</a:t>
            </a:r>
          </a:p>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Operating Principle Is Very Easy.</a:t>
            </a:r>
          </a:p>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Hands-free Calling.</a:t>
            </a:r>
          </a:p>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Sensor Cost Is Low</a:t>
            </a:r>
            <a:r>
              <a:rPr lang="en-US" sz="2600" dirty="0">
                <a:solidFill>
                  <a:schemeClr val="tx1">
                    <a:lumMod val="95000"/>
                    <a:lumOff val="5000"/>
                  </a:schemeClr>
                </a:solidFill>
                <a:latin typeface="Yu Gothic Light" panose="020B0300000000000000" pitchFamily="34" charset="-128"/>
                <a:ea typeface="Yu Gothic Light" panose="020B0300000000000000" pitchFamily="34" charset="-128"/>
              </a:rPr>
              <a:t>.</a:t>
            </a:r>
            <a:endParaRPr lang="en-IN" sz="2600" dirty="0">
              <a:solidFill>
                <a:schemeClr val="tx1">
                  <a:lumMod val="95000"/>
                  <a:lumOff val="5000"/>
                </a:schemeClr>
              </a:solidFill>
              <a:latin typeface="Yu Gothic Light" panose="020B0300000000000000" pitchFamily="34" charset="-128"/>
              <a:ea typeface="Yu Gothic Light" panose="020B0300000000000000" pitchFamily="34" charset="-128"/>
            </a:endParaRPr>
          </a:p>
        </p:txBody>
      </p:sp>
      <p:sp>
        <p:nvSpPr>
          <p:cNvPr id="4" name="TextBox 3">
            <a:extLst>
              <a:ext uri="{FF2B5EF4-FFF2-40B4-BE49-F238E27FC236}">
                <a16:creationId xmlns:a16="http://schemas.microsoft.com/office/drawing/2014/main" id="{BEE05A5F-F96A-41FB-9A51-D44FC5705D70}"/>
              </a:ext>
            </a:extLst>
          </p:cNvPr>
          <p:cNvSpPr txBox="1"/>
          <p:nvPr/>
        </p:nvSpPr>
        <p:spPr>
          <a:xfrm>
            <a:off x="1672167" y="3033867"/>
            <a:ext cx="4980372" cy="646331"/>
          </a:xfrm>
          <a:prstGeom prst="rect">
            <a:avLst/>
          </a:prstGeom>
          <a:noFill/>
        </p:spPr>
        <p:txBody>
          <a:bodyPr wrap="square" rtlCol="0">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DISADVANTAGES </a:t>
            </a:r>
            <a:endParaRPr lang="en-IN" sz="3200" b="1" dirty="0">
              <a:solidFill>
                <a:srgbClr val="00206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F6F79454-DA37-4142-A26D-936F5125B846}"/>
              </a:ext>
            </a:extLst>
          </p:cNvPr>
          <p:cNvSpPr txBox="1"/>
          <p:nvPr/>
        </p:nvSpPr>
        <p:spPr>
          <a:xfrm>
            <a:off x="1943100" y="3985677"/>
            <a:ext cx="9982200" cy="2492990"/>
          </a:xfrm>
          <a:prstGeom prst="rect">
            <a:avLst/>
          </a:prstGeom>
          <a:noFill/>
        </p:spPr>
        <p:txBody>
          <a:bodyPr wrap="square" rtlCol="0">
            <a:spAutoFit/>
          </a:bodyPr>
          <a:lstStyle/>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The Rain Sensor based System Function when Water Falls On The Sensor Directly.</a:t>
            </a:r>
          </a:p>
          <a:p>
            <a:pPr marL="457200" indent="-457200">
              <a:buAutoNum type="arabicPeriod"/>
            </a:pPr>
            <a:r>
              <a:rPr lang="en-US" sz="2600" b="0" i="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The Cost Of Over All System increases As Additional Components are Needed Along With Rain Sensor.</a:t>
            </a:r>
          </a:p>
          <a:p>
            <a:pPr marL="457200" indent="-457200">
              <a:buAutoNum type="arabicPeriod"/>
            </a:pPr>
            <a:r>
              <a:rPr lang="en-US" sz="260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rPr>
              <a:t>In Order To Avoid False Direction Of Rain , it Requires Rain Sensors To Take Decision After Few Minutes.</a:t>
            </a:r>
            <a:endParaRPr lang="en-US" sz="2600" b="0" i="0" dirty="0">
              <a:solidFill>
                <a:schemeClr val="tx1">
                  <a:lumMod val="95000"/>
                  <a:lumOff val="5000"/>
                </a:schemeClr>
              </a:solidFill>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6" name="Picture 5">
            <a:extLst>
              <a:ext uri="{FF2B5EF4-FFF2-40B4-BE49-F238E27FC236}">
                <a16:creationId xmlns:a16="http://schemas.microsoft.com/office/drawing/2014/main" id="{0648452E-09CE-4828-B384-BF9685A7941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264716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fety technology and comfort - retrofit rain sensor">
            <a:extLst>
              <a:ext uri="{FF2B5EF4-FFF2-40B4-BE49-F238E27FC236}">
                <a16:creationId xmlns:a16="http://schemas.microsoft.com/office/drawing/2014/main" id="{1B1F9D8D-1480-4E00-9CFE-C63CF3DE5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91028"/>
            <a:ext cx="9647386" cy="563941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80A82DB7-F1A9-41BE-A9D8-6FE813BD93B6}"/>
              </a:ext>
            </a:extLst>
          </p:cNvPr>
          <p:cNvCxnSpPr>
            <a:cxnSpLocks/>
          </p:cNvCxnSpPr>
          <p:nvPr/>
        </p:nvCxnSpPr>
        <p:spPr>
          <a:xfrm>
            <a:off x="7927759" y="535323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3FA14D21-14D7-4B87-833B-84F3EB227178}"/>
              </a:ext>
            </a:extLst>
          </p:cNvPr>
          <p:cNvSpPr/>
          <p:nvPr/>
        </p:nvSpPr>
        <p:spPr>
          <a:xfrm>
            <a:off x="3417968" y="2616199"/>
            <a:ext cx="2207581" cy="1011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8037C05-9927-49CE-9CA4-678FD9CF07F5}"/>
              </a:ext>
            </a:extLst>
          </p:cNvPr>
          <p:cNvSpPr txBox="1"/>
          <p:nvPr/>
        </p:nvSpPr>
        <p:spPr>
          <a:xfrm flipH="1">
            <a:off x="3695493" y="2803903"/>
            <a:ext cx="2031656" cy="369332"/>
          </a:xfrm>
          <a:prstGeom prst="rect">
            <a:avLst/>
          </a:prstGeom>
          <a:noFill/>
        </p:spPr>
        <p:txBody>
          <a:bodyPr wrap="square" rtlCol="0">
            <a:spAutoFit/>
          </a:bodyPr>
          <a:lstStyle/>
          <a:p>
            <a:r>
              <a:rPr lang="en-US" dirty="0"/>
              <a:t>RAIN DROP SENSOR </a:t>
            </a:r>
            <a:endParaRPr lang="en-IN" dirty="0"/>
          </a:p>
        </p:txBody>
      </p:sp>
      <p:pic>
        <p:nvPicPr>
          <p:cNvPr id="6" name="Picture 5">
            <a:extLst>
              <a:ext uri="{FF2B5EF4-FFF2-40B4-BE49-F238E27FC236}">
                <a16:creationId xmlns:a16="http://schemas.microsoft.com/office/drawing/2014/main" id="{6C9C59BA-5979-4B46-B8BD-52B8AE77F1F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231144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utomatic_Car_Wiper">
            <a:extLst>
              <a:ext uri="{FF2B5EF4-FFF2-40B4-BE49-F238E27FC236}">
                <a16:creationId xmlns:a16="http://schemas.microsoft.com/office/drawing/2014/main" id="{B4188D9F-BB28-4329-B1B2-2B14C063D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17" y="289103"/>
            <a:ext cx="9460801" cy="571500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CDCBFB-8922-40C6-9581-8402EABE7CB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10274"/>
            <a:ext cx="554206" cy="685712"/>
          </a:xfrm>
          <a:prstGeom prst="rect">
            <a:avLst/>
          </a:prstGeom>
        </p:spPr>
      </p:pic>
    </p:spTree>
    <p:extLst>
      <p:ext uri="{BB962C8B-B14F-4D97-AF65-F5344CB8AC3E}">
        <p14:creationId xmlns:p14="http://schemas.microsoft.com/office/powerpoint/2010/main" val="270181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D49D8-ACA1-417E-9971-D07D164F8FD6}"/>
              </a:ext>
            </a:extLst>
          </p:cNvPr>
          <p:cNvSpPr txBox="1"/>
          <p:nvPr/>
        </p:nvSpPr>
        <p:spPr>
          <a:xfrm>
            <a:off x="1555794" y="597258"/>
            <a:ext cx="2911876" cy="646331"/>
          </a:xfrm>
          <a:prstGeom prst="rect">
            <a:avLst/>
          </a:prstGeom>
          <a:noFill/>
        </p:spPr>
        <p:txBody>
          <a:bodyPr wrap="square" rtlCol="0">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3200" b="1" dirty="0">
              <a:solidFill>
                <a:srgbClr val="00206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FCC2A63-F867-43DE-BA9B-7696D675230D}"/>
              </a:ext>
            </a:extLst>
          </p:cNvPr>
          <p:cNvSpPr txBox="1"/>
          <p:nvPr/>
        </p:nvSpPr>
        <p:spPr>
          <a:xfrm>
            <a:off x="1962194" y="1432883"/>
            <a:ext cx="9878439" cy="4832092"/>
          </a:xfrm>
          <a:prstGeom prst="rect">
            <a:avLst/>
          </a:prstGeom>
          <a:noFill/>
        </p:spPr>
        <p:txBody>
          <a:bodyPr wrap="square" rtlCol="0">
            <a:spAutoFit/>
          </a:bodyPr>
          <a:lstStyle/>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Introduction.</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Motivation.</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Objectives.</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Related Study.</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Hardware &amp; </a:t>
            </a:r>
            <a:r>
              <a:rPr lang="en-US" sz="2800">
                <a:latin typeface="Times New Roman" panose="02020603050405020304" pitchFamily="18" charset="0"/>
                <a:ea typeface="Yu Gothic UI" panose="020B0500000000000000" pitchFamily="34" charset="-128"/>
                <a:cs typeface="Times New Roman" panose="02020603050405020304" pitchFamily="18" charset="0"/>
              </a:rPr>
              <a:t>Software Requirements</a:t>
            </a:r>
            <a:r>
              <a:rPr lang="en-US" sz="2800" dirty="0">
                <a:latin typeface="Times New Roman" panose="02020603050405020304" pitchFamily="18" charset="0"/>
                <a:ea typeface="Yu Gothic UI" panose="020B0500000000000000" pitchFamily="34" charset="-128"/>
                <a:cs typeface="Times New Roman" panose="02020603050405020304" pitchFamily="18" charset="0"/>
              </a:rPr>
              <a:t>.</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Project Background.</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Pin Diagram.</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Circuit Diagram.</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Program.</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Affecting Factors.</a:t>
            </a:r>
          </a:p>
          <a:p>
            <a:pPr marL="457200" indent="-457200">
              <a:buClr>
                <a:schemeClr val="accent1">
                  <a:lumMod val="75000"/>
                </a:schemeClr>
              </a:buClr>
              <a:buFont typeface="Wingdings" panose="05000000000000000000" pitchFamily="2" charset="2"/>
              <a:buChar char="Ø"/>
            </a:pPr>
            <a:r>
              <a:rPr lang="en-US" sz="2800" dirty="0">
                <a:latin typeface="Times New Roman" panose="02020603050405020304" pitchFamily="18" charset="0"/>
                <a:ea typeface="Yu Gothic UI" panose="020B0500000000000000" pitchFamily="34" charset="-128"/>
                <a:cs typeface="Times New Roman" panose="02020603050405020304" pitchFamily="18" charset="0"/>
              </a:rPr>
              <a:t>Advantages &amp; Disadvantages.</a:t>
            </a:r>
          </a:p>
        </p:txBody>
      </p:sp>
      <p:pic>
        <p:nvPicPr>
          <p:cNvPr id="5" name="Picture 4">
            <a:extLst>
              <a:ext uri="{FF2B5EF4-FFF2-40B4-BE49-F238E27FC236}">
                <a16:creationId xmlns:a16="http://schemas.microsoft.com/office/drawing/2014/main" id="{2B9E24C9-C70F-4082-B82E-7DD31AE3A381}"/>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45341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0457EE-B024-4FAE-98E7-35B0CFA4B2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1" cy="6858000"/>
          </a:xfrm>
          <a:prstGeom prst="rect">
            <a:avLst/>
          </a:prstGeom>
        </p:spPr>
      </p:pic>
      <p:sp>
        <p:nvSpPr>
          <p:cNvPr id="4" name="TextBox 3">
            <a:extLst>
              <a:ext uri="{FF2B5EF4-FFF2-40B4-BE49-F238E27FC236}">
                <a16:creationId xmlns:a16="http://schemas.microsoft.com/office/drawing/2014/main" id="{970A3ECC-48D4-4CF8-8066-082A53B48851}"/>
              </a:ext>
            </a:extLst>
          </p:cNvPr>
          <p:cNvSpPr txBox="1"/>
          <p:nvPr/>
        </p:nvSpPr>
        <p:spPr>
          <a:xfrm>
            <a:off x="952500" y="6858000"/>
            <a:ext cx="10287000" cy="230832"/>
          </a:xfrm>
          <a:prstGeom prst="rect">
            <a:avLst/>
          </a:prstGeom>
          <a:noFill/>
        </p:spPr>
        <p:txBody>
          <a:bodyPr wrap="square" rtlCol="0">
            <a:spAutoFit/>
          </a:bodyPr>
          <a:lstStyle/>
          <a:p>
            <a:r>
              <a:rPr lang="en-IN" sz="900">
                <a:hlinkClick r:id="rId3" tooltip="http://www.thebluediamondgallery.com/handwriting/t/thank-you.html"/>
              </a:rPr>
              <a:t>This Photo</a:t>
            </a:r>
            <a:r>
              <a:rPr lang="en-IN" sz="900"/>
              <a:t> by Unknown Author is licensed under </a:t>
            </a:r>
            <a:r>
              <a:rPr lang="en-IN" sz="900">
                <a:hlinkClick r:id="rId4" tooltip="https://creativecommons.org/licenses/by-sa/3.0/"/>
              </a:rPr>
              <a:t>CC BY-SA</a:t>
            </a:r>
            <a:endParaRPr lang="en-IN" sz="900"/>
          </a:p>
        </p:txBody>
      </p:sp>
      <p:pic>
        <p:nvPicPr>
          <p:cNvPr id="5" name="Picture 4">
            <a:extLst>
              <a:ext uri="{FF2B5EF4-FFF2-40B4-BE49-F238E27FC236}">
                <a16:creationId xmlns:a16="http://schemas.microsoft.com/office/drawing/2014/main" id="{664872A1-B035-4096-BF72-B503D07F50BE}"/>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10274"/>
            <a:ext cx="554206" cy="685712"/>
          </a:xfrm>
          <a:prstGeom prst="rect">
            <a:avLst/>
          </a:prstGeom>
        </p:spPr>
      </p:pic>
    </p:spTree>
    <p:extLst>
      <p:ext uri="{BB962C8B-B14F-4D97-AF65-F5344CB8AC3E}">
        <p14:creationId xmlns:p14="http://schemas.microsoft.com/office/powerpoint/2010/main" val="202005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61EBA-75BE-4667-B6CB-54FF8E006A7C}"/>
              </a:ext>
            </a:extLst>
          </p:cNvPr>
          <p:cNvSpPr txBox="1"/>
          <p:nvPr/>
        </p:nvSpPr>
        <p:spPr>
          <a:xfrm>
            <a:off x="1782234" y="1382286"/>
            <a:ext cx="10028767" cy="4093428"/>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T</a:t>
            </a:r>
            <a:r>
              <a:rPr lang="en-US" sz="2000" i="0" dirty="0">
                <a:effectLst/>
                <a:latin typeface="Times New Roman" panose="02020603050405020304" pitchFamily="18" charset="0"/>
                <a:cs typeface="Times New Roman" panose="02020603050405020304" pitchFamily="18" charset="0"/>
              </a:rPr>
              <a:t>his project is designed to build a car wiper that automatically detects  the rainfall intensity and regulates the frequency of wiper operation.</a:t>
            </a:r>
          </a:p>
          <a:p>
            <a:pPr marL="285750" indent="-285750" algn="just">
              <a:lnSpc>
                <a:spcPct val="150000"/>
              </a:lnSpc>
              <a:buClr>
                <a:schemeClr val="accent1">
                  <a:lumMod val="75000"/>
                </a:schemeClr>
              </a:buCl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 It is built, using Arduino UNO board.</a:t>
            </a:r>
            <a:endParaRPr lang="en-US" sz="2000" dirty="0">
              <a:effectLst/>
              <a:latin typeface="Times New Roman" panose="02020603050405020304" pitchFamily="18" charset="0"/>
              <a:cs typeface="Times New Roman" panose="02020603050405020304" pitchFamily="18" charset="0"/>
            </a:endParaRPr>
          </a:p>
          <a:p>
            <a:pPr marL="285750" indent="-285750" algn="just">
              <a:lnSpc>
                <a:spcPct val="150000"/>
              </a:lnSpc>
              <a:buClr>
                <a:schemeClr val="accent1">
                  <a:lumMod val="75000"/>
                </a:schemeClr>
              </a:buCl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 A rain sensing module is used for measuring the intensity of rainfall.</a:t>
            </a:r>
          </a:p>
          <a:p>
            <a:pPr marL="285750" indent="-285750" algn="just">
              <a:lnSpc>
                <a:spcPct val="150000"/>
              </a:lnSpc>
              <a:buClr>
                <a:schemeClr val="accent1">
                  <a:lumMod val="75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i="0" dirty="0">
                <a:effectLst/>
                <a:latin typeface="Times New Roman" panose="02020603050405020304" pitchFamily="18" charset="0"/>
                <a:cs typeface="Times New Roman" panose="02020603050405020304" pitchFamily="18" charset="0"/>
              </a:rPr>
              <a:t> servo motor is used for controlling the wiper movements. </a:t>
            </a:r>
          </a:p>
          <a:p>
            <a:pPr marL="285750" indent="-285750" algn="just">
              <a:lnSpc>
                <a:spcPct val="150000"/>
              </a:lnSpc>
              <a:buClr>
                <a:schemeClr val="accent1">
                  <a:lumMod val="75000"/>
                </a:schemeClr>
              </a:buCl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An LCD module is also attached to the controller for displaying the rainfall intensity.</a:t>
            </a:r>
          </a:p>
          <a:p>
            <a:pPr marL="285750" indent="-285750" algn="just">
              <a:lnSpc>
                <a:spcPct val="150000"/>
              </a:lnSpc>
              <a:buClr>
                <a:schemeClr val="accent1">
                  <a:lumMod val="75000"/>
                </a:schemeClr>
              </a:buCl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 By measuring the amount of rainfall , controller will adjust the speed of servo motor . </a:t>
            </a:r>
          </a:p>
          <a:p>
            <a:pPr marL="285750" indent="-285750" algn="just">
              <a:lnSpc>
                <a:spcPct val="150000"/>
              </a:lnSpc>
              <a:buClr>
                <a:schemeClr val="accent1">
                  <a:lumMod val="75000"/>
                </a:schemeClr>
              </a:buCl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Servo is controlled by generating PWM signal at its signal line.</a:t>
            </a:r>
            <a:endParaRPr lang="en-IN" sz="2000" dirty="0">
              <a:latin typeface="Times New Roman" panose="02020603050405020304" pitchFamily="18" charset="0"/>
              <a:cs typeface="Times New Roman" panose="02020603050405020304" pitchFamily="18" charset="0"/>
            </a:endParaRPr>
          </a:p>
          <a:p>
            <a:pPr marL="285750" indent="-285750">
              <a:buClr>
                <a:schemeClr val="accent1">
                  <a:lumMod val="75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1571AC-8E39-433E-AC57-F7B5EA0C3B74}"/>
              </a:ext>
            </a:extLst>
          </p:cNvPr>
          <p:cNvSpPr txBox="1"/>
          <p:nvPr/>
        </p:nvSpPr>
        <p:spPr>
          <a:xfrm>
            <a:off x="1617134" y="436034"/>
            <a:ext cx="5249333" cy="584775"/>
          </a:xfrm>
          <a:prstGeom prst="rect">
            <a:avLst/>
          </a:prstGeom>
          <a:noFill/>
        </p:spPr>
        <p:txBody>
          <a:bodyPr wrap="square" rtlCol="0">
            <a:spAutoFit/>
          </a:bodyPr>
          <a:lstStyle/>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AF43D1A9-8E52-40E9-820C-6D990D3E168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1872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820D8-9F10-4C65-8C33-FD32ABA984C9}"/>
              </a:ext>
            </a:extLst>
          </p:cNvPr>
          <p:cNvSpPr txBox="1"/>
          <p:nvPr/>
        </p:nvSpPr>
        <p:spPr>
          <a:xfrm>
            <a:off x="1811866" y="0"/>
            <a:ext cx="6094520" cy="646331"/>
          </a:xfrm>
          <a:prstGeom prst="rect">
            <a:avLst/>
          </a:prstGeom>
          <a:noFill/>
        </p:spPr>
        <p:txBody>
          <a:bodyPr wrap="square">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BB711F-C901-40EE-8BD4-1AA2BCD42B69}"/>
              </a:ext>
            </a:extLst>
          </p:cNvPr>
          <p:cNvSpPr txBox="1"/>
          <p:nvPr/>
        </p:nvSpPr>
        <p:spPr>
          <a:xfrm>
            <a:off x="1811866" y="642657"/>
            <a:ext cx="10155443" cy="6022098"/>
          </a:xfrm>
          <a:prstGeom prst="rect">
            <a:avLst/>
          </a:prstGeom>
          <a:noFill/>
        </p:spPr>
        <p:txBody>
          <a:bodyPr wrap="square" rtlCol="0">
            <a:spAutoFit/>
          </a:bodyPr>
          <a:lstStyle/>
          <a:p>
            <a:pPr marL="342900" indent="-342900" algn="just">
              <a:lnSpc>
                <a:spcPct val="150000"/>
              </a:lnSpc>
              <a:buClr>
                <a:srgbClr val="0070C0"/>
              </a:buCl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ea typeface="Yu Gothic UI" panose="020B0500000000000000" pitchFamily="34" charset="-128"/>
                <a:cs typeface="Times New Roman" panose="02020603050405020304" pitchFamily="18" charset="0"/>
              </a:rPr>
              <a:t>Every year more than 1.3 million people die world wide because of car accidents according to World Health Organization. People end up dying for small mistakes.</a:t>
            </a:r>
          </a:p>
          <a:p>
            <a:pPr marL="342900" indent="-342900" algn="just">
              <a:lnSpc>
                <a:spcPct val="150000"/>
              </a:lnSpc>
              <a:buClr>
                <a:srgbClr val="0070C0"/>
              </a:buCl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ea typeface="Yu Gothic UI" panose="020B0500000000000000" pitchFamily="34" charset="-128"/>
                <a:cs typeface="Times New Roman" panose="02020603050405020304" pitchFamily="18" charset="0"/>
              </a:rPr>
              <a:t> Today`s car wipers need human intervention to start the wiper. This causes inconvenience to the driver during rainfall.</a:t>
            </a:r>
          </a:p>
          <a:p>
            <a:pPr marL="342900" indent="-342900" algn="just">
              <a:lnSpc>
                <a:spcPct val="150000"/>
              </a:lnSpc>
              <a:buClr>
                <a:srgbClr val="0070C0"/>
              </a:buCl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ea typeface="Yu Gothic UI" panose="020B0500000000000000" pitchFamily="34" charset="-128"/>
                <a:cs typeface="Times New Roman" panose="02020603050405020304" pitchFamily="18" charset="0"/>
              </a:rPr>
              <a:t>Driver neither concentrate on driving nor adjustment of the wiper. This leads to accidents.</a:t>
            </a:r>
          </a:p>
          <a:p>
            <a:pPr marL="342900" indent="-342900" algn="just">
              <a:lnSpc>
                <a:spcPct val="150000"/>
              </a:lnSpc>
              <a:buClr>
                <a:srgbClr val="0070C0"/>
              </a:buCl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ea typeface="Yu Gothic UI" panose="020B0500000000000000" pitchFamily="34" charset="-128"/>
                <a:cs typeface="Times New Roman" panose="02020603050405020304" pitchFamily="18" charset="0"/>
              </a:rPr>
              <a:t>To reduce these accidents we purpose an AUTOMATIC CAR WIPER SYSTEM that automatically switching on the wiper on detecting rain and stops when rain stops.</a:t>
            </a:r>
          </a:p>
        </p:txBody>
      </p:sp>
      <p:pic>
        <p:nvPicPr>
          <p:cNvPr id="5" name="Picture 4">
            <a:extLst>
              <a:ext uri="{FF2B5EF4-FFF2-40B4-BE49-F238E27FC236}">
                <a16:creationId xmlns:a16="http://schemas.microsoft.com/office/drawing/2014/main" id="{2AF32A6B-387F-485E-8458-33F68F7D34E2}"/>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311274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13219-6026-469E-BC75-9CD6A5737BD1}"/>
              </a:ext>
            </a:extLst>
          </p:cNvPr>
          <p:cNvSpPr txBox="1"/>
          <p:nvPr/>
        </p:nvSpPr>
        <p:spPr>
          <a:xfrm>
            <a:off x="1963322" y="557855"/>
            <a:ext cx="4998128" cy="646331"/>
          </a:xfrm>
          <a:prstGeom prst="rect">
            <a:avLst/>
          </a:prstGeom>
          <a:noFill/>
        </p:spPr>
        <p:txBody>
          <a:bodyPr wrap="square" rtlCol="0">
            <a:spAutoFit/>
          </a:bodyPr>
          <a:lstStyle/>
          <a:p>
            <a:r>
              <a:rPr lang="en-IN" sz="3600" b="1" i="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sz="3200"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4C5BC142-D638-480E-9C8D-41705F3C85E3}"/>
              </a:ext>
            </a:extLst>
          </p:cNvPr>
          <p:cNvSpPr txBox="1"/>
          <p:nvPr/>
        </p:nvSpPr>
        <p:spPr>
          <a:xfrm>
            <a:off x="1963322" y="1699766"/>
            <a:ext cx="10240433" cy="2893100"/>
          </a:xfrm>
          <a:prstGeom prst="rect">
            <a:avLst/>
          </a:prstGeom>
          <a:noFill/>
        </p:spPr>
        <p:txBody>
          <a:bodyPr wrap="square" rtlCol="0" anchor="ctr">
            <a:spAutoFit/>
          </a:bodyPr>
          <a:lstStyle/>
          <a:p>
            <a:pPr marL="457200" indent="-457200" algn="l" fontAlgn="base">
              <a:buClr>
                <a:schemeClr val="accent1">
                  <a:lumMod val="75000"/>
                </a:schemeClr>
              </a:buClr>
              <a:buFont typeface="Wingdings" panose="05000000000000000000" pitchFamily="2" charset="2"/>
              <a:buChar char="Ø"/>
            </a:pPr>
            <a:r>
              <a:rPr lang="en-US" sz="2600" i="0" dirty="0">
                <a:solidFill>
                  <a:schemeClr val="tx2">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Measuring the amount of rainfall.</a:t>
            </a:r>
          </a:p>
          <a:p>
            <a:pPr marL="457200" indent="-457200" algn="l" fontAlgn="base">
              <a:buClr>
                <a:schemeClr val="accent1">
                  <a:lumMod val="75000"/>
                </a:schemeClr>
              </a:buClr>
              <a:buFont typeface="Wingdings" panose="05000000000000000000" pitchFamily="2" charset="2"/>
              <a:buChar char="Ø"/>
            </a:pPr>
            <a:endParaRPr lang="en-US" sz="2600" i="0" dirty="0">
              <a:solidFill>
                <a:schemeClr val="tx2">
                  <a:lumMod val="75000"/>
                </a:schemeClr>
              </a:solidFill>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l" fontAlgn="base">
              <a:buClr>
                <a:schemeClr val="accent1">
                  <a:lumMod val="75000"/>
                </a:schemeClr>
              </a:buClr>
              <a:buFont typeface="Wingdings" panose="05000000000000000000" pitchFamily="2" charset="2"/>
              <a:buChar char="Ø"/>
            </a:pPr>
            <a:r>
              <a:rPr lang="en-US" sz="2600" i="0" dirty="0">
                <a:solidFill>
                  <a:schemeClr val="tx2">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Displaying the intensity of rainfall in an LCD module.</a:t>
            </a:r>
          </a:p>
          <a:p>
            <a:pPr marL="457200" indent="-457200" algn="l" fontAlgn="base">
              <a:buClr>
                <a:schemeClr val="accent1">
                  <a:lumMod val="75000"/>
                </a:schemeClr>
              </a:buClr>
              <a:buFont typeface="Wingdings" panose="05000000000000000000" pitchFamily="2" charset="2"/>
              <a:buChar char="Ø"/>
            </a:pPr>
            <a:endParaRPr lang="en-US" sz="2600" i="0" dirty="0">
              <a:solidFill>
                <a:schemeClr val="tx2">
                  <a:lumMod val="75000"/>
                </a:schemeClr>
              </a:solidFill>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l" fontAlgn="base">
              <a:buClr>
                <a:schemeClr val="accent1">
                  <a:lumMod val="75000"/>
                </a:schemeClr>
              </a:buClr>
              <a:buFont typeface="Wingdings" panose="05000000000000000000" pitchFamily="2" charset="2"/>
              <a:buChar char="Ø"/>
            </a:pPr>
            <a:r>
              <a:rPr lang="en-US" sz="2600" i="0" dirty="0">
                <a:solidFill>
                  <a:schemeClr val="tx2">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Controlling the servo motor speed according to the output from the sensor module.</a:t>
            </a:r>
          </a:p>
          <a:p>
            <a:pPr marL="457200" indent="-457200">
              <a:buClr>
                <a:schemeClr val="accent1">
                  <a:lumMod val="75000"/>
                </a:schemeClr>
              </a:buClr>
              <a:buFont typeface="Wingdings" panose="05000000000000000000" pitchFamily="2" charset="2"/>
              <a:buChar char="Ø"/>
            </a:pPr>
            <a:endParaRPr lang="en-IN" sz="2600" dirty="0"/>
          </a:p>
        </p:txBody>
      </p:sp>
      <p:pic>
        <p:nvPicPr>
          <p:cNvPr id="4" name="Picture 3">
            <a:extLst>
              <a:ext uri="{FF2B5EF4-FFF2-40B4-BE49-F238E27FC236}">
                <a16:creationId xmlns:a16="http://schemas.microsoft.com/office/drawing/2014/main" id="{F8DAEDCF-74B2-4277-B4BD-21DF368DEF4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7197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B873B-E4E9-4315-BED2-3D0A8E79AAC9}"/>
              </a:ext>
            </a:extLst>
          </p:cNvPr>
          <p:cNvSpPr txBox="1"/>
          <p:nvPr/>
        </p:nvSpPr>
        <p:spPr>
          <a:xfrm>
            <a:off x="1892299" y="571126"/>
            <a:ext cx="4423834" cy="646331"/>
          </a:xfrm>
          <a:prstGeom prst="rect">
            <a:avLst/>
          </a:prstGeom>
          <a:noFill/>
        </p:spPr>
        <p:txBody>
          <a:bodyPr wrap="square" rtlCol="0">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RELATED STUDY</a:t>
            </a:r>
            <a:endParaRPr lang="en-IN" sz="3200" b="1"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D1340C0-FA01-4D86-90F6-24BA45846F08}"/>
              </a:ext>
            </a:extLst>
          </p:cNvPr>
          <p:cNvSpPr txBox="1"/>
          <p:nvPr/>
        </p:nvSpPr>
        <p:spPr>
          <a:xfrm>
            <a:off x="1845732" y="1828800"/>
            <a:ext cx="10388159" cy="2893100"/>
          </a:xfrm>
          <a:prstGeom prst="rect">
            <a:avLst/>
          </a:prstGeom>
          <a:noFill/>
        </p:spPr>
        <p:txBody>
          <a:bodyPr wrap="square" rtlCol="0" anchor="ctr">
            <a:spAutoFit/>
          </a:bodyPr>
          <a:lstStyle/>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Every year, roughly 1.3 million people die in car accidents worldwide – an average of 3,287 deaths per day.</a:t>
            </a:r>
          </a:p>
          <a:p>
            <a:pPr marL="457200" indent="-457200">
              <a:buClr>
                <a:schemeClr val="accent1">
                  <a:lumMod val="75000"/>
                </a:schemeClr>
              </a:buClr>
              <a:buFont typeface="Wingdings" panose="05000000000000000000" pitchFamily="2" charset="2"/>
              <a:buChar char="Ø"/>
            </a:pPr>
            <a:endParaRPr lang="en-US" sz="26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buClr>
                <a:schemeClr val="accent1">
                  <a:lumMod val="75000"/>
                </a:schemeClr>
              </a:buClr>
              <a:buFont typeface="Wingdings" panose="05000000000000000000" pitchFamily="2" charset="2"/>
              <a:buChar char="Ø"/>
            </a:pPr>
            <a:endParaRPr lang="en-US" sz="26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A study based on data from the National Highway Traffic Safety Administration shows that most weather – related crashes happen on wet pavement (73%) and when it rains (46%).</a:t>
            </a:r>
            <a:endParaRPr lang="en-IN" sz="2600" dirty="0">
              <a:latin typeface="Times New Roman" panose="02020603050405020304" pitchFamily="18" charset="0"/>
              <a:ea typeface="Yu Gothic UI" panose="020B0500000000000000"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49D7B403-BB9D-4C28-B58D-F8DD51D34B0A}"/>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136354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8344022-8213-4591-907F-E2439FF885D4}"/>
              </a:ext>
            </a:extLst>
          </p:cNvPr>
          <p:cNvGraphicFramePr/>
          <p:nvPr>
            <p:extLst>
              <p:ext uri="{D42A27DB-BD31-4B8C-83A1-F6EECF244321}">
                <p14:modId xmlns:p14="http://schemas.microsoft.com/office/powerpoint/2010/main" val="1411187363"/>
              </p:ext>
            </p:extLst>
          </p:nvPr>
        </p:nvGraphicFramePr>
        <p:xfrm>
          <a:off x="1299633" y="1003300"/>
          <a:ext cx="10104967"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2E12D1D-714A-4524-98A0-9B9850F5C566}"/>
              </a:ext>
            </a:extLst>
          </p:cNvPr>
          <p:cNvSpPr txBox="1"/>
          <p:nvPr/>
        </p:nvSpPr>
        <p:spPr>
          <a:xfrm>
            <a:off x="4004734" y="2298700"/>
            <a:ext cx="1676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Speeding</a:t>
            </a:r>
          </a:p>
          <a:p>
            <a:r>
              <a:rPr lang="en-IN" sz="2000" dirty="0">
                <a:latin typeface="Times New Roman" panose="02020603050405020304" pitchFamily="18" charset="0"/>
                <a:cs typeface="Times New Roman" panose="02020603050405020304" pitchFamily="18" charset="0"/>
              </a:rPr>
              <a:t>    (34.4%)</a:t>
            </a:r>
          </a:p>
        </p:txBody>
      </p:sp>
      <p:sp>
        <p:nvSpPr>
          <p:cNvPr id="11" name="TextBox 10">
            <a:extLst>
              <a:ext uri="{FF2B5EF4-FFF2-40B4-BE49-F238E27FC236}">
                <a16:creationId xmlns:a16="http://schemas.microsoft.com/office/drawing/2014/main" id="{D525D99A-4552-4411-B2E5-96B699630489}"/>
              </a:ext>
            </a:extLst>
          </p:cNvPr>
          <p:cNvSpPr txBox="1"/>
          <p:nvPr/>
        </p:nvSpPr>
        <p:spPr>
          <a:xfrm>
            <a:off x="2992966" y="334434"/>
            <a:ext cx="6206067" cy="584775"/>
          </a:xfrm>
          <a:prstGeom prst="rect">
            <a:avLst/>
          </a:prstGeom>
          <a:noFill/>
        </p:spPr>
        <p:txBody>
          <a:bodyPr wrap="square" rtlCol="0">
            <a:spAutoFit/>
          </a:bodyPr>
          <a:lstStyle/>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CAUSES OF CAR ACCIDENTS</a:t>
            </a:r>
          </a:p>
        </p:txBody>
      </p:sp>
      <p:pic>
        <p:nvPicPr>
          <p:cNvPr id="5" name="Picture 4">
            <a:extLst>
              <a:ext uri="{FF2B5EF4-FFF2-40B4-BE49-F238E27FC236}">
                <a16:creationId xmlns:a16="http://schemas.microsoft.com/office/drawing/2014/main" id="{4E695105-0E99-4EAA-ADE1-990C5EED155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406485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057E5-E030-4765-95F7-60BB49C6CDE2}"/>
              </a:ext>
            </a:extLst>
          </p:cNvPr>
          <p:cNvSpPr txBox="1"/>
          <p:nvPr/>
        </p:nvSpPr>
        <p:spPr>
          <a:xfrm flipH="1">
            <a:off x="1599130" y="647850"/>
            <a:ext cx="10503969" cy="646331"/>
          </a:xfrm>
          <a:prstGeom prst="rect">
            <a:avLst/>
          </a:prstGeom>
          <a:noFill/>
        </p:spPr>
        <p:txBody>
          <a:bodyPr wrap="square" rtlCol="0">
            <a:spAutoFit/>
          </a:bodyPr>
          <a:lstStyle/>
          <a:p>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&amp; SOFTWARE REQUIREDMENTS</a:t>
            </a:r>
            <a:endParaRPr lang="en-IN" sz="3200" b="1" dirty="0">
              <a:solidFill>
                <a:srgbClr val="002060"/>
              </a:solidFill>
            </a:endParaRPr>
          </a:p>
        </p:txBody>
      </p:sp>
      <p:sp>
        <p:nvSpPr>
          <p:cNvPr id="3" name="TextBox 2">
            <a:extLst>
              <a:ext uri="{FF2B5EF4-FFF2-40B4-BE49-F238E27FC236}">
                <a16:creationId xmlns:a16="http://schemas.microsoft.com/office/drawing/2014/main" id="{E7BF4ACE-BD62-4C23-BC37-F7EA484D5A24}"/>
              </a:ext>
            </a:extLst>
          </p:cNvPr>
          <p:cNvSpPr txBox="1"/>
          <p:nvPr/>
        </p:nvSpPr>
        <p:spPr>
          <a:xfrm flipH="1">
            <a:off x="2424632" y="1809607"/>
            <a:ext cx="7582968" cy="3293209"/>
          </a:xfrm>
          <a:prstGeom prst="rect">
            <a:avLst/>
          </a:prstGeom>
          <a:noFill/>
        </p:spPr>
        <p:txBody>
          <a:bodyPr wrap="square" rtlCol="0">
            <a:spAutoFit/>
          </a:bodyPr>
          <a:lstStyle/>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Arduino/Uno. (ATMEGA328p)</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Servo motor. (MG90S)</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16x02 Lcd Display. (JHD162A)</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Rain drop Sensor. (YL83)</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Jumper wires.</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Arduino IDE 2.0 RC Software. (Ver.2.0.0-rc5)</a:t>
            </a:r>
          </a:p>
          <a:p>
            <a:pPr marL="457200" indent="-457200" algn="just">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9VPower Supply.</a:t>
            </a:r>
          </a:p>
          <a:p>
            <a:pPr marL="457200" indent="-457200">
              <a:buClr>
                <a:schemeClr val="accent1">
                  <a:lumMod val="75000"/>
                </a:schemeClr>
              </a:buClr>
              <a:buFont typeface="Wingdings" panose="05000000000000000000" pitchFamily="2" charset="2"/>
              <a:buChar char="Ø"/>
            </a:pPr>
            <a:endParaRPr lang="en-IN" sz="2600" dirty="0"/>
          </a:p>
        </p:txBody>
      </p:sp>
      <p:pic>
        <p:nvPicPr>
          <p:cNvPr id="4" name="Picture 3">
            <a:extLst>
              <a:ext uri="{FF2B5EF4-FFF2-40B4-BE49-F238E27FC236}">
                <a16:creationId xmlns:a16="http://schemas.microsoft.com/office/drawing/2014/main" id="{FAAD1716-B23A-4956-9016-3BA472D3892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75895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80DB0-1396-48B2-96E4-E1BEF44FA470}"/>
              </a:ext>
            </a:extLst>
          </p:cNvPr>
          <p:cNvSpPr txBox="1"/>
          <p:nvPr/>
        </p:nvSpPr>
        <p:spPr>
          <a:xfrm>
            <a:off x="1663699" y="110172"/>
            <a:ext cx="5205849" cy="584775"/>
          </a:xfrm>
          <a:prstGeom prst="rect">
            <a:avLst/>
          </a:prstGeom>
          <a:noFill/>
        </p:spPr>
        <p:txBody>
          <a:bodyPr wrap="none" rtlCol="0">
            <a:spAutoFit/>
          </a:bodyPr>
          <a:lstStyle/>
          <a:p>
            <a:r>
              <a:rPr lang="en-US"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BACKGROUND</a:t>
            </a:r>
            <a:endParaRPr lang="en-IN" sz="3200" b="1"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242BF0D-FB0A-437C-9D83-3E982601664E}"/>
              </a:ext>
            </a:extLst>
          </p:cNvPr>
          <p:cNvSpPr txBox="1"/>
          <p:nvPr/>
        </p:nvSpPr>
        <p:spPr>
          <a:xfrm>
            <a:off x="2133600" y="694947"/>
            <a:ext cx="9876367" cy="5892346"/>
          </a:xfrm>
          <a:prstGeom prst="rect">
            <a:avLst/>
          </a:prstGeom>
          <a:noFill/>
          <a:ln>
            <a:solidFill>
              <a:schemeClr val="bg1"/>
            </a:solidFill>
          </a:ln>
        </p:spPr>
        <p:txBody>
          <a:bodyPr wrap="square" lIns="0" tIns="180000" rIns="0" bIns="108000" rtlCol="0" anchor="ctr" anchorCtr="1">
            <a:spAutoFit/>
          </a:bodyPr>
          <a:lstStyle/>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To design this system, we use a rain sensor, Arduino, Servo motor and LCD module.</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The Arduino Uno is an open-source microcontroller board based on the Microchip ATMEGA328P Microcontroller.</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A rain drop sensor is one kind of switching device which is used to detect the rainfall.</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 A servomotor a simple electric motor, controlled with the help of servomechanism.</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Whenever the rain falls, The rain sensor detects the intensity of the rainfall and sends information to Arduino.</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 Based on intensity of rainfall and controller will adjust the speed of servomotor automatically. </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The LCD module displays the intensity of the rainfall.</a:t>
            </a:r>
          </a:p>
          <a:p>
            <a:pPr marL="457200" indent="-457200">
              <a:buClr>
                <a:schemeClr val="accent1">
                  <a:lumMod val="75000"/>
                </a:schemeClr>
              </a:buClr>
              <a:buFont typeface="Wingdings" panose="05000000000000000000" pitchFamily="2" charset="2"/>
              <a:buChar char="Ø"/>
            </a:pPr>
            <a:r>
              <a:rPr lang="en-US" sz="2600" dirty="0">
                <a:latin typeface="Times New Roman" panose="02020603050405020304" pitchFamily="18" charset="0"/>
                <a:ea typeface="Yu Gothic UI" panose="020B0500000000000000" pitchFamily="34" charset="-128"/>
                <a:cs typeface="Times New Roman" panose="02020603050405020304" pitchFamily="18" charset="0"/>
              </a:rPr>
              <a:t>The car wiper stops automatically when the rain stops</a:t>
            </a:r>
            <a:r>
              <a:rPr lang="en-US" sz="2600" dirty="0">
                <a:latin typeface="Times New Roman" panose="02020603050405020304" pitchFamily="18" charset="0"/>
                <a:ea typeface="Yu Gothic Light" panose="020B0300000000000000" pitchFamily="34" charset="-128"/>
                <a:cs typeface="Times New Roman" panose="02020603050405020304" pitchFamily="18" charset="0"/>
              </a:rPr>
              <a:t>.</a:t>
            </a:r>
          </a:p>
        </p:txBody>
      </p:sp>
      <p:pic>
        <p:nvPicPr>
          <p:cNvPr id="4" name="Picture 3">
            <a:extLst>
              <a:ext uri="{FF2B5EF4-FFF2-40B4-BE49-F238E27FC236}">
                <a16:creationId xmlns:a16="http://schemas.microsoft.com/office/drawing/2014/main" id="{9120F0A5-305E-41EC-B02B-0A3E18F20D4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7794" y="0"/>
            <a:ext cx="554206" cy="685712"/>
          </a:xfrm>
          <a:prstGeom prst="rect">
            <a:avLst/>
          </a:prstGeom>
        </p:spPr>
      </p:pic>
    </p:spTree>
    <p:extLst>
      <p:ext uri="{BB962C8B-B14F-4D97-AF65-F5344CB8AC3E}">
        <p14:creationId xmlns:p14="http://schemas.microsoft.com/office/powerpoint/2010/main" val="22763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272</TotalTime>
  <Words>1186</Words>
  <Application>Microsoft Office PowerPoint</Application>
  <PresentationFormat>Widescreen</PresentationFormat>
  <Paragraphs>169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Yu Gothic Light</vt:lpstr>
      <vt:lpstr>Arial</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 G</dc:creator>
  <cp:lastModifiedBy>MAGESH G</cp:lastModifiedBy>
  <cp:revision>13</cp:revision>
  <dcterms:created xsi:type="dcterms:W3CDTF">2021-09-14T08:50:36Z</dcterms:created>
  <dcterms:modified xsi:type="dcterms:W3CDTF">2022-06-17T10:11:27Z</dcterms:modified>
</cp:coreProperties>
</file>