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76" r:id="rId2"/>
    <p:sldId id="308" r:id="rId3"/>
    <p:sldId id="277" r:id="rId4"/>
    <p:sldId id="288" r:id="rId5"/>
    <p:sldId id="283" r:id="rId6"/>
    <p:sldId id="304" r:id="rId7"/>
    <p:sldId id="284" r:id="rId8"/>
    <p:sldId id="281" r:id="rId9"/>
    <p:sldId id="309" r:id="rId10"/>
    <p:sldId id="257" r:id="rId11"/>
    <p:sldId id="292" r:id="rId12"/>
    <p:sldId id="259" r:id="rId13"/>
    <p:sldId id="296" r:id="rId14"/>
    <p:sldId id="295" r:id="rId15"/>
    <p:sldId id="297" r:id="rId16"/>
    <p:sldId id="299" r:id="rId17"/>
    <p:sldId id="298" r:id="rId18"/>
    <p:sldId id="300" r:id="rId19"/>
    <p:sldId id="291" r:id="rId20"/>
    <p:sldId id="293" r:id="rId21"/>
    <p:sldId id="294" r:id="rId22"/>
    <p:sldId id="307" r:id="rId23"/>
    <p:sldId id="301" r:id="rId24"/>
    <p:sldId id="305" r:id="rId25"/>
    <p:sldId id="303" r:id="rId26"/>
    <p:sldId id="306" r:id="rId27"/>
    <p:sldId id="282" r:id="rId28"/>
    <p:sldId id="310" r:id="rId29"/>
    <p:sldId id="285" r:id="rId30"/>
    <p:sldId id="311" r:id="rId31"/>
    <p:sldId id="312" r:id="rId32"/>
    <p:sldId id="313" r:id="rId33"/>
    <p:sldId id="315" r:id="rId34"/>
    <p:sldId id="314" r:id="rId35"/>
    <p:sldId id="26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214D"/>
    <a:srgbClr val="FF1D1D"/>
    <a:srgbClr val="E69636"/>
    <a:srgbClr val="E438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90" autoAdjust="0"/>
  </p:normalViewPr>
  <p:slideViewPr>
    <p:cSldViewPr snapToGrid="0">
      <p:cViewPr varScale="1">
        <p:scale>
          <a:sx n="82" d="100"/>
          <a:sy n="82" d="100"/>
        </p:scale>
        <p:origin x="63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410357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40F7B-9FC0-4171-B095-FBFA271D811C}"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13685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88853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251813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2247125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404856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042860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2417761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248416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19480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0F7B-9FC0-4171-B095-FBFA271D811C}"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29793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340F7B-9FC0-4171-B095-FBFA271D811C}"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408647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40F7B-9FC0-4171-B095-FBFA271D811C}"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64925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340F7B-9FC0-4171-B095-FBFA271D811C}"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10825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40F7B-9FC0-4171-B095-FBFA271D811C}"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85579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40F7B-9FC0-4171-B095-FBFA271D811C}"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69972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40F7B-9FC0-4171-B095-FBFA271D811C}"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52FEBB-47E4-41A5-9DF5-518E68C1C01D}" type="slidenum">
              <a:rPr lang="en-IN" smtClean="0"/>
              <a:t>‹#›</a:t>
            </a:fld>
            <a:endParaRPr lang="en-IN"/>
          </a:p>
        </p:txBody>
      </p:sp>
    </p:spTree>
    <p:extLst>
      <p:ext uri="{BB962C8B-B14F-4D97-AF65-F5344CB8AC3E}">
        <p14:creationId xmlns:p14="http://schemas.microsoft.com/office/powerpoint/2010/main" val="398279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340F7B-9FC0-4171-B095-FBFA271D811C}" type="datetimeFigureOut">
              <a:rPr lang="en-IN" smtClean="0"/>
              <a:t>20-05-2023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52FEBB-47E4-41A5-9DF5-518E68C1C01D}" type="slidenum">
              <a:rPr lang="en-IN" smtClean="0"/>
              <a:t>‹#›</a:t>
            </a:fld>
            <a:endParaRPr lang="en-IN"/>
          </a:p>
        </p:txBody>
      </p:sp>
    </p:spTree>
    <p:extLst>
      <p:ext uri="{BB962C8B-B14F-4D97-AF65-F5344CB8AC3E}">
        <p14:creationId xmlns:p14="http://schemas.microsoft.com/office/powerpoint/2010/main" val="362707813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electronics-lab.com/project/diy-altimeter-using-a-neo-ublox-gps-module-a-color-oled-and-arduino/" TargetMode="External"/><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www.flickr.com/photos/snootlab/6052455554/"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s://www.9minuti.it/arduino-e-il-sensore-di-forza-fsr/?share=email" TargetMode="External"/><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electronics-lab.com/nodemcu-esp8266-webserver-tutorial/"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www.electronics-lab.com/project/using-optical-fingerprint-sensor-arduino/sensor-8/" TargetMode="External"/><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1.jpg"/><Relationship Id="rId7" Type="http://schemas.openxmlformats.org/officeDocument/2006/relationships/image" Target="../media/image14.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9.jp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www.thebluediamondgallery.com/handwriting/t/thank-you.html" TargetMode="External"/><Relationship Id="rId2" Type="http://schemas.openxmlformats.org/officeDocument/2006/relationships/image" Target="../media/image24.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4B3F82-3DD5-4727-B921-866CAC1DAC25}"/>
              </a:ext>
            </a:extLst>
          </p:cNvPr>
          <p:cNvSpPr txBox="1"/>
          <p:nvPr/>
        </p:nvSpPr>
        <p:spPr>
          <a:xfrm>
            <a:off x="1567751" y="3587676"/>
            <a:ext cx="4528249" cy="1631216"/>
          </a:xfrm>
          <a:prstGeom prst="rect">
            <a:avLst/>
          </a:prstGeom>
          <a:noFill/>
        </p:spPr>
        <p:txBody>
          <a:bodyPr wrap="square" rtlCol="0">
            <a:spAutoFit/>
          </a:bodyPr>
          <a:lstStyle/>
          <a:p>
            <a:r>
              <a:rPr lang="en-US" sz="2000" b="1" u="sng" dirty="0">
                <a:solidFill>
                  <a:schemeClr val="tx2"/>
                </a:solidFill>
                <a:latin typeface="Times New Roman" panose="02020603050405020304" pitchFamily="18" charset="0"/>
                <a:cs typeface="Times New Roman" panose="02020603050405020304" pitchFamily="18" charset="0"/>
              </a:rPr>
              <a:t>TEAM MEMBERS</a:t>
            </a:r>
          </a:p>
          <a:p>
            <a:pPr algn="just"/>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1. Magesh. G - 210819106034</a:t>
            </a:r>
          </a:p>
          <a:p>
            <a:pPr algn="just"/>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2. Naveenkumar.V – 210819106046</a:t>
            </a:r>
          </a:p>
          <a:p>
            <a:pPr algn="just"/>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UG Scholar </a:t>
            </a:r>
          </a:p>
          <a:p>
            <a:pPr algn="just"/>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Department  Of  ECE</a:t>
            </a:r>
          </a:p>
        </p:txBody>
      </p:sp>
      <p:sp>
        <p:nvSpPr>
          <p:cNvPr id="2" name="TextBox 1">
            <a:extLst>
              <a:ext uri="{FF2B5EF4-FFF2-40B4-BE49-F238E27FC236}">
                <a16:creationId xmlns:a16="http://schemas.microsoft.com/office/drawing/2014/main" id="{08C4FA65-ADB8-442C-8468-D0520BCCB97D}"/>
              </a:ext>
            </a:extLst>
          </p:cNvPr>
          <p:cNvSpPr txBox="1"/>
          <p:nvPr/>
        </p:nvSpPr>
        <p:spPr>
          <a:xfrm>
            <a:off x="3077308" y="457201"/>
            <a:ext cx="5209442" cy="369332"/>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F0FBE496-BCC7-444D-8BE8-CC174E34E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235" y="48126"/>
            <a:ext cx="5266070" cy="1272173"/>
          </a:xfrm>
          <a:prstGeom prst="rect">
            <a:avLst/>
          </a:prstGeom>
        </p:spPr>
      </p:pic>
      <p:sp>
        <p:nvSpPr>
          <p:cNvPr id="11" name="TextBox 10">
            <a:extLst>
              <a:ext uri="{FF2B5EF4-FFF2-40B4-BE49-F238E27FC236}">
                <a16:creationId xmlns:a16="http://schemas.microsoft.com/office/drawing/2014/main" id="{DF683105-29C2-42E7-AC69-0DAAFECB5283}"/>
              </a:ext>
            </a:extLst>
          </p:cNvPr>
          <p:cNvSpPr txBox="1"/>
          <p:nvPr/>
        </p:nvSpPr>
        <p:spPr>
          <a:xfrm>
            <a:off x="5094253" y="1034370"/>
            <a:ext cx="5516413" cy="276999"/>
          </a:xfrm>
          <a:prstGeom prst="rect">
            <a:avLst/>
          </a:prstGeom>
          <a:noFill/>
        </p:spPr>
        <p:txBody>
          <a:bodyPr wrap="square" rtlCol="0">
            <a:spAutoFit/>
          </a:bodyPr>
          <a:lstStyle/>
          <a:p>
            <a:r>
              <a:rPr lang="en-US" sz="1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IRUNGATTUKOTTAI,SRIPERUMBUDUR,CHENNAI-602117.</a:t>
            </a:r>
            <a:endParaRPr lang="en-IN" sz="1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D8A875A-C54F-46DB-93E6-A6DDB7141DE1}"/>
              </a:ext>
            </a:extLst>
          </p:cNvPr>
          <p:cNvSpPr txBox="1"/>
          <p:nvPr/>
        </p:nvSpPr>
        <p:spPr>
          <a:xfrm>
            <a:off x="2309720" y="1286815"/>
            <a:ext cx="9275924" cy="276999"/>
          </a:xfrm>
          <a:prstGeom prst="rect">
            <a:avLst/>
          </a:prstGeom>
          <a:noFill/>
        </p:spPr>
        <p:txBody>
          <a:bodyPr wrap="square" rtlCol="0">
            <a:spAutoFit/>
          </a:bodyPr>
          <a:lstStyle/>
          <a:p>
            <a:pPr algn="ctr"/>
            <a:r>
              <a:rPr lang="en-US" sz="12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(AFFLIATED TO ANNA UNIVERSITY AND APPROVED BY AICTE, ACCREDITED NAAC AND NBA</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45A69DD-B752-4151-980D-8B27447A9D43}"/>
              </a:ext>
            </a:extLst>
          </p:cNvPr>
          <p:cNvSpPr txBox="1"/>
          <p:nvPr/>
        </p:nvSpPr>
        <p:spPr>
          <a:xfrm>
            <a:off x="7111301" y="3587676"/>
            <a:ext cx="3637052" cy="1323439"/>
          </a:xfrm>
          <a:prstGeom prst="rect">
            <a:avLst/>
          </a:prstGeom>
          <a:noFill/>
        </p:spPr>
        <p:txBody>
          <a:bodyPr wrap="square" rtlCol="0">
            <a:spAutoFit/>
          </a:bodyPr>
          <a:lstStyle/>
          <a:p>
            <a:r>
              <a:rPr lang="en-US" sz="2000" b="1" u="sng" dirty="0">
                <a:solidFill>
                  <a:schemeClr val="tx2"/>
                </a:solidFill>
                <a:latin typeface="Times New Roman" panose="02020603050405020304" pitchFamily="18" charset="0"/>
                <a:cs typeface="Times New Roman" panose="02020603050405020304" pitchFamily="18" charset="0"/>
              </a:rPr>
              <a:t>SUPERVISOR</a:t>
            </a:r>
          </a:p>
          <a:p>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Dr .C. John Clement Singh.</a:t>
            </a:r>
          </a:p>
          <a:p>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Professor / ECE</a:t>
            </a:r>
          </a:p>
          <a:p>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E82993-CB94-82B5-BF24-EAD7BBA962C6}"/>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511362" y="166323"/>
            <a:ext cx="554206" cy="685712"/>
          </a:xfrm>
          <a:prstGeom prst="rect">
            <a:avLst/>
          </a:prstGeom>
        </p:spPr>
      </p:pic>
      <p:sp>
        <p:nvSpPr>
          <p:cNvPr id="8" name="TextBox 7">
            <a:extLst>
              <a:ext uri="{FF2B5EF4-FFF2-40B4-BE49-F238E27FC236}">
                <a16:creationId xmlns:a16="http://schemas.microsoft.com/office/drawing/2014/main" id="{1F922950-8616-C352-8F68-5BB455635A22}"/>
              </a:ext>
            </a:extLst>
          </p:cNvPr>
          <p:cNvSpPr txBox="1"/>
          <p:nvPr/>
        </p:nvSpPr>
        <p:spPr>
          <a:xfrm>
            <a:off x="1168607" y="2383585"/>
            <a:ext cx="1063752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IoT BASED COLLEGE ATTENDANCE AND TRANSPORTATION MONITORING SYSTEM</a:t>
            </a:r>
          </a:p>
        </p:txBody>
      </p:sp>
    </p:spTree>
    <p:extLst>
      <p:ext uri="{BB962C8B-B14F-4D97-AF65-F5344CB8AC3E}">
        <p14:creationId xmlns:p14="http://schemas.microsoft.com/office/powerpoint/2010/main" val="191792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BF4ACE-BD62-4C23-BC37-F7EA484D5A24}"/>
              </a:ext>
            </a:extLst>
          </p:cNvPr>
          <p:cNvSpPr txBox="1"/>
          <p:nvPr/>
        </p:nvSpPr>
        <p:spPr>
          <a:xfrm flipH="1">
            <a:off x="2107624" y="722732"/>
            <a:ext cx="3737363" cy="5570756"/>
          </a:xfrm>
          <a:prstGeom prst="rect">
            <a:avLst/>
          </a:prstGeom>
          <a:noFill/>
        </p:spPr>
        <p:txBody>
          <a:bodyPr wrap="square" rtlCol="0" anchor="ctr">
            <a:spAutoFit/>
          </a:bodyPr>
          <a:lstStyle/>
          <a:p>
            <a:pPr algn="ctr">
              <a:buClr>
                <a:schemeClr val="accent1">
                  <a:lumMod val="75000"/>
                </a:schemeClr>
              </a:buClr>
            </a:pP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endParaRPr lang="en-IN" sz="2000" b="1" dirty="0">
              <a:solidFill>
                <a:srgbClr val="002060"/>
              </a:solidFill>
            </a:endParaRPr>
          </a:p>
          <a:p>
            <a:pPr algn="just">
              <a:buClr>
                <a:schemeClr val="accent1">
                  <a:lumMod val="75000"/>
                </a:schemeClr>
              </a:buClr>
            </a:pPr>
            <a:endParaRPr lang="en-US" sz="2000"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Arduino Uno (ATmega328P).</a:t>
            </a:r>
          </a:p>
          <a:p>
            <a:pPr marL="285750" indent="-285750" algn="just">
              <a:buFont typeface="Arial" panose="020B0604020202020204" pitchFamily="34" charset="0"/>
              <a:buChar char="•"/>
            </a:pPr>
            <a:endParaRPr lang="en-US"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err="1">
                <a:latin typeface="Times New Roman" panose="02020603050405020304" pitchFamily="18" charset="0"/>
                <a:ea typeface="Yu Gothic UI" panose="020B0500000000000000" pitchFamily="34" charset="-128"/>
                <a:cs typeface="Times New Roman" panose="02020603050405020304" pitchFamily="18" charset="0"/>
              </a:rPr>
              <a:t>NodeMCU</a:t>
            </a:r>
            <a:r>
              <a:rPr lang="en-US" dirty="0">
                <a:latin typeface="Times New Roman" panose="02020603050405020304" pitchFamily="18" charset="0"/>
                <a:ea typeface="Yu Gothic UI" panose="020B0500000000000000" pitchFamily="34" charset="-128"/>
                <a:cs typeface="Times New Roman" panose="02020603050405020304" pitchFamily="18" charset="0"/>
              </a:rPr>
              <a:t> (ESP8266).</a:t>
            </a:r>
          </a:p>
          <a:p>
            <a:pPr marL="457200" indent="-457200" algn="just">
              <a:buFont typeface="Arial" panose="020B0604020202020204" pitchFamily="34" charset="0"/>
              <a:buChar char="•"/>
            </a:pPr>
            <a:endParaRPr lang="en-US"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Fingerprint Sensor (R307).</a:t>
            </a:r>
          </a:p>
          <a:p>
            <a:pPr marL="285750" indent="-285750" algn="just">
              <a:buFont typeface="Arial" panose="020B0604020202020204" pitchFamily="34" charset="0"/>
              <a:buChar char="•"/>
            </a:pPr>
            <a:endParaRPr lang="en-US"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GPS Module (NEO – 6M).</a:t>
            </a:r>
          </a:p>
          <a:p>
            <a:pPr marL="285750" indent="-285750" algn="just">
              <a:buFont typeface="Arial" panose="020B0604020202020204" pitchFamily="34" charset="0"/>
              <a:buChar char="•"/>
            </a:pPr>
            <a:endParaRPr lang="en-US"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Force Sensor (FSR 402).</a:t>
            </a:r>
          </a:p>
          <a:p>
            <a:pPr marL="457200" indent="-457200" algn="just">
              <a:buFont typeface="Arial" panose="020B0604020202020204" pitchFamily="34" charset="0"/>
              <a:buChar char="•"/>
            </a:pPr>
            <a:endParaRPr lang="en-US"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WEB Camera.</a:t>
            </a:r>
          </a:p>
          <a:p>
            <a:pPr marL="285750" indent="-285750" algn="just">
              <a:buFont typeface="Arial" panose="020B0604020202020204" pitchFamily="34" charset="0"/>
              <a:buChar char="•"/>
            </a:pPr>
            <a:endParaRPr lang="en-US"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Jumper wires.</a:t>
            </a:r>
          </a:p>
          <a:p>
            <a:pPr marL="285750" indent="-285750" algn="just">
              <a:buFont typeface="Arial" panose="020B0604020202020204" pitchFamily="34" charset="0"/>
              <a:buChar char="•"/>
            </a:pPr>
            <a:endParaRPr lang="en-US"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9V Power Supply.</a:t>
            </a:r>
          </a:p>
          <a:p>
            <a:pPr>
              <a:buClr>
                <a:schemeClr val="accent1">
                  <a:lumMod val="75000"/>
                </a:schemeClr>
              </a:buClr>
            </a:pPr>
            <a:endParaRPr lang="en-IN" sz="2600" dirty="0"/>
          </a:p>
        </p:txBody>
      </p:sp>
      <p:sp>
        <p:nvSpPr>
          <p:cNvPr id="6" name="TextBox 5">
            <a:extLst>
              <a:ext uri="{FF2B5EF4-FFF2-40B4-BE49-F238E27FC236}">
                <a16:creationId xmlns:a16="http://schemas.microsoft.com/office/drawing/2014/main" id="{CF6D1A43-B8CA-5123-BB69-D294201541F6}"/>
              </a:ext>
            </a:extLst>
          </p:cNvPr>
          <p:cNvSpPr txBox="1"/>
          <p:nvPr/>
        </p:nvSpPr>
        <p:spPr>
          <a:xfrm>
            <a:off x="7437892" y="876620"/>
            <a:ext cx="2463063" cy="4062651"/>
          </a:xfrm>
          <a:prstGeom prst="rect">
            <a:avLst/>
          </a:prstGeom>
          <a:noFill/>
        </p:spPr>
        <p:txBody>
          <a:bodyPr wrap="square" rtlCol="0">
            <a:spAutoFit/>
          </a:bodyPr>
          <a:lstStyle/>
          <a:p>
            <a:pPr algn="ctr">
              <a:buClr>
                <a:schemeClr val="accent1">
                  <a:lumMod val="75000"/>
                </a:schemeClr>
              </a:buClr>
            </a:pP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endParaRPr lang="en-IN" sz="2000" b="1" dirty="0">
              <a:solidFill>
                <a:srgbClr val="002060"/>
              </a:solidFill>
            </a:endParaRPr>
          </a:p>
          <a:p>
            <a:pPr algn="just">
              <a:buClr>
                <a:schemeClr val="accent1">
                  <a:lumMod val="75000"/>
                </a:schemeClr>
              </a:buClr>
            </a:pPr>
            <a:endPar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Embedded C</a:t>
            </a: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HTML</a:t>
            </a: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CSS</a:t>
            </a: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PHP</a:t>
            </a: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ea typeface="Yu Gothic UI" panose="020B0500000000000000" pitchFamily="34" charset="-128"/>
                <a:cs typeface="Times New Roman" panose="02020603050405020304" pitchFamily="18" charset="0"/>
              </a:rPr>
              <a:t>My SQL</a:t>
            </a: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a:p>
            <a:pPr algn="just">
              <a:buClr>
                <a:schemeClr val="accent1">
                  <a:lumMod val="75000"/>
                </a:schemeClr>
              </a:buClr>
            </a:pPr>
            <a:endParaRPr lang="en-US" sz="1800" dirty="0">
              <a:latin typeface="Times New Roman" panose="02020603050405020304" pitchFamily="18" charset="0"/>
              <a:ea typeface="Yu Gothic UI" panose="020B0500000000000000" pitchFamily="34" charset="-128"/>
              <a:cs typeface="Times New Roman" panose="02020603050405020304" pitchFamily="18" charset="0"/>
            </a:endParaRPr>
          </a:p>
        </p:txBody>
      </p:sp>
      <p:pic>
        <p:nvPicPr>
          <p:cNvPr id="7" name="Picture 6">
            <a:extLst>
              <a:ext uri="{FF2B5EF4-FFF2-40B4-BE49-F238E27FC236}">
                <a16:creationId xmlns:a16="http://schemas.microsoft.com/office/drawing/2014/main" id="{288A8544-E4D7-3377-0790-0B76F99EDD4D}"/>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Tree>
    <p:extLst>
      <p:ext uri="{BB962C8B-B14F-4D97-AF65-F5344CB8AC3E}">
        <p14:creationId xmlns:p14="http://schemas.microsoft.com/office/powerpoint/2010/main" val="75895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162EE-2933-BEEC-77F4-6291C14AF009}"/>
              </a:ext>
            </a:extLst>
          </p:cNvPr>
          <p:cNvSpPr txBox="1"/>
          <p:nvPr/>
        </p:nvSpPr>
        <p:spPr>
          <a:xfrm>
            <a:off x="1511986" y="1671987"/>
            <a:ext cx="10210799" cy="3139321"/>
          </a:xfrm>
          <a:prstGeom prst="rect">
            <a:avLst/>
          </a:prstGeom>
          <a:noFill/>
        </p:spPr>
        <p:txBody>
          <a:bodyPr wrap="square">
            <a:sp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Arduino UNO is used as the controller. Arduino receives fingerprint data as Input from a fingerprint sensor. Sensor data are used in updating students In and Out time with location.</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GPS module is used to fetch the location coordinates of the student and to monitor the speed of the bus.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Force sensor output are continuously monitored by the controller if the output is abnormal then the controller updates college administration with the location coordinates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Wi-fi module is used in updating process. Location </a:t>
            </a:r>
            <a:r>
              <a:rPr lang="en-IN" dirty="0">
                <a:latin typeface="Times New Roman" panose="02020603050405020304" pitchFamily="18" charset="0"/>
                <a:cs typeface="Times New Roman" panose="02020603050405020304" pitchFamily="18" charset="0"/>
              </a:rPr>
              <a:t>and</a:t>
            </a:r>
            <a:r>
              <a:rPr lang="en-IN" sz="1800" dirty="0">
                <a:latin typeface="Times New Roman" panose="02020603050405020304" pitchFamily="18" charset="0"/>
                <a:cs typeface="Times New Roman" panose="02020603050405020304" pitchFamily="18" charset="0"/>
              </a:rPr>
              <a:t> sensor data’s are uploaded to Cloud. College Administration and parents </a:t>
            </a:r>
            <a:r>
              <a:rPr lang="en-IN" dirty="0">
                <a:latin typeface="Times New Roman" panose="02020603050405020304" pitchFamily="18" charset="0"/>
                <a:cs typeface="Times New Roman" panose="02020603050405020304" pitchFamily="18" charset="0"/>
              </a:rPr>
              <a:t>can</a:t>
            </a:r>
            <a:r>
              <a:rPr lang="en-IN" sz="1800" dirty="0">
                <a:latin typeface="Times New Roman" panose="02020603050405020304" pitchFamily="18" charset="0"/>
                <a:cs typeface="Times New Roman" panose="02020603050405020304" pitchFamily="18" charset="0"/>
              </a:rPr>
              <a:t> access the data uploaded to the cloud.</a:t>
            </a:r>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2FC944-1EEB-43E5-0F2E-2D0985631845}"/>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6" name="TextBox 5">
            <a:extLst>
              <a:ext uri="{FF2B5EF4-FFF2-40B4-BE49-F238E27FC236}">
                <a16:creationId xmlns:a16="http://schemas.microsoft.com/office/drawing/2014/main" id="{A4F3E3B7-A46C-8F3F-DB96-E56C4B466E93}"/>
              </a:ext>
            </a:extLst>
          </p:cNvPr>
          <p:cNvSpPr txBox="1"/>
          <p:nvPr/>
        </p:nvSpPr>
        <p:spPr>
          <a:xfrm>
            <a:off x="1766048" y="699373"/>
            <a:ext cx="6096000" cy="400110"/>
          </a:xfrm>
          <a:prstGeom prst="rect">
            <a:avLst/>
          </a:prstGeom>
          <a:noFill/>
        </p:spPr>
        <p:txBody>
          <a:bodyPr wrap="square">
            <a:spAutoFit/>
          </a:bodyPr>
          <a:lstStyle/>
          <a:p>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93004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F8E4D8C4-3E1A-3699-49C3-8C4F694F73AC}"/>
              </a:ext>
            </a:extLst>
          </p:cNvPr>
          <p:cNvGrpSpPr/>
          <p:nvPr/>
        </p:nvGrpSpPr>
        <p:grpSpPr>
          <a:xfrm>
            <a:off x="1568832" y="1217871"/>
            <a:ext cx="10282950" cy="4422258"/>
            <a:chOff x="1299446" y="1270330"/>
            <a:chExt cx="10300597" cy="5167034"/>
          </a:xfrm>
        </p:grpSpPr>
        <p:sp>
          <p:nvSpPr>
            <p:cNvPr id="34" name="Flowchart: Process 33">
              <a:extLst>
                <a:ext uri="{FF2B5EF4-FFF2-40B4-BE49-F238E27FC236}">
                  <a16:creationId xmlns:a16="http://schemas.microsoft.com/office/drawing/2014/main" id="{09AF5C26-05DC-20C7-F5E2-EDFEF2EEAA1F}"/>
                </a:ext>
              </a:extLst>
            </p:cNvPr>
            <p:cNvSpPr/>
            <p:nvPr/>
          </p:nvSpPr>
          <p:spPr>
            <a:xfrm>
              <a:off x="7133408" y="1401982"/>
              <a:ext cx="1776298" cy="630018"/>
            </a:xfrm>
            <a:prstGeom prst="flowChartProcess">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Alternative Process 5">
              <a:extLst>
                <a:ext uri="{FF2B5EF4-FFF2-40B4-BE49-F238E27FC236}">
                  <a16:creationId xmlns:a16="http://schemas.microsoft.com/office/drawing/2014/main" id="{37CC3349-D6E7-FC96-A579-B5DED3594507}"/>
                </a:ext>
              </a:extLst>
            </p:cNvPr>
            <p:cNvSpPr/>
            <p:nvPr/>
          </p:nvSpPr>
          <p:spPr>
            <a:xfrm>
              <a:off x="3666056" y="3330989"/>
              <a:ext cx="2355273" cy="1246908"/>
            </a:xfrm>
            <a:prstGeom prst="flowChartAlternateProcess">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Process 6">
              <a:extLst>
                <a:ext uri="{FF2B5EF4-FFF2-40B4-BE49-F238E27FC236}">
                  <a16:creationId xmlns:a16="http://schemas.microsoft.com/office/drawing/2014/main" id="{D7EE81FC-84F5-F9D1-3F94-C2B9D0ADEE7C}"/>
                </a:ext>
              </a:extLst>
            </p:cNvPr>
            <p:cNvSpPr/>
            <p:nvPr/>
          </p:nvSpPr>
          <p:spPr>
            <a:xfrm>
              <a:off x="1304387" y="2266947"/>
              <a:ext cx="1776298" cy="630018"/>
            </a:xfrm>
            <a:prstGeom prst="flowChartProcess">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hought Bubble: Cloud 12">
              <a:extLst>
                <a:ext uri="{FF2B5EF4-FFF2-40B4-BE49-F238E27FC236}">
                  <a16:creationId xmlns:a16="http://schemas.microsoft.com/office/drawing/2014/main" id="{08F008B1-E7C5-7354-2735-3C3EE55461A8}"/>
                </a:ext>
              </a:extLst>
            </p:cNvPr>
            <p:cNvSpPr/>
            <p:nvPr/>
          </p:nvSpPr>
          <p:spPr>
            <a:xfrm>
              <a:off x="7771405" y="3133720"/>
              <a:ext cx="2078182" cy="1067529"/>
            </a:xfrm>
            <a:prstGeom prst="cloudCallou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Data 13">
              <a:extLst>
                <a:ext uri="{FF2B5EF4-FFF2-40B4-BE49-F238E27FC236}">
                  <a16:creationId xmlns:a16="http://schemas.microsoft.com/office/drawing/2014/main" id="{2E894EE9-4FCE-8F0F-E467-7BDA65278CC2}"/>
                </a:ext>
              </a:extLst>
            </p:cNvPr>
            <p:cNvSpPr/>
            <p:nvPr/>
          </p:nvSpPr>
          <p:spPr>
            <a:xfrm>
              <a:off x="9754042" y="1270330"/>
              <a:ext cx="1776298" cy="866274"/>
            </a:xfrm>
            <a:prstGeom prst="flowChartInputOutpu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ata 14">
              <a:extLst>
                <a:ext uri="{FF2B5EF4-FFF2-40B4-BE49-F238E27FC236}">
                  <a16:creationId xmlns:a16="http://schemas.microsoft.com/office/drawing/2014/main" id="{0FBF18A3-6EB1-C787-5956-1FA6C9988AC4}"/>
                </a:ext>
              </a:extLst>
            </p:cNvPr>
            <p:cNvSpPr/>
            <p:nvPr/>
          </p:nvSpPr>
          <p:spPr>
            <a:xfrm>
              <a:off x="9823745" y="5497950"/>
              <a:ext cx="1776298" cy="866274"/>
            </a:xfrm>
            <a:prstGeom prst="flowChartInputOutput">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4FCA785-AD4A-D75A-36A2-BBCCA00D3070}"/>
                </a:ext>
              </a:extLst>
            </p:cNvPr>
            <p:cNvSpPr txBox="1"/>
            <p:nvPr/>
          </p:nvSpPr>
          <p:spPr>
            <a:xfrm>
              <a:off x="1472555" y="2381220"/>
              <a:ext cx="1439962" cy="369332"/>
            </a:xfrm>
            <a:prstGeom prst="rect">
              <a:avLst/>
            </a:prstGeom>
            <a:noFill/>
            <a:ln>
              <a:solidFill>
                <a:srgbClr val="0070C0"/>
              </a:solidFill>
            </a:ln>
          </p:spPr>
          <p:txBody>
            <a:bodyPr wrap="square" rtlCol="0">
              <a:spAutoFit/>
            </a:bodyPr>
            <a:lstStyle/>
            <a:p>
              <a:r>
                <a:rPr lang="en-IN" dirty="0">
                  <a:latin typeface="Times New Roman" panose="02020603050405020304" pitchFamily="18" charset="0"/>
                  <a:cs typeface="Times New Roman" panose="02020603050405020304" pitchFamily="18" charset="0"/>
                </a:rPr>
                <a:t>GPS Module</a:t>
              </a:r>
            </a:p>
          </p:txBody>
        </p:sp>
        <p:sp>
          <p:nvSpPr>
            <p:cNvPr id="17" name="Flowchart: Process 16">
              <a:extLst>
                <a:ext uri="{FF2B5EF4-FFF2-40B4-BE49-F238E27FC236}">
                  <a16:creationId xmlns:a16="http://schemas.microsoft.com/office/drawing/2014/main" id="{2F789A36-1790-67A3-6444-B5D31B7D3CDD}"/>
                </a:ext>
              </a:extLst>
            </p:cNvPr>
            <p:cNvSpPr/>
            <p:nvPr/>
          </p:nvSpPr>
          <p:spPr>
            <a:xfrm>
              <a:off x="1299446" y="5014776"/>
              <a:ext cx="1941963" cy="630018"/>
            </a:xfrm>
            <a:prstGeom prst="flowChartProcess">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Process 17">
              <a:extLst>
                <a:ext uri="{FF2B5EF4-FFF2-40B4-BE49-F238E27FC236}">
                  <a16:creationId xmlns:a16="http://schemas.microsoft.com/office/drawing/2014/main" id="{90CDEB40-2312-5A5C-FF00-247852993592}"/>
                </a:ext>
              </a:extLst>
            </p:cNvPr>
            <p:cNvSpPr/>
            <p:nvPr/>
          </p:nvSpPr>
          <p:spPr>
            <a:xfrm>
              <a:off x="2986966" y="1414317"/>
              <a:ext cx="1776298" cy="630018"/>
            </a:xfrm>
            <a:prstGeom prst="flowChartProcess">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Flowchart: Process 18">
              <a:extLst>
                <a:ext uri="{FF2B5EF4-FFF2-40B4-BE49-F238E27FC236}">
                  <a16:creationId xmlns:a16="http://schemas.microsoft.com/office/drawing/2014/main" id="{0D94EEAC-2E5E-DA55-6350-1E6181142D1E}"/>
                </a:ext>
              </a:extLst>
            </p:cNvPr>
            <p:cNvSpPr/>
            <p:nvPr/>
          </p:nvSpPr>
          <p:spPr>
            <a:xfrm>
              <a:off x="7301102" y="5734206"/>
              <a:ext cx="1617569" cy="630018"/>
            </a:xfrm>
            <a:prstGeom prst="flowChartProcess">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lowchart: Process 20">
              <a:extLst>
                <a:ext uri="{FF2B5EF4-FFF2-40B4-BE49-F238E27FC236}">
                  <a16:creationId xmlns:a16="http://schemas.microsoft.com/office/drawing/2014/main" id="{7429F64E-1D0E-D931-852F-2DD87B857394}"/>
                </a:ext>
              </a:extLst>
            </p:cNvPr>
            <p:cNvSpPr/>
            <p:nvPr/>
          </p:nvSpPr>
          <p:spPr>
            <a:xfrm>
              <a:off x="5058592" y="1403858"/>
              <a:ext cx="1561249" cy="630018"/>
            </a:xfrm>
            <a:prstGeom prst="flowChartProcess">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Arrow: Left-Right 21">
              <a:extLst>
                <a:ext uri="{FF2B5EF4-FFF2-40B4-BE49-F238E27FC236}">
                  <a16:creationId xmlns:a16="http://schemas.microsoft.com/office/drawing/2014/main" id="{C932AA8E-7E43-C74B-FC60-DF5F2658C296}"/>
                </a:ext>
              </a:extLst>
            </p:cNvPr>
            <p:cNvSpPr/>
            <p:nvPr/>
          </p:nvSpPr>
          <p:spPr>
            <a:xfrm rot="18567404">
              <a:off x="9354855" y="2497973"/>
              <a:ext cx="1466104" cy="409621"/>
            </a:xfrm>
            <a:prstGeom prst="leftRightArrow">
              <a:avLst/>
            </a:prstGeom>
            <a:solidFill>
              <a:schemeClr val="tx1">
                <a:lumMod val="65000"/>
                <a:lumOff val="3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Left-Right 22">
              <a:extLst>
                <a:ext uri="{FF2B5EF4-FFF2-40B4-BE49-F238E27FC236}">
                  <a16:creationId xmlns:a16="http://schemas.microsoft.com/office/drawing/2014/main" id="{D215D796-0D53-4CAB-7AC8-98C9D88E62A3}"/>
                </a:ext>
              </a:extLst>
            </p:cNvPr>
            <p:cNvSpPr/>
            <p:nvPr/>
          </p:nvSpPr>
          <p:spPr>
            <a:xfrm rot="14217613">
              <a:off x="9309030" y="4445890"/>
              <a:ext cx="2002046" cy="411262"/>
            </a:xfrm>
            <a:prstGeom prst="leftRightArrow">
              <a:avLst/>
            </a:prstGeom>
            <a:solidFill>
              <a:schemeClr val="tx1">
                <a:lumMod val="65000"/>
                <a:lumOff val="3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Down 24">
              <a:extLst>
                <a:ext uri="{FF2B5EF4-FFF2-40B4-BE49-F238E27FC236}">
                  <a16:creationId xmlns:a16="http://schemas.microsoft.com/office/drawing/2014/main" id="{86AE6BD1-622C-C4E3-D062-DFBE13115318}"/>
                </a:ext>
              </a:extLst>
            </p:cNvPr>
            <p:cNvSpPr/>
            <p:nvPr/>
          </p:nvSpPr>
          <p:spPr>
            <a:xfrm>
              <a:off x="3709168" y="2055482"/>
              <a:ext cx="393761" cy="1277536"/>
            </a:xfrm>
            <a:prstGeom prst="downArrow">
              <a:avLst/>
            </a:prstGeom>
            <a:solidFill>
              <a:schemeClr val="tx1">
                <a:lumMod val="65000"/>
                <a:lumOff val="3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48F93781-9AA4-BAF3-FAB2-8C93D7453294}"/>
                </a:ext>
              </a:extLst>
            </p:cNvPr>
            <p:cNvSpPr/>
            <p:nvPr/>
          </p:nvSpPr>
          <p:spPr>
            <a:xfrm rot="16200000">
              <a:off x="6386828" y="5354495"/>
              <a:ext cx="393761" cy="1434787"/>
            </a:xfrm>
            <a:prstGeom prst="downArrow">
              <a:avLst/>
            </a:prstGeom>
            <a:solidFill>
              <a:schemeClr val="tx1">
                <a:lumMod val="65000"/>
                <a:lumOff val="35000"/>
              </a:schemeClr>
            </a:solidFill>
            <a:ln w="19050">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DDCA4D1F-67AB-36DD-60D1-3937BC75ACB5}"/>
                </a:ext>
              </a:extLst>
            </p:cNvPr>
            <p:cNvSpPr txBox="1"/>
            <p:nvPr/>
          </p:nvSpPr>
          <p:spPr>
            <a:xfrm>
              <a:off x="3194372" y="1544660"/>
              <a:ext cx="164932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Power Supply</a:t>
              </a:r>
            </a:p>
          </p:txBody>
        </p:sp>
        <p:sp>
          <p:nvSpPr>
            <p:cNvPr id="37" name="TextBox 36">
              <a:extLst>
                <a:ext uri="{FF2B5EF4-FFF2-40B4-BE49-F238E27FC236}">
                  <a16:creationId xmlns:a16="http://schemas.microsoft.com/office/drawing/2014/main" id="{442CF2E6-DF07-4920-11A8-DB66B91D24EF}"/>
                </a:ext>
              </a:extLst>
            </p:cNvPr>
            <p:cNvSpPr txBox="1"/>
            <p:nvPr/>
          </p:nvSpPr>
          <p:spPr>
            <a:xfrm>
              <a:off x="5166103" y="1525182"/>
              <a:ext cx="14086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Force Sensor</a:t>
              </a:r>
            </a:p>
          </p:txBody>
        </p:sp>
        <p:sp>
          <p:nvSpPr>
            <p:cNvPr id="39" name="TextBox 38">
              <a:extLst>
                <a:ext uri="{FF2B5EF4-FFF2-40B4-BE49-F238E27FC236}">
                  <a16:creationId xmlns:a16="http://schemas.microsoft.com/office/drawing/2014/main" id="{B2B3FDF5-D332-B9E1-1248-6C95C771B899}"/>
                </a:ext>
              </a:extLst>
            </p:cNvPr>
            <p:cNvSpPr txBox="1"/>
            <p:nvPr/>
          </p:nvSpPr>
          <p:spPr>
            <a:xfrm>
              <a:off x="1314456" y="5145121"/>
              <a:ext cx="192695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Fingerprint Sensor</a:t>
              </a:r>
            </a:p>
          </p:txBody>
        </p:sp>
        <p:sp>
          <p:nvSpPr>
            <p:cNvPr id="40" name="TextBox 39">
              <a:extLst>
                <a:ext uri="{FF2B5EF4-FFF2-40B4-BE49-F238E27FC236}">
                  <a16:creationId xmlns:a16="http://schemas.microsoft.com/office/drawing/2014/main" id="{64119254-0DDF-15B5-7584-AD8B019C497F}"/>
                </a:ext>
              </a:extLst>
            </p:cNvPr>
            <p:cNvSpPr txBox="1"/>
            <p:nvPr/>
          </p:nvSpPr>
          <p:spPr>
            <a:xfrm>
              <a:off x="7688232" y="5840252"/>
              <a:ext cx="87746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Buzzer</a:t>
              </a:r>
            </a:p>
          </p:txBody>
        </p:sp>
        <p:sp>
          <p:nvSpPr>
            <p:cNvPr id="41" name="TextBox 40">
              <a:extLst>
                <a:ext uri="{FF2B5EF4-FFF2-40B4-BE49-F238E27FC236}">
                  <a16:creationId xmlns:a16="http://schemas.microsoft.com/office/drawing/2014/main" id="{AF16AFCA-3CF8-3AE2-D5C1-B3B30078F7C8}"/>
                </a:ext>
              </a:extLst>
            </p:cNvPr>
            <p:cNvSpPr txBox="1"/>
            <p:nvPr/>
          </p:nvSpPr>
          <p:spPr>
            <a:xfrm>
              <a:off x="4222230" y="3769777"/>
              <a:ext cx="127239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NodeMCU</a:t>
              </a:r>
              <a:endParaRPr lang="en-IN" dirty="0"/>
            </a:p>
          </p:txBody>
        </p:sp>
        <p:sp>
          <p:nvSpPr>
            <p:cNvPr id="43" name="TextBox 42">
              <a:extLst>
                <a:ext uri="{FF2B5EF4-FFF2-40B4-BE49-F238E27FC236}">
                  <a16:creationId xmlns:a16="http://schemas.microsoft.com/office/drawing/2014/main" id="{06A4F256-7B3D-E9D7-C088-FA4CC3B36CC0}"/>
                </a:ext>
              </a:extLst>
            </p:cNvPr>
            <p:cNvSpPr txBox="1"/>
            <p:nvPr/>
          </p:nvSpPr>
          <p:spPr>
            <a:xfrm>
              <a:off x="8400777" y="3464861"/>
              <a:ext cx="80283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Cloud</a:t>
              </a:r>
            </a:p>
          </p:txBody>
        </p:sp>
        <p:sp>
          <p:nvSpPr>
            <p:cNvPr id="44" name="TextBox 43">
              <a:extLst>
                <a:ext uri="{FF2B5EF4-FFF2-40B4-BE49-F238E27FC236}">
                  <a16:creationId xmlns:a16="http://schemas.microsoft.com/office/drawing/2014/main" id="{BD587692-D0F1-95B3-540C-63D2EFD05160}"/>
                </a:ext>
              </a:extLst>
            </p:cNvPr>
            <p:cNvSpPr txBox="1"/>
            <p:nvPr/>
          </p:nvSpPr>
          <p:spPr>
            <a:xfrm>
              <a:off x="10121551" y="1525182"/>
              <a:ext cx="103690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College</a:t>
              </a:r>
            </a:p>
          </p:txBody>
        </p:sp>
        <p:sp>
          <p:nvSpPr>
            <p:cNvPr id="45" name="TextBox 44">
              <a:extLst>
                <a:ext uri="{FF2B5EF4-FFF2-40B4-BE49-F238E27FC236}">
                  <a16:creationId xmlns:a16="http://schemas.microsoft.com/office/drawing/2014/main" id="{D25A53B5-8C38-D113-14B1-8F6503857361}"/>
                </a:ext>
              </a:extLst>
            </p:cNvPr>
            <p:cNvSpPr txBox="1"/>
            <p:nvPr/>
          </p:nvSpPr>
          <p:spPr>
            <a:xfrm>
              <a:off x="10266282" y="5702558"/>
              <a:ext cx="93439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Parents</a:t>
              </a:r>
            </a:p>
          </p:txBody>
        </p:sp>
        <p:sp>
          <p:nvSpPr>
            <p:cNvPr id="2" name="Arrow: Down 1">
              <a:extLst>
                <a:ext uri="{FF2B5EF4-FFF2-40B4-BE49-F238E27FC236}">
                  <a16:creationId xmlns:a16="http://schemas.microsoft.com/office/drawing/2014/main" id="{0361D44A-5CCF-FE8D-653B-D37A8F0BB004}"/>
                </a:ext>
              </a:extLst>
            </p:cNvPr>
            <p:cNvSpPr/>
            <p:nvPr/>
          </p:nvSpPr>
          <p:spPr>
            <a:xfrm>
              <a:off x="5550808" y="2042841"/>
              <a:ext cx="393761" cy="1294185"/>
            </a:xfrm>
            <a:prstGeom prst="downArrow">
              <a:avLst/>
            </a:prstGeom>
            <a:solidFill>
              <a:schemeClr val="tx1">
                <a:lumMod val="65000"/>
                <a:lumOff val="3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row: Left-Right 2">
              <a:extLst>
                <a:ext uri="{FF2B5EF4-FFF2-40B4-BE49-F238E27FC236}">
                  <a16:creationId xmlns:a16="http://schemas.microsoft.com/office/drawing/2014/main" id="{B1A93A23-9F29-BF01-8244-3DEBE090ADB1}"/>
                </a:ext>
              </a:extLst>
            </p:cNvPr>
            <p:cNvSpPr/>
            <p:nvPr/>
          </p:nvSpPr>
          <p:spPr>
            <a:xfrm rot="5400000">
              <a:off x="7440156" y="2454989"/>
              <a:ext cx="1257240" cy="411262"/>
            </a:xfrm>
            <a:prstGeom prst="leftRightArrow">
              <a:avLst/>
            </a:prstGeom>
            <a:solidFill>
              <a:schemeClr val="tx1">
                <a:lumMod val="65000"/>
                <a:lumOff val="3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4644305-755F-2016-F414-88949BCC8B99}"/>
                </a:ext>
              </a:extLst>
            </p:cNvPr>
            <p:cNvSpPr txBox="1"/>
            <p:nvPr/>
          </p:nvSpPr>
          <p:spPr>
            <a:xfrm>
              <a:off x="7292137" y="1544660"/>
              <a:ext cx="152674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WEB Camera</a:t>
              </a:r>
            </a:p>
          </p:txBody>
        </p:sp>
        <p:sp>
          <p:nvSpPr>
            <p:cNvPr id="10" name="Flowchart: Alternative Process 9">
              <a:extLst>
                <a:ext uri="{FF2B5EF4-FFF2-40B4-BE49-F238E27FC236}">
                  <a16:creationId xmlns:a16="http://schemas.microsoft.com/office/drawing/2014/main" id="{08930E67-E6E6-E040-A24A-4ADDEC42B5D6}"/>
                </a:ext>
              </a:extLst>
            </p:cNvPr>
            <p:cNvSpPr/>
            <p:nvPr/>
          </p:nvSpPr>
          <p:spPr>
            <a:xfrm>
              <a:off x="3853822" y="5612473"/>
              <a:ext cx="2003528" cy="824891"/>
            </a:xfrm>
            <a:prstGeom prst="flowChartAlternateProcess">
              <a:avLst/>
            </a:prstGeom>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37C4E57-8FE2-A852-61D2-6E58162CBAF1}"/>
                </a:ext>
              </a:extLst>
            </p:cNvPr>
            <p:cNvSpPr txBox="1"/>
            <p:nvPr/>
          </p:nvSpPr>
          <p:spPr>
            <a:xfrm>
              <a:off x="4126492" y="5819793"/>
              <a:ext cx="164692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Arduino UNO</a:t>
              </a:r>
            </a:p>
          </p:txBody>
        </p:sp>
        <p:sp>
          <p:nvSpPr>
            <p:cNvPr id="12" name="Arrow: Left-Right 11">
              <a:extLst>
                <a:ext uri="{FF2B5EF4-FFF2-40B4-BE49-F238E27FC236}">
                  <a16:creationId xmlns:a16="http://schemas.microsoft.com/office/drawing/2014/main" id="{D0B3B813-6844-CFE0-D842-1C1295E84B06}"/>
                </a:ext>
              </a:extLst>
            </p:cNvPr>
            <p:cNvSpPr/>
            <p:nvPr/>
          </p:nvSpPr>
          <p:spPr>
            <a:xfrm rot="10800000">
              <a:off x="6021329" y="4147642"/>
              <a:ext cx="2326090" cy="411262"/>
            </a:xfrm>
            <a:prstGeom prst="leftRightArrow">
              <a:avLst/>
            </a:prstGeom>
            <a:solidFill>
              <a:schemeClr val="tx1">
                <a:lumMod val="65000"/>
                <a:lumOff val="3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Left-Right 25">
              <a:extLst>
                <a:ext uri="{FF2B5EF4-FFF2-40B4-BE49-F238E27FC236}">
                  <a16:creationId xmlns:a16="http://schemas.microsoft.com/office/drawing/2014/main" id="{F628F90B-E899-A499-E14B-752E2C4E1EE3}"/>
                </a:ext>
              </a:extLst>
            </p:cNvPr>
            <p:cNvSpPr/>
            <p:nvPr/>
          </p:nvSpPr>
          <p:spPr>
            <a:xfrm rot="16200000">
              <a:off x="4312260" y="4889554"/>
              <a:ext cx="1034577" cy="411262"/>
            </a:xfrm>
            <a:prstGeom prst="leftRightArrow">
              <a:avLst/>
            </a:prstGeom>
            <a:solidFill>
              <a:schemeClr val="tx1">
                <a:lumMod val="65000"/>
                <a:lumOff val="3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Left-Up 48">
              <a:extLst>
                <a:ext uri="{FF2B5EF4-FFF2-40B4-BE49-F238E27FC236}">
                  <a16:creationId xmlns:a16="http://schemas.microsoft.com/office/drawing/2014/main" id="{E5869F5B-1731-EDC5-E787-7A1698231545}"/>
                </a:ext>
              </a:extLst>
            </p:cNvPr>
            <p:cNvSpPr/>
            <p:nvPr/>
          </p:nvSpPr>
          <p:spPr>
            <a:xfrm rot="5400000">
              <a:off x="2335576" y="2482449"/>
              <a:ext cx="910884" cy="1750076"/>
            </a:xfrm>
            <a:prstGeom prst="leftUpArrow">
              <a:avLst>
                <a:gd name="adj1" fmla="val 21063"/>
                <a:gd name="adj2" fmla="val 25000"/>
                <a:gd name="adj3" fmla="val 22047"/>
              </a:avLst>
            </a:prstGeom>
            <a:solidFill>
              <a:schemeClr val="tx1">
                <a:lumMod val="65000"/>
                <a:lumOff val="35000"/>
              </a:schemeClr>
            </a:solidFill>
            <a:ln w="12700">
              <a:solidFill>
                <a:srgbClr val="FFFF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50" name="Arrow: Left-Up 49">
              <a:extLst>
                <a:ext uri="{FF2B5EF4-FFF2-40B4-BE49-F238E27FC236}">
                  <a16:creationId xmlns:a16="http://schemas.microsoft.com/office/drawing/2014/main" id="{F37C55A5-C1B5-5173-A0D1-9D7C05CC18D5}"/>
                </a:ext>
              </a:extLst>
            </p:cNvPr>
            <p:cNvSpPr/>
            <p:nvPr/>
          </p:nvSpPr>
          <p:spPr>
            <a:xfrm rot="10800000">
              <a:off x="1933909" y="4097986"/>
              <a:ext cx="1737027" cy="910883"/>
            </a:xfrm>
            <a:prstGeom prst="leftUpArrow">
              <a:avLst>
                <a:gd name="adj1" fmla="val 19896"/>
                <a:gd name="adj2" fmla="val 25000"/>
                <a:gd name="adj3" fmla="val 25000"/>
              </a:avLst>
            </a:prstGeom>
            <a:solidFill>
              <a:schemeClr val="tx1">
                <a:lumMod val="65000"/>
                <a:lumOff val="35000"/>
              </a:schemeClr>
            </a:solid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54" name="Picture 53">
            <a:extLst>
              <a:ext uri="{FF2B5EF4-FFF2-40B4-BE49-F238E27FC236}">
                <a16:creationId xmlns:a16="http://schemas.microsoft.com/office/drawing/2014/main" id="{FCBD3E74-D347-8CD8-93FF-FC81AB40539A}"/>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5" name="TextBox 4">
            <a:extLst>
              <a:ext uri="{FF2B5EF4-FFF2-40B4-BE49-F238E27FC236}">
                <a16:creationId xmlns:a16="http://schemas.microsoft.com/office/drawing/2014/main" id="{49A584B8-94CD-0B7C-1CBD-B8336920213F}"/>
              </a:ext>
            </a:extLst>
          </p:cNvPr>
          <p:cNvSpPr txBox="1"/>
          <p:nvPr/>
        </p:nvSpPr>
        <p:spPr>
          <a:xfrm>
            <a:off x="1810392" y="415195"/>
            <a:ext cx="930641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for IoT Based College Attendance and Transportation Monitoring System</a:t>
            </a:r>
          </a:p>
        </p:txBody>
      </p:sp>
      <p:sp>
        <p:nvSpPr>
          <p:cNvPr id="8" name="TextBox 7">
            <a:extLst>
              <a:ext uri="{FF2B5EF4-FFF2-40B4-BE49-F238E27FC236}">
                <a16:creationId xmlns:a16="http://schemas.microsoft.com/office/drawing/2014/main" id="{8103A25F-F153-FDDD-D8B6-EC8CEA322F93}"/>
              </a:ext>
            </a:extLst>
          </p:cNvPr>
          <p:cNvSpPr txBox="1"/>
          <p:nvPr/>
        </p:nvSpPr>
        <p:spPr>
          <a:xfrm>
            <a:off x="5428865" y="6073473"/>
            <a:ext cx="2775018" cy="369332"/>
          </a:xfrm>
          <a:prstGeom prst="rect">
            <a:avLst/>
          </a:prstGeom>
          <a:noFill/>
        </p:spPr>
        <p:txBody>
          <a:bodyPr wrap="square" rtlCol="0">
            <a:spAutoFit/>
          </a:bodyPr>
          <a:lstStyle/>
          <a:p>
            <a:r>
              <a:rPr lang="en-IN" b="1" dirty="0">
                <a:latin typeface="+mj-lt"/>
              </a:rPr>
              <a:t>FigNo:1 Block Diagram</a:t>
            </a:r>
            <a:endParaRPr lang="en-IN" dirty="0"/>
          </a:p>
        </p:txBody>
      </p:sp>
    </p:spTree>
    <p:extLst>
      <p:ext uri="{BB962C8B-B14F-4D97-AF65-F5344CB8AC3E}">
        <p14:creationId xmlns:p14="http://schemas.microsoft.com/office/powerpoint/2010/main" val="7125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E4C8F5-9463-F1FD-02A2-F5500B628056}"/>
              </a:ext>
            </a:extLst>
          </p:cNvPr>
          <p:cNvSpPr txBox="1"/>
          <p:nvPr/>
        </p:nvSpPr>
        <p:spPr>
          <a:xfrm>
            <a:off x="5170312" y="1668060"/>
            <a:ext cx="6852356" cy="4247317"/>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GPS-NEO-6M GPS module that can track up to 22 satellites and identifies locations anywhere in the world.</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may serve as a great launch pad for anyone looking to get into the world of GPS.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At the heart of the module is a NEO-6M GPS chip from u – </a:t>
            </a:r>
            <a:r>
              <a:rPr lang="en-IN" sz="1800" dirty="0" err="1">
                <a:latin typeface="Times New Roman" panose="02020603050405020304" pitchFamily="18" charset="0"/>
                <a:cs typeface="Times New Roman" panose="02020603050405020304" pitchFamily="18" charset="0"/>
              </a:rPr>
              <a:t>blox</a:t>
            </a:r>
            <a:r>
              <a:rPr lang="en-IN" sz="18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chip measures less than the size of a postage stamp but packs a surprising amount of features into its little frame.</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can track up to 22 satellites on 50 channels and achieves the industry’s highest level of sensitivity </a:t>
            </a:r>
            <a:r>
              <a:rPr lang="en-IN" sz="1800" dirty="0" err="1">
                <a:latin typeface="Times New Roman" panose="02020603050405020304" pitchFamily="18" charset="0"/>
                <a:cs typeface="Times New Roman" panose="02020603050405020304" pitchFamily="18" charset="0"/>
              </a:rPr>
              <a:t>i.e</a:t>
            </a:r>
            <a:r>
              <a:rPr lang="en-IN" sz="1800" dirty="0">
                <a:latin typeface="Times New Roman" panose="02020603050405020304" pitchFamily="18" charset="0"/>
                <a:cs typeface="Times New Roman" panose="02020603050405020304" pitchFamily="18" charset="0"/>
              </a:rPr>
              <a:t> -161dB tracking while consuming only 45mA supply current.</a:t>
            </a:r>
          </a:p>
          <a:p>
            <a:pPr marL="285750" indent="-285750">
              <a:buClr>
                <a:srgbClr val="00B0F0"/>
              </a:buCl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3713D94-BEC4-71D8-550B-9EF4438771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44978" y="1391063"/>
            <a:ext cx="3725334" cy="4167056"/>
          </a:xfrm>
          <a:prstGeom prst="rect">
            <a:avLst/>
          </a:prstGeom>
        </p:spPr>
      </p:pic>
      <p:sp>
        <p:nvSpPr>
          <p:cNvPr id="11" name="TextBox 10">
            <a:extLst>
              <a:ext uri="{FF2B5EF4-FFF2-40B4-BE49-F238E27FC236}">
                <a16:creationId xmlns:a16="http://schemas.microsoft.com/office/drawing/2014/main" id="{BD129FDD-EA5A-8B60-F2D0-EFA8174B13DC}"/>
              </a:ext>
            </a:extLst>
          </p:cNvPr>
          <p:cNvSpPr txBox="1"/>
          <p:nvPr/>
        </p:nvSpPr>
        <p:spPr>
          <a:xfrm>
            <a:off x="1699061" y="241376"/>
            <a:ext cx="9883339" cy="707886"/>
          </a:xfrm>
          <a:prstGeom prst="rect">
            <a:avLst/>
          </a:prstGeom>
          <a:noFill/>
        </p:spPr>
        <p:txBody>
          <a:bodyPr wrap="square" rtlCol="0">
            <a:spAutoFit/>
          </a:bodyPr>
          <a:lstStyle/>
          <a:p>
            <a:pPr algn="ctr"/>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MODULES FOR IoT BASED COLLEGE ATTENDANCE AND TRANPORTATION MONITORING  SYSTEM</a:t>
            </a:r>
          </a:p>
        </p:txBody>
      </p:sp>
      <p:pic>
        <p:nvPicPr>
          <p:cNvPr id="12" name="Picture 11">
            <a:extLst>
              <a:ext uri="{FF2B5EF4-FFF2-40B4-BE49-F238E27FC236}">
                <a16:creationId xmlns:a16="http://schemas.microsoft.com/office/drawing/2014/main" id="{A6F2055A-0120-820C-465C-A509D4F18722}"/>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6" name="TextBox 5">
            <a:extLst>
              <a:ext uri="{FF2B5EF4-FFF2-40B4-BE49-F238E27FC236}">
                <a16:creationId xmlns:a16="http://schemas.microsoft.com/office/drawing/2014/main" id="{8D66EA74-8A7F-762D-8CF3-031B21E98FD5}"/>
              </a:ext>
            </a:extLst>
          </p:cNvPr>
          <p:cNvSpPr txBox="1"/>
          <p:nvPr/>
        </p:nvSpPr>
        <p:spPr>
          <a:xfrm>
            <a:off x="1380564" y="5228917"/>
            <a:ext cx="2976283" cy="338554"/>
          </a:xfrm>
          <a:prstGeom prst="rect">
            <a:avLst/>
          </a:prstGeom>
          <a:noFill/>
        </p:spPr>
        <p:txBody>
          <a:bodyPr wrap="square" rtlCol="0">
            <a:spAutoFit/>
          </a:bodyPr>
          <a:lstStyle/>
          <a:p>
            <a:r>
              <a:rPr lang="en-IN" sz="1600" b="1" dirty="0">
                <a:latin typeface="+mj-lt"/>
              </a:rPr>
              <a:t>FigNo:2 GPS MODULE</a:t>
            </a:r>
          </a:p>
        </p:txBody>
      </p:sp>
    </p:spTree>
    <p:extLst>
      <p:ext uri="{BB962C8B-B14F-4D97-AF65-F5344CB8AC3E}">
        <p14:creationId xmlns:p14="http://schemas.microsoft.com/office/powerpoint/2010/main" val="330455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9375D3-272F-D99E-6E36-725A35EF1316}"/>
              </a:ext>
            </a:extLst>
          </p:cNvPr>
          <p:cNvSpPr txBox="1"/>
          <p:nvPr/>
        </p:nvSpPr>
        <p:spPr>
          <a:xfrm>
            <a:off x="4530272" y="1812597"/>
            <a:ext cx="7484532"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Arduino UNO is a microcontroller board based on the ATmega328p.</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has 14 digital input/output pins (of which 6 can be used as PWM outputs), 6 Analog inputs, a 16 MHz crystal, Oscillator, a USB connection, a power jack, as ICSP header and a reset button.</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contains everything needed to support the microcontroller; simply connect it to a computer with a USB cable or power it, with a AC to DC adapter or battery to get started.</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UNO differs from all preceding boards in that it does not use the FIDI USB-to-serial driver chip.</a:t>
            </a:r>
          </a:p>
        </p:txBody>
      </p:sp>
      <p:pic>
        <p:nvPicPr>
          <p:cNvPr id="6" name="Picture 5">
            <a:extLst>
              <a:ext uri="{FF2B5EF4-FFF2-40B4-BE49-F238E27FC236}">
                <a16:creationId xmlns:a16="http://schemas.microsoft.com/office/drawing/2014/main" id="{F46F652E-16B1-19C9-1099-374C7BA1A9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80564" y="1278294"/>
            <a:ext cx="3149708" cy="3582936"/>
          </a:xfrm>
          <a:prstGeom prst="rect">
            <a:avLst/>
          </a:prstGeom>
        </p:spPr>
      </p:pic>
      <p:pic>
        <p:nvPicPr>
          <p:cNvPr id="9" name="Picture 8">
            <a:extLst>
              <a:ext uri="{FF2B5EF4-FFF2-40B4-BE49-F238E27FC236}">
                <a16:creationId xmlns:a16="http://schemas.microsoft.com/office/drawing/2014/main" id="{C4BF0938-E381-FE06-6D23-7929CE7EB6E6}"/>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2" name="TextBox 1">
            <a:extLst>
              <a:ext uri="{FF2B5EF4-FFF2-40B4-BE49-F238E27FC236}">
                <a16:creationId xmlns:a16="http://schemas.microsoft.com/office/drawing/2014/main" id="{B89E78E8-F0C1-9705-C97E-14282E22580E}"/>
              </a:ext>
            </a:extLst>
          </p:cNvPr>
          <p:cNvSpPr txBox="1"/>
          <p:nvPr/>
        </p:nvSpPr>
        <p:spPr>
          <a:xfrm>
            <a:off x="1380564" y="5136777"/>
            <a:ext cx="2976283" cy="369332"/>
          </a:xfrm>
          <a:prstGeom prst="rect">
            <a:avLst/>
          </a:prstGeom>
          <a:noFill/>
        </p:spPr>
        <p:txBody>
          <a:bodyPr wrap="square" rtlCol="0">
            <a:spAutoFit/>
          </a:bodyPr>
          <a:lstStyle/>
          <a:p>
            <a:r>
              <a:rPr lang="en-IN" b="1" dirty="0">
                <a:latin typeface="+mj-lt"/>
              </a:rPr>
              <a:t>FigNo:3 Arduino UNO</a:t>
            </a:r>
          </a:p>
        </p:txBody>
      </p:sp>
    </p:spTree>
    <p:extLst>
      <p:ext uri="{BB962C8B-B14F-4D97-AF65-F5344CB8AC3E}">
        <p14:creationId xmlns:p14="http://schemas.microsoft.com/office/powerpoint/2010/main" val="3467947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636F49-7ED4-72EC-D0AA-8E428050D00E}"/>
              </a:ext>
            </a:extLst>
          </p:cNvPr>
          <p:cNvSpPr txBox="1"/>
          <p:nvPr/>
        </p:nvSpPr>
        <p:spPr>
          <a:xfrm>
            <a:off x="4087572" y="1579709"/>
            <a:ext cx="7721601"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Force sensor is also known as force sensing resistor, force sensitive resistor, or just FSR.</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Force sensor is basically a resistor that changes its resistive value depending on how much it has been pressed.</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Good and detecting physical pressure, squeeze.</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Force sensor is used in electronic drums, mobile phones, handheld gaming devices and many more portable electronics.</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0A6233-C041-6658-2BF3-B35537D526C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57262" y="1038437"/>
            <a:ext cx="2630310" cy="3944867"/>
          </a:xfrm>
          <a:prstGeom prst="rect">
            <a:avLst/>
          </a:prstGeom>
        </p:spPr>
      </p:pic>
      <p:pic>
        <p:nvPicPr>
          <p:cNvPr id="9" name="Picture 8">
            <a:extLst>
              <a:ext uri="{FF2B5EF4-FFF2-40B4-BE49-F238E27FC236}">
                <a16:creationId xmlns:a16="http://schemas.microsoft.com/office/drawing/2014/main" id="{D8D3153D-01AE-E258-3FF1-A6C20819D47C}"/>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797062"/>
          </a:xfrm>
          <a:prstGeom prst="rect">
            <a:avLst/>
          </a:prstGeom>
        </p:spPr>
      </p:pic>
      <p:sp>
        <p:nvSpPr>
          <p:cNvPr id="3" name="TextBox 2">
            <a:extLst>
              <a:ext uri="{FF2B5EF4-FFF2-40B4-BE49-F238E27FC236}">
                <a16:creationId xmlns:a16="http://schemas.microsoft.com/office/drawing/2014/main" id="{12615A5D-10B2-38FD-A230-5C0A2E453786}"/>
              </a:ext>
            </a:extLst>
          </p:cNvPr>
          <p:cNvSpPr txBox="1"/>
          <p:nvPr/>
        </p:nvSpPr>
        <p:spPr>
          <a:xfrm>
            <a:off x="1341120" y="4613970"/>
            <a:ext cx="2746452" cy="369332"/>
          </a:xfrm>
          <a:prstGeom prst="rect">
            <a:avLst/>
          </a:prstGeom>
          <a:noFill/>
        </p:spPr>
        <p:txBody>
          <a:bodyPr wrap="square">
            <a:spAutoFit/>
          </a:bodyPr>
          <a:lstStyle/>
          <a:p>
            <a:r>
              <a:rPr lang="en-IN" b="1" dirty="0">
                <a:latin typeface="+mj-lt"/>
              </a:rPr>
              <a:t>FigNo:4 Force Sensor</a:t>
            </a:r>
          </a:p>
        </p:txBody>
      </p:sp>
    </p:spTree>
    <p:extLst>
      <p:ext uri="{BB962C8B-B14F-4D97-AF65-F5344CB8AC3E}">
        <p14:creationId xmlns:p14="http://schemas.microsoft.com/office/powerpoint/2010/main" val="162102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203342-AE60-DC0F-D705-3D869847B890}"/>
              </a:ext>
            </a:extLst>
          </p:cNvPr>
          <p:cNvSpPr txBox="1"/>
          <p:nvPr/>
        </p:nvSpPr>
        <p:spPr>
          <a:xfrm>
            <a:off x="5360832" y="1720840"/>
            <a:ext cx="6594102"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NodeMCU</a:t>
            </a:r>
            <a:r>
              <a:rPr lang="en-IN" sz="1800" dirty="0">
                <a:latin typeface="Times New Roman" panose="02020603050405020304" pitchFamily="18" charset="0"/>
                <a:cs typeface="Times New Roman" panose="02020603050405020304" pitchFamily="18" charset="0"/>
              </a:rPr>
              <a:t> is an open source Lua based firmware and development board specially targeted for IoT based applications.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NodeMCU</a:t>
            </a:r>
            <a:r>
              <a:rPr lang="en-IN" sz="1800" dirty="0">
                <a:latin typeface="Times New Roman" panose="02020603050405020304" pitchFamily="18" charset="0"/>
                <a:cs typeface="Times New Roman" panose="02020603050405020304" pitchFamily="18" charset="0"/>
              </a:rPr>
              <a:t> ESP8266 development board comes with the ESP-12E module containing the ESP8266 chip having </a:t>
            </a:r>
            <a:r>
              <a:rPr lang="en-IN" sz="1800" dirty="0" err="1">
                <a:latin typeface="Times New Roman" panose="02020603050405020304" pitchFamily="18" charset="0"/>
                <a:cs typeface="Times New Roman" panose="02020603050405020304" pitchFamily="18" charset="0"/>
              </a:rPr>
              <a:t>Tensilica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Xtensa</a:t>
            </a:r>
            <a:r>
              <a:rPr lang="en-IN" sz="1800" dirty="0">
                <a:latin typeface="Times New Roman" panose="02020603050405020304" pitchFamily="18" charset="0"/>
                <a:cs typeface="Times New Roman" panose="02020603050405020304" pitchFamily="18" charset="0"/>
              </a:rPr>
              <a:t> 32bit  LX106 microprocessor.</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NodeMCU</a:t>
            </a:r>
            <a:r>
              <a:rPr lang="en-IN" sz="1800" dirty="0">
                <a:latin typeface="Times New Roman" panose="02020603050405020304" pitchFamily="18" charset="0"/>
                <a:cs typeface="Times New Roman" panose="02020603050405020304" pitchFamily="18" charset="0"/>
              </a:rPr>
              <a:t> has 128KB RAM and 4MB of flash memory to store and data programs.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NodeMCU</a:t>
            </a:r>
            <a:r>
              <a:rPr lang="en-IN" sz="1800" dirty="0">
                <a:latin typeface="Times New Roman" panose="02020603050405020304" pitchFamily="18" charset="0"/>
                <a:cs typeface="Times New Roman" panose="02020603050405020304" pitchFamily="18" charset="0"/>
              </a:rPr>
              <a:t> can be powered using a micro USB jack and Vin pin. It supports UART, SPI and 12C interface.</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9851C7C-6274-1796-C651-FEC29FC9D0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35288" y="1161070"/>
            <a:ext cx="3825544" cy="4210755"/>
          </a:xfrm>
          <a:prstGeom prst="rect">
            <a:avLst/>
          </a:prstGeom>
        </p:spPr>
      </p:pic>
      <p:pic>
        <p:nvPicPr>
          <p:cNvPr id="9" name="Picture 8">
            <a:extLst>
              <a:ext uri="{FF2B5EF4-FFF2-40B4-BE49-F238E27FC236}">
                <a16:creationId xmlns:a16="http://schemas.microsoft.com/office/drawing/2014/main" id="{7A480AEB-C86A-3055-AFC7-DC13EB0D2DF4}"/>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3" name="TextBox 2">
            <a:extLst>
              <a:ext uri="{FF2B5EF4-FFF2-40B4-BE49-F238E27FC236}">
                <a16:creationId xmlns:a16="http://schemas.microsoft.com/office/drawing/2014/main" id="{AFFE6C0E-895B-BE2F-53CE-8FC815779E6B}"/>
              </a:ext>
            </a:extLst>
          </p:cNvPr>
          <p:cNvSpPr txBox="1"/>
          <p:nvPr/>
        </p:nvSpPr>
        <p:spPr>
          <a:xfrm>
            <a:off x="2561883" y="5304492"/>
            <a:ext cx="2619717" cy="369332"/>
          </a:xfrm>
          <a:prstGeom prst="rect">
            <a:avLst/>
          </a:prstGeom>
          <a:noFill/>
        </p:spPr>
        <p:txBody>
          <a:bodyPr wrap="square">
            <a:spAutoFit/>
          </a:bodyPr>
          <a:lstStyle/>
          <a:p>
            <a:r>
              <a:rPr lang="en-IN" b="1" dirty="0">
                <a:latin typeface="+mj-lt"/>
              </a:rPr>
              <a:t>FigNo:5 </a:t>
            </a:r>
            <a:r>
              <a:rPr lang="en-IN" b="1" dirty="0" err="1">
                <a:latin typeface="+mj-lt"/>
              </a:rPr>
              <a:t>NodeMCU</a:t>
            </a:r>
            <a:endParaRPr lang="en-IN" b="1" dirty="0">
              <a:latin typeface="+mj-lt"/>
            </a:endParaRPr>
          </a:p>
        </p:txBody>
      </p:sp>
    </p:spTree>
    <p:extLst>
      <p:ext uri="{BB962C8B-B14F-4D97-AF65-F5344CB8AC3E}">
        <p14:creationId xmlns:p14="http://schemas.microsoft.com/office/powerpoint/2010/main" val="65519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B7FC6E-063F-82F3-F1C0-3886E59A8C7D}"/>
              </a:ext>
            </a:extLst>
          </p:cNvPr>
          <p:cNvSpPr txBox="1"/>
          <p:nvPr/>
        </p:nvSpPr>
        <p:spPr>
          <a:xfrm>
            <a:off x="4552245" y="1588139"/>
            <a:ext cx="7495822" cy="3354765"/>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R307 fingerprint module consists of optical fingerprint sensor, high speed DSP processor and other hardware and software composition, stable performance, simple structure with fingerprint entry, image processing.</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R307 fingerprint module has two interface TTL UART and USB 2.0.</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USB 2.0 interface can be connected to the computer; RS232 interface is a TTL level, the default baud rate is 57600. </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Needs to connect the computer level conversion, level conversion note, embodiments such as a MAX232 circuit.</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919DF3-92B9-71AE-C711-2AB539191D6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43378" y="1667934"/>
            <a:ext cx="3214512" cy="2754489"/>
          </a:xfrm>
          <a:prstGeom prst="rect">
            <a:avLst/>
          </a:prstGeom>
        </p:spPr>
      </p:pic>
      <p:pic>
        <p:nvPicPr>
          <p:cNvPr id="9" name="Picture 8">
            <a:extLst>
              <a:ext uri="{FF2B5EF4-FFF2-40B4-BE49-F238E27FC236}">
                <a16:creationId xmlns:a16="http://schemas.microsoft.com/office/drawing/2014/main" id="{E7869262-95CC-21A3-4153-F76E8F3D8E9F}"/>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4" name="TextBox 3">
            <a:extLst>
              <a:ext uri="{FF2B5EF4-FFF2-40B4-BE49-F238E27FC236}">
                <a16:creationId xmlns:a16="http://schemas.microsoft.com/office/drawing/2014/main" id="{85C720EB-2385-6FFE-D009-4D8BA886AD5F}"/>
              </a:ext>
            </a:extLst>
          </p:cNvPr>
          <p:cNvSpPr txBox="1"/>
          <p:nvPr/>
        </p:nvSpPr>
        <p:spPr>
          <a:xfrm>
            <a:off x="1752600" y="4820734"/>
            <a:ext cx="3149600" cy="369332"/>
          </a:xfrm>
          <a:prstGeom prst="rect">
            <a:avLst/>
          </a:prstGeom>
          <a:noFill/>
        </p:spPr>
        <p:txBody>
          <a:bodyPr wrap="square">
            <a:spAutoFit/>
          </a:bodyPr>
          <a:lstStyle/>
          <a:p>
            <a:r>
              <a:rPr lang="en-IN" b="1" dirty="0">
                <a:latin typeface="+mj-lt"/>
              </a:rPr>
              <a:t>FigNo:6 Fingerprint Module</a:t>
            </a:r>
          </a:p>
        </p:txBody>
      </p:sp>
    </p:spTree>
    <p:extLst>
      <p:ext uri="{BB962C8B-B14F-4D97-AF65-F5344CB8AC3E}">
        <p14:creationId xmlns:p14="http://schemas.microsoft.com/office/powerpoint/2010/main" val="2615876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FB517-B8BE-5544-9213-9F4BD5D367C5}"/>
              </a:ext>
            </a:extLst>
          </p:cNvPr>
          <p:cNvPicPr>
            <a:picLocks noChangeAspect="1"/>
          </p:cNvPicPr>
          <p:nvPr/>
        </p:nvPicPr>
        <p:blipFill>
          <a:blip r:embed="rId2"/>
          <a:stretch>
            <a:fillRect/>
          </a:stretch>
        </p:blipFill>
        <p:spPr>
          <a:xfrm>
            <a:off x="1407255" y="2074333"/>
            <a:ext cx="2228850" cy="1746469"/>
          </a:xfrm>
          <a:prstGeom prst="rect">
            <a:avLst/>
          </a:prstGeom>
        </p:spPr>
      </p:pic>
      <p:sp>
        <p:nvSpPr>
          <p:cNvPr id="4" name="TextBox 3">
            <a:extLst>
              <a:ext uri="{FF2B5EF4-FFF2-40B4-BE49-F238E27FC236}">
                <a16:creationId xmlns:a16="http://schemas.microsoft.com/office/drawing/2014/main" id="{585470D3-4BFB-431C-4708-2FBEAAA12105}"/>
              </a:ext>
            </a:extLst>
          </p:cNvPr>
          <p:cNvSpPr txBox="1"/>
          <p:nvPr/>
        </p:nvSpPr>
        <p:spPr>
          <a:xfrm>
            <a:off x="4561746" y="1654905"/>
            <a:ext cx="6932115" cy="2585323"/>
          </a:xfrm>
          <a:prstGeom prst="rect">
            <a:avLst/>
          </a:prstGeom>
          <a:noFill/>
        </p:spPr>
        <p:txBody>
          <a:bodyPr wrap="square">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is a simple device which can generate beeps and tones.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Working principle of the device is a piezoelectric effect.</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main component of this device is a piezo electric crystal, a special material that change shape when a voltage applied to it.</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Simply change the frequency of the voltage sent to the piezo and it will start generating sounds by changing shape very quickly.</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66F3D1A-1796-DEEA-9FB3-85D9C54AAF8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9" name="TextBox 8">
            <a:extLst>
              <a:ext uri="{FF2B5EF4-FFF2-40B4-BE49-F238E27FC236}">
                <a16:creationId xmlns:a16="http://schemas.microsoft.com/office/drawing/2014/main" id="{55994CD2-640F-1BEB-7A8D-FD1710C3F652}"/>
              </a:ext>
            </a:extLst>
          </p:cNvPr>
          <p:cNvSpPr txBox="1"/>
          <p:nvPr/>
        </p:nvSpPr>
        <p:spPr>
          <a:xfrm>
            <a:off x="1634066" y="4683667"/>
            <a:ext cx="2641601" cy="369332"/>
          </a:xfrm>
          <a:prstGeom prst="rect">
            <a:avLst/>
          </a:prstGeom>
          <a:noFill/>
        </p:spPr>
        <p:txBody>
          <a:bodyPr wrap="square">
            <a:spAutoFit/>
          </a:bodyPr>
          <a:lstStyle/>
          <a:p>
            <a:r>
              <a:rPr lang="en-IN" b="1" dirty="0">
                <a:latin typeface="+mj-lt"/>
              </a:rPr>
              <a:t>FigNo:7 Buzzer</a:t>
            </a:r>
          </a:p>
        </p:txBody>
      </p:sp>
    </p:spTree>
    <p:extLst>
      <p:ext uri="{BB962C8B-B14F-4D97-AF65-F5344CB8AC3E}">
        <p14:creationId xmlns:p14="http://schemas.microsoft.com/office/powerpoint/2010/main" val="298372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 name="Group 221">
            <a:extLst>
              <a:ext uri="{FF2B5EF4-FFF2-40B4-BE49-F238E27FC236}">
                <a16:creationId xmlns:a16="http://schemas.microsoft.com/office/drawing/2014/main" id="{2574ADF3-6AA7-E397-B91C-6BBE7A99BA2A}"/>
              </a:ext>
            </a:extLst>
          </p:cNvPr>
          <p:cNvGrpSpPr/>
          <p:nvPr/>
        </p:nvGrpSpPr>
        <p:grpSpPr>
          <a:xfrm>
            <a:off x="1619131" y="922051"/>
            <a:ext cx="10437091" cy="5368682"/>
            <a:chOff x="-342900" y="88900"/>
            <a:chExt cx="12355212" cy="6713536"/>
          </a:xfrm>
        </p:grpSpPr>
        <p:pic>
          <p:nvPicPr>
            <p:cNvPr id="223" name="Picture 222">
              <a:extLst>
                <a:ext uri="{FF2B5EF4-FFF2-40B4-BE49-F238E27FC236}">
                  <a16:creationId xmlns:a16="http://schemas.microsoft.com/office/drawing/2014/main" id="{D183CA36-79CF-9833-011B-F0C0E4AE63DF}"/>
                </a:ext>
              </a:extLst>
            </p:cNvPr>
            <p:cNvPicPr>
              <a:picLocks noChangeAspect="1"/>
            </p:cNvPicPr>
            <p:nvPr/>
          </p:nvPicPr>
          <p:blipFill>
            <a:blip r:embed="rId2"/>
            <a:stretch>
              <a:fillRect/>
            </a:stretch>
          </p:blipFill>
          <p:spPr>
            <a:xfrm rot="5400000">
              <a:off x="6473031" y="479027"/>
              <a:ext cx="3208337" cy="3220245"/>
            </a:xfrm>
            <a:prstGeom prst="rect">
              <a:avLst/>
            </a:prstGeom>
          </p:spPr>
        </p:pic>
        <p:pic>
          <p:nvPicPr>
            <p:cNvPr id="224" name="Picture 223">
              <a:extLst>
                <a:ext uri="{FF2B5EF4-FFF2-40B4-BE49-F238E27FC236}">
                  <a16:creationId xmlns:a16="http://schemas.microsoft.com/office/drawing/2014/main" id="{28AEBB58-9557-CCDD-96AA-4AE862D0689B}"/>
                </a:ext>
              </a:extLst>
            </p:cNvPr>
            <p:cNvPicPr>
              <a:picLocks noChangeAspect="1"/>
            </p:cNvPicPr>
            <p:nvPr/>
          </p:nvPicPr>
          <p:blipFill>
            <a:blip r:embed="rId3"/>
            <a:stretch>
              <a:fillRect/>
            </a:stretch>
          </p:blipFill>
          <p:spPr>
            <a:xfrm>
              <a:off x="3338213" y="4559297"/>
              <a:ext cx="1025725" cy="1851025"/>
            </a:xfrm>
            <a:prstGeom prst="rect">
              <a:avLst/>
            </a:prstGeom>
          </p:spPr>
        </p:pic>
        <p:pic>
          <p:nvPicPr>
            <p:cNvPr id="225" name="Picture 224">
              <a:extLst>
                <a:ext uri="{FF2B5EF4-FFF2-40B4-BE49-F238E27FC236}">
                  <a16:creationId xmlns:a16="http://schemas.microsoft.com/office/drawing/2014/main" id="{CB1E37D3-1C24-4C11-A42C-B4E3F7066079}"/>
                </a:ext>
              </a:extLst>
            </p:cNvPr>
            <p:cNvPicPr>
              <a:picLocks noChangeAspect="1"/>
            </p:cNvPicPr>
            <p:nvPr/>
          </p:nvPicPr>
          <p:blipFill>
            <a:blip r:embed="rId4"/>
            <a:stretch>
              <a:fillRect/>
            </a:stretch>
          </p:blipFill>
          <p:spPr>
            <a:xfrm>
              <a:off x="10412112" y="1282947"/>
              <a:ext cx="1600200" cy="1355725"/>
            </a:xfrm>
            <a:prstGeom prst="rect">
              <a:avLst/>
            </a:prstGeom>
          </p:spPr>
        </p:pic>
        <p:pic>
          <p:nvPicPr>
            <p:cNvPr id="226" name="Picture 225">
              <a:extLst>
                <a:ext uri="{FF2B5EF4-FFF2-40B4-BE49-F238E27FC236}">
                  <a16:creationId xmlns:a16="http://schemas.microsoft.com/office/drawing/2014/main" id="{89F572FB-04E4-6A62-A5FC-F32D17031296}"/>
                </a:ext>
              </a:extLst>
            </p:cNvPr>
            <p:cNvPicPr>
              <a:picLocks noChangeAspect="1"/>
            </p:cNvPicPr>
            <p:nvPr/>
          </p:nvPicPr>
          <p:blipFill>
            <a:blip r:embed="rId5"/>
            <a:stretch>
              <a:fillRect/>
            </a:stretch>
          </p:blipFill>
          <p:spPr>
            <a:xfrm>
              <a:off x="905520" y="542130"/>
              <a:ext cx="2867353" cy="1673225"/>
            </a:xfrm>
            <a:prstGeom prst="rect">
              <a:avLst/>
            </a:prstGeom>
          </p:spPr>
        </p:pic>
        <p:pic>
          <p:nvPicPr>
            <p:cNvPr id="227" name="Picture 226">
              <a:extLst>
                <a:ext uri="{FF2B5EF4-FFF2-40B4-BE49-F238E27FC236}">
                  <a16:creationId xmlns:a16="http://schemas.microsoft.com/office/drawing/2014/main" id="{BFDF4824-B5F6-FCDE-F7BE-0279825B7ACB}"/>
                </a:ext>
              </a:extLst>
            </p:cNvPr>
            <p:cNvPicPr>
              <a:picLocks noChangeAspect="1"/>
            </p:cNvPicPr>
            <p:nvPr/>
          </p:nvPicPr>
          <p:blipFill>
            <a:blip r:embed="rId6"/>
            <a:stretch>
              <a:fillRect/>
            </a:stretch>
          </p:blipFill>
          <p:spPr>
            <a:xfrm>
              <a:off x="6362701" y="4724400"/>
              <a:ext cx="1721379" cy="1851025"/>
            </a:xfrm>
            <a:prstGeom prst="rect">
              <a:avLst/>
            </a:prstGeom>
          </p:spPr>
        </p:pic>
        <p:pic>
          <p:nvPicPr>
            <p:cNvPr id="228" name="Picture 227">
              <a:extLst>
                <a:ext uri="{FF2B5EF4-FFF2-40B4-BE49-F238E27FC236}">
                  <a16:creationId xmlns:a16="http://schemas.microsoft.com/office/drawing/2014/main" id="{630190E2-1E0E-C614-2931-26E5BC2214DF}"/>
                </a:ext>
              </a:extLst>
            </p:cNvPr>
            <p:cNvPicPr>
              <a:picLocks noChangeAspect="1"/>
            </p:cNvPicPr>
            <p:nvPr/>
          </p:nvPicPr>
          <p:blipFill>
            <a:blip r:embed="rId7"/>
            <a:stretch>
              <a:fillRect/>
            </a:stretch>
          </p:blipFill>
          <p:spPr>
            <a:xfrm>
              <a:off x="931324" y="2734069"/>
              <a:ext cx="2048213" cy="1462881"/>
            </a:xfrm>
            <a:prstGeom prst="rect">
              <a:avLst/>
            </a:prstGeom>
          </p:spPr>
        </p:pic>
        <p:cxnSp>
          <p:nvCxnSpPr>
            <p:cNvPr id="229" name="Straight Connector 228">
              <a:extLst>
                <a:ext uri="{FF2B5EF4-FFF2-40B4-BE49-F238E27FC236}">
                  <a16:creationId xmlns:a16="http://schemas.microsoft.com/office/drawing/2014/main" id="{B02D1827-3F20-2244-2DBE-A3524323BE51}"/>
                </a:ext>
              </a:extLst>
            </p:cNvPr>
            <p:cNvCxnSpPr>
              <a:cxnSpLocks/>
            </p:cNvCxnSpPr>
            <p:nvPr/>
          </p:nvCxnSpPr>
          <p:spPr>
            <a:xfrm>
              <a:off x="3784600" y="282971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84AE31-7EE7-CF73-889D-5A7288FA7ADA}"/>
                </a:ext>
              </a:extLst>
            </p:cNvPr>
            <p:cNvCxnSpPr>
              <a:cxnSpLocks/>
            </p:cNvCxnSpPr>
            <p:nvPr/>
          </p:nvCxnSpPr>
          <p:spPr>
            <a:xfrm flipV="1">
              <a:off x="5803900" y="153886"/>
              <a:ext cx="0" cy="2244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0E3142C-DA44-5CA2-1DC5-67212DDE1C82}"/>
                </a:ext>
              </a:extLst>
            </p:cNvPr>
            <p:cNvCxnSpPr>
              <a:cxnSpLocks/>
            </p:cNvCxnSpPr>
            <p:nvPr/>
          </p:nvCxnSpPr>
          <p:spPr>
            <a:xfrm>
              <a:off x="5334000" y="4470398"/>
              <a:ext cx="1638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D5274FD-2F4D-9F19-097F-D344D69A7B40}"/>
                </a:ext>
              </a:extLst>
            </p:cNvPr>
            <p:cNvCxnSpPr>
              <a:cxnSpLocks/>
            </p:cNvCxnSpPr>
            <p:nvPr/>
          </p:nvCxnSpPr>
          <p:spPr>
            <a:xfrm>
              <a:off x="6972300" y="4470398"/>
              <a:ext cx="0" cy="254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6313CC8-69A9-0956-1D7B-5B91422EEEB2}"/>
                </a:ext>
              </a:extLst>
            </p:cNvPr>
            <p:cNvCxnSpPr/>
            <p:nvPr/>
          </p:nvCxnSpPr>
          <p:spPr>
            <a:xfrm>
              <a:off x="5803900" y="2397918"/>
              <a:ext cx="819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91717BC7-23F3-19B7-7488-C802DB65257E}"/>
                </a:ext>
              </a:extLst>
            </p:cNvPr>
            <p:cNvCxnSpPr>
              <a:cxnSpLocks/>
            </p:cNvCxnSpPr>
            <p:nvPr/>
          </p:nvCxnSpPr>
          <p:spPr>
            <a:xfrm>
              <a:off x="8143875" y="41783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B5926E6-0026-EDCA-AFBD-48254ECB8EB7}"/>
                </a:ext>
              </a:extLst>
            </p:cNvPr>
            <p:cNvCxnSpPr>
              <a:cxnSpLocks/>
            </p:cNvCxnSpPr>
            <p:nvPr/>
          </p:nvCxnSpPr>
          <p:spPr>
            <a:xfrm>
              <a:off x="7391400" y="429259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9C99E3D-74A4-D069-A73B-5979664833F6}"/>
                </a:ext>
              </a:extLst>
            </p:cNvPr>
            <p:cNvCxnSpPr>
              <a:cxnSpLocks/>
            </p:cNvCxnSpPr>
            <p:nvPr/>
          </p:nvCxnSpPr>
          <p:spPr>
            <a:xfrm flipV="1">
              <a:off x="3954098" y="6311900"/>
              <a:ext cx="0" cy="368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F5DBD47-9E10-E55A-428F-EBEEA6B821D3}"/>
                </a:ext>
              </a:extLst>
            </p:cNvPr>
            <p:cNvCxnSpPr>
              <a:cxnSpLocks/>
              <a:stCxn id="227" idx="0"/>
            </p:cNvCxnSpPr>
            <p:nvPr/>
          </p:nvCxnSpPr>
          <p:spPr>
            <a:xfrm>
              <a:off x="7223391" y="4724400"/>
              <a:ext cx="986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1297F79-E1CE-06E5-1207-5EB570E02539}"/>
                </a:ext>
              </a:extLst>
            </p:cNvPr>
            <p:cNvCxnSpPr>
              <a:cxnSpLocks/>
            </p:cNvCxnSpPr>
            <p:nvPr/>
          </p:nvCxnSpPr>
          <p:spPr>
            <a:xfrm flipV="1">
              <a:off x="10071100" y="88900"/>
              <a:ext cx="0" cy="1780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89F1781-DC79-79E6-E59E-0228E1FACBF0}"/>
                </a:ext>
              </a:extLst>
            </p:cNvPr>
            <p:cNvCxnSpPr>
              <a:cxnSpLocks/>
            </p:cNvCxnSpPr>
            <p:nvPr/>
          </p:nvCxnSpPr>
          <p:spPr>
            <a:xfrm>
              <a:off x="152400" y="88900"/>
              <a:ext cx="9918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9C3F044-77B4-ED38-4ED1-119E939F4FF7}"/>
                </a:ext>
              </a:extLst>
            </p:cNvPr>
            <p:cNvCxnSpPr>
              <a:cxnSpLocks/>
            </p:cNvCxnSpPr>
            <p:nvPr/>
          </p:nvCxnSpPr>
          <p:spPr>
            <a:xfrm>
              <a:off x="8585200" y="22098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B7E5ED4-3A5A-F703-0F72-4C2D2F83DBC3}"/>
                </a:ext>
              </a:extLst>
            </p:cNvPr>
            <p:cNvCxnSpPr>
              <a:cxnSpLocks/>
            </p:cNvCxnSpPr>
            <p:nvPr/>
          </p:nvCxnSpPr>
          <p:spPr>
            <a:xfrm>
              <a:off x="8585200" y="4470398"/>
              <a:ext cx="0" cy="2209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179A879-619E-80E9-0B6F-8651F0FD183E}"/>
                </a:ext>
              </a:extLst>
            </p:cNvPr>
            <p:cNvCxnSpPr>
              <a:cxnSpLocks/>
            </p:cNvCxnSpPr>
            <p:nvPr/>
          </p:nvCxnSpPr>
          <p:spPr>
            <a:xfrm flipV="1">
              <a:off x="268148" y="4470398"/>
              <a:ext cx="5065852" cy="9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D45548A-D2EA-3988-4F09-9444E2D0F179}"/>
                </a:ext>
              </a:extLst>
            </p:cNvPr>
            <p:cNvCxnSpPr>
              <a:cxnSpLocks/>
            </p:cNvCxnSpPr>
            <p:nvPr/>
          </p:nvCxnSpPr>
          <p:spPr>
            <a:xfrm>
              <a:off x="9489678" y="1869677"/>
              <a:ext cx="581422" cy="0"/>
            </a:xfrm>
            <a:prstGeom prst="line">
              <a:avLst/>
            </a:prstGeom>
            <a:ln/>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F932CD6E-7DB1-B982-74E9-91A271CD464A}"/>
                </a:ext>
              </a:extLst>
            </p:cNvPr>
            <p:cNvCxnSpPr>
              <a:cxnSpLocks/>
            </p:cNvCxnSpPr>
            <p:nvPr/>
          </p:nvCxnSpPr>
          <p:spPr>
            <a:xfrm>
              <a:off x="152399" y="88900"/>
              <a:ext cx="0" cy="6591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187C8CE-BE44-855C-F09A-C64A980DB3B0}"/>
                </a:ext>
              </a:extLst>
            </p:cNvPr>
            <p:cNvCxnSpPr>
              <a:cxnSpLocks/>
            </p:cNvCxnSpPr>
            <p:nvPr/>
          </p:nvCxnSpPr>
          <p:spPr>
            <a:xfrm flipH="1" flipV="1">
              <a:off x="242747" y="141667"/>
              <a:ext cx="5554078" cy="12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82D7961-A374-C17E-CB35-2F468ECE516E}"/>
                </a:ext>
              </a:extLst>
            </p:cNvPr>
            <p:cNvCxnSpPr>
              <a:cxnSpLocks/>
            </p:cNvCxnSpPr>
            <p:nvPr/>
          </p:nvCxnSpPr>
          <p:spPr>
            <a:xfrm>
              <a:off x="242747" y="153887"/>
              <a:ext cx="25401" cy="6256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0C42F42-09AF-03E4-14CE-1EB5B12A72E2}"/>
                </a:ext>
              </a:extLst>
            </p:cNvPr>
            <p:cNvCxnSpPr>
              <a:cxnSpLocks/>
            </p:cNvCxnSpPr>
            <p:nvPr/>
          </p:nvCxnSpPr>
          <p:spPr>
            <a:xfrm flipH="1">
              <a:off x="7480300" y="4470398"/>
              <a:ext cx="1104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AC0B1FA-29F5-BFB2-2C45-2A97E973AFCA}"/>
                </a:ext>
              </a:extLst>
            </p:cNvPr>
            <p:cNvCxnSpPr>
              <a:cxnSpLocks/>
            </p:cNvCxnSpPr>
            <p:nvPr/>
          </p:nvCxnSpPr>
          <p:spPr>
            <a:xfrm flipV="1">
              <a:off x="7480300" y="4470397"/>
              <a:ext cx="0" cy="254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4015304-5918-6124-D9E5-EED51A7FCB9D}"/>
                </a:ext>
              </a:extLst>
            </p:cNvPr>
            <p:cNvCxnSpPr>
              <a:cxnSpLocks/>
            </p:cNvCxnSpPr>
            <p:nvPr/>
          </p:nvCxnSpPr>
          <p:spPr>
            <a:xfrm>
              <a:off x="520700" y="2397918"/>
              <a:ext cx="12760" cy="3742527"/>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14E2A35D-6580-2BED-ED7C-2441DBE35F25}"/>
                </a:ext>
              </a:extLst>
            </p:cNvPr>
            <p:cNvCxnSpPr>
              <a:cxnSpLocks/>
            </p:cNvCxnSpPr>
            <p:nvPr/>
          </p:nvCxnSpPr>
          <p:spPr>
            <a:xfrm flipV="1">
              <a:off x="533460" y="2387602"/>
              <a:ext cx="904478" cy="1031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7DFB5EA-6A0E-D9E1-1C7C-A627245A5A1B}"/>
                </a:ext>
              </a:extLst>
            </p:cNvPr>
            <p:cNvCxnSpPr>
              <a:cxnSpLocks/>
            </p:cNvCxnSpPr>
            <p:nvPr/>
          </p:nvCxnSpPr>
          <p:spPr>
            <a:xfrm>
              <a:off x="1437938" y="2209800"/>
              <a:ext cx="0" cy="188118"/>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171BF0A0-5D12-7385-046E-D971052A3A44}"/>
                </a:ext>
              </a:extLst>
            </p:cNvPr>
            <p:cNvCxnSpPr>
              <a:cxnSpLocks/>
            </p:cNvCxnSpPr>
            <p:nvPr/>
          </p:nvCxnSpPr>
          <p:spPr>
            <a:xfrm>
              <a:off x="533460" y="6140445"/>
              <a:ext cx="647888"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53" name="Picture 252">
              <a:extLst>
                <a:ext uri="{FF2B5EF4-FFF2-40B4-BE49-F238E27FC236}">
                  <a16:creationId xmlns:a16="http://schemas.microsoft.com/office/drawing/2014/main" id="{DC9736B3-3C74-9BA3-6AEF-DAB12B4EE3BF}"/>
                </a:ext>
              </a:extLst>
            </p:cNvPr>
            <p:cNvPicPr>
              <a:picLocks noChangeAspect="1"/>
            </p:cNvPicPr>
            <p:nvPr/>
          </p:nvPicPr>
          <p:blipFill>
            <a:blip r:embed="rId8"/>
            <a:stretch>
              <a:fillRect/>
            </a:stretch>
          </p:blipFill>
          <p:spPr>
            <a:xfrm>
              <a:off x="1086493" y="5484809"/>
              <a:ext cx="1317627" cy="1317627"/>
            </a:xfrm>
            <a:prstGeom prst="rect">
              <a:avLst/>
            </a:prstGeom>
          </p:spPr>
        </p:pic>
        <p:cxnSp>
          <p:nvCxnSpPr>
            <p:cNvPr id="254" name="Straight Connector 253">
              <a:extLst>
                <a:ext uri="{FF2B5EF4-FFF2-40B4-BE49-F238E27FC236}">
                  <a16:creationId xmlns:a16="http://schemas.microsoft.com/office/drawing/2014/main" id="{F94669CD-95BB-7382-0DFE-241F57E404AD}"/>
                </a:ext>
              </a:extLst>
            </p:cNvPr>
            <p:cNvCxnSpPr>
              <a:stCxn id="253" idx="3"/>
            </p:cNvCxnSpPr>
            <p:nvPr/>
          </p:nvCxnSpPr>
          <p:spPr>
            <a:xfrm flipV="1">
              <a:off x="2404120" y="6140445"/>
              <a:ext cx="1549978" cy="3178"/>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41330794-67C8-A8C0-A672-BA849DFA79C9}"/>
                </a:ext>
              </a:extLst>
            </p:cNvPr>
            <p:cNvCxnSpPr>
              <a:cxnSpLocks/>
            </p:cNvCxnSpPr>
            <p:nvPr/>
          </p:nvCxnSpPr>
          <p:spPr>
            <a:xfrm>
              <a:off x="152399" y="6680200"/>
              <a:ext cx="8432801" cy="0"/>
            </a:xfrm>
            <a:prstGeom prst="line">
              <a:avLst/>
            </a:prstGeom>
            <a:ln/>
          </p:spPr>
          <p:style>
            <a:lnRef idx="1">
              <a:schemeClr val="dk1"/>
            </a:lnRef>
            <a:fillRef idx="0">
              <a:schemeClr val="dk1"/>
            </a:fillRef>
            <a:effectRef idx="0">
              <a:schemeClr val="dk1"/>
            </a:effectRef>
            <a:fontRef idx="minor">
              <a:schemeClr val="tx1"/>
            </a:fontRef>
          </p:style>
        </p:cxnSp>
        <p:cxnSp>
          <p:nvCxnSpPr>
            <p:cNvPr id="256" name="Straight Connector 255">
              <a:extLst>
                <a:ext uri="{FF2B5EF4-FFF2-40B4-BE49-F238E27FC236}">
                  <a16:creationId xmlns:a16="http://schemas.microsoft.com/office/drawing/2014/main" id="{A5968325-6595-1CF8-F611-723549590D1F}"/>
                </a:ext>
              </a:extLst>
            </p:cNvPr>
            <p:cNvCxnSpPr>
              <a:cxnSpLocks/>
              <a:endCxn id="224" idx="2"/>
            </p:cNvCxnSpPr>
            <p:nvPr/>
          </p:nvCxnSpPr>
          <p:spPr>
            <a:xfrm>
              <a:off x="268148" y="6410322"/>
              <a:ext cx="3582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D75A70B-CEA5-86DC-F14B-D988BBC81579}"/>
                </a:ext>
              </a:extLst>
            </p:cNvPr>
            <p:cNvCxnSpPr>
              <a:cxnSpLocks/>
            </p:cNvCxnSpPr>
            <p:nvPr/>
          </p:nvCxnSpPr>
          <p:spPr>
            <a:xfrm flipV="1">
              <a:off x="7322080" y="4094158"/>
              <a:ext cx="14588" cy="639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2392454-7E2B-595A-B56D-67D5B87F06D6}"/>
                </a:ext>
              </a:extLst>
            </p:cNvPr>
            <p:cNvCxnSpPr/>
            <p:nvPr/>
          </p:nvCxnSpPr>
          <p:spPr>
            <a:xfrm flipH="1" flipV="1">
              <a:off x="5018388" y="4084436"/>
              <a:ext cx="2318280" cy="9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0255B825-F7D8-E8DA-2376-1888C4D6AD56}"/>
                </a:ext>
              </a:extLst>
            </p:cNvPr>
            <p:cNvCxnSpPr>
              <a:cxnSpLocks/>
            </p:cNvCxnSpPr>
            <p:nvPr/>
          </p:nvCxnSpPr>
          <p:spPr>
            <a:xfrm flipV="1">
              <a:off x="5003800" y="204685"/>
              <a:ext cx="14588" cy="3879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4223A531-6C4B-5F49-90D7-1677FD270A81}"/>
                </a:ext>
              </a:extLst>
            </p:cNvPr>
            <p:cNvCxnSpPr/>
            <p:nvPr/>
          </p:nvCxnSpPr>
          <p:spPr>
            <a:xfrm flipH="1">
              <a:off x="1701800" y="204685"/>
              <a:ext cx="330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F67C4E9-98B8-64FB-BAC5-4BB85C8C5699}"/>
                </a:ext>
              </a:extLst>
            </p:cNvPr>
            <p:cNvCxnSpPr>
              <a:cxnSpLocks/>
            </p:cNvCxnSpPr>
            <p:nvPr/>
          </p:nvCxnSpPr>
          <p:spPr>
            <a:xfrm>
              <a:off x="1701800" y="204685"/>
              <a:ext cx="0" cy="337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1415ADF-4586-5076-945B-740FBA255865}"/>
                </a:ext>
              </a:extLst>
            </p:cNvPr>
            <p:cNvCxnSpPr>
              <a:cxnSpLocks/>
            </p:cNvCxnSpPr>
            <p:nvPr/>
          </p:nvCxnSpPr>
          <p:spPr>
            <a:xfrm>
              <a:off x="7121791" y="4230586"/>
              <a:ext cx="0" cy="503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FFE4BE63-F42E-6425-7A54-B34C21513255}"/>
                </a:ext>
              </a:extLst>
            </p:cNvPr>
            <p:cNvCxnSpPr/>
            <p:nvPr/>
          </p:nvCxnSpPr>
          <p:spPr>
            <a:xfrm flipH="1" flipV="1">
              <a:off x="4483100" y="4216397"/>
              <a:ext cx="2638691" cy="14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6E7B30DA-BA3A-F6BA-A32B-066AA0BC5AEF}"/>
                </a:ext>
              </a:extLst>
            </p:cNvPr>
            <p:cNvCxnSpPr>
              <a:cxnSpLocks/>
            </p:cNvCxnSpPr>
            <p:nvPr/>
          </p:nvCxnSpPr>
          <p:spPr>
            <a:xfrm flipV="1">
              <a:off x="4483100" y="353113"/>
              <a:ext cx="0" cy="3863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1205F94-3400-EC11-F16E-C71D3107A4A9}"/>
                </a:ext>
              </a:extLst>
            </p:cNvPr>
            <p:cNvCxnSpPr>
              <a:cxnSpLocks/>
            </p:cNvCxnSpPr>
            <p:nvPr/>
          </p:nvCxnSpPr>
          <p:spPr>
            <a:xfrm flipH="1">
              <a:off x="1578336" y="341898"/>
              <a:ext cx="2904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8E9724BF-68CD-72D1-38AA-E0C465564306}"/>
                </a:ext>
              </a:extLst>
            </p:cNvPr>
            <p:cNvCxnSpPr>
              <a:cxnSpLocks/>
            </p:cNvCxnSpPr>
            <p:nvPr/>
          </p:nvCxnSpPr>
          <p:spPr>
            <a:xfrm>
              <a:off x="1574800" y="341898"/>
              <a:ext cx="0" cy="200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19CD55F-0821-DB04-0E6D-7DAC53575DEE}"/>
                </a:ext>
              </a:extLst>
            </p:cNvPr>
            <p:cNvCxnSpPr/>
            <p:nvPr/>
          </p:nvCxnSpPr>
          <p:spPr>
            <a:xfrm>
              <a:off x="1086493"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4660D4A-D80B-5EB1-0D93-86D29044A22E}"/>
                </a:ext>
              </a:extLst>
            </p:cNvPr>
            <p:cNvCxnSpPr/>
            <p:nvPr/>
          </p:nvCxnSpPr>
          <p:spPr>
            <a:xfrm>
              <a:off x="1086493"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57379245-DD3E-9237-E8BE-1F0D8FBEB339}"/>
                </a:ext>
              </a:extLst>
            </p:cNvPr>
            <p:cNvCxnSpPr/>
            <p:nvPr/>
          </p:nvCxnSpPr>
          <p:spPr>
            <a:xfrm flipH="1">
              <a:off x="152399" y="3429000"/>
              <a:ext cx="934094" cy="0"/>
            </a:xfrm>
            <a:prstGeom prst="line">
              <a:avLst/>
            </a:prstGeom>
          </p:spPr>
          <p:style>
            <a:lnRef idx="1">
              <a:schemeClr val="dk1"/>
            </a:lnRef>
            <a:fillRef idx="0">
              <a:schemeClr val="dk1"/>
            </a:fillRef>
            <a:effectRef idx="0">
              <a:schemeClr val="dk1"/>
            </a:effectRef>
            <a:fontRef idx="minor">
              <a:schemeClr val="tx1"/>
            </a:fontRef>
          </p:style>
        </p:cxnSp>
        <p:cxnSp>
          <p:nvCxnSpPr>
            <p:cNvPr id="270" name="Straight Connector 269">
              <a:extLst>
                <a:ext uri="{FF2B5EF4-FFF2-40B4-BE49-F238E27FC236}">
                  <a16:creationId xmlns:a16="http://schemas.microsoft.com/office/drawing/2014/main" id="{219410B0-A626-E62F-7611-906916DBC21C}"/>
                </a:ext>
              </a:extLst>
            </p:cNvPr>
            <p:cNvCxnSpPr/>
            <p:nvPr/>
          </p:nvCxnSpPr>
          <p:spPr>
            <a:xfrm flipH="1">
              <a:off x="673100" y="3238500"/>
              <a:ext cx="413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E4646FE-C6C4-9576-E1C1-3CB5F444E37E}"/>
                </a:ext>
              </a:extLst>
            </p:cNvPr>
            <p:cNvCxnSpPr>
              <a:cxnSpLocks/>
            </p:cNvCxnSpPr>
            <p:nvPr/>
          </p:nvCxnSpPr>
          <p:spPr>
            <a:xfrm flipV="1">
              <a:off x="673100" y="2501900"/>
              <a:ext cx="0" cy="73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EA68AF2-4F9A-AF90-CC30-3ADDC6BEB471}"/>
                </a:ext>
              </a:extLst>
            </p:cNvPr>
            <p:cNvCxnSpPr/>
            <p:nvPr/>
          </p:nvCxnSpPr>
          <p:spPr>
            <a:xfrm>
              <a:off x="673100" y="2489200"/>
              <a:ext cx="32809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1FB4FB65-C72D-B909-84E6-19A5F1901ACB}"/>
                </a:ext>
              </a:extLst>
            </p:cNvPr>
            <p:cNvCxnSpPr/>
            <p:nvPr/>
          </p:nvCxnSpPr>
          <p:spPr>
            <a:xfrm flipV="1">
              <a:off x="3954098" y="442014"/>
              <a:ext cx="0" cy="2059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06804BD-4017-49CD-0EB2-5B2439077EB4}"/>
                </a:ext>
              </a:extLst>
            </p:cNvPr>
            <p:cNvCxnSpPr/>
            <p:nvPr/>
          </p:nvCxnSpPr>
          <p:spPr>
            <a:xfrm flipH="1">
              <a:off x="2313599" y="442014"/>
              <a:ext cx="1640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4983834-F43E-E8A4-7D33-D06F9C33187D}"/>
                </a:ext>
              </a:extLst>
            </p:cNvPr>
            <p:cNvCxnSpPr>
              <a:cxnSpLocks/>
            </p:cNvCxnSpPr>
            <p:nvPr/>
          </p:nvCxnSpPr>
          <p:spPr>
            <a:xfrm>
              <a:off x="2313599" y="442014"/>
              <a:ext cx="13706" cy="254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8922D3C-8B4B-4B14-F6CA-2C6DBBA5CDF7}"/>
                </a:ext>
              </a:extLst>
            </p:cNvPr>
            <p:cNvCxnSpPr>
              <a:cxnSpLocks/>
            </p:cNvCxnSpPr>
            <p:nvPr/>
          </p:nvCxnSpPr>
          <p:spPr>
            <a:xfrm flipH="1">
              <a:off x="393700" y="3301154"/>
              <a:ext cx="6927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D4ECAD0-ACA7-B5DD-FF2C-72FEFECA5DC0}"/>
                </a:ext>
              </a:extLst>
            </p:cNvPr>
            <p:cNvCxnSpPr>
              <a:cxnSpLocks/>
            </p:cNvCxnSpPr>
            <p:nvPr/>
          </p:nvCxnSpPr>
          <p:spPr>
            <a:xfrm flipV="1">
              <a:off x="393700" y="251100"/>
              <a:ext cx="0" cy="3031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E14D982C-95DB-FECD-E023-FEFA387FE2A1}"/>
                </a:ext>
              </a:extLst>
            </p:cNvPr>
            <p:cNvCxnSpPr>
              <a:cxnSpLocks/>
            </p:cNvCxnSpPr>
            <p:nvPr/>
          </p:nvCxnSpPr>
          <p:spPr>
            <a:xfrm>
              <a:off x="406400" y="251100"/>
              <a:ext cx="20269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0E04D043-B1A2-8CE0-DCFE-C8718042E346}"/>
                </a:ext>
              </a:extLst>
            </p:cNvPr>
            <p:cNvCxnSpPr/>
            <p:nvPr/>
          </p:nvCxnSpPr>
          <p:spPr>
            <a:xfrm>
              <a:off x="2404120" y="2511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49ABC1DA-4428-D677-DCA2-7BAEE36E7E7E}"/>
                </a:ext>
              </a:extLst>
            </p:cNvPr>
            <p:cNvCxnSpPr>
              <a:cxnSpLocks/>
            </p:cNvCxnSpPr>
            <p:nvPr/>
          </p:nvCxnSpPr>
          <p:spPr>
            <a:xfrm>
              <a:off x="-199380" y="124949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C0C3EBEF-11BB-DE67-21DC-D6CA55F592B3}"/>
                </a:ext>
              </a:extLst>
            </p:cNvPr>
            <p:cNvCxnSpPr>
              <a:cxnSpLocks/>
            </p:cNvCxnSpPr>
            <p:nvPr/>
          </p:nvCxnSpPr>
          <p:spPr>
            <a:xfrm>
              <a:off x="-342900" y="6960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4226EAA-D264-F29C-4B4D-501E15553B9B}"/>
                </a:ext>
              </a:extLst>
            </p:cNvPr>
            <p:cNvCxnSpPr>
              <a:cxnSpLocks/>
              <a:stCxn id="226" idx="0"/>
              <a:endCxn id="226" idx="0"/>
            </p:cNvCxnSpPr>
            <p:nvPr/>
          </p:nvCxnSpPr>
          <p:spPr>
            <a:xfrm>
              <a:off x="2339197" y="5421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04288C8-FAD2-BF31-09CC-1AF38A08F742}"/>
                </a:ext>
              </a:extLst>
            </p:cNvPr>
            <p:cNvCxnSpPr>
              <a:stCxn id="226" idx="0"/>
              <a:endCxn id="226" idx="0"/>
            </p:cNvCxnSpPr>
            <p:nvPr/>
          </p:nvCxnSpPr>
          <p:spPr>
            <a:xfrm>
              <a:off x="2339197" y="5421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1ADCDD08-9187-79CB-29A7-02E7D77FA6BC}"/>
                </a:ext>
              </a:extLst>
            </p:cNvPr>
            <p:cNvCxnSpPr/>
            <p:nvPr/>
          </p:nvCxnSpPr>
          <p:spPr>
            <a:xfrm>
              <a:off x="2433340" y="243507"/>
              <a:ext cx="0" cy="317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BE56F164-B924-1D63-C1EA-CE10D84001A5}"/>
                </a:ext>
              </a:extLst>
            </p:cNvPr>
            <p:cNvCxnSpPr>
              <a:cxnSpLocks/>
            </p:cNvCxnSpPr>
            <p:nvPr/>
          </p:nvCxnSpPr>
          <p:spPr>
            <a:xfrm>
              <a:off x="9489678" y="2407347"/>
              <a:ext cx="797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2144E03-FB2C-CA88-44D9-3909C9F5E853}"/>
                </a:ext>
              </a:extLst>
            </p:cNvPr>
            <p:cNvCxnSpPr/>
            <p:nvPr/>
          </p:nvCxnSpPr>
          <p:spPr>
            <a:xfrm>
              <a:off x="10299700" y="239791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5C1D3EA7-89B9-7CB9-77C6-802ADEDA9E90}"/>
                </a:ext>
              </a:extLst>
            </p:cNvPr>
            <p:cNvCxnSpPr/>
            <p:nvPr/>
          </p:nvCxnSpPr>
          <p:spPr>
            <a:xfrm>
              <a:off x="10287000" y="2407347"/>
              <a:ext cx="0" cy="831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29600E1-C38C-5C7A-4E1D-E9350438370D}"/>
                </a:ext>
              </a:extLst>
            </p:cNvPr>
            <p:cNvCxnSpPr>
              <a:cxnSpLocks/>
            </p:cNvCxnSpPr>
            <p:nvPr/>
          </p:nvCxnSpPr>
          <p:spPr>
            <a:xfrm>
              <a:off x="10287000" y="3238500"/>
              <a:ext cx="1014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D648C1E-2DEE-BD91-ED20-F317990C33B0}"/>
                </a:ext>
              </a:extLst>
            </p:cNvPr>
            <p:cNvCxnSpPr>
              <a:cxnSpLocks/>
            </p:cNvCxnSpPr>
            <p:nvPr/>
          </p:nvCxnSpPr>
          <p:spPr>
            <a:xfrm>
              <a:off x="11301112" y="2594222"/>
              <a:ext cx="0" cy="644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F6266484-C12E-55CF-6473-20E43F6BA620}"/>
                </a:ext>
              </a:extLst>
            </p:cNvPr>
            <p:cNvCxnSpPr>
              <a:cxnSpLocks/>
            </p:cNvCxnSpPr>
            <p:nvPr/>
          </p:nvCxnSpPr>
          <p:spPr>
            <a:xfrm flipH="1">
              <a:off x="10541000" y="2501900"/>
              <a:ext cx="671212" cy="0"/>
            </a:xfrm>
            <a:prstGeom prst="line">
              <a:avLst/>
            </a:prstGeom>
          </p:spPr>
          <p:style>
            <a:lnRef idx="1">
              <a:schemeClr val="dk1"/>
            </a:lnRef>
            <a:fillRef idx="0">
              <a:schemeClr val="dk1"/>
            </a:fillRef>
            <a:effectRef idx="0">
              <a:schemeClr val="dk1"/>
            </a:effectRef>
            <a:fontRef idx="minor">
              <a:schemeClr val="tx1"/>
            </a:fontRef>
          </p:style>
        </p:cxnSp>
        <p:cxnSp>
          <p:nvCxnSpPr>
            <p:cNvPr id="291" name="Straight Connector 290">
              <a:extLst>
                <a:ext uri="{FF2B5EF4-FFF2-40B4-BE49-F238E27FC236}">
                  <a16:creationId xmlns:a16="http://schemas.microsoft.com/office/drawing/2014/main" id="{0CBE57A3-8F89-425B-3494-9C39499C3ADC}"/>
                </a:ext>
              </a:extLst>
            </p:cNvPr>
            <p:cNvCxnSpPr/>
            <p:nvPr/>
          </p:nvCxnSpPr>
          <p:spPr>
            <a:xfrm flipV="1">
              <a:off x="10541000" y="2144560"/>
              <a:ext cx="0" cy="344640"/>
            </a:xfrm>
            <a:prstGeom prst="line">
              <a:avLst/>
            </a:prstGeom>
          </p:spPr>
          <p:style>
            <a:lnRef idx="1">
              <a:schemeClr val="dk1"/>
            </a:lnRef>
            <a:fillRef idx="0">
              <a:schemeClr val="dk1"/>
            </a:fillRef>
            <a:effectRef idx="0">
              <a:schemeClr val="dk1"/>
            </a:effectRef>
            <a:fontRef idx="minor">
              <a:schemeClr val="tx1"/>
            </a:fontRef>
          </p:style>
        </p:cxnSp>
        <p:cxnSp>
          <p:nvCxnSpPr>
            <p:cNvPr id="292" name="Straight Connector 291">
              <a:extLst>
                <a:ext uri="{FF2B5EF4-FFF2-40B4-BE49-F238E27FC236}">
                  <a16:creationId xmlns:a16="http://schemas.microsoft.com/office/drawing/2014/main" id="{1C764787-D16D-0233-020E-CAC4C7E1657A}"/>
                </a:ext>
              </a:extLst>
            </p:cNvPr>
            <p:cNvCxnSpPr/>
            <p:nvPr/>
          </p:nvCxnSpPr>
          <p:spPr>
            <a:xfrm flipH="1">
              <a:off x="9888339" y="2144560"/>
              <a:ext cx="652661" cy="0"/>
            </a:xfrm>
            <a:prstGeom prst="line">
              <a:avLst/>
            </a:prstGeom>
          </p:spPr>
          <p:style>
            <a:lnRef idx="1">
              <a:schemeClr val="dk1"/>
            </a:lnRef>
            <a:fillRef idx="0">
              <a:schemeClr val="dk1"/>
            </a:fillRef>
            <a:effectRef idx="0">
              <a:schemeClr val="dk1"/>
            </a:effectRef>
            <a:fontRef idx="minor">
              <a:schemeClr val="tx1"/>
            </a:fontRef>
          </p:style>
        </p:cxnSp>
        <p:cxnSp>
          <p:nvCxnSpPr>
            <p:cNvPr id="293" name="Straight Connector 292">
              <a:extLst>
                <a:ext uri="{FF2B5EF4-FFF2-40B4-BE49-F238E27FC236}">
                  <a16:creationId xmlns:a16="http://schemas.microsoft.com/office/drawing/2014/main" id="{8D362156-F4B6-6141-98DD-68789FA5B7E0}"/>
                </a:ext>
              </a:extLst>
            </p:cNvPr>
            <p:cNvCxnSpPr/>
            <p:nvPr/>
          </p:nvCxnSpPr>
          <p:spPr>
            <a:xfrm flipV="1">
              <a:off x="9888339" y="1869677"/>
              <a:ext cx="0" cy="274883"/>
            </a:xfrm>
            <a:prstGeom prst="line">
              <a:avLst/>
            </a:prstGeom>
          </p:spPr>
          <p:style>
            <a:lnRef idx="1">
              <a:schemeClr val="dk1"/>
            </a:lnRef>
            <a:fillRef idx="0">
              <a:schemeClr val="dk1"/>
            </a:fillRef>
            <a:effectRef idx="0">
              <a:schemeClr val="dk1"/>
            </a:effectRef>
            <a:fontRef idx="minor">
              <a:schemeClr val="tx1"/>
            </a:fontRef>
          </p:style>
        </p:cxnSp>
        <p:cxnSp>
          <p:nvCxnSpPr>
            <p:cNvPr id="294" name="Straight Connector 293">
              <a:extLst>
                <a:ext uri="{FF2B5EF4-FFF2-40B4-BE49-F238E27FC236}">
                  <a16:creationId xmlns:a16="http://schemas.microsoft.com/office/drawing/2014/main" id="{38A87CF4-9F51-7868-C0AA-66D82137F37C}"/>
                </a:ext>
              </a:extLst>
            </p:cNvPr>
            <p:cNvCxnSpPr/>
            <p:nvPr/>
          </p:nvCxnSpPr>
          <p:spPr>
            <a:xfrm flipH="1">
              <a:off x="268148" y="3136900"/>
              <a:ext cx="913200" cy="0"/>
            </a:xfrm>
            <a:prstGeom prst="line">
              <a:avLst/>
            </a:prstGeom>
          </p:spPr>
          <p:style>
            <a:lnRef idx="1">
              <a:schemeClr val="accent1"/>
            </a:lnRef>
            <a:fillRef idx="0">
              <a:schemeClr val="accent1"/>
            </a:fillRef>
            <a:effectRef idx="0">
              <a:schemeClr val="accent1"/>
            </a:effectRef>
            <a:fontRef idx="minor">
              <a:schemeClr val="tx1"/>
            </a:fontRef>
          </p:style>
        </p:cxnSp>
        <p:sp>
          <p:nvSpPr>
            <p:cNvPr id="296" name="TextBox 295">
              <a:extLst>
                <a:ext uri="{FF2B5EF4-FFF2-40B4-BE49-F238E27FC236}">
                  <a16:creationId xmlns:a16="http://schemas.microsoft.com/office/drawing/2014/main" id="{CE951AEC-CF77-3133-588D-A64A0CB07ABE}"/>
                </a:ext>
              </a:extLst>
            </p:cNvPr>
            <p:cNvSpPr txBox="1"/>
            <p:nvPr/>
          </p:nvSpPr>
          <p:spPr>
            <a:xfrm rot="16200000">
              <a:off x="-73032" y="1061429"/>
              <a:ext cx="1492265" cy="45839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NODE MCU</a:t>
              </a:r>
            </a:p>
          </p:txBody>
        </p:sp>
        <p:sp>
          <p:nvSpPr>
            <p:cNvPr id="297" name="TextBox 296">
              <a:extLst>
                <a:ext uri="{FF2B5EF4-FFF2-40B4-BE49-F238E27FC236}">
                  <a16:creationId xmlns:a16="http://schemas.microsoft.com/office/drawing/2014/main" id="{924C0C27-82F8-2DAE-88FA-66668C182A0E}"/>
                </a:ext>
              </a:extLst>
            </p:cNvPr>
            <p:cNvSpPr txBox="1"/>
            <p:nvPr/>
          </p:nvSpPr>
          <p:spPr>
            <a:xfrm>
              <a:off x="2932698" y="3226744"/>
              <a:ext cx="1597242" cy="458011"/>
            </a:xfrm>
            <a:prstGeom prst="rect">
              <a:avLst/>
            </a:prstGeom>
            <a:noFill/>
          </p:spPr>
          <p:txBody>
            <a:bodyPr wrap="square">
              <a:spAutoFit/>
            </a:bodyPr>
            <a:lstStyle/>
            <a:p>
              <a:r>
                <a:rPr lang="en-US" sz="1200" b="1" dirty="0">
                  <a:latin typeface="Times New Roman" panose="02020603050405020304" pitchFamily="18" charset="0"/>
                  <a:cs typeface="Times New Roman" panose="02020603050405020304" pitchFamily="18" charset="0"/>
                </a:rPr>
                <a:t>FINGERPRINT SENSOR</a:t>
              </a:r>
            </a:p>
          </p:txBody>
        </p:sp>
        <p:sp>
          <p:nvSpPr>
            <p:cNvPr id="298" name="TextBox 297">
              <a:extLst>
                <a:ext uri="{FF2B5EF4-FFF2-40B4-BE49-F238E27FC236}">
                  <a16:creationId xmlns:a16="http://schemas.microsoft.com/office/drawing/2014/main" id="{CF063FAB-DB4C-6E15-AF2A-DD62DB42083F}"/>
                </a:ext>
              </a:extLst>
            </p:cNvPr>
            <p:cNvSpPr txBox="1"/>
            <p:nvPr/>
          </p:nvSpPr>
          <p:spPr>
            <a:xfrm>
              <a:off x="985698" y="5219225"/>
              <a:ext cx="2738293" cy="36630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FORCE SENSOR</a:t>
              </a:r>
            </a:p>
          </p:txBody>
        </p:sp>
        <p:sp>
          <p:nvSpPr>
            <p:cNvPr id="299" name="TextBox 298">
              <a:extLst>
                <a:ext uri="{FF2B5EF4-FFF2-40B4-BE49-F238E27FC236}">
                  <a16:creationId xmlns:a16="http://schemas.microsoft.com/office/drawing/2014/main" id="{3AEF5965-01DC-7060-F552-772542A2F5D0}"/>
                </a:ext>
              </a:extLst>
            </p:cNvPr>
            <p:cNvSpPr txBox="1"/>
            <p:nvPr/>
          </p:nvSpPr>
          <p:spPr>
            <a:xfrm>
              <a:off x="8544343" y="5326344"/>
              <a:ext cx="114298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GPS</a:t>
              </a:r>
            </a:p>
          </p:txBody>
        </p:sp>
        <p:sp>
          <p:nvSpPr>
            <p:cNvPr id="300" name="TextBox 299">
              <a:extLst>
                <a:ext uri="{FF2B5EF4-FFF2-40B4-BE49-F238E27FC236}">
                  <a16:creationId xmlns:a16="http://schemas.microsoft.com/office/drawing/2014/main" id="{D5B05F95-8CD8-9BB9-2E50-BABDF524C01B}"/>
                </a:ext>
              </a:extLst>
            </p:cNvPr>
            <p:cNvSpPr txBox="1"/>
            <p:nvPr/>
          </p:nvSpPr>
          <p:spPr>
            <a:xfrm>
              <a:off x="7101181" y="178084"/>
              <a:ext cx="2367231"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ARDUINO UNO</a:t>
              </a:r>
            </a:p>
          </p:txBody>
        </p:sp>
        <p:sp>
          <p:nvSpPr>
            <p:cNvPr id="301" name="TextBox 300">
              <a:extLst>
                <a:ext uri="{FF2B5EF4-FFF2-40B4-BE49-F238E27FC236}">
                  <a16:creationId xmlns:a16="http://schemas.microsoft.com/office/drawing/2014/main" id="{3A0A63C3-2992-372F-D56C-58C88A4FC584}"/>
                </a:ext>
              </a:extLst>
            </p:cNvPr>
            <p:cNvSpPr txBox="1"/>
            <p:nvPr/>
          </p:nvSpPr>
          <p:spPr>
            <a:xfrm>
              <a:off x="10412112" y="889221"/>
              <a:ext cx="1459888" cy="36630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BUZZER</a:t>
              </a:r>
            </a:p>
          </p:txBody>
        </p:sp>
        <p:sp>
          <p:nvSpPr>
            <p:cNvPr id="302" name="TextBox 301">
              <a:extLst>
                <a:ext uri="{FF2B5EF4-FFF2-40B4-BE49-F238E27FC236}">
                  <a16:creationId xmlns:a16="http://schemas.microsoft.com/office/drawing/2014/main" id="{ECF894E4-4E35-B1C1-121C-3ED1A39452BA}"/>
                </a:ext>
              </a:extLst>
            </p:cNvPr>
            <p:cNvSpPr txBox="1"/>
            <p:nvPr/>
          </p:nvSpPr>
          <p:spPr>
            <a:xfrm>
              <a:off x="6603804" y="2213252"/>
              <a:ext cx="803238" cy="369332"/>
            </a:xfrm>
            <a:prstGeom prst="rect">
              <a:avLst/>
            </a:prstGeom>
            <a:noFill/>
          </p:spPr>
          <p:txBody>
            <a:bodyPr wrap="square">
              <a:spAutoFit/>
            </a:bodyPr>
            <a:lstStyle/>
            <a:p>
              <a:r>
                <a:rPr lang="en-US" b="1" dirty="0">
                  <a:solidFill>
                    <a:srgbClr val="FFFF00"/>
                  </a:solidFill>
                </a:rPr>
                <a:t>5V</a:t>
              </a:r>
            </a:p>
          </p:txBody>
        </p:sp>
        <p:sp>
          <p:nvSpPr>
            <p:cNvPr id="303" name="TextBox 302">
              <a:extLst>
                <a:ext uri="{FF2B5EF4-FFF2-40B4-BE49-F238E27FC236}">
                  <a16:creationId xmlns:a16="http://schemas.microsoft.com/office/drawing/2014/main" id="{A301E62C-C8C5-CABF-ECF9-9F6BAC2FDE55}"/>
                </a:ext>
              </a:extLst>
            </p:cNvPr>
            <p:cNvSpPr txBox="1"/>
            <p:nvPr/>
          </p:nvSpPr>
          <p:spPr>
            <a:xfrm>
              <a:off x="9272889" y="2226598"/>
              <a:ext cx="602433" cy="369332"/>
            </a:xfrm>
            <a:prstGeom prst="rect">
              <a:avLst/>
            </a:prstGeom>
            <a:noFill/>
          </p:spPr>
          <p:txBody>
            <a:bodyPr wrap="square">
              <a:spAutoFit/>
            </a:bodyPr>
            <a:lstStyle/>
            <a:p>
              <a:r>
                <a:rPr lang="en-US" b="1" dirty="0">
                  <a:solidFill>
                    <a:srgbClr val="FFFF00"/>
                  </a:solidFill>
                </a:rPr>
                <a:t>9</a:t>
              </a:r>
            </a:p>
          </p:txBody>
        </p:sp>
        <p:sp>
          <p:nvSpPr>
            <p:cNvPr id="304" name="TextBox 303">
              <a:extLst>
                <a:ext uri="{FF2B5EF4-FFF2-40B4-BE49-F238E27FC236}">
                  <a16:creationId xmlns:a16="http://schemas.microsoft.com/office/drawing/2014/main" id="{F9FB347C-4706-F4D9-320B-43EBA8CC11EA}"/>
                </a:ext>
              </a:extLst>
            </p:cNvPr>
            <p:cNvSpPr txBox="1"/>
            <p:nvPr/>
          </p:nvSpPr>
          <p:spPr>
            <a:xfrm>
              <a:off x="8905025" y="1659226"/>
              <a:ext cx="1752595" cy="369332"/>
            </a:xfrm>
            <a:prstGeom prst="rect">
              <a:avLst/>
            </a:prstGeom>
            <a:noFill/>
          </p:spPr>
          <p:txBody>
            <a:bodyPr wrap="square">
              <a:spAutoFit/>
            </a:bodyPr>
            <a:lstStyle/>
            <a:p>
              <a:r>
                <a:rPr lang="en-US" b="1" dirty="0">
                  <a:solidFill>
                    <a:srgbClr val="FFFF00"/>
                  </a:solidFill>
                </a:rPr>
                <a:t>Gnd</a:t>
              </a:r>
            </a:p>
          </p:txBody>
        </p:sp>
        <p:sp>
          <p:nvSpPr>
            <p:cNvPr id="305" name="TextBox 304">
              <a:extLst>
                <a:ext uri="{FF2B5EF4-FFF2-40B4-BE49-F238E27FC236}">
                  <a16:creationId xmlns:a16="http://schemas.microsoft.com/office/drawing/2014/main" id="{BE301285-CC54-76E6-393A-24FE92B8E3CE}"/>
                </a:ext>
              </a:extLst>
            </p:cNvPr>
            <p:cNvSpPr txBox="1"/>
            <p:nvPr/>
          </p:nvSpPr>
          <p:spPr>
            <a:xfrm>
              <a:off x="1145234" y="595405"/>
              <a:ext cx="697156" cy="448917"/>
            </a:xfrm>
            <a:prstGeom prst="rect">
              <a:avLst/>
            </a:prstGeom>
            <a:noFill/>
          </p:spPr>
          <p:txBody>
            <a:bodyPr wrap="square">
              <a:spAutoFit/>
            </a:bodyPr>
            <a:lstStyle/>
            <a:p>
              <a:r>
                <a:rPr lang="en-US" b="1" dirty="0">
                  <a:solidFill>
                    <a:srgbClr val="FFFF00"/>
                  </a:solidFill>
                </a:rPr>
                <a:t>D1</a:t>
              </a:r>
            </a:p>
          </p:txBody>
        </p:sp>
        <p:sp>
          <p:nvSpPr>
            <p:cNvPr id="306" name="TextBox 305">
              <a:extLst>
                <a:ext uri="{FF2B5EF4-FFF2-40B4-BE49-F238E27FC236}">
                  <a16:creationId xmlns:a16="http://schemas.microsoft.com/office/drawing/2014/main" id="{FE0272A6-2B29-3BF2-7DC9-72103FE81C71}"/>
                </a:ext>
              </a:extLst>
            </p:cNvPr>
            <p:cNvSpPr txBox="1"/>
            <p:nvPr/>
          </p:nvSpPr>
          <p:spPr>
            <a:xfrm>
              <a:off x="1562066" y="580685"/>
              <a:ext cx="1694930" cy="369332"/>
            </a:xfrm>
            <a:prstGeom prst="rect">
              <a:avLst/>
            </a:prstGeom>
            <a:noFill/>
          </p:spPr>
          <p:txBody>
            <a:bodyPr wrap="square">
              <a:spAutoFit/>
            </a:bodyPr>
            <a:lstStyle/>
            <a:p>
              <a:r>
                <a:rPr lang="en-US" b="1" dirty="0">
                  <a:solidFill>
                    <a:srgbClr val="FFFF00"/>
                  </a:solidFill>
                </a:rPr>
                <a:t>D2</a:t>
              </a:r>
            </a:p>
          </p:txBody>
        </p:sp>
        <p:sp>
          <p:nvSpPr>
            <p:cNvPr id="307" name="TextBox 306">
              <a:extLst>
                <a:ext uri="{FF2B5EF4-FFF2-40B4-BE49-F238E27FC236}">
                  <a16:creationId xmlns:a16="http://schemas.microsoft.com/office/drawing/2014/main" id="{464DB819-6788-11BC-D627-EAA3C71AD708}"/>
                </a:ext>
              </a:extLst>
            </p:cNvPr>
            <p:cNvSpPr txBox="1"/>
            <p:nvPr/>
          </p:nvSpPr>
          <p:spPr>
            <a:xfrm>
              <a:off x="2003439" y="579886"/>
              <a:ext cx="1615952" cy="369332"/>
            </a:xfrm>
            <a:prstGeom prst="rect">
              <a:avLst/>
            </a:prstGeom>
            <a:noFill/>
          </p:spPr>
          <p:txBody>
            <a:bodyPr wrap="square">
              <a:spAutoFit/>
            </a:bodyPr>
            <a:lstStyle/>
            <a:p>
              <a:r>
                <a:rPr lang="en-US" b="1" dirty="0">
                  <a:solidFill>
                    <a:srgbClr val="FFFF00"/>
                  </a:solidFill>
                </a:rPr>
                <a:t>D5</a:t>
              </a:r>
            </a:p>
          </p:txBody>
        </p:sp>
        <p:sp>
          <p:nvSpPr>
            <p:cNvPr id="308" name="TextBox 307">
              <a:extLst>
                <a:ext uri="{FF2B5EF4-FFF2-40B4-BE49-F238E27FC236}">
                  <a16:creationId xmlns:a16="http://schemas.microsoft.com/office/drawing/2014/main" id="{851A09D8-ACE7-FC41-01F0-2FAAF2DD15CF}"/>
                </a:ext>
              </a:extLst>
            </p:cNvPr>
            <p:cNvSpPr txBox="1"/>
            <p:nvPr/>
          </p:nvSpPr>
          <p:spPr>
            <a:xfrm>
              <a:off x="2350989" y="560561"/>
              <a:ext cx="1095252" cy="369332"/>
            </a:xfrm>
            <a:prstGeom prst="rect">
              <a:avLst/>
            </a:prstGeom>
            <a:noFill/>
          </p:spPr>
          <p:txBody>
            <a:bodyPr wrap="square">
              <a:spAutoFit/>
            </a:bodyPr>
            <a:lstStyle/>
            <a:p>
              <a:r>
                <a:rPr lang="en-US" b="1" dirty="0">
                  <a:solidFill>
                    <a:srgbClr val="FFFF00"/>
                  </a:solidFill>
                </a:rPr>
                <a:t>D6</a:t>
              </a:r>
            </a:p>
          </p:txBody>
        </p:sp>
        <p:sp>
          <p:nvSpPr>
            <p:cNvPr id="309" name="TextBox 308">
              <a:extLst>
                <a:ext uri="{FF2B5EF4-FFF2-40B4-BE49-F238E27FC236}">
                  <a16:creationId xmlns:a16="http://schemas.microsoft.com/office/drawing/2014/main" id="{A3898DF6-66EE-046D-FE8C-BEB88E7030EE}"/>
                </a:ext>
              </a:extLst>
            </p:cNvPr>
            <p:cNvSpPr txBox="1"/>
            <p:nvPr/>
          </p:nvSpPr>
          <p:spPr>
            <a:xfrm>
              <a:off x="1133138" y="2933474"/>
              <a:ext cx="761505" cy="276999"/>
            </a:xfrm>
            <a:prstGeom prst="rect">
              <a:avLst/>
            </a:prstGeom>
            <a:noFill/>
          </p:spPr>
          <p:txBody>
            <a:bodyPr wrap="square">
              <a:spAutoFit/>
            </a:bodyPr>
            <a:lstStyle/>
            <a:p>
              <a:r>
                <a:rPr lang="en-US" sz="1200" b="1" dirty="0"/>
                <a:t>Vin</a:t>
              </a:r>
            </a:p>
          </p:txBody>
        </p:sp>
        <p:sp>
          <p:nvSpPr>
            <p:cNvPr id="310" name="TextBox 309">
              <a:extLst>
                <a:ext uri="{FF2B5EF4-FFF2-40B4-BE49-F238E27FC236}">
                  <a16:creationId xmlns:a16="http://schemas.microsoft.com/office/drawing/2014/main" id="{666C0B7F-3C60-26F2-876C-E19EFFDA2ADE}"/>
                </a:ext>
              </a:extLst>
            </p:cNvPr>
            <p:cNvSpPr txBox="1"/>
            <p:nvPr/>
          </p:nvSpPr>
          <p:spPr>
            <a:xfrm>
              <a:off x="1146208" y="3053554"/>
              <a:ext cx="506766" cy="274725"/>
            </a:xfrm>
            <a:prstGeom prst="rect">
              <a:avLst/>
            </a:prstGeom>
            <a:noFill/>
          </p:spPr>
          <p:txBody>
            <a:bodyPr wrap="square">
              <a:spAutoFit/>
            </a:bodyPr>
            <a:lstStyle/>
            <a:p>
              <a:r>
                <a:rPr lang="en-US" sz="1200" b="1" dirty="0"/>
                <a:t>Tx</a:t>
              </a:r>
            </a:p>
          </p:txBody>
        </p:sp>
        <p:sp>
          <p:nvSpPr>
            <p:cNvPr id="311" name="TextBox 310">
              <a:extLst>
                <a:ext uri="{FF2B5EF4-FFF2-40B4-BE49-F238E27FC236}">
                  <a16:creationId xmlns:a16="http://schemas.microsoft.com/office/drawing/2014/main" id="{564DA4AA-3261-79F5-8DC8-CBC76CFCB820}"/>
                </a:ext>
              </a:extLst>
            </p:cNvPr>
            <p:cNvSpPr txBox="1"/>
            <p:nvPr/>
          </p:nvSpPr>
          <p:spPr>
            <a:xfrm>
              <a:off x="1146208" y="3172040"/>
              <a:ext cx="469287" cy="274725"/>
            </a:xfrm>
            <a:prstGeom prst="rect">
              <a:avLst/>
            </a:prstGeom>
            <a:noFill/>
          </p:spPr>
          <p:txBody>
            <a:bodyPr wrap="square">
              <a:spAutoFit/>
            </a:bodyPr>
            <a:lstStyle/>
            <a:p>
              <a:r>
                <a:rPr lang="en-US" sz="1200" b="1" dirty="0"/>
                <a:t>Rx</a:t>
              </a:r>
            </a:p>
          </p:txBody>
        </p:sp>
        <p:sp>
          <p:nvSpPr>
            <p:cNvPr id="312" name="TextBox 311">
              <a:extLst>
                <a:ext uri="{FF2B5EF4-FFF2-40B4-BE49-F238E27FC236}">
                  <a16:creationId xmlns:a16="http://schemas.microsoft.com/office/drawing/2014/main" id="{F3601876-02BD-B461-BE30-F9CB529A36DF}"/>
                </a:ext>
              </a:extLst>
            </p:cNvPr>
            <p:cNvSpPr txBox="1"/>
            <p:nvPr/>
          </p:nvSpPr>
          <p:spPr>
            <a:xfrm>
              <a:off x="1096502" y="3290618"/>
              <a:ext cx="633136" cy="274725"/>
            </a:xfrm>
            <a:prstGeom prst="rect">
              <a:avLst/>
            </a:prstGeom>
            <a:noFill/>
          </p:spPr>
          <p:txBody>
            <a:bodyPr wrap="square">
              <a:spAutoFit/>
            </a:bodyPr>
            <a:lstStyle/>
            <a:p>
              <a:r>
                <a:rPr lang="en-US" sz="1200" b="1" dirty="0"/>
                <a:t>Gnd</a:t>
              </a:r>
            </a:p>
          </p:txBody>
        </p:sp>
        <p:sp>
          <p:nvSpPr>
            <p:cNvPr id="313" name="TextBox 312">
              <a:extLst>
                <a:ext uri="{FF2B5EF4-FFF2-40B4-BE49-F238E27FC236}">
                  <a16:creationId xmlns:a16="http://schemas.microsoft.com/office/drawing/2014/main" id="{707CE127-22A3-5910-AC95-7CFE421A0729}"/>
                </a:ext>
              </a:extLst>
            </p:cNvPr>
            <p:cNvSpPr txBox="1"/>
            <p:nvPr/>
          </p:nvSpPr>
          <p:spPr>
            <a:xfrm>
              <a:off x="3939008" y="6168869"/>
              <a:ext cx="2664796" cy="276999"/>
            </a:xfrm>
            <a:prstGeom prst="rect">
              <a:avLst/>
            </a:prstGeom>
            <a:noFill/>
          </p:spPr>
          <p:txBody>
            <a:bodyPr wrap="square">
              <a:spAutoFit/>
            </a:bodyPr>
            <a:lstStyle/>
            <a:p>
              <a:r>
                <a:rPr lang="en-US" sz="1200" b="1" u="sng" dirty="0"/>
                <a:t>Gnd</a:t>
              </a:r>
            </a:p>
          </p:txBody>
        </p:sp>
        <p:sp>
          <p:nvSpPr>
            <p:cNvPr id="314" name="TextBox 313">
              <a:extLst>
                <a:ext uri="{FF2B5EF4-FFF2-40B4-BE49-F238E27FC236}">
                  <a16:creationId xmlns:a16="http://schemas.microsoft.com/office/drawing/2014/main" id="{B19F41A9-7BFC-13DB-C316-C8FA2F6EE5A0}"/>
                </a:ext>
              </a:extLst>
            </p:cNvPr>
            <p:cNvSpPr txBox="1"/>
            <p:nvPr/>
          </p:nvSpPr>
          <p:spPr>
            <a:xfrm>
              <a:off x="3388030" y="6155449"/>
              <a:ext cx="2318279" cy="276999"/>
            </a:xfrm>
            <a:prstGeom prst="rect">
              <a:avLst/>
            </a:prstGeom>
            <a:noFill/>
          </p:spPr>
          <p:txBody>
            <a:bodyPr wrap="square">
              <a:spAutoFit/>
            </a:bodyPr>
            <a:lstStyle/>
            <a:p>
              <a:r>
                <a:rPr lang="en-US" sz="1200" b="1" dirty="0"/>
                <a:t>Vin</a:t>
              </a:r>
            </a:p>
          </p:txBody>
        </p:sp>
        <p:sp>
          <p:nvSpPr>
            <p:cNvPr id="315" name="TextBox 314">
              <a:extLst>
                <a:ext uri="{FF2B5EF4-FFF2-40B4-BE49-F238E27FC236}">
                  <a16:creationId xmlns:a16="http://schemas.microsoft.com/office/drawing/2014/main" id="{5C8BCE4B-6354-962C-1630-B9E935AF25D4}"/>
                </a:ext>
              </a:extLst>
            </p:cNvPr>
            <p:cNvSpPr txBox="1"/>
            <p:nvPr/>
          </p:nvSpPr>
          <p:spPr>
            <a:xfrm rot="16200000">
              <a:off x="6650208" y="4390657"/>
              <a:ext cx="552260" cy="328191"/>
            </a:xfrm>
            <a:prstGeom prst="rect">
              <a:avLst/>
            </a:prstGeom>
            <a:noFill/>
          </p:spPr>
          <p:txBody>
            <a:bodyPr wrap="square">
              <a:spAutoFit/>
            </a:bodyPr>
            <a:lstStyle/>
            <a:p>
              <a:r>
                <a:rPr lang="en-US" sz="1200" b="1" dirty="0"/>
                <a:t>Vin</a:t>
              </a:r>
            </a:p>
          </p:txBody>
        </p:sp>
        <p:sp>
          <p:nvSpPr>
            <p:cNvPr id="316" name="TextBox 315">
              <a:extLst>
                <a:ext uri="{FF2B5EF4-FFF2-40B4-BE49-F238E27FC236}">
                  <a16:creationId xmlns:a16="http://schemas.microsoft.com/office/drawing/2014/main" id="{426316DA-5C2D-E787-752A-6D4254D98DBA}"/>
                </a:ext>
              </a:extLst>
            </p:cNvPr>
            <p:cNvSpPr txBox="1"/>
            <p:nvPr/>
          </p:nvSpPr>
          <p:spPr>
            <a:xfrm>
              <a:off x="7407044" y="4486284"/>
              <a:ext cx="1019936" cy="274725"/>
            </a:xfrm>
            <a:prstGeom prst="rect">
              <a:avLst/>
            </a:prstGeom>
            <a:noFill/>
          </p:spPr>
          <p:txBody>
            <a:bodyPr wrap="square">
              <a:spAutoFit/>
            </a:bodyPr>
            <a:lstStyle/>
            <a:p>
              <a:r>
                <a:rPr lang="en-US" sz="1200" b="1" dirty="0"/>
                <a:t>Gnd</a:t>
              </a:r>
            </a:p>
          </p:txBody>
        </p:sp>
        <p:sp>
          <p:nvSpPr>
            <p:cNvPr id="317" name="TextBox 316">
              <a:extLst>
                <a:ext uri="{FF2B5EF4-FFF2-40B4-BE49-F238E27FC236}">
                  <a16:creationId xmlns:a16="http://schemas.microsoft.com/office/drawing/2014/main" id="{D5162F98-1DDA-4A2C-64CC-FE342C0ED37F}"/>
                </a:ext>
              </a:extLst>
            </p:cNvPr>
            <p:cNvSpPr txBox="1"/>
            <p:nvPr/>
          </p:nvSpPr>
          <p:spPr>
            <a:xfrm rot="16200000">
              <a:off x="6841513" y="4148373"/>
              <a:ext cx="554068" cy="343798"/>
            </a:xfrm>
            <a:prstGeom prst="rect">
              <a:avLst/>
            </a:prstGeom>
            <a:noFill/>
          </p:spPr>
          <p:txBody>
            <a:bodyPr wrap="square">
              <a:spAutoFit/>
            </a:bodyPr>
            <a:lstStyle/>
            <a:p>
              <a:r>
                <a:rPr lang="en-US" sz="1200" b="1" dirty="0"/>
                <a:t>Rx</a:t>
              </a:r>
            </a:p>
          </p:txBody>
        </p:sp>
        <p:sp>
          <p:nvSpPr>
            <p:cNvPr id="318" name="TextBox 317">
              <a:extLst>
                <a:ext uri="{FF2B5EF4-FFF2-40B4-BE49-F238E27FC236}">
                  <a16:creationId xmlns:a16="http://schemas.microsoft.com/office/drawing/2014/main" id="{4943FA20-D1C7-7AB4-3AED-4112D3E9C794}"/>
                </a:ext>
              </a:extLst>
            </p:cNvPr>
            <p:cNvSpPr txBox="1"/>
            <p:nvPr/>
          </p:nvSpPr>
          <p:spPr>
            <a:xfrm rot="16200000">
              <a:off x="6274695" y="3655836"/>
              <a:ext cx="1937895" cy="276999"/>
            </a:xfrm>
            <a:prstGeom prst="rect">
              <a:avLst/>
            </a:prstGeom>
            <a:noFill/>
          </p:spPr>
          <p:txBody>
            <a:bodyPr wrap="square">
              <a:spAutoFit/>
            </a:bodyPr>
            <a:lstStyle/>
            <a:p>
              <a:r>
                <a:rPr lang="en-US" sz="1200" b="1" dirty="0"/>
                <a:t>Tx</a:t>
              </a:r>
            </a:p>
          </p:txBody>
        </p:sp>
        <p:sp>
          <p:nvSpPr>
            <p:cNvPr id="319" name="TextBox 318">
              <a:extLst>
                <a:ext uri="{FF2B5EF4-FFF2-40B4-BE49-F238E27FC236}">
                  <a16:creationId xmlns:a16="http://schemas.microsoft.com/office/drawing/2014/main" id="{8A6B1F93-EC18-6E09-BD9A-DBE5D99F6B27}"/>
                </a:ext>
              </a:extLst>
            </p:cNvPr>
            <p:cNvSpPr txBox="1"/>
            <p:nvPr/>
          </p:nvSpPr>
          <p:spPr>
            <a:xfrm>
              <a:off x="11246708" y="2387602"/>
              <a:ext cx="736259" cy="307777"/>
            </a:xfrm>
            <a:prstGeom prst="rect">
              <a:avLst/>
            </a:prstGeom>
            <a:noFill/>
          </p:spPr>
          <p:txBody>
            <a:bodyPr wrap="square">
              <a:spAutoFit/>
            </a:bodyPr>
            <a:lstStyle/>
            <a:p>
              <a:r>
                <a:rPr lang="en-US" sz="1400" b="1" dirty="0"/>
                <a:t>Vin</a:t>
              </a:r>
            </a:p>
          </p:txBody>
        </p:sp>
        <p:sp>
          <p:nvSpPr>
            <p:cNvPr id="320" name="TextBox 319">
              <a:extLst>
                <a:ext uri="{FF2B5EF4-FFF2-40B4-BE49-F238E27FC236}">
                  <a16:creationId xmlns:a16="http://schemas.microsoft.com/office/drawing/2014/main" id="{6170098F-0C27-4AE1-2BD8-2BCA9FB63AEF}"/>
                </a:ext>
              </a:extLst>
            </p:cNvPr>
            <p:cNvSpPr txBox="1"/>
            <p:nvPr/>
          </p:nvSpPr>
          <p:spPr>
            <a:xfrm>
              <a:off x="10603248" y="2244029"/>
              <a:ext cx="810853" cy="305251"/>
            </a:xfrm>
            <a:prstGeom prst="rect">
              <a:avLst/>
            </a:prstGeom>
            <a:noFill/>
          </p:spPr>
          <p:txBody>
            <a:bodyPr wrap="square">
              <a:spAutoFit/>
            </a:bodyPr>
            <a:lstStyle/>
            <a:p>
              <a:r>
                <a:rPr lang="en-US" sz="1400" b="1" dirty="0"/>
                <a:t>Gnd</a:t>
              </a:r>
            </a:p>
          </p:txBody>
        </p:sp>
        <p:sp>
          <p:nvSpPr>
            <p:cNvPr id="321" name="TextBox 320">
              <a:extLst>
                <a:ext uri="{FF2B5EF4-FFF2-40B4-BE49-F238E27FC236}">
                  <a16:creationId xmlns:a16="http://schemas.microsoft.com/office/drawing/2014/main" id="{106BDE86-6E7F-C164-29D0-5EDAED68170C}"/>
                </a:ext>
              </a:extLst>
            </p:cNvPr>
            <p:cNvSpPr txBox="1"/>
            <p:nvPr/>
          </p:nvSpPr>
          <p:spPr>
            <a:xfrm>
              <a:off x="1549354" y="5648505"/>
              <a:ext cx="717558" cy="307777"/>
            </a:xfrm>
            <a:prstGeom prst="rect">
              <a:avLst/>
            </a:prstGeom>
            <a:noFill/>
          </p:spPr>
          <p:txBody>
            <a:bodyPr wrap="square">
              <a:spAutoFit/>
            </a:bodyPr>
            <a:lstStyle/>
            <a:p>
              <a:r>
                <a:rPr lang="en-US" sz="1400" b="1" dirty="0"/>
                <a:t>10k</a:t>
              </a:r>
            </a:p>
          </p:txBody>
        </p:sp>
        <p:sp>
          <p:nvSpPr>
            <p:cNvPr id="322" name="TextBox 321">
              <a:extLst>
                <a:ext uri="{FF2B5EF4-FFF2-40B4-BE49-F238E27FC236}">
                  <a16:creationId xmlns:a16="http://schemas.microsoft.com/office/drawing/2014/main" id="{291D51F3-29F3-0876-927D-3BCB9628D6FC}"/>
                </a:ext>
              </a:extLst>
            </p:cNvPr>
            <p:cNvSpPr txBox="1"/>
            <p:nvPr/>
          </p:nvSpPr>
          <p:spPr>
            <a:xfrm>
              <a:off x="1093724" y="2152748"/>
              <a:ext cx="1351605" cy="307777"/>
            </a:xfrm>
            <a:prstGeom prst="rect">
              <a:avLst/>
            </a:prstGeom>
            <a:noFill/>
          </p:spPr>
          <p:txBody>
            <a:bodyPr wrap="square">
              <a:spAutoFit/>
            </a:bodyPr>
            <a:lstStyle/>
            <a:p>
              <a:r>
                <a:rPr lang="en-US" sz="1400" b="1" dirty="0"/>
                <a:t>A0</a:t>
              </a:r>
            </a:p>
          </p:txBody>
        </p:sp>
      </p:grpSp>
      <p:sp>
        <p:nvSpPr>
          <p:cNvPr id="323" name="TextBox 322">
            <a:extLst>
              <a:ext uri="{FF2B5EF4-FFF2-40B4-BE49-F238E27FC236}">
                <a16:creationId xmlns:a16="http://schemas.microsoft.com/office/drawing/2014/main" id="{39B63734-D1F4-9524-3129-3E91E5AD6612}"/>
              </a:ext>
            </a:extLst>
          </p:cNvPr>
          <p:cNvSpPr txBox="1"/>
          <p:nvPr/>
        </p:nvSpPr>
        <p:spPr>
          <a:xfrm>
            <a:off x="1896186" y="230234"/>
            <a:ext cx="9262532" cy="707886"/>
          </a:xfrm>
          <a:prstGeom prst="rect">
            <a:avLst/>
          </a:prstGeom>
          <a:noFill/>
        </p:spPr>
        <p:txBody>
          <a:bodyPr wrap="square" rtlCol="0">
            <a:spAutoFit/>
          </a:bodyPr>
          <a:lstStyle/>
          <a:p>
            <a:pPr algn="ct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DIAGRAM </a:t>
            </a:r>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IoT BASED COLLEGE ATTENDANCE AND TRANPORTATION MONITORING  SYSTEM</a:t>
            </a:r>
            <a:endParaRPr lang="en-IN" sz="2000" b="1" dirty="0">
              <a:solidFill>
                <a:srgbClr val="002060"/>
              </a:solidFill>
            </a:endParaRPr>
          </a:p>
        </p:txBody>
      </p:sp>
      <p:pic>
        <p:nvPicPr>
          <p:cNvPr id="324" name="Picture 323">
            <a:extLst>
              <a:ext uri="{FF2B5EF4-FFF2-40B4-BE49-F238E27FC236}">
                <a16:creationId xmlns:a16="http://schemas.microsoft.com/office/drawing/2014/main" id="{6882FB04-95EC-7DE1-F704-7E78E33B575D}"/>
              </a:ext>
            </a:extLst>
          </p:cNvPr>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6" name="TextBox 5">
            <a:extLst>
              <a:ext uri="{FF2B5EF4-FFF2-40B4-BE49-F238E27FC236}">
                <a16:creationId xmlns:a16="http://schemas.microsoft.com/office/drawing/2014/main" id="{19E2C4FD-D04F-937D-90FE-F9C21AFA0658}"/>
              </a:ext>
            </a:extLst>
          </p:cNvPr>
          <p:cNvSpPr txBox="1"/>
          <p:nvPr/>
        </p:nvSpPr>
        <p:spPr>
          <a:xfrm>
            <a:off x="4920343" y="6276769"/>
            <a:ext cx="3090428" cy="369332"/>
          </a:xfrm>
          <a:prstGeom prst="rect">
            <a:avLst/>
          </a:prstGeom>
          <a:noFill/>
        </p:spPr>
        <p:txBody>
          <a:bodyPr wrap="square">
            <a:spAutoFit/>
          </a:bodyPr>
          <a:lstStyle/>
          <a:p>
            <a:r>
              <a:rPr lang="en-IN" b="1" dirty="0">
                <a:latin typeface="+mj-lt"/>
              </a:rPr>
              <a:t>FigNo:8 Circuit Diagram</a:t>
            </a:r>
          </a:p>
        </p:txBody>
      </p:sp>
    </p:spTree>
    <p:extLst>
      <p:ext uri="{BB962C8B-B14F-4D97-AF65-F5344CB8AC3E}">
        <p14:creationId xmlns:p14="http://schemas.microsoft.com/office/powerpoint/2010/main" val="38383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DD3C13-87EF-69FE-D8C4-593E799F023D}"/>
              </a:ext>
            </a:extLst>
          </p:cNvPr>
          <p:cNvSpPr txBox="1"/>
          <p:nvPr/>
        </p:nvSpPr>
        <p:spPr>
          <a:xfrm>
            <a:off x="1617135" y="436034"/>
            <a:ext cx="3437466" cy="400110"/>
          </a:xfrm>
          <a:prstGeom prst="rect">
            <a:avLst/>
          </a:prstGeom>
          <a:noFill/>
        </p:spPr>
        <p:txBody>
          <a:bodyPr wrap="square" rtlCol="0">
            <a:spAutoFit/>
          </a:bodyPr>
          <a:lstStyle/>
          <a:p>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p>
        </p:txBody>
      </p:sp>
      <p:sp>
        <p:nvSpPr>
          <p:cNvPr id="3" name="TextBox 2">
            <a:extLst>
              <a:ext uri="{FF2B5EF4-FFF2-40B4-BE49-F238E27FC236}">
                <a16:creationId xmlns:a16="http://schemas.microsoft.com/office/drawing/2014/main" id="{947155F4-1D25-DF1E-C7B5-5663A6026D0C}"/>
              </a:ext>
            </a:extLst>
          </p:cNvPr>
          <p:cNvSpPr txBox="1"/>
          <p:nvPr/>
        </p:nvSpPr>
        <p:spPr>
          <a:xfrm>
            <a:off x="3335868" y="1265352"/>
            <a:ext cx="4597400" cy="4801314"/>
          </a:xfrm>
          <a:prstGeom prst="rect">
            <a:avLst/>
          </a:prstGeom>
          <a:noFill/>
        </p:spPr>
        <p:txBody>
          <a:bodyPr wrap="square" rtlCol="0">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Abstract</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Objective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Proposed System</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Existing system</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Hardware and Software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Methodology</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Work Modules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Project Setup</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Result</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Conclusion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Future Scope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Reference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Appendix</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517122-3640-761A-F979-9E6EF725548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31950"/>
            <a:ext cx="554206" cy="685712"/>
          </a:xfrm>
          <a:prstGeom prst="rect">
            <a:avLst/>
          </a:prstGeom>
        </p:spPr>
      </p:pic>
    </p:spTree>
    <p:extLst>
      <p:ext uri="{BB962C8B-B14F-4D97-AF65-F5344CB8AC3E}">
        <p14:creationId xmlns:p14="http://schemas.microsoft.com/office/powerpoint/2010/main" val="2977294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6FA24-43D6-BA12-6BB1-C86B963DEEB3}"/>
              </a:ext>
            </a:extLst>
          </p:cNvPr>
          <p:cNvSpPr txBox="1"/>
          <p:nvPr/>
        </p:nvSpPr>
        <p:spPr>
          <a:xfrm>
            <a:off x="1757082" y="1551563"/>
            <a:ext cx="9717742" cy="3754874"/>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The circuit consists of Arduino, Node MCU,  Buzzer, GPS Module,</a:t>
            </a:r>
          </a:p>
          <a:p>
            <a:pPr marL="0" indent="0">
              <a:buNone/>
            </a:pPr>
            <a:r>
              <a:rPr lang="en-US" sz="1800" b="1" dirty="0">
                <a:latin typeface="Times New Roman" panose="02020603050405020304" pitchFamily="18" charset="0"/>
                <a:cs typeface="Times New Roman" panose="02020603050405020304" pitchFamily="18" charset="0"/>
              </a:rPr>
              <a:t> Fingerprint Sensor and Force Sensor.</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BUZZER:</a:t>
            </a:r>
          </a:p>
          <a:p>
            <a:pPr marL="625475" indent="-1778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Vin pin of the Buzzer is connected to the 9th pin of the Arduino.    </a:t>
            </a:r>
          </a:p>
          <a:p>
            <a:pPr marL="625475" indent="-1778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a:t>
            </a:r>
            <a:r>
              <a:rPr lang="en-US" sz="1800" dirty="0" err="1">
                <a:latin typeface="Times New Roman" panose="02020603050405020304" pitchFamily="18" charset="0"/>
                <a:cs typeface="Times New Roman" panose="02020603050405020304" pitchFamily="18" charset="0"/>
              </a:rPr>
              <a:t>Gnd</a:t>
            </a:r>
            <a:r>
              <a:rPr lang="en-US" sz="1800" dirty="0">
                <a:latin typeface="Times New Roman" panose="02020603050405020304" pitchFamily="18" charset="0"/>
                <a:cs typeface="Times New Roman" panose="02020603050405020304" pitchFamily="18" charset="0"/>
              </a:rPr>
              <a:t> pin of the Buzzer is connected to the </a:t>
            </a:r>
            <a:r>
              <a:rPr lang="en-US" sz="1800" dirty="0" err="1">
                <a:latin typeface="Times New Roman" panose="02020603050405020304" pitchFamily="18" charset="0"/>
                <a:cs typeface="Times New Roman" panose="02020603050405020304" pitchFamily="18" charset="0"/>
              </a:rPr>
              <a:t>Gnd</a:t>
            </a:r>
            <a:r>
              <a:rPr lang="en-US" sz="1800" dirty="0">
                <a:latin typeface="Times New Roman" panose="02020603050405020304" pitchFamily="18" charset="0"/>
                <a:cs typeface="Times New Roman" panose="02020603050405020304" pitchFamily="18" charset="0"/>
              </a:rPr>
              <a:t> pin of the Arduino.</a:t>
            </a:r>
          </a:p>
          <a:p>
            <a:endParaRPr lang="en-US" sz="1800" dirty="0">
              <a:latin typeface="Times New Roman" panose="02020603050405020304" pitchFamily="18" charset="0"/>
              <a:cs typeface="Times New Roman" panose="02020603050405020304" pitchFamily="18" charset="0"/>
            </a:endParaRPr>
          </a:p>
          <a:p>
            <a:pPr marL="0" indent="0" algn="just">
              <a:buNone/>
            </a:pPr>
            <a:r>
              <a:rPr lang="en-US" sz="2000" b="1" u="sng" dirty="0">
                <a:latin typeface="Times New Roman" panose="02020603050405020304" pitchFamily="18" charset="0"/>
                <a:cs typeface="Times New Roman" panose="02020603050405020304" pitchFamily="18" charset="0"/>
              </a:rPr>
              <a:t>GPS MODULE:</a:t>
            </a:r>
          </a:p>
          <a:p>
            <a:pPr marL="4476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Vin pin of the GPS module  is connected to 3V pin of Arduino.</a:t>
            </a:r>
          </a:p>
          <a:p>
            <a:pPr marL="4476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a:t>
            </a:r>
            <a:r>
              <a:rPr lang="en-US" sz="1800" dirty="0" err="1">
                <a:latin typeface="Times New Roman" panose="02020603050405020304" pitchFamily="18" charset="0"/>
                <a:cs typeface="Times New Roman" panose="02020603050405020304" pitchFamily="18" charset="0"/>
              </a:rPr>
              <a:t>Gnd</a:t>
            </a:r>
            <a:r>
              <a:rPr lang="en-US" sz="1800" dirty="0">
                <a:latin typeface="Times New Roman" panose="02020603050405020304" pitchFamily="18" charset="0"/>
                <a:cs typeface="Times New Roman" panose="02020603050405020304" pitchFamily="18" charset="0"/>
              </a:rPr>
              <a:t> pin of the GPS Module is connected to the </a:t>
            </a:r>
            <a:r>
              <a:rPr lang="en-US" sz="1800" dirty="0" err="1">
                <a:latin typeface="Times New Roman" panose="02020603050405020304" pitchFamily="18" charset="0"/>
                <a:cs typeface="Times New Roman" panose="02020603050405020304" pitchFamily="18" charset="0"/>
              </a:rPr>
              <a:t>Gnd</a:t>
            </a:r>
            <a:r>
              <a:rPr lang="en-US" sz="1800" dirty="0">
                <a:latin typeface="Times New Roman" panose="02020603050405020304" pitchFamily="18" charset="0"/>
                <a:cs typeface="Times New Roman" panose="02020603050405020304" pitchFamily="18" charset="0"/>
              </a:rPr>
              <a:t> pin of   Arduino.</a:t>
            </a:r>
          </a:p>
          <a:p>
            <a:pPr marL="4476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transaction(Tx) pin of the GPS Module is connected to the pin D2 of Node MCU.</a:t>
            </a:r>
          </a:p>
          <a:p>
            <a:pPr marL="4476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receiver(Rx) pin of the GPS Module is connected to the pin D1 of Node MCU.       </a:t>
            </a:r>
          </a:p>
          <a:p>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F733BF-D332-E880-F616-C31F4CECF3E8}"/>
              </a:ext>
            </a:extLst>
          </p:cNvPr>
          <p:cNvSpPr txBox="1"/>
          <p:nvPr/>
        </p:nvSpPr>
        <p:spPr>
          <a:xfrm>
            <a:off x="1757082" y="832487"/>
            <a:ext cx="6166812" cy="400110"/>
          </a:xfrm>
          <a:prstGeom prst="rect">
            <a:avLst/>
          </a:prstGeom>
          <a:noFill/>
        </p:spPr>
        <p:txBody>
          <a:bodyPr wrap="square" rtlCol="0">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DIAGRAM </a:t>
            </a:r>
            <a:r>
              <a:rPr lang="en-US" sz="20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EXPLANATION</a:t>
            </a: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000" b="1" dirty="0">
              <a:solidFill>
                <a:srgbClr val="002060"/>
              </a:solidFill>
            </a:endParaRPr>
          </a:p>
        </p:txBody>
      </p:sp>
      <p:pic>
        <p:nvPicPr>
          <p:cNvPr id="5" name="Picture 4">
            <a:extLst>
              <a:ext uri="{FF2B5EF4-FFF2-40B4-BE49-F238E27FC236}">
                <a16:creationId xmlns:a16="http://schemas.microsoft.com/office/drawing/2014/main" id="{74E1D95D-352C-1A98-26ED-8D1814EC38B5}"/>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Tree>
    <p:extLst>
      <p:ext uri="{BB962C8B-B14F-4D97-AF65-F5344CB8AC3E}">
        <p14:creationId xmlns:p14="http://schemas.microsoft.com/office/powerpoint/2010/main" val="3479376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598ED-22DF-0BF7-1D31-A710845CF37D}"/>
              </a:ext>
            </a:extLst>
          </p:cNvPr>
          <p:cNvSpPr txBox="1"/>
          <p:nvPr/>
        </p:nvSpPr>
        <p:spPr>
          <a:xfrm>
            <a:off x="1873956" y="1531527"/>
            <a:ext cx="9826977" cy="3447098"/>
          </a:xfrm>
          <a:prstGeom prst="rect">
            <a:avLst/>
          </a:prstGeom>
          <a:noFill/>
        </p:spPr>
        <p:txBody>
          <a:bodyPr wrap="square">
            <a:spAutoFit/>
          </a:bodyPr>
          <a:lstStyle/>
          <a:p>
            <a:pPr marL="0" indent="0" algn="just">
              <a:buNone/>
            </a:pPr>
            <a:r>
              <a:rPr lang="en-US" sz="2000" b="1" u="sng" dirty="0">
                <a:latin typeface="Times New Roman" panose="02020603050405020304" pitchFamily="18" charset="0"/>
                <a:cs typeface="Times New Roman" panose="02020603050405020304" pitchFamily="18" charset="0"/>
              </a:rPr>
              <a:t>FINGERPRINT SENSOR:</a:t>
            </a:r>
          </a:p>
          <a:p>
            <a:pPr marL="625475" indent="176213"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Vin pin of the Fingerprint Sensor is connected to the 5V pin of Arduino.</a:t>
            </a:r>
          </a:p>
          <a:p>
            <a:pPr marL="625475" indent="176213"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a:t>
            </a:r>
            <a:r>
              <a:rPr lang="en-US" sz="1800" dirty="0" err="1">
                <a:latin typeface="Times New Roman" panose="02020603050405020304" pitchFamily="18" charset="0"/>
                <a:cs typeface="Times New Roman" panose="02020603050405020304" pitchFamily="18" charset="0"/>
              </a:rPr>
              <a:t>Gnd</a:t>
            </a:r>
            <a:r>
              <a:rPr lang="en-US" sz="1800" dirty="0">
                <a:latin typeface="Times New Roman" panose="02020603050405020304" pitchFamily="18" charset="0"/>
                <a:cs typeface="Times New Roman" panose="02020603050405020304" pitchFamily="18" charset="0"/>
              </a:rPr>
              <a:t> pin of the Fingerprint Sensor is connected to the </a:t>
            </a:r>
            <a:r>
              <a:rPr lang="en-US" sz="1800" dirty="0" err="1">
                <a:latin typeface="Times New Roman" panose="02020603050405020304" pitchFamily="18" charset="0"/>
                <a:cs typeface="Times New Roman" panose="02020603050405020304" pitchFamily="18" charset="0"/>
              </a:rPr>
              <a:t>Gnd</a:t>
            </a:r>
            <a:r>
              <a:rPr lang="en-US" sz="1800" dirty="0">
                <a:latin typeface="Times New Roman" panose="02020603050405020304" pitchFamily="18" charset="0"/>
                <a:cs typeface="Times New Roman" panose="02020603050405020304" pitchFamily="18" charset="0"/>
              </a:rPr>
              <a:t> pin of Arduino.</a:t>
            </a:r>
          </a:p>
          <a:p>
            <a:pPr marL="625475" indent="176213"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The transaction(Tx) pin, receiver(Rx) pin of the Fingerprint Sensor is connected to the pin D5</a:t>
            </a:r>
          </a:p>
          <a:p>
            <a:pPr marL="625475" algn="just"/>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D6 of Node MCU.</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2000" b="1" u="sng" dirty="0">
                <a:latin typeface="Times New Roman" panose="02020603050405020304" pitchFamily="18" charset="0"/>
                <a:cs typeface="Times New Roman" panose="02020603050405020304" pitchFamily="18" charset="0"/>
              </a:rPr>
              <a:t>FORCE SENSOR:</a:t>
            </a:r>
          </a:p>
          <a:p>
            <a:pPr marL="895350" indent="-269875"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Vin pin of the Force Sensor is connected to the 5V pin of Arduino.</a:t>
            </a:r>
          </a:p>
          <a:p>
            <a:pPr marL="895350" indent="-269875"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Gnd</a:t>
            </a:r>
            <a:r>
              <a:rPr lang="en-US" sz="1800" dirty="0">
                <a:latin typeface="Times New Roman" panose="02020603050405020304" pitchFamily="18" charset="0"/>
                <a:cs typeface="Times New Roman" panose="02020603050405020304" pitchFamily="18" charset="0"/>
              </a:rPr>
              <a:t> of force sensor act as o/p pin it is connected to A0 of Node MCU through an 10k resistor and the o/p is also connected to </a:t>
            </a:r>
            <a:r>
              <a:rPr lang="en-US" dirty="0" err="1">
                <a:latin typeface="Times New Roman" panose="02020603050405020304" pitchFamily="18" charset="0"/>
                <a:cs typeface="Times New Roman" panose="02020603050405020304" pitchFamily="18" charset="0"/>
              </a:rPr>
              <a:t>G</a:t>
            </a:r>
            <a:r>
              <a:rPr lang="en-US" sz="1800" dirty="0" err="1">
                <a:latin typeface="Times New Roman" panose="02020603050405020304" pitchFamily="18" charset="0"/>
                <a:cs typeface="Times New Roman" panose="02020603050405020304" pitchFamily="18" charset="0"/>
              </a:rPr>
              <a:t>nd</a:t>
            </a:r>
            <a:r>
              <a:rPr lang="en-US" sz="1800" dirty="0">
                <a:latin typeface="Times New Roman" panose="02020603050405020304" pitchFamily="18" charset="0"/>
                <a:cs typeface="Times New Roman" panose="02020603050405020304" pitchFamily="18" charset="0"/>
              </a:rPr>
              <a:t> pin of Arduino.</a:t>
            </a:r>
          </a:p>
          <a:p>
            <a:pPr algn="just"/>
            <a:endParaRPr lang="en-US" dirty="0"/>
          </a:p>
          <a:p>
            <a:pPr algn="just"/>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B6AE74-1538-29A3-F2F4-DDE1BB2F4487}"/>
              </a:ext>
            </a:extLst>
          </p:cNvPr>
          <p:cNvSpPr txBox="1"/>
          <p:nvPr/>
        </p:nvSpPr>
        <p:spPr>
          <a:xfrm>
            <a:off x="1757082" y="832487"/>
            <a:ext cx="6166812" cy="400110"/>
          </a:xfrm>
          <a:prstGeom prst="rect">
            <a:avLst/>
          </a:prstGeom>
          <a:noFill/>
        </p:spPr>
        <p:txBody>
          <a:bodyPr wrap="square" rtlCol="0">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DIAGRAM </a:t>
            </a:r>
            <a:r>
              <a:rPr lang="en-US" sz="20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EXPLANATION</a:t>
            </a: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000" b="1" dirty="0">
              <a:solidFill>
                <a:srgbClr val="002060"/>
              </a:solidFill>
            </a:endParaRPr>
          </a:p>
        </p:txBody>
      </p:sp>
      <p:pic>
        <p:nvPicPr>
          <p:cNvPr id="5" name="Picture 4">
            <a:extLst>
              <a:ext uri="{FF2B5EF4-FFF2-40B4-BE49-F238E27FC236}">
                <a16:creationId xmlns:a16="http://schemas.microsoft.com/office/drawing/2014/main" id="{40712690-E1CB-8939-ACA6-75B7607E49EF}"/>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Tree>
    <p:extLst>
      <p:ext uri="{BB962C8B-B14F-4D97-AF65-F5344CB8AC3E}">
        <p14:creationId xmlns:p14="http://schemas.microsoft.com/office/powerpoint/2010/main" val="1328850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A54A64-3982-06CC-D506-66B6AA88A571}"/>
              </a:ext>
            </a:extLst>
          </p:cNvPr>
          <p:cNvSpPr txBox="1"/>
          <p:nvPr/>
        </p:nvSpPr>
        <p:spPr>
          <a:xfrm flipH="1">
            <a:off x="2027516" y="324935"/>
            <a:ext cx="10241283" cy="646331"/>
          </a:xfrm>
          <a:prstGeom prst="rect">
            <a:avLst/>
          </a:prstGeom>
          <a:noFill/>
        </p:spPr>
        <p:txBody>
          <a:bodyPr wrap="square" rtlCol="0">
            <a:spAutoFit/>
          </a:bodyPr>
          <a:lstStyle/>
          <a:p>
            <a:pPr algn="ctr"/>
            <a:r>
              <a:rPr lang="en-US" sz="1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SETUP </a:t>
            </a:r>
            <a:r>
              <a:rPr lang="en-IN" sz="1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IoT BASED COLLEGE ATTENDANCE AND TRANPORTATION MONITORING  SYSTEM</a:t>
            </a:r>
            <a:endParaRPr lang="en-IN" dirty="0"/>
          </a:p>
        </p:txBody>
      </p:sp>
      <p:sp>
        <p:nvSpPr>
          <p:cNvPr id="7" name="TextBox 6">
            <a:extLst>
              <a:ext uri="{FF2B5EF4-FFF2-40B4-BE49-F238E27FC236}">
                <a16:creationId xmlns:a16="http://schemas.microsoft.com/office/drawing/2014/main" id="{94D6B8DE-C98C-BBE4-7F86-9415452DA88E}"/>
              </a:ext>
            </a:extLst>
          </p:cNvPr>
          <p:cNvSpPr txBox="1"/>
          <p:nvPr/>
        </p:nvSpPr>
        <p:spPr>
          <a:xfrm>
            <a:off x="5568950" y="6216935"/>
            <a:ext cx="6193366" cy="369332"/>
          </a:xfrm>
          <a:prstGeom prst="rect">
            <a:avLst/>
          </a:prstGeom>
          <a:noFill/>
        </p:spPr>
        <p:txBody>
          <a:bodyPr wrap="square">
            <a:spAutoFit/>
          </a:bodyPr>
          <a:lstStyle/>
          <a:p>
            <a:r>
              <a:rPr lang="en-IN" b="1" dirty="0">
                <a:latin typeface="+mj-lt"/>
              </a:rPr>
              <a:t>FigNo:9 Hardware Setup </a:t>
            </a:r>
          </a:p>
        </p:txBody>
      </p:sp>
      <p:pic>
        <p:nvPicPr>
          <p:cNvPr id="8" name="Picture 7">
            <a:extLst>
              <a:ext uri="{FF2B5EF4-FFF2-40B4-BE49-F238E27FC236}">
                <a16:creationId xmlns:a16="http://schemas.microsoft.com/office/drawing/2014/main" id="{ED892C42-311B-DB8F-D628-2E45CBDD8B96}"/>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85213" y="131309"/>
            <a:ext cx="554206" cy="685712"/>
          </a:xfrm>
          <a:prstGeom prst="rect">
            <a:avLst/>
          </a:prstGeom>
        </p:spPr>
      </p:pic>
      <p:sp>
        <p:nvSpPr>
          <p:cNvPr id="6" name="AutoShape 2">
            <a:extLst>
              <a:ext uri="{FF2B5EF4-FFF2-40B4-BE49-F238E27FC236}">
                <a16:creationId xmlns:a16="http://schemas.microsoft.com/office/drawing/2014/main" id="{E3972C22-D491-618C-0545-C2B659C43907}"/>
              </a:ext>
            </a:extLst>
          </p:cNvPr>
          <p:cNvSpPr>
            <a:spLocks noChangeAspect="1" noChangeArrowheads="1"/>
          </p:cNvSpPr>
          <p:nvPr/>
        </p:nvSpPr>
        <p:spPr bwMode="auto">
          <a:xfrm>
            <a:off x="5943599" y="3276599"/>
            <a:ext cx="2052735" cy="20527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989419ED-F2AE-EDC2-126E-6D03D9051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833" y="1164892"/>
            <a:ext cx="10045484" cy="4704063"/>
          </a:xfrm>
          <a:prstGeom prst="rect">
            <a:avLst/>
          </a:prstGeom>
        </p:spPr>
      </p:pic>
    </p:spTree>
    <p:extLst>
      <p:ext uri="{BB962C8B-B14F-4D97-AF65-F5344CB8AC3E}">
        <p14:creationId xmlns:p14="http://schemas.microsoft.com/office/powerpoint/2010/main" val="271448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556064-B659-C434-AA03-FA86BE800D19}"/>
              </a:ext>
            </a:extLst>
          </p:cNvPr>
          <p:cNvSpPr txBox="1"/>
          <p:nvPr/>
        </p:nvSpPr>
        <p:spPr>
          <a:xfrm>
            <a:off x="1748117" y="501134"/>
            <a:ext cx="6096000"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t>
            </a:r>
            <a:endParaRPr lang="en-IN" sz="2000" dirty="0"/>
          </a:p>
        </p:txBody>
      </p:sp>
      <p:pic>
        <p:nvPicPr>
          <p:cNvPr id="11" name="Picture 10">
            <a:extLst>
              <a:ext uri="{FF2B5EF4-FFF2-40B4-BE49-F238E27FC236}">
                <a16:creationId xmlns:a16="http://schemas.microsoft.com/office/drawing/2014/main" id="{BAFDE3EB-439E-1912-02A9-16E690A56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776" y="1024354"/>
            <a:ext cx="9529483" cy="4436646"/>
          </a:xfrm>
          <a:prstGeom prst="rect">
            <a:avLst/>
          </a:prstGeom>
        </p:spPr>
      </p:pic>
      <p:sp>
        <p:nvSpPr>
          <p:cNvPr id="13" name="TextBox 12">
            <a:extLst>
              <a:ext uri="{FF2B5EF4-FFF2-40B4-BE49-F238E27FC236}">
                <a16:creationId xmlns:a16="http://schemas.microsoft.com/office/drawing/2014/main" id="{C8EEE207-75E0-8BE4-67F0-C58EAA5CC6D6}"/>
              </a:ext>
            </a:extLst>
          </p:cNvPr>
          <p:cNvSpPr txBox="1"/>
          <p:nvPr/>
        </p:nvSpPr>
        <p:spPr>
          <a:xfrm>
            <a:off x="3632200" y="5157801"/>
            <a:ext cx="6096000" cy="369332"/>
          </a:xfrm>
          <a:prstGeom prst="rect">
            <a:avLst/>
          </a:prstGeom>
          <a:noFill/>
        </p:spPr>
        <p:txBody>
          <a:bodyPr wrap="square">
            <a:spAutoFit/>
          </a:bodyPr>
          <a:lstStyle/>
          <a:p>
            <a:r>
              <a:rPr lang="en-IN" b="1" dirty="0">
                <a:latin typeface="+mj-lt"/>
              </a:rPr>
              <a:t>FigNo:10 Output For Staffs and Students In Bus </a:t>
            </a:r>
            <a:r>
              <a:rPr lang="en-IN" b="1" dirty="0" err="1">
                <a:latin typeface="+mj-lt"/>
              </a:rPr>
              <a:t>Enroll</a:t>
            </a:r>
            <a:endParaRPr lang="en-IN" b="1" dirty="0">
              <a:latin typeface="+mj-lt"/>
            </a:endParaRPr>
          </a:p>
        </p:txBody>
      </p:sp>
      <p:pic>
        <p:nvPicPr>
          <p:cNvPr id="14" name="Picture 13">
            <a:extLst>
              <a:ext uri="{FF2B5EF4-FFF2-40B4-BE49-F238E27FC236}">
                <a16:creationId xmlns:a16="http://schemas.microsoft.com/office/drawing/2014/main" id="{5846D4F5-738B-A20E-CBDD-B8DB779B6335}"/>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Tree>
    <p:extLst>
      <p:ext uri="{BB962C8B-B14F-4D97-AF65-F5344CB8AC3E}">
        <p14:creationId xmlns:p14="http://schemas.microsoft.com/office/powerpoint/2010/main" val="105807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2BF3B-43E6-9672-78CE-2E6B95EC4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204" y="908921"/>
            <a:ext cx="9592235" cy="4865346"/>
          </a:xfrm>
          <a:prstGeom prst="rect">
            <a:avLst/>
          </a:prstGeom>
        </p:spPr>
      </p:pic>
      <p:sp>
        <p:nvSpPr>
          <p:cNvPr id="9" name="TextBox 8">
            <a:extLst>
              <a:ext uri="{FF2B5EF4-FFF2-40B4-BE49-F238E27FC236}">
                <a16:creationId xmlns:a16="http://schemas.microsoft.com/office/drawing/2014/main" id="{0ACD2A91-72BA-090E-0585-F6F2018A4530}"/>
              </a:ext>
            </a:extLst>
          </p:cNvPr>
          <p:cNvSpPr txBox="1"/>
          <p:nvPr/>
        </p:nvSpPr>
        <p:spPr>
          <a:xfrm>
            <a:off x="2921000" y="5579747"/>
            <a:ext cx="7738533" cy="369332"/>
          </a:xfrm>
          <a:prstGeom prst="rect">
            <a:avLst/>
          </a:prstGeom>
          <a:noFill/>
        </p:spPr>
        <p:txBody>
          <a:bodyPr wrap="square">
            <a:spAutoFit/>
          </a:bodyPr>
          <a:lstStyle/>
          <a:p>
            <a:r>
              <a:rPr lang="en-IN" b="1" dirty="0">
                <a:latin typeface="+mj-lt"/>
              </a:rPr>
              <a:t>Fig.No:11  Output For Staffs and Students Fingerprint </a:t>
            </a:r>
            <a:r>
              <a:rPr lang="en-IN" b="1" dirty="0" err="1">
                <a:latin typeface="+mj-lt"/>
              </a:rPr>
              <a:t>Enrollment</a:t>
            </a:r>
            <a:endParaRPr lang="en-IN" b="1" dirty="0">
              <a:latin typeface="+mj-lt"/>
            </a:endParaRPr>
          </a:p>
        </p:txBody>
      </p:sp>
      <p:sp>
        <p:nvSpPr>
          <p:cNvPr id="13" name="TextBox 12">
            <a:extLst>
              <a:ext uri="{FF2B5EF4-FFF2-40B4-BE49-F238E27FC236}">
                <a16:creationId xmlns:a16="http://schemas.microsoft.com/office/drawing/2014/main" id="{BED0649D-D54B-6636-DC24-DEA6D42EAD51}"/>
              </a:ext>
            </a:extLst>
          </p:cNvPr>
          <p:cNvSpPr txBox="1"/>
          <p:nvPr/>
        </p:nvSpPr>
        <p:spPr>
          <a:xfrm>
            <a:off x="1803400" y="264067"/>
            <a:ext cx="6096000"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
            </a:r>
            <a:r>
              <a:rPr lang="en-US" sz="1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1800" dirty="0"/>
          </a:p>
        </p:txBody>
      </p:sp>
      <p:pic>
        <p:nvPicPr>
          <p:cNvPr id="14" name="Picture 13">
            <a:extLst>
              <a:ext uri="{FF2B5EF4-FFF2-40B4-BE49-F238E27FC236}">
                <a16:creationId xmlns:a16="http://schemas.microsoft.com/office/drawing/2014/main" id="{948B232C-0E6A-01CD-D477-45721DB3AFA2}"/>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Tree>
    <p:extLst>
      <p:ext uri="{BB962C8B-B14F-4D97-AF65-F5344CB8AC3E}">
        <p14:creationId xmlns:p14="http://schemas.microsoft.com/office/powerpoint/2010/main" val="1082502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29E7A-0C56-54B9-D33E-7C23E89D14D2}"/>
              </a:ext>
            </a:extLst>
          </p:cNvPr>
          <p:cNvSpPr txBox="1"/>
          <p:nvPr/>
        </p:nvSpPr>
        <p:spPr>
          <a:xfrm>
            <a:off x="1748117" y="501134"/>
            <a:ext cx="6096000" cy="523220"/>
          </a:xfrm>
          <a:prstGeom prst="rect">
            <a:avLst/>
          </a:prstGeom>
          <a:noFill/>
        </p:spPr>
        <p:txBody>
          <a:bodyPr wrap="square">
            <a:spAutoFit/>
          </a:bodyPr>
          <a:lstStyle/>
          <a:p>
            <a:endParaRPr lang="en-IN" sz="2800" dirty="0"/>
          </a:p>
        </p:txBody>
      </p:sp>
      <p:pic>
        <p:nvPicPr>
          <p:cNvPr id="4" name="Picture 3">
            <a:extLst>
              <a:ext uri="{FF2B5EF4-FFF2-40B4-BE49-F238E27FC236}">
                <a16:creationId xmlns:a16="http://schemas.microsoft.com/office/drawing/2014/main" id="{15EDFF39-81C2-19D4-D4CA-B48D958F8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117" y="1003935"/>
            <a:ext cx="10058401" cy="4719532"/>
          </a:xfrm>
          <a:prstGeom prst="rect">
            <a:avLst/>
          </a:prstGeom>
        </p:spPr>
      </p:pic>
      <p:sp>
        <p:nvSpPr>
          <p:cNvPr id="5" name="TextBox 4">
            <a:extLst>
              <a:ext uri="{FF2B5EF4-FFF2-40B4-BE49-F238E27FC236}">
                <a16:creationId xmlns:a16="http://schemas.microsoft.com/office/drawing/2014/main" id="{55C9B0B8-5C1B-5546-25CC-98E7D675A7BB}"/>
              </a:ext>
            </a:extLst>
          </p:cNvPr>
          <p:cNvSpPr txBox="1"/>
          <p:nvPr/>
        </p:nvSpPr>
        <p:spPr>
          <a:xfrm>
            <a:off x="1718733" y="501134"/>
            <a:ext cx="6125384"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t>
            </a:r>
            <a:endParaRPr lang="en-IN" sz="2000" dirty="0"/>
          </a:p>
        </p:txBody>
      </p:sp>
      <p:sp>
        <p:nvSpPr>
          <p:cNvPr id="7" name="TextBox 6">
            <a:extLst>
              <a:ext uri="{FF2B5EF4-FFF2-40B4-BE49-F238E27FC236}">
                <a16:creationId xmlns:a16="http://schemas.microsoft.com/office/drawing/2014/main" id="{D05B06E5-797E-707D-9ACD-E38607F23C97}"/>
              </a:ext>
            </a:extLst>
          </p:cNvPr>
          <p:cNvSpPr txBox="1"/>
          <p:nvPr/>
        </p:nvSpPr>
        <p:spPr>
          <a:xfrm>
            <a:off x="3589866" y="5903102"/>
            <a:ext cx="7560734" cy="369332"/>
          </a:xfrm>
          <a:prstGeom prst="rect">
            <a:avLst/>
          </a:prstGeom>
          <a:noFill/>
        </p:spPr>
        <p:txBody>
          <a:bodyPr wrap="square">
            <a:spAutoFit/>
          </a:bodyPr>
          <a:lstStyle/>
          <a:p>
            <a:r>
              <a:rPr lang="en-IN" b="1" dirty="0">
                <a:latin typeface="+mj-lt"/>
              </a:rPr>
              <a:t>Fig.No:12  Serial Monitor Based Fingerprint </a:t>
            </a:r>
            <a:r>
              <a:rPr lang="en-IN" b="1" dirty="0" err="1">
                <a:latin typeface="+mj-lt"/>
              </a:rPr>
              <a:t>Enrollment</a:t>
            </a:r>
            <a:endParaRPr lang="en-IN" b="1" dirty="0">
              <a:latin typeface="+mj-lt"/>
            </a:endParaRPr>
          </a:p>
        </p:txBody>
      </p:sp>
      <p:pic>
        <p:nvPicPr>
          <p:cNvPr id="8" name="Picture 7">
            <a:extLst>
              <a:ext uri="{FF2B5EF4-FFF2-40B4-BE49-F238E27FC236}">
                <a16:creationId xmlns:a16="http://schemas.microsoft.com/office/drawing/2014/main" id="{66A62EB5-7D2C-0EA5-5A37-51F5090B907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Tree>
    <p:extLst>
      <p:ext uri="{BB962C8B-B14F-4D97-AF65-F5344CB8AC3E}">
        <p14:creationId xmlns:p14="http://schemas.microsoft.com/office/powerpoint/2010/main" val="3636045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D790EF-018C-E4DC-ECB5-45A55F425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408" y="863444"/>
            <a:ext cx="9744635" cy="4970089"/>
          </a:xfrm>
          <a:prstGeom prst="rect">
            <a:avLst/>
          </a:prstGeom>
        </p:spPr>
      </p:pic>
      <p:sp>
        <p:nvSpPr>
          <p:cNvPr id="6" name="TextBox 5">
            <a:extLst>
              <a:ext uri="{FF2B5EF4-FFF2-40B4-BE49-F238E27FC236}">
                <a16:creationId xmlns:a16="http://schemas.microsoft.com/office/drawing/2014/main" id="{7A8F52BC-BDDF-8EC9-204C-42C6B4394D65}"/>
              </a:ext>
            </a:extLst>
          </p:cNvPr>
          <p:cNvSpPr txBox="1"/>
          <p:nvPr/>
        </p:nvSpPr>
        <p:spPr>
          <a:xfrm>
            <a:off x="1718732" y="385511"/>
            <a:ext cx="6125384"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t>
            </a:r>
            <a:endParaRPr lang="en-IN" sz="2000" dirty="0"/>
          </a:p>
        </p:txBody>
      </p:sp>
      <p:sp>
        <p:nvSpPr>
          <p:cNvPr id="7" name="TextBox 6">
            <a:extLst>
              <a:ext uri="{FF2B5EF4-FFF2-40B4-BE49-F238E27FC236}">
                <a16:creationId xmlns:a16="http://schemas.microsoft.com/office/drawing/2014/main" id="{E926FBFE-EA51-A51A-45B2-05F4BD0B3358}"/>
              </a:ext>
            </a:extLst>
          </p:cNvPr>
          <p:cNvSpPr txBox="1"/>
          <p:nvPr/>
        </p:nvSpPr>
        <p:spPr>
          <a:xfrm>
            <a:off x="3589866" y="5903102"/>
            <a:ext cx="7560734" cy="369332"/>
          </a:xfrm>
          <a:prstGeom prst="rect">
            <a:avLst/>
          </a:prstGeom>
          <a:noFill/>
        </p:spPr>
        <p:txBody>
          <a:bodyPr wrap="square">
            <a:spAutoFit/>
          </a:bodyPr>
          <a:lstStyle/>
          <a:p>
            <a:r>
              <a:rPr lang="en-IN" b="1" dirty="0">
                <a:latin typeface="+mj-lt"/>
              </a:rPr>
              <a:t>Fig.No:13  Staffs And Student In Out Details with Time and Location</a:t>
            </a:r>
          </a:p>
        </p:txBody>
      </p:sp>
      <p:pic>
        <p:nvPicPr>
          <p:cNvPr id="8" name="Picture 7">
            <a:extLst>
              <a:ext uri="{FF2B5EF4-FFF2-40B4-BE49-F238E27FC236}">
                <a16:creationId xmlns:a16="http://schemas.microsoft.com/office/drawing/2014/main" id="{834A8077-2C38-C3E4-F937-FEA2561E5489}"/>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165174"/>
            <a:ext cx="554206" cy="685712"/>
          </a:xfrm>
          <a:prstGeom prst="rect">
            <a:avLst/>
          </a:prstGeom>
        </p:spPr>
      </p:pic>
    </p:spTree>
    <p:extLst>
      <p:ext uri="{BB962C8B-B14F-4D97-AF65-F5344CB8AC3E}">
        <p14:creationId xmlns:p14="http://schemas.microsoft.com/office/powerpoint/2010/main" val="235619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0818C-C942-1D12-32CB-89DF57D31118}"/>
              </a:ext>
            </a:extLst>
          </p:cNvPr>
          <p:cNvSpPr txBox="1"/>
          <p:nvPr/>
        </p:nvSpPr>
        <p:spPr>
          <a:xfrm>
            <a:off x="1597950" y="1305341"/>
            <a:ext cx="10009575" cy="4247317"/>
          </a:xfrm>
          <a:prstGeom prst="rect">
            <a:avLst/>
          </a:prstGeom>
          <a:noFill/>
        </p:spPr>
        <p:txBody>
          <a:bodyPr wrap="square" rtlCol="0">
            <a:spAutoFit/>
          </a:bodyPr>
          <a:lstStyle/>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This system is designed to monitor college attendance and transportation using fingerprint recognition.</a:t>
            </a:r>
          </a:p>
          <a:p>
            <a:pPr marL="285750" indent="-285750" algn="just">
              <a:buFont typeface="Arial" panose="020B0604020202020204" pitchFamily="34" charset="0"/>
              <a:buChar char="•"/>
            </a:pPr>
            <a:endParaRPr lang="en-GB" b="0" i="0" dirty="0">
              <a:solidFill>
                <a:srgbClr val="35374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It uses an IoT-based system to track the attendance of students and faculty in the college.</a:t>
            </a:r>
          </a:p>
          <a:p>
            <a:pPr marL="285750" indent="-285750" algn="just">
              <a:buFont typeface="Arial" panose="020B0604020202020204" pitchFamily="34" charset="0"/>
              <a:buChar char="•"/>
            </a:pPr>
            <a:endParaRPr lang="en-GB" dirty="0">
              <a:solidFill>
                <a:srgbClr val="35374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The system uses a fingerprint scanner to identify the user and records the time of entry and exit. This data is then stored in a database which can be accessed by the college administration.</a:t>
            </a:r>
          </a:p>
          <a:p>
            <a:pPr marL="285750" indent="-285750" algn="just">
              <a:buFont typeface="Arial" panose="020B0604020202020204" pitchFamily="34" charset="0"/>
              <a:buChar char="•"/>
            </a:pPr>
            <a:endParaRPr lang="en-GB" b="0" i="0" dirty="0">
              <a:solidFill>
                <a:srgbClr val="35374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The system also tracks the transportation of students and faculty by using GPS-enabled devices. This data is also stored in the database and can be used to track the movement of people in the college. </a:t>
            </a:r>
          </a:p>
          <a:p>
            <a:pPr marL="285750" indent="-285750" algn="just">
              <a:buFont typeface="Arial" panose="020B0604020202020204" pitchFamily="34" charset="0"/>
              <a:buChar char="•"/>
            </a:pPr>
            <a:endParaRPr lang="en-GB" dirty="0">
              <a:solidFill>
                <a:srgbClr val="35374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The system also provides real-time alerts to the Parents and college administration in case of any suspicious activity. </a:t>
            </a:r>
          </a:p>
          <a:p>
            <a:pPr marL="285750" indent="-285750" algn="just">
              <a:buFont typeface="Arial" panose="020B0604020202020204" pitchFamily="34" charset="0"/>
              <a:buChar char="•"/>
            </a:pPr>
            <a:endParaRPr lang="en-GB" dirty="0">
              <a:solidFill>
                <a:srgbClr val="35374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This system can be used to improve the security of the college and ensure that students and faculty are safe.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C4CCC39-C36B-6AC0-3E49-D8548F2E8664}"/>
              </a:ext>
            </a:extLst>
          </p:cNvPr>
          <p:cNvSpPr txBox="1"/>
          <p:nvPr/>
        </p:nvSpPr>
        <p:spPr>
          <a:xfrm>
            <a:off x="1597950" y="516050"/>
            <a:ext cx="6096784"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t>
            </a:r>
            <a:endParaRPr lang="en-IN" sz="2000" b="1" dirty="0">
              <a:solidFill>
                <a:srgbClr val="002060"/>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D215DD84-C177-4473-F885-FBBD8B491191}"/>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Tree>
    <p:extLst>
      <p:ext uri="{BB962C8B-B14F-4D97-AF65-F5344CB8AC3E}">
        <p14:creationId xmlns:p14="http://schemas.microsoft.com/office/powerpoint/2010/main" val="288200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4CE59E-BC70-498C-BB5A-68A63ED028F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3" name="TextBox 2">
            <a:extLst>
              <a:ext uri="{FF2B5EF4-FFF2-40B4-BE49-F238E27FC236}">
                <a16:creationId xmlns:a16="http://schemas.microsoft.com/office/drawing/2014/main" id="{C56B9CFF-C92E-415C-2EC7-24C720C68DB1}"/>
              </a:ext>
            </a:extLst>
          </p:cNvPr>
          <p:cNvSpPr txBox="1"/>
          <p:nvPr/>
        </p:nvSpPr>
        <p:spPr>
          <a:xfrm>
            <a:off x="2065867" y="526978"/>
            <a:ext cx="2680538"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 </a:t>
            </a:r>
            <a:endParaRPr lang="en-IN" sz="2000" b="1" dirty="0">
              <a:solidFill>
                <a:srgbClr val="00206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39BE53B-4DFE-E734-868F-56CEB43066A0}"/>
              </a:ext>
            </a:extLst>
          </p:cNvPr>
          <p:cNvSpPr txBox="1"/>
          <p:nvPr/>
        </p:nvSpPr>
        <p:spPr>
          <a:xfrm>
            <a:off x="2015066" y="1344817"/>
            <a:ext cx="8836435" cy="2031325"/>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If student want to step down from the bus they should place the finger print again in attendance machine for bus door open.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place the camera Infront of door to detect the person who is placing finger print for exit from bus.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will develop the Android application for user friendly.</a:t>
            </a:r>
          </a:p>
        </p:txBody>
      </p:sp>
    </p:spTree>
    <p:extLst>
      <p:ext uri="{BB962C8B-B14F-4D97-AF65-F5344CB8AC3E}">
        <p14:creationId xmlns:p14="http://schemas.microsoft.com/office/powerpoint/2010/main" val="1412657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5C9C2-72FC-F639-4DD9-8E99A1A5B4CA}"/>
              </a:ext>
            </a:extLst>
          </p:cNvPr>
          <p:cNvSpPr txBox="1"/>
          <p:nvPr/>
        </p:nvSpPr>
        <p:spPr>
          <a:xfrm>
            <a:off x="1539053" y="939776"/>
            <a:ext cx="9368433" cy="5016758"/>
          </a:xfrm>
          <a:prstGeom prst="rect">
            <a:avLst/>
          </a:prstGeom>
          <a:noFill/>
        </p:spPr>
        <p:txBody>
          <a:bodyPr wrap="square" rtlCol="0">
            <a:spAutoFit/>
          </a:body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S. Sangeetha, </a:t>
            </a:r>
            <a:r>
              <a:rPr lang="en-US" sz="1600" dirty="0" err="1">
                <a:latin typeface="Times New Roman" panose="02020603050405020304" pitchFamily="18" charset="0"/>
                <a:cs typeface="Times New Roman" panose="02020603050405020304" pitchFamily="18" charset="0"/>
              </a:rPr>
              <a:t>S.Krishnapriya</a:t>
            </a:r>
            <a:r>
              <a:rPr lang="en-US" sz="1600" dirty="0">
                <a:latin typeface="Times New Roman" panose="02020603050405020304" pitchFamily="18" charset="0"/>
                <a:cs typeface="Times New Roman" panose="02020603050405020304" pitchFamily="18" charset="0"/>
              </a:rPr>
              <a:t>, Ms. S Janani, “School Bus Tracking And Security System” International Journal of Advance Research in Science and Engineering (IJARSE), Volume No.07, Special Issue No(02), pp218-227,March2018Available:http://www.ijarse.com/images/fullpdf/1521550705_DACE2041ijarse.pdf.</a:t>
            </a:r>
            <a:endParaRPr lang="en-US" sz="1600" u="sng"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GB" sz="160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1600" dirty="0">
                <a:effectLst/>
                <a:latin typeface="Times New Roman" panose="02020603050405020304" pitchFamily="18" charset="0"/>
                <a:cs typeface="Times New Roman" panose="02020603050405020304" pitchFamily="18" charset="0"/>
              </a:rPr>
              <a:t>N. </a:t>
            </a:r>
            <a:r>
              <a:rPr lang="en-GB" sz="1600" dirty="0" err="1">
                <a:effectLst/>
                <a:latin typeface="Times New Roman" panose="02020603050405020304" pitchFamily="18" charset="0"/>
                <a:cs typeface="Times New Roman" panose="02020603050405020304" pitchFamily="18" charset="0"/>
              </a:rPr>
              <a:t>Katiran</a:t>
            </a:r>
            <a:r>
              <a:rPr lang="en-GB" sz="1600" dirty="0">
                <a:effectLst/>
                <a:latin typeface="Times New Roman" panose="02020603050405020304" pitchFamily="18" charset="0"/>
                <a:cs typeface="Times New Roman" panose="02020603050405020304" pitchFamily="18" charset="0"/>
              </a:rPr>
              <a:t>, H. Wahab and J. Rahman, "Development of Attendance System using Biometric Fingerprint Identification", 3rd Engineering Conference on Advancement in Mechanical and Manufacturing for Sustainable Environment, 2010</a:t>
            </a:r>
            <a:r>
              <a:rPr lang="en-US" sz="1600" dirty="0">
                <a:latin typeface="Times New Roman" panose="02020603050405020304" pitchFamily="18" charset="0"/>
                <a:cs typeface="Times New Roman" panose="02020603050405020304" pitchFamily="18" charset="0"/>
              </a:rPr>
              <a:t>]. Available:</a:t>
            </a:r>
            <a:r>
              <a:rPr lang="en-IN" sz="1600" dirty="0">
                <a:latin typeface="Times New Roman" panose="02020603050405020304" pitchFamily="18" charset="0"/>
                <a:cs typeface="Times New Roman" panose="02020603050405020304" pitchFamily="18" charset="0"/>
              </a:rPr>
              <a:t> Microsoft_Word-12 </a:t>
            </a:r>
            <a:r>
              <a:rPr lang="en-IN" sz="1600" dirty="0" err="1">
                <a:latin typeface="Times New Roman" panose="02020603050405020304" pitchFamily="18" charset="0"/>
                <a:cs typeface="Times New Roman" panose="02020603050405020304" pitchFamily="18" charset="0"/>
              </a:rPr>
              <a:t>Norshidah</a:t>
            </a:r>
            <a:r>
              <a:rPr lang="en-IN" sz="1600" dirty="0">
                <a:latin typeface="Times New Roman" panose="02020603050405020304" pitchFamily="18" charset="0"/>
                <a:cs typeface="Times New Roman" panose="02020603050405020304" pitchFamily="18" charset="0"/>
              </a:rPr>
              <a:t> Katiran_19Feb2010</a:t>
            </a:r>
          </a:p>
          <a:p>
            <a:pPr marL="342900" indent="-342900" algn="just">
              <a:buFont typeface="+mj-lt"/>
              <a:buAutoNum type="arabicPeriod"/>
            </a:pPr>
            <a:endParaRPr lang="en-GB" sz="160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GB" sz="1600" dirty="0">
                <a:effectLst/>
                <a:latin typeface="Times New Roman" panose="02020603050405020304" pitchFamily="18" charset="0"/>
                <a:cs typeface="Times New Roman" panose="02020603050405020304" pitchFamily="18" charset="0"/>
              </a:rPr>
              <a:t>N. Zainal, K. </a:t>
            </a:r>
            <a:r>
              <a:rPr lang="en-GB" sz="1600" dirty="0" err="1">
                <a:effectLst/>
                <a:latin typeface="Times New Roman" panose="02020603050405020304" pitchFamily="18" charset="0"/>
                <a:cs typeface="Times New Roman" panose="02020603050405020304" pitchFamily="18" charset="0"/>
              </a:rPr>
              <a:t>Sidek</a:t>
            </a:r>
            <a:r>
              <a:rPr lang="en-GB" sz="1600" dirty="0">
                <a:effectLst/>
                <a:latin typeface="Times New Roman" panose="02020603050405020304" pitchFamily="18" charset="0"/>
                <a:cs typeface="Times New Roman" panose="02020603050405020304" pitchFamily="18" charset="0"/>
              </a:rPr>
              <a:t>, T. Gunawan, H </a:t>
            </a:r>
            <a:r>
              <a:rPr lang="en-GB" sz="1600" dirty="0" err="1">
                <a:effectLst/>
                <a:latin typeface="Times New Roman" panose="02020603050405020304" pitchFamily="18" charset="0"/>
                <a:cs typeface="Times New Roman" panose="02020603050405020304" pitchFamily="18" charset="0"/>
              </a:rPr>
              <a:t>Mansor</a:t>
            </a:r>
            <a:r>
              <a:rPr lang="en-GB" sz="1600" dirty="0">
                <a:effectLst/>
                <a:latin typeface="Times New Roman" panose="02020603050405020304" pitchFamily="18" charset="0"/>
                <a:cs typeface="Times New Roman" panose="02020603050405020304" pitchFamily="18" charset="0"/>
              </a:rPr>
              <a:t> and M. </a:t>
            </a:r>
            <a:r>
              <a:rPr lang="en-GB" sz="1600" dirty="0" err="1">
                <a:effectLst/>
                <a:latin typeface="Times New Roman" panose="02020603050405020304" pitchFamily="18" charset="0"/>
                <a:cs typeface="Times New Roman" panose="02020603050405020304" pitchFamily="18" charset="0"/>
              </a:rPr>
              <a:t>Kartiwi</a:t>
            </a:r>
            <a:r>
              <a:rPr lang="en-GB" sz="1600" dirty="0">
                <a:effectLst/>
                <a:latin typeface="Times New Roman" panose="02020603050405020304" pitchFamily="18" charset="0"/>
                <a:cs typeface="Times New Roman" panose="02020603050405020304" pitchFamily="18" charset="0"/>
              </a:rPr>
              <a:t>, "Design and development of portable classroom attendance system based on Arduino and fingerprint biometric", The 5th International Conference on Information and Communication Technology for The Muslim World (ICT4M), 2014. </a:t>
            </a:r>
            <a:r>
              <a:rPr lang="en-US" sz="1600" dirty="0" err="1">
                <a:latin typeface="Times New Roman" panose="02020603050405020304" pitchFamily="18" charset="0"/>
                <a:cs typeface="Times New Roman" panose="02020603050405020304" pitchFamily="18" charset="0"/>
              </a:rPr>
              <a:t>Available:https</a:t>
            </a:r>
            <a:r>
              <a:rPr lang="en-US" sz="1600" dirty="0">
                <a:latin typeface="Times New Roman" panose="02020603050405020304" pitchFamily="18" charset="0"/>
                <a:cs typeface="Times New Roman" panose="02020603050405020304" pitchFamily="18" charset="0"/>
              </a:rPr>
              <a:t>://ieeexplore.ieee.org/abstract/document/7020601/</a:t>
            </a:r>
            <a:r>
              <a:rPr lang="en-US" sz="1600" dirty="0" err="1">
                <a:latin typeface="Times New Roman" panose="02020603050405020304" pitchFamily="18" charset="0"/>
                <a:cs typeface="Times New Roman" panose="02020603050405020304" pitchFamily="18" charset="0"/>
              </a:rPr>
              <a:t>references#references</a:t>
            </a:r>
            <a:r>
              <a:rPr lang="en-US" sz="1600" dirty="0">
                <a:latin typeface="Times New Roman" panose="02020603050405020304" pitchFamily="18" charset="0"/>
                <a:cs typeface="Times New Roman" panose="02020603050405020304" pitchFamily="18" charset="0"/>
              </a:rPr>
              <a:t> </a:t>
            </a:r>
          </a:p>
          <a:p>
            <a:pPr marL="342900" indent="-342900" algn="just">
              <a:buFont typeface="+mj-lt"/>
              <a:buAutoNum type="arabicPeriod"/>
            </a:pPr>
            <a:endParaRPr lang="en-IN" sz="160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effectLst/>
                <a:latin typeface="Times New Roman" panose="02020603050405020304" pitchFamily="18" charset="0"/>
                <a:cs typeface="Times New Roman" panose="02020603050405020304" pitchFamily="18" charset="0"/>
              </a:rPr>
              <a:t>A. </a:t>
            </a:r>
            <a:r>
              <a:rPr lang="en-IN" sz="1600" dirty="0" err="1">
                <a:effectLst/>
                <a:latin typeface="Times New Roman" panose="02020603050405020304" pitchFamily="18" charset="0"/>
                <a:cs typeface="Times New Roman" panose="02020603050405020304" pitchFamily="18" charset="0"/>
              </a:rPr>
              <a:t>Bijlani</a:t>
            </a:r>
            <a:r>
              <a:rPr lang="en-IN" sz="1600" dirty="0">
                <a:effectLst/>
                <a:latin typeface="Times New Roman" panose="02020603050405020304" pitchFamily="18" charset="0"/>
                <a:cs typeface="Times New Roman" panose="02020603050405020304" pitchFamily="18" charset="0"/>
              </a:rPr>
              <a:t>, S. Suresh and P Praful, "Attendance Monitoring in Classroom Using Smartphone and Wi-Fi Fingerprinting", IEEE Eighth International Conference on Technology for Education (T4E), 2016. </a:t>
            </a:r>
            <a:r>
              <a:rPr lang="en-US" sz="1600" dirty="0">
                <a:latin typeface="Times New Roman" panose="02020603050405020304" pitchFamily="18" charset="0"/>
                <a:cs typeface="Times New Roman" panose="02020603050405020304" pitchFamily="18" charset="0"/>
              </a:rPr>
              <a:t>Available: https://ieeexplore.ieee.org/abstract/document/7814796</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solidFill>
                  <a:srgbClr val="333333"/>
                </a:solidFill>
                <a:effectLst/>
                <a:latin typeface="Times New Roman" panose="02020603050405020304" pitchFamily="18" charset="0"/>
                <a:cs typeface="Times New Roman" panose="02020603050405020304" pitchFamily="18" charset="0"/>
              </a:rPr>
              <a:t>Rajasekhar and S. Vivek, "Wireless Fingerprint Attendance System using Zigbee Technology", International Journal of Power Control Signal and Computation(IJPCSC), 2012. </a:t>
            </a:r>
            <a:r>
              <a:rPr lang="en-US" sz="1600" dirty="0">
                <a:latin typeface="Times New Roman" panose="02020603050405020304" pitchFamily="18" charset="0"/>
                <a:cs typeface="Times New Roman" panose="02020603050405020304" pitchFamily="18" charset="0"/>
              </a:rPr>
              <a:t>Available:</a:t>
            </a:r>
            <a:r>
              <a:rPr lang="en-IN" sz="1600" dirty="0">
                <a:latin typeface="Times New Roman" panose="02020603050405020304" pitchFamily="18" charset="0"/>
                <a:cs typeface="Times New Roman" panose="02020603050405020304" pitchFamily="18" charset="0"/>
              </a:rPr>
              <a:t>attendance-libre.pdf (d1wqtxts1xzle7.cloudfront.net)</a:t>
            </a:r>
          </a:p>
        </p:txBody>
      </p:sp>
      <p:pic>
        <p:nvPicPr>
          <p:cNvPr id="3" name="Picture 2">
            <a:extLst>
              <a:ext uri="{FF2B5EF4-FFF2-40B4-BE49-F238E27FC236}">
                <a16:creationId xmlns:a16="http://schemas.microsoft.com/office/drawing/2014/main" id="{4E485D3A-5D67-76DD-FB1E-5F49EAC54568}"/>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5" name="TextBox 4">
            <a:extLst>
              <a:ext uri="{FF2B5EF4-FFF2-40B4-BE49-F238E27FC236}">
                <a16:creationId xmlns:a16="http://schemas.microsoft.com/office/drawing/2014/main" id="{03AB05D6-F333-5C5B-6EC8-2FF912A12F4C}"/>
              </a:ext>
            </a:extLst>
          </p:cNvPr>
          <p:cNvSpPr txBox="1"/>
          <p:nvPr/>
        </p:nvSpPr>
        <p:spPr>
          <a:xfrm>
            <a:off x="1864258" y="241376"/>
            <a:ext cx="6096728"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 </a:t>
            </a:r>
            <a:endParaRPr lang="en-IN" sz="20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2717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61EBA-75BE-4667-B6CB-54FF8E006A7C}"/>
              </a:ext>
            </a:extLst>
          </p:cNvPr>
          <p:cNvSpPr txBox="1"/>
          <p:nvPr/>
        </p:nvSpPr>
        <p:spPr>
          <a:xfrm>
            <a:off x="1617134" y="3452243"/>
            <a:ext cx="9876727" cy="369332"/>
          </a:xfrm>
          <a:prstGeom prst="rect">
            <a:avLst/>
          </a:prstGeom>
          <a:noFill/>
        </p:spPr>
        <p:txBody>
          <a:bodyPr wrap="square" rtlCol="0" anchor="ctr">
            <a:spAutoFit/>
          </a:bodyPr>
          <a:lstStyle/>
          <a:p>
            <a:pPr>
              <a:buClr>
                <a:schemeClr val="tx1"/>
              </a:buClr>
            </a:pPr>
            <a:endParaRPr lang="en-GB" b="0" i="0" u="none" strike="noStrike" baseline="0" dirty="0">
              <a:solidFill>
                <a:srgbClr val="353740"/>
              </a:solidFill>
              <a:latin typeface="Times New Roman" panose="02020603050405020304" pitchFamily="18" charset="0"/>
            </a:endParaRPr>
          </a:p>
        </p:txBody>
      </p:sp>
      <p:sp>
        <p:nvSpPr>
          <p:cNvPr id="3" name="TextBox 2">
            <a:extLst>
              <a:ext uri="{FF2B5EF4-FFF2-40B4-BE49-F238E27FC236}">
                <a16:creationId xmlns:a16="http://schemas.microsoft.com/office/drawing/2014/main" id="{F61571AC-8E39-433E-AC57-F7B5EA0C3B74}"/>
              </a:ext>
            </a:extLst>
          </p:cNvPr>
          <p:cNvSpPr txBox="1"/>
          <p:nvPr/>
        </p:nvSpPr>
        <p:spPr>
          <a:xfrm>
            <a:off x="1617134" y="436034"/>
            <a:ext cx="5249333" cy="400110"/>
          </a:xfrm>
          <a:prstGeom prst="rect">
            <a:avLst/>
          </a:prstGeom>
          <a:noFill/>
        </p:spPr>
        <p:txBody>
          <a:bodyPr wrap="square" rtlCol="0">
            <a:spAutoFit/>
          </a:bodyPr>
          <a:lstStyle/>
          <a:p>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pic>
        <p:nvPicPr>
          <p:cNvPr id="4" name="Picture 3">
            <a:extLst>
              <a:ext uri="{FF2B5EF4-FFF2-40B4-BE49-F238E27FC236}">
                <a16:creationId xmlns:a16="http://schemas.microsoft.com/office/drawing/2014/main" id="{AF43D1A9-8E52-40E9-820C-6D990D3E1686}"/>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32" name="TextBox 31">
            <a:extLst>
              <a:ext uri="{FF2B5EF4-FFF2-40B4-BE49-F238E27FC236}">
                <a16:creationId xmlns:a16="http://schemas.microsoft.com/office/drawing/2014/main" id="{16F46561-39CC-55D2-8C23-B5EF87D38DCE}"/>
              </a:ext>
            </a:extLst>
          </p:cNvPr>
          <p:cNvSpPr txBox="1"/>
          <p:nvPr/>
        </p:nvSpPr>
        <p:spPr>
          <a:xfrm>
            <a:off x="2052733" y="1017923"/>
            <a:ext cx="9441127" cy="5085495"/>
          </a:xfrm>
          <a:prstGeom prst="rect">
            <a:avLst/>
          </a:prstGeom>
          <a:noFill/>
        </p:spPr>
        <p:txBody>
          <a:bodyPr wrap="square" rtlCol="0">
            <a:spAutoFit/>
          </a:bodyPr>
          <a:lstStyle/>
          <a:p>
            <a:pPr marL="342900" lvl="0" indent="-342900" algn="just">
              <a:lnSpc>
                <a:spcPct val="115000"/>
              </a:lnSpc>
              <a:buFont typeface="Symbol" panose="05050102010706020507" pitchFamily="18" charset="2"/>
              <a:buChar char=""/>
            </a:pPr>
            <a:r>
              <a:rPr lang="en-US"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This paper presents an IoT Based College Attendance and Transportation Monitoring System using Arduino Uno R3 (ATmega328p), </a:t>
            </a:r>
            <a:r>
              <a:rPr lang="en-US"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NodeMCU</a:t>
            </a:r>
            <a:r>
              <a:rPr lang="en-US"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(ESP-8266) is used to monitor the attendance of students and staff in a college. The system also tracks the movement of college buses and provides real-time information to the parents.</a:t>
            </a:r>
            <a:endParaRPr lang="en-IN"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pPr>
            <a:r>
              <a:rPr lang="en-US"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The Attendance of students and staff is recorded by the Fingerprint sensor (Biometric Authentication), while the movement and speed of college buses is tracked by the GPS Module. The Web Camera is used for monitor the students, staffs and driver. The Force sensor will detect the crash of the bus and send alert message to the institution, Parents, including institution website. The data collected by the system is stored in a Cloud Database and can be accessed by the college authorities as well as the parents. The system is cost-effective and efficient in Monitoring the Attendance and Transportation of students and staff at the college.</a:t>
            </a:r>
            <a:endParaRPr lang="en-IN"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4013" algn="just">
              <a:lnSpc>
                <a:spcPct val="115000"/>
              </a:lnSpc>
              <a:spcAft>
                <a:spcPts val="1000"/>
              </a:spcAft>
            </a:pPr>
            <a:r>
              <a:rPr lang="en-US"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US"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IoT, Attendance, Transportation, Monitoring system, Real time Location, Biometric Authentication.</a:t>
            </a:r>
            <a:endParaRPr lang="en-IN"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27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E694A3-5829-0437-A773-69AC11D66359}"/>
              </a:ext>
            </a:extLst>
          </p:cNvPr>
          <p:cNvSpPr txBox="1"/>
          <p:nvPr/>
        </p:nvSpPr>
        <p:spPr>
          <a:xfrm>
            <a:off x="2335764" y="1386813"/>
            <a:ext cx="3760236" cy="5396542"/>
          </a:xfrm>
          <a:prstGeom prst="rect">
            <a:avLst/>
          </a:prstGeom>
          <a:noFill/>
        </p:spPr>
        <p:txBody>
          <a:bodyPr wrap="square" rtlCol="0">
            <a:spAutoFit/>
          </a:bodyPr>
          <a:lstStyle/>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#include &lt;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LiquidCrystal.h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&gt;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#define CMDBUFFER_SIZE 32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const int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12,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11, d4 = 5, d5 = 4, d6 = 3, d7 =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LiquidCrystallcd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rs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d4, d5, d6, d7);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const int buzzer = 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void setup()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Serial.begin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(115200);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pinMode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(buzzer, OUTPUT);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lcd.begin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(16,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Finger Print");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lcd.setCursor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Attendance");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while (!Serial);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void loop() { // run over and over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serialEvent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p>
        </p:txBody>
      </p:sp>
      <p:sp>
        <p:nvSpPr>
          <p:cNvPr id="4" name="TextBox 3">
            <a:extLst>
              <a:ext uri="{FF2B5EF4-FFF2-40B4-BE49-F238E27FC236}">
                <a16:creationId xmlns:a16="http://schemas.microsoft.com/office/drawing/2014/main" id="{DA5F839D-C9AF-A376-AA73-E5EE2315F20C}"/>
              </a:ext>
            </a:extLst>
          </p:cNvPr>
          <p:cNvSpPr txBox="1"/>
          <p:nvPr/>
        </p:nvSpPr>
        <p:spPr>
          <a:xfrm>
            <a:off x="7766803" y="1386813"/>
            <a:ext cx="3760236" cy="5055936"/>
          </a:xfrm>
          <a:prstGeom prst="rect">
            <a:avLst/>
          </a:prstGeom>
          <a:noFill/>
        </p:spPr>
        <p:txBody>
          <a:bodyPr wrap="square" rtlCol="0">
            <a:spAutoFit/>
          </a:bodyPr>
          <a:lstStyle/>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void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serialEvent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static char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[CMDBUFFER_SIZE]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char 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while(</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Serial.available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processCharInput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Serial.read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Serial.print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if (c ==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Serial.println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strcmp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("No finger detected",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0)</a:t>
            </a:r>
            <a:r>
              <a:rPr lang="en-IN" sz="1200" dirty="0">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lcd.begin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(16,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Waiting For");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lcd.setCursor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Finger...");</a:t>
            </a:r>
            <a:endParaRPr lang="en-IN" sz="1200" dirty="0"/>
          </a:p>
        </p:txBody>
      </p:sp>
      <p:sp>
        <p:nvSpPr>
          <p:cNvPr id="5" name="TextBox 4">
            <a:extLst>
              <a:ext uri="{FF2B5EF4-FFF2-40B4-BE49-F238E27FC236}">
                <a16:creationId xmlns:a16="http://schemas.microsoft.com/office/drawing/2014/main" id="{C540F4A6-4BD2-B964-C8AC-F885D7E42802}"/>
              </a:ext>
            </a:extLst>
          </p:cNvPr>
          <p:cNvSpPr txBox="1"/>
          <p:nvPr/>
        </p:nvSpPr>
        <p:spPr>
          <a:xfrm>
            <a:off x="1864258" y="241376"/>
            <a:ext cx="1793342"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APPENDIX- I </a:t>
            </a:r>
            <a:endParaRPr lang="en-IN" sz="2000" b="1" dirty="0">
              <a:solidFill>
                <a:srgbClr val="00206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0AC549F1-3912-71A6-177D-BA91BD87FC8D}"/>
              </a:ext>
            </a:extLst>
          </p:cNvPr>
          <p:cNvSpPr txBox="1"/>
          <p:nvPr/>
        </p:nvSpPr>
        <p:spPr>
          <a:xfrm>
            <a:off x="2976465" y="844872"/>
            <a:ext cx="7604449" cy="338554"/>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Coding For  IoT Based College Attendance and Transportation Monitoring System</a:t>
            </a:r>
          </a:p>
        </p:txBody>
      </p:sp>
      <p:pic>
        <p:nvPicPr>
          <p:cNvPr id="8" name="Picture 7">
            <a:extLst>
              <a:ext uri="{FF2B5EF4-FFF2-40B4-BE49-F238E27FC236}">
                <a16:creationId xmlns:a16="http://schemas.microsoft.com/office/drawing/2014/main" id="{7C3912EA-903F-7373-CB72-CC5617FA564A}"/>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31950"/>
            <a:ext cx="554206" cy="685712"/>
          </a:xfrm>
          <a:prstGeom prst="rect">
            <a:avLst/>
          </a:prstGeom>
        </p:spPr>
      </p:pic>
    </p:spTree>
    <p:extLst>
      <p:ext uri="{BB962C8B-B14F-4D97-AF65-F5344CB8AC3E}">
        <p14:creationId xmlns:p14="http://schemas.microsoft.com/office/powerpoint/2010/main" val="2670807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A7CF2-4C3C-135E-BAF0-D595B52AAB26}"/>
              </a:ext>
            </a:extLst>
          </p:cNvPr>
          <p:cNvSpPr txBox="1"/>
          <p:nvPr/>
        </p:nvSpPr>
        <p:spPr>
          <a:xfrm>
            <a:off x="2335764" y="908486"/>
            <a:ext cx="3760236" cy="6032870"/>
          </a:xfrm>
          <a:prstGeom prst="rect">
            <a:avLst/>
          </a:prstGeom>
          <a:noFill/>
        </p:spPr>
        <p:txBody>
          <a:bodyPr wrap="square" rtlCol="0">
            <a:spAutoFit/>
          </a:bodyPr>
          <a:lstStyle/>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lcd.begin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(16,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("Fingerprint sensor");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lcd.setCursor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enrollment");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}else if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strcmp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("Found fingerprint sensor",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lcd.begin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(16,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("Found Fingerprint");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lcd.setCursor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sensor");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}else if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strcmp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("Did not find fingerprint sensor",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lcd.begin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(16, 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("Did not find");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lcd.setCursor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lcd.print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("fingerprint sensor");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}else if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strcmp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("Please type in the ID # (from 1 to 127) you want to save this finger as...",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200" dirty="0"/>
          </a:p>
        </p:txBody>
      </p:sp>
      <p:sp>
        <p:nvSpPr>
          <p:cNvPr id="3" name="TextBox 2">
            <a:extLst>
              <a:ext uri="{FF2B5EF4-FFF2-40B4-BE49-F238E27FC236}">
                <a16:creationId xmlns:a16="http://schemas.microsoft.com/office/drawing/2014/main" id="{7EF1EFB7-00A5-EDE0-D949-8B71E3B1EDEE}"/>
              </a:ext>
            </a:extLst>
          </p:cNvPr>
          <p:cNvSpPr txBox="1"/>
          <p:nvPr/>
        </p:nvSpPr>
        <p:spPr>
          <a:xfrm>
            <a:off x="7013511" y="908486"/>
            <a:ext cx="3760236" cy="5612755"/>
          </a:xfrm>
          <a:prstGeom prst="rect">
            <a:avLst/>
          </a:prstGeom>
          <a:noFill/>
        </p:spPr>
        <p:txBody>
          <a:bodyPr wrap="square" rtlCol="0">
            <a:spAutoFit/>
          </a:bodyPr>
          <a:lstStyle/>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char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processCharInput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(char*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const char 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(c &gt;= 32 &amp;&amp; c &lt;= 126) //Ignore control characters and special ascii characters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strlen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&lt; CMDBUFFER_SIZE)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strncat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&amp;c, 1);   //Add it to the buffer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else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return '\n';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else if ((c == 8 || c == 127) &amp;&amp;</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[0] != 0)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strlen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cmdBuffer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 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return c;</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64B2D13-59BC-7AA5-9FEA-BA7C3184F18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31950"/>
            <a:ext cx="554206" cy="685712"/>
          </a:xfrm>
          <a:prstGeom prst="rect">
            <a:avLst/>
          </a:prstGeom>
        </p:spPr>
      </p:pic>
    </p:spTree>
    <p:extLst>
      <p:ext uri="{BB962C8B-B14F-4D97-AF65-F5344CB8AC3E}">
        <p14:creationId xmlns:p14="http://schemas.microsoft.com/office/powerpoint/2010/main" val="999043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C19844-2B3A-09FA-D2FD-526D36E77B73}"/>
              </a:ext>
            </a:extLst>
          </p:cNvPr>
          <p:cNvSpPr txBox="1"/>
          <p:nvPr/>
        </p:nvSpPr>
        <p:spPr>
          <a:xfrm>
            <a:off x="1854927" y="260037"/>
            <a:ext cx="2110583"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APPENDIX- II </a:t>
            </a:r>
            <a:endParaRPr lang="en-IN" sz="2000" b="1" dirty="0">
              <a:solidFill>
                <a:srgbClr val="002060"/>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85A90CD7-9198-9AD1-CC5A-0F1BC5CC9718}"/>
              </a:ext>
            </a:extLst>
          </p:cNvPr>
          <p:cNvSpPr txBox="1"/>
          <p:nvPr/>
        </p:nvSpPr>
        <p:spPr>
          <a:xfrm>
            <a:off x="3666932" y="660147"/>
            <a:ext cx="316307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CERTIFICATES</a:t>
            </a:r>
          </a:p>
        </p:txBody>
      </p:sp>
      <p:pic>
        <p:nvPicPr>
          <p:cNvPr id="11" name="Picture 10">
            <a:extLst>
              <a:ext uri="{FF2B5EF4-FFF2-40B4-BE49-F238E27FC236}">
                <a16:creationId xmlns:a16="http://schemas.microsoft.com/office/drawing/2014/main" id="{2C0EDEE0-BFFC-D81C-4959-A73AAEB9448F}"/>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13289"/>
            <a:ext cx="554206" cy="685712"/>
          </a:xfrm>
          <a:prstGeom prst="rect">
            <a:avLst/>
          </a:prstGeom>
        </p:spPr>
      </p:pic>
      <p:pic>
        <p:nvPicPr>
          <p:cNvPr id="5" name="Picture 4">
            <a:extLst>
              <a:ext uri="{FF2B5EF4-FFF2-40B4-BE49-F238E27FC236}">
                <a16:creationId xmlns:a16="http://schemas.microsoft.com/office/drawing/2014/main" id="{4E4712DE-A2B1-D472-E4D7-994015F1E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061544" y="-464903"/>
            <a:ext cx="4967764" cy="8686803"/>
          </a:xfrm>
          <a:prstGeom prst="rect">
            <a:avLst/>
          </a:prstGeom>
        </p:spPr>
      </p:pic>
    </p:spTree>
    <p:extLst>
      <p:ext uri="{BB962C8B-B14F-4D97-AF65-F5344CB8AC3E}">
        <p14:creationId xmlns:p14="http://schemas.microsoft.com/office/powerpoint/2010/main" val="1014243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2C636D-5E59-4A8D-ED44-C60CFEB43D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54112" y="-803088"/>
            <a:ext cx="4899871" cy="9395926"/>
          </a:xfrm>
          <a:prstGeom prst="rect">
            <a:avLst/>
          </a:prstGeom>
        </p:spPr>
      </p:pic>
      <p:pic>
        <p:nvPicPr>
          <p:cNvPr id="3" name="Picture 2">
            <a:extLst>
              <a:ext uri="{FF2B5EF4-FFF2-40B4-BE49-F238E27FC236}">
                <a16:creationId xmlns:a16="http://schemas.microsoft.com/office/drawing/2014/main" id="{3355B750-B9C8-E1B0-A768-93B0E220FB7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13289"/>
            <a:ext cx="554206" cy="685712"/>
          </a:xfrm>
          <a:prstGeom prst="rect">
            <a:avLst/>
          </a:prstGeom>
        </p:spPr>
      </p:pic>
    </p:spTree>
    <p:extLst>
      <p:ext uri="{BB962C8B-B14F-4D97-AF65-F5344CB8AC3E}">
        <p14:creationId xmlns:p14="http://schemas.microsoft.com/office/powerpoint/2010/main" val="2688052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4DC1C3-559A-6B7C-52D4-C7E73AFEA8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94114" y="-555172"/>
            <a:ext cx="4982546" cy="8742784"/>
          </a:xfrm>
          <a:prstGeom prst="rect">
            <a:avLst/>
          </a:prstGeom>
        </p:spPr>
      </p:pic>
      <p:pic>
        <p:nvPicPr>
          <p:cNvPr id="3" name="Picture 2">
            <a:extLst>
              <a:ext uri="{FF2B5EF4-FFF2-40B4-BE49-F238E27FC236}">
                <a16:creationId xmlns:a16="http://schemas.microsoft.com/office/drawing/2014/main" id="{5A663D71-7723-D927-6732-D53A3E97A4D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31950"/>
            <a:ext cx="554206" cy="685712"/>
          </a:xfrm>
          <a:prstGeom prst="rect">
            <a:avLst/>
          </a:prstGeom>
        </p:spPr>
      </p:pic>
    </p:spTree>
    <p:extLst>
      <p:ext uri="{BB962C8B-B14F-4D97-AF65-F5344CB8AC3E}">
        <p14:creationId xmlns:p14="http://schemas.microsoft.com/office/powerpoint/2010/main" val="1198627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0457EE-B024-4FAE-98E7-35B0CFA4B29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64" y="8965"/>
            <a:ext cx="12192001" cy="6858000"/>
          </a:xfrm>
          <a:prstGeom prst="rect">
            <a:avLst/>
          </a:prstGeom>
        </p:spPr>
      </p:pic>
      <p:pic>
        <p:nvPicPr>
          <p:cNvPr id="2" name="Picture 1">
            <a:extLst>
              <a:ext uri="{FF2B5EF4-FFF2-40B4-BE49-F238E27FC236}">
                <a16:creationId xmlns:a16="http://schemas.microsoft.com/office/drawing/2014/main" id="{BCC21D4A-A647-3EE9-68EE-6652C7E8C54C}"/>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31950"/>
            <a:ext cx="554206" cy="685712"/>
          </a:xfrm>
          <a:prstGeom prst="rect">
            <a:avLst/>
          </a:prstGeom>
        </p:spPr>
      </p:pic>
    </p:spTree>
    <p:extLst>
      <p:ext uri="{BB962C8B-B14F-4D97-AF65-F5344CB8AC3E}">
        <p14:creationId xmlns:p14="http://schemas.microsoft.com/office/powerpoint/2010/main" val="202005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6ACF63-548D-E2B6-3BAF-D2A9D3C5C539}"/>
              </a:ext>
            </a:extLst>
          </p:cNvPr>
          <p:cNvSpPr txBox="1"/>
          <p:nvPr/>
        </p:nvSpPr>
        <p:spPr>
          <a:xfrm>
            <a:off x="1767262" y="1708458"/>
            <a:ext cx="9284003" cy="4735014"/>
          </a:xfrm>
          <a:prstGeom prst="rect">
            <a:avLst/>
          </a:prstGeom>
          <a:noFill/>
        </p:spPr>
        <p:txBody>
          <a:bodyPr wrap="square" rtlCol="0">
            <a:spAutoFit/>
          </a:bodyPr>
          <a:lstStyle/>
          <a:p>
            <a:pPr marL="285750" indent="-285750" algn="just">
              <a:lnSpc>
                <a:spcPct val="107000"/>
              </a:lnSpc>
              <a:spcAft>
                <a:spcPts val="800"/>
              </a:spcAft>
              <a:buClr>
                <a:schemeClr val="tx1"/>
              </a:buCl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the IoT-based College Attendance and Transportation Monitoring System using Arduino, NodeMCU, GPS Module, Fingerprint Sensor, Buzzer, Force Sensor, WEB Camera and Cloud Database is to provide a secure, reliable, and automated system to monitor student's attendance and transportation.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Clr>
                <a:schemeClr val="tx1"/>
              </a:buCl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will be able to accurately detect the attendance and transportation of students, while also providing real-time Location to parents and the institute. </a:t>
            </a:r>
          </a:p>
          <a:p>
            <a:pPr marL="285750" indent="-285750" algn="just">
              <a:lnSpc>
                <a:spcPct val="107000"/>
              </a:lnSpc>
              <a:spcAft>
                <a:spcPts val="800"/>
              </a:spcAft>
              <a:buClr>
                <a:schemeClr val="tx1"/>
              </a:buClr>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Additionally, it will enable the institute to track student's whereabouts, monitor the safety of students, and control the use of transportation services.</a:t>
            </a:r>
          </a:p>
          <a:p>
            <a:pPr marL="285750" indent="-285750" algn="just">
              <a:lnSpc>
                <a:spcPct val="107000"/>
              </a:lnSpc>
              <a:spcAft>
                <a:spcPts val="800"/>
              </a:spcAft>
              <a:buClr>
                <a:schemeClr val="tx1"/>
              </a:buClr>
              <a:buFont typeface="Arial" panose="020B0604020202020204" pitchFamily="34" charset="0"/>
              <a:buChar char="•"/>
            </a:pPr>
            <a:r>
              <a:rPr lang="en-GB" i="0" u="none" strike="noStrike" baseline="0" dirty="0">
                <a:solidFill>
                  <a:srgbClr val="353740"/>
                </a:solidFill>
                <a:latin typeface="Times New Roman" panose="02020603050405020304" pitchFamily="18" charset="0"/>
                <a:cs typeface="Times New Roman" panose="02020603050405020304" pitchFamily="18" charset="0"/>
              </a:rPr>
              <a:t>The aim of this project is providing safety for the student throughout transportation to from the college. Parents can monitor the location of the bus, pickup timing and drop timing with Real time location. The speed of the bus is monitored and updated to college and if any accident occurred both parents and college are shared with the bus’s location</a:t>
            </a:r>
            <a:r>
              <a:rPr lang="en-GB" b="0" i="0" u="none" strike="noStrike" baseline="0" dirty="0">
                <a:solidFill>
                  <a:srgbClr val="353740"/>
                </a:solidFill>
                <a:latin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Clr>
                <a:schemeClr val="tx1"/>
              </a:buCl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Clr>
                <a:schemeClr val="tx1"/>
              </a:buClr>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E2A1028D-06C3-7401-491E-DA946A400768}"/>
              </a:ext>
            </a:extLst>
          </p:cNvPr>
          <p:cNvSpPr txBox="1"/>
          <p:nvPr/>
        </p:nvSpPr>
        <p:spPr>
          <a:xfrm flipH="1">
            <a:off x="1767262" y="658228"/>
            <a:ext cx="4819244" cy="523220"/>
          </a:xfrm>
          <a:prstGeom prst="rect">
            <a:avLst/>
          </a:prstGeom>
          <a:noFill/>
        </p:spPr>
        <p:txBody>
          <a:bodyPr wrap="square" rtlCol="0">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r>
              <a:rPr lang="en-US" sz="28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800" b="1" dirty="0">
              <a:solidFill>
                <a:srgbClr val="00206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2A6FFACC-2BA8-397B-4BFC-A1D4C005224D}"/>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31950"/>
            <a:ext cx="554206" cy="685712"/>
          </a:xfrm>
          <a:prstGeom prst="rect">
            <a:avLst/>
          </a:prstGeom>
        </p:spPr>
      </p:pic>
    </p:spTree>
    <p:extLst>
      <p:ext uri="{BB962C8B-B14F-4D97-AF65-F5344CB8AC3E}">
        <p14:creationId xmlns:p14="http://schemas.microsoft.com/office/powerpoint/2010/main" val="374084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42F8E6-4697-4E6C-D06E-A85C1E57C9A6}"/>
              </a:ext>
            </a:extLst>
          </p:cNvPr>
          <p:cNvSpPr txBox="1"/>
          <p:nvPr/>
        </p:nvSpPr>
        <p:spPr>
          <a:xfrm>
            <a:off x="1738068" y="1305341"/>
            <a:ext cx="9605913" cy="4247317"/>
          </a:xfrm>
          <a:prstGeom prst="rect">
            <a:avLst/>
          </a:prstGeom>
          <a:noFill/>
        </p:spPr>
        <p:txBody>
          <a:bodyPr wrap="square" rtlCol="0">
            <a:spAutoFit/>
          </a:bodyPr>
          <a:lstStyle/>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The Internet of Things (IoT) based College Attendance and Transportation Monitoring System is an innovative solution to improve the efficiency of college attendance and transportation management. </a:t>
            </a:r>
          </a:p>
          <a:p>
            <a:pPr marL="285750" indent="-285750" algn="just">
              <a:buFont typeface="Arial" panose="020B0604020202020204" pitchFamily="34" charset="0"/>
              <a:buChar char="•"/>
            </a:pPr>
            <a:endParaRPr lang="en-GB" b="0" i="0" dirty="0">
              <a:solidFill>
                <a:srgbClr val="35374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This system uses IoT technology to track the attendance and transportation of students in real-time. It helps college administrators to monitor the attendance of students and the transportation of students to and from the college.</a:t>
            </a:r>
          </a:p>
          <a:p>
            <a:pPr marL="285750" indent="-285750" algn="just">
              <a:buFont typeface="Arial" panose="020B0604020202020204" pitchFamily="34" charset="0"/>
              <a:buChar char="•"/>
            </a:pPr>
            <a:endParaRPr lang="en-GB" b="0" i="0" dirty="0">
              <a:solidFill>
                <a:srgbClr val="35374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 The system also helps to improve the safety of students by providing real-time alerts and notifications in case of any emergency. </a:t>
            </a:r>
          </a:p>
          <a:p>
            <a:pPr marL="285750" indent="-285750" algn="just">
              <a:buFont typeface="Arial" panose="020B0604020202020204" pitchFamily="34" charset="0"/>
              <a:buChar char="•"/>
            </a:pPr>
            <a:endParaRPr lang="en-GB" b="0" i="0" dirty="0">
              <a:solidFill>
                <a:srgbClr val="35374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The system also provides analytics and reports to the college administrators to help them make informed decisions. </a:t>
            </a:r>
          </a:p>
          <a:p>
            <a:pPr marL="285750" indent="-285750" algn="just">
              <a:buFont typeface="Arial" panose="020B0604020202020204" pitchFamily="34" charset="0"/>
              <a:buChar char="•"/>
            </a:pPr>
            <a:endParaRPr lang="en-GB" dirty="0">
              <a:solidFill>
                <a:srgbClr val="35374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solidFill>
                  <a:srgbClr val="353740"/>
                </a:solidFill>
                <a:effectLst/>
                <a:latin typeface="Times New Roman" panose="02020603050405020304" pitchFamily="18" charset="0"/>
                <a:cs typeface="Times New Roman" panose="02020603050405020304" pitchFamily="18" charset="0"/>
              </a:rPr>
              <a:t>This system can be used to improve the efficiency of college attendance and transportation management and ensure the safety of students.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4DB7D3-0709-C9D9-CF51-87EB40B5A3C3}"/>
              </a:ext>
            </a:extLst>
          </p:cNvPr>
          <p:cNvSpPr txBox="1"/>
          <p:nvPr/>
        </p:nvSpPr>
        <p:spPr>
          <a:xfrm>
            <a:off x="1738068" y="552982"/>
            <a:ext cx="6096784"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000" dirty="0"/>
          </a:p>
        </p:txBody>
      </p:sp>
      <p:pic>
        <p:nvPicPr>
          <p:cNvPr id="5" name="Picture 4">
            <a:extLst>
              <a:ext uri="{FF2B5EF4-FFF2-40B4-BE49-F238E27FC236}">
                <a16:creationId xmlns:a16="http://schemas.microsoft.com/office/drawing/2014/main" id="{CF0660BE-393A-002A-C915-100AA9E6C0C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31950"/>
            <a:ext cx="554206" cy="685712"/>
          </a:xfrm>
          <a:prstGeom prst="rect">
            <a:avLst/>
          </a:prstGeom>
        </p:spPr>
      </p:pic>
    </p:spTree>
    <p:extLst>
      <p:ext uri="{BB962C8B-B14F-4D97-AF65-F5344CB8AC3E}">
        <p14:creationId xmlns:p14="http://schemas.microsoft.com/office/powerpoint/2010/main" val="217354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4B8F7-14B6-9E96-29E7-BBD27D276CB7}"/>
              </a:ext>
            </a:extLst>
          </p:cNvPr>
          <p:cNvSpPr txBox="1"/>
          <p:nvPr/>
        </p:nvSpPr>
        <p:spPr>
          <a:xfrm>
            <a:off x="1496289" y="1570668"/>
            <a:ext cx="10325283" cy="3970318"/>
          </a:xfrm>
          <a:prstGeom prst="rect">
            <a:avLst/>
          </a:prstGeom>
          <a:noFill/>
        </p:spPr>
        <p:txBody>
          <a:bodyPr wrap="square" rtlCol="0">
            <a:spAutoFit/>
          </a:bodyPr>
          <a:lstStyle/>
          <a:p>
            <a:pPr marL="285750" indent="-28575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problem statement for IoT-based college attendance and transportation monitoring system </a:t>
            </a:r>
            <a:r>
              <a:rPr lang="en-GB" dirty="0">
                <a:latin typeface="Times New Roman" panose="02020603050405020304" pitchFamily="18" charset="0"/>
                <a:cs typeface="Times New Roman" panose="02020603050405020304" pitchFamily="18" charset="0"/>
              </a:rPr>
              <a:t>was </a:t>
            </a:r>
            <a:r>
              <a:rPr lang="en-GB" b="0" i="0" dirty="0">
                <a:effectLst/>
                <a:latin typeface="Times New Roman" panose="02020603050405020304" pitchFamily="18" charset="0"/>
                <a:cs typeface="Times New Roman" panose="02020603050405020304" pitchFamily="18" charset="0"/>
              </a:rPr>
              <a:t>Currently, many colleges rely on manual record-keeping methods for attendance tracking and do not have real-time information about the location of college buses. This can lead to inaccuracies in attendance tracking and make it difficult to respond quickly to any transportation issues that may arise.</a:t>
            </a:r>
          </a:p>
          <a:p>
            <a:pPr marL="285750" indent="-285750" algn="just">
              <a:buFont typeface="Arial" panose="020B0604020202020204" pitchFamily="34" charset="0"/>
              <a:buChar char="•"/>
            </a:pPr>
            <a:endParaRPr lang="en-GB"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Moreover, traditional attendance systems can be easily manipulated by students, leading to incorrect attendance records. These problems can be compounded by challenges such as traffic congestion and delays, which can further complicate the transportation process and put the safety of students at risk.</a:t>
            </a:r>
          </a:p>
          <a:p>
            <a:pPr marL="285750" indent="-285750" algn="just">
              <a:buFont typeface="Arial" panose="020B0604020202020204" pitchFamily="34" charset="0"/>
              <a:buChar char="•"/>
            </a:pPr>
            <a:endParaRPr lang="en-GB"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there is a need for an IoT-based college attendance and transportation monitoring system that can accurately track the location of college buses in real-time and monitor student attendance automatically, thus ensuring the safety and security of college students and simplifying the attendance tracking process.</a:t>
            </a:r>
          </a:p>
          <a:p>
            <a:pPr marL="285750" indent="-285750" algn="just">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95E656DD-594C-532B-5AF3-E1E24C2F3BBD}"/>
              </a:ext>
            </a:extLst>
          </p:cNvPr>
          <p:cNvSpPr txBox="1"/>
          <p:nvPr/>
        </p:nvSpPr>
        <p:spPr>
          <a:xfrm>
            <a:off x="1678521" y="625426"/>
            <a:ext cx="6096728" cy="400110"/>
          </a:xfrm>
          <a:prstGeom prst="rect">
            <a:avLst/>
          </a:prstGeom>
          <a:noFill/>
        </p:spPr>
        <p:txBody>
          <a:bodyPr wrap="square">
            <a:spAutoFit/>
          </a:bodyPr>
          <a:lstStyle/>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 </a:t>
            </a:r>
            <a:endParaRPr lang="en-IN" sz="2000" b="1" dirty="0">
              <a:solidFill>
                <a:srgbClr val="00206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84F644FB-B240-7222-810A-34E132BA3C11}"/>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80736" y="201324"/>
            <a:ext cx="554206" cy="685712"/>
          </a:xfrm>
          <a:prstGeom prst="rect">
            <a:avLst/>
          </a:prstGeom>
        </p:spPr>
      </p:pic>
    </p:spTree>
    <p:extLst>
      <p:ext uri="{BB962C8B-B14F-4D97-AF65-F5344CB8AC3E}">
        <p14:creationId xmlns:p14="http://schemas.microsoft.com/office/powerpoint/2010/main" val="325918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5F853-9581-70DA-5CB2-AE9567A18396}"/>
              </a:ext>
            </a:extLst>
          </p:cNvPr>
          <p:cNvSpPr txBox="1"/>
          <p:nvPr/>
        </p:nvSpPr>
        <p:spPr>
          <a:xfrm>
            <a:off x="1513062" y="4431315"/>
            <a:ext cx="9505568" cy="2031325"/>
          </a:xfrm>
          <a:prstGeom prst="rect">
            <a:avLst/>
          </a:prstGeom>
          <a:noFill/>
        </p:spPr>
        <p:txBody>
          <a:bodyPr wrap="square" rtlCol="0">
            <a:spAutoFit/>
          </a:bodyPr>
          <a:lstStyle/>
          <a:p>
            <a:pPr marL="285750" indent="-285750" algn="just">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existing system involves manual work to manage the college transportation which may lead to human error.</a:t>
            </a:r>
          </a:p>
          <a:p>
            <a:pPr marL="285750" indent="-285750" algn="just">
              <a:buClr>
                <a:schemeClr val="tx1"/>
              </a:buCl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Only driver can monitor the speed of the bus.   </a:t>
            </a:r>
          </a:p>
          <a:p>
            <a:pPr algn="just">
              <a:buClr>
                <a:schemeClr val="tx1"/>
              </a:buClr>
            </a:pPr>
            <a:r>
              <a:rPr lang="en-IN" sz="1800" dirty="0">
                <a:latin typeface="Times New Roman" panose="02020603050405020304" pitchFamily="18" charset="0"/>
                <a:cs typeface="Times New Roman" panose="02020603050405020304" pitchFamily="18" charset="0"/>
              </a:rPr>
              <a:t>                                                                         </a:t>
            </a:r>
          </a:p>
          <a:p>
            <a:pPr marL="285750" indent="-285750" algn="just">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Lack of security to the students.</a:t>
            </a:r>
          </a:p>
          <a:p>
            <a:pPr marL="285750" indent="-285750" algn="just">
              <a:buClr>
                <a:schemeClr val="tx1"/>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CCE955-D4ED-B7AA-3E07-88044BE5B078}"/>
              </a:ext>
            </a:extLst>
          </p:cNvPr>
          <p:cNvSpPr txBox="1"/>
          <p:nvPr/>
        </p:nvSpPr>
        <p:spPr>
          <a:xfrm>
            <a:off x="1568832" y="3899587"/>
            <a:ext cx="6096728" cy="400110"/>
          </a:xfrm>
          <a:prstGeom prst="rect">
            <a:avLst/>
          </a:prstGeom>
          <a:noFill/>
        </p:spPr>
        <p:txBody>
          <a:bodyPr wrap="square">
            <a:spAutoFit/>
          </a:bodyPr>
          <a:lstStyle/>
          <a:p>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p>
        </p:txBody>
      </p:sp>
      <p:pic>
        <p:nvPicPr>
          <p:cNvPr id="5" name="Picture 4">
            <a:extLst>
              <a:ext uri="{FF2B5EF4-FFF2-40B4-BE49-F238E27FC236}">
                <a16:creationId xmlns:a16="http://schemas.microsoft.com/office/drawing/2014/main" id="{FBB1CF45-B6CB-FB09-0BB5-CA3DA381147B}"/>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3" name="TextBox 2">
            <a:extLst>
              <a:ext uri="{FF2B5EF4-FFF2-40B4-BE49-F238E27FC236}">
                <a16:creationId xmlns:a16="http://schemas.microsoft.com/office/drawing/2014/main" id="{7D1185A7-2BB4-C02D-D726-1E514CA8D2C2}"/>
              </a:ext>
            </a:extLst>
          </p:cNvPr>
          <p:cNvSpPr txBox="1"/>
          <p:nvPr/>
        </p:nvSpPr>
        <p:spPr>
          <a:xfrm>
            <a:off x="1513062" y="901895"/>
            <a:ext cx="9165875" cy="3139321"/>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This project helps both parents and college administration to manage and monitor numerous factors like number of students , location etc.</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Along with the student’s fingerprint data the geographical coordinates of the bus are fetched by the GPS Module and then uploaded to an server using Node MCU (WIFI Module).</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Speed of the bus is monitored and if the bus exceeds the normal speed then the speed of the bus is updated to college administration with its </a:t>
            </a:r>
            <a:r>
              <a:rPr lang="en-IN" dirty="0">
                <a:latin typeface="Times New Roman" panose="02020603050405020304" pitchFamily="18" charset="0"/>
                <a:cs typeface="Times New Roman" panose="02020603050405020304" pitchFamily="18" charset="0"/>
              </a:rPr>
              <a:t>GPS</a:t>
            </a:r>
            <a:r>
              <a:rPr lang="en-IN" sz="1800" dirty="0">
                <a:latin typeface="Times New Roman" panose="02020603050405020304" pitchFamily="18" charset="0"/>
                <a:cs typeface="Times New Roman" panose="02020603050405020304" pitchFamily="18" charset="0"/>
              </a:rPr>
              <a:t> location.</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If the bus faces any accident the location is updated to both parents and college administration. </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35B88B7E-36FB-8747-B0E0-BDBC38FD0A59}"/>
              </a:ext>
            </a:extLst>
          </p:cNvPr>
          <p:cNvSpPr txBox="1"/>
          <p:nvPr/>
        </p:nvSpPr>
        <p:spPr>
          <a:xfrm>
            <a:off x="1568832" y="403868"/>
            <a:ext cx="6096728" cy="400110"/>
          </a:xfrm>
          <a:prstGeom prst="rect">
            <a:avLst/>
          </a:prstGeom>
          <a:noFill/>
        </p:spPr>
        <p:txBody>
          <a:bodyPr wrap="square">
            <a:spAutoFit/>
          </a:bodyPr>
          <a:lstStyle/>
          <a:p>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2953432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4">
            <a:extLst>
              <a:ext uri="{FF2B5EF4-FFF2-40B4-BE49-F238E27FC236}">
                <a16:creationId xmlns:a16="http://schemas.microsoft.com/office/drawing/2014/main" id="{E9C69308-479F-AA9A-AAE3-3B85FDE97E64}"/>
              </a:ext>
            </a:extLst>
          </p:cNvPr>
          <p:cNvGraphicFramePr>
            <a:graphicFrameLocks noGrp="1"/>
          </p:cNvGraphicFramePr>
          <p:nvPr>
            <p:extLst>
              <p:ext uri="{D42A27DB-BD31-4B8C-83A1-F6EECF244321}">
                <p14:modId xmlns:p14="http://schemas.microsoft.com/office/powerpoint/2010/main" val="2424668717"/>
              </p:ext>
            </p:extLst>
          </p:nvPr>
        </p:nvGraphicFramePr>
        <p:xfrm>
          <a:off x="2378502" y="920572"/>
          <a:ext cx="9513760" cy="5669280"/>
        </p:xfrm>
        <a:graphic>
          <a:graphicData uri="http://schemas.openxmlformats.org/drawingml/2006/table">
            <a:tbl>
              <a:tblPr firstRow="1" bandRow="1">
                <a:tableStyleId>{616DA210-FB5B-4158-B5E0-FEB733F419BA}</a:tableStyleId>
              </a:tblPr>
              <a:tblGrid>
                <a:gridCol w="558858">
                  <a:extLst>
                    <a:ext uri="{9D8B030D-6E8A-4147-A177-3AD203B41FA5}">
                      <a16:colId xmlns:a16="http://schemas.microsoft.com/office/drawing/2014/main" val="2273640258"/>
                    </a:ext>
                  </a:extLst>
                </a:gridCol>
                <a:gridCol w="1186713">
                  <a:extLst>
                    <a:ext uri="{9D8B030D-6E8A-4147-A177-3AD203B41FA5}">
                      <a16:colId xmlns:a16="http://schemas.microsoft.com/office/drawing/2014/main" val="2343057765"/>
                    </a:ext>
                  </a:extLst>
                </a:gridCol>
                <a:gridCol w="1186713">
                  <a:extLst>
                    <a:ext uri="{9D8B030D-6E8A-4147-A177-3AD203B41FA5}">
                      <a16:colId xmlns:a16="http://schemas.microsoft.com/office/drawing/2014/main" val="244552222"/>
                    </a:ext>
                  </a:extLst>
                </a:gridCol>
                <a:gridCol w="1138416">
                  <a:extLst>
                    <a:ext uri="{9D8B030D-6E8A-4147-A177-3AD203B41FA5}">
                      <a16:colId xmlns:a16="http://schemas.microsoft.com/office/drawing/2014/main" val="2168169005"/>
                    </a:ext>
                  </a:extLst>
                </a:gridCol>
                <a:gridCol w="1918059">
                  <a:extLst>
                    <a:ext uri="{9D8B030D-6E8A-4147-A177-3AD203B41FA5}">
                      <a16:colId xmlns:a16="http://schemas.microsoft.com/office/drawing/2014/main" val="2612854872"/>
                    </a:ext>
                  </a:extLst>
                </a:gridCol>
                <a:gridCol w="1993953">
                  <a:extLst>
                    <a:ext uri="{9D8B030D-6E8A-4147-A177-3AD203B41FA5}">
                      <a16:colId xmlns:a16="http://schemas.microsoft.com/office/drawing/2014/main" val="2477081699"/>
                    </a:ext>
                  </a:extLst>
                </a:gridCol>
                <a:gridCol w="1531048">
                  <a:extLst>
                    <a:ext uri="{9D8B030D-6E8A-4147-A177-3AD203B41FA5}">
                      <a16:colId xmlns:a16="http://schemas.microsoft.com/office/drawing/2014/main" val="3847482870"/>
                    </a:ext>
                  </a:extLst>
                </a:gridCol>
              </a:tblGrid>
              <a:tr h="249802">
                <a:tc>
                  <a:txBody>
                    <a:bodyPr/>
                    <a:lstStyle/>
                    <a:p>
                      <a:r>
                        <a:rPr lang="en-IN" sz="1200" b="1" dirty="0">
                          <a:solidFill>
                            <a:schemeClr val="tx1"/>
                          </a:solidFill>
                          <a:latin typeface="Times New Roman" panose="02020603050405020304" pitchFamily="18" charset="0"/>
                          <a:cs typeface="Times New Roman" panose="02020603050405020304" pitchFamily="18" charset="0"/>
                        </a:rPr>
                        <a:t>S.NO</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TITLE</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JOURNAL</a:t>
                      </a:r>
                    </a:p>
                  </a:txBody>
                  <a:tcPr/>
                </a:tc>
                <a:tc>
                  <a:txBody>
                    <a:bodyPr/>
                    <a:lstStyle/>
                    <a:p>
                      <a:r>
                        <a:rPr lang="en-IN" sz="12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OBJECTIVE</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RESULT</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ISSUES</a:t>
                      </a:r>
                    </a:p>
                  </a:txBody>
                  <a:tcPr/>
                </a:tc>
                <a:extLst>
                  <a:ext uri="{0D108BD9-81ED-4DB2-BD59-A6C34878D82A}">
                    <a16:rowId xmlns:a16="http://schemas.microsoft.com/office/drawing/2014/main" val="4145670073"/>
                  </a:ext>
                </a:extLst>
              </a:tr>
              <a:tr h="885663">
                <a:tc>
                  <a:txBody>
                    <a:bodyPr/>
                    <a:lstStyle/>
                    <a:p>
                      <a:r>
                        <a:rPr lang="en-IN" sz="1200" b="1"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Attendance Monitoring in Classroom Using Smartphone &amp; Wi-Fi Fingerprinting</a:t>
                      </a:r>
                    </a:p>
                  </a:txBody>
                  <a:tcPr/>
                </a:tc>
                <a:tc>
                  <a:txBody>
                    <a:bodyPr/>
                    <a:lstStyle/>
                    <a:p>
                      <a:r>
                        <a:rPr lang="en-IN" sz="1200" dirty="0">
                          <a:latin typeface="Times New Roman" panose="02020603050405020304" pitchFamily="18" charset="0"/>
                          <a:cs typeface="Times New Roman" panose="02020603050405020304" pitchFamily="18" charset="0"/>
                        </a:rPr>
                        <a:t>IEEE</a:t>
                      </a:r>
                    </a:p>
                  </a:txBody>
                  <a:tcPr/>
                </a:tc>
                <a:tc>
                  <a:txBody>
                    <a:bodyPr/>
                    <a:lstStyle/>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Anand</a:t>
                      </a: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Kamal </a:t>
                      </a:r>
                      <a:r>
                        <a:rPr lang="en-IN"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Bijlani</a:t>
                      </a: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Sheeja</a:t>
                      </a:r>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Suresh</a:t>
                      </a:r>
                    </a:p>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16-01-2017</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facial recognition via the smartphone's front camera to determine the student's identity, the system also makes use of the campus Wi-Fi network to determine the student’s location. </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system show that fingerprinting, which is the technique used here to determine indoor location, can achieve very good positioning accuracy even in classroom environments, where signal interference is usually very high.</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Students pick up and drop time is not updated.</a:t>
                      </a:r>
                    </a:p>
                    <a:p>
                      <a:r>
                        <a:rPr lang="en-IN" sz="1200" dirty="0">
                          <a:latin typeface="Times New Roman" panose="02020603050405020304" pitchFamily="18" charset="0"/>
                          <a:cs typeface="Times New Roman" panose="02020603050405020304" pitchFamily="18" charset="0"/>
                        </a:rPr>
                        <a:t>Accident are Not detected.</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094732"/>
                  </a:ext>
                </a:extLst>
              </a:tr>
              <a:tr h="726698">
                <a:tc>
                  <a:txBody>
                    <a:bodyPr/>
                    <a:lstStyle/>
                    <a:p>
                      <a:r>
                        <a:rPr lang="en-IN" sz="1200" b="1"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An Intelligent and Secured Tracking System for Monitoring School Bus</a:t>
                      </a:r>
                    </a:p>
                  </a:txBody>
                  <a:tcPr/>
                </a:tc>
                <a:tc>
                  <a:txBody>
                    <a:bodyPr/>
                    <a:lstStyle/>
                    <a:p>
                      <a:r>
                        <a:rPr lang="en-US" sz="1200" dirty="0">
                          <a:latin typeface="Times New Roman" panose="02020603050405020304" pitchFamily="18" charset="0"/>
                          <a:cs typeface="Times New Roman" panose="02020603050405020304" pitchFamily="18" charset="0"/>
                        </a:rPr>
                        <a:t>IEEE</a:t>
                      </a:r>
                    </a:p>
                  </a:txBody>
                  <a:tcPr/>
                </a:tc>
                <a:tc>
                  <a:txBody>
                    <a:bodyPr/>
                    <a:lstStyle/>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Asif Ahmed</a:t>
                      </a:r>
                      <a:r>
                        <a:rPr lang="en-IN" sz="1200" b="0" i="0" u="none" kern="1200" dirty="0">
                          <a:solidFill>
                            <a:schemeClr val="tx1"/>
                          </a:solidFill>
                          <a:effectLst/>
                          <a:latin typeface="Times New Roman" panose="02020603050405020304" pitchFamily="18" charset="0"/>
                          <a:ea typeface="+mn-ea"/>
                          <a:cs typeface="Times New Roman" panose="02020603050405020304" pitchFamily="18" charset="0"/>
                        </a:rPr>
                        <a:t>;</a:t>
                      </a:r>
                    </a:p>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M </a:t>
                      </a:r>
                      <a:r>
                        <a:rPr lang="en-IN"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M</a:t>
                      </a:r>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Rayhan</a:t>
                      </a:r>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Parvez</a:t>
                      </a:r>
                      <a:r>
                        <a:rPr lang="en-IN" sz="1200" b="0" i="0" u="none" kern="1200" dirty="0">
                          <a:solidFill>
                            <a:schemeClr val="tx1"/>
                          </a:solidFill>
                          <a:effectLst/>
                          <a:latin typeface="Times New Roman" panose="02020603050405020304" pitchFamily="18" charset="0"/>
                          <a:ea typeface="+mn-ea"/>
                          <a:cs typeface="Times New Roman" panose="02020603050405020304" pitchFamily="18" charset="0"/>
                        </a:rPr>
                        <a:t>;</a:t>
                      </a:r>
                    </a:p>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Md </a:t>
                      </a:r>
                      <a:r>
                        <a:rPr lang="en-IN"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Hridoy</a:t>
                      </a:r>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Hasan;</a:t>
                      </a:r>
                    </a:p>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02-09-2019</a:t>
                      </a:r>
                      <a:endParaRPr lang="en-IN" sz="12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All buses can be tracked by the guardians using the proposed intelligent and secured tracking system for school buses.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 smart school bus will keep the student safe, easing the tension for parents and the city will have a smooth traffic system.</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Students pick up and drop time is not updated.</a:t>
                      </a:r>
                    </a:p>
                    <a:p>
                      <a:r>
                        <a:rPr lang="en-IN" sz="1200" dirty="0">
                          <a:latin typeface="Times New Roman" panose="02020603050405020304" pitchFamily="18" charset="0"/>
                          <a:cs typeface="Times New Roman" panose="02020603050405020304" pitchFamily="18" charset="0"/>
                        </a:rPr>
                        <a:t>Accident are Not detected.</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8744773"/>
                  </a:ext>
                </a:extLst>
              </a:tr>
              <a:tr h="726698">
                <a:tc>
                  <a:txBody>
                    <a:bodyPr/>
                    <a:lstStyle/>
                    <a:p>
                      <a:r>
                        <a:rPr lang="en-IN" sz="1200" b="1"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IoT Based Intelligent Real-Time System for Bus Tracking and Monitoring</a:t>
                      </a:r>
                    </a:p>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IEEE</a:t>
                      </a:r>
                    </a:p>
                  </a:txBody>
                  <a:tcPr/>
                </a:tc>
                <a:tc>
                  <a:txBody>
                    <a:bodyPr/>
                    <a:lstStyle/>
                    <a:p>
                      <a:r>
                        <a:rPr lang="en-IN" sz="1200" b="0" i="0" u="none" kern="1200" dirty="0">
                          <a:solidFill>
                            <a:schemeClr val="tx1"/>
                          </a:solidFill>
                          <a:effectLst/>
                          <a:latin typeface="Times New Roman" panose="02020603050405020304" pitchFamily="18" charset="0"/>
                          <a:ea typeface="+mn-ea"/>
                          <a:cs typeface="Times New Roman" panose="02020603050405020304" pitchFamily="18" charset="0"/>
                        </a:rPr>
                        <a:t>Mona Kumari</a:t>
                      </a:r>
                    </a:p>
                    <a:p>
                      <a:r>
                        <a:rPr lang="en-IN"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Ajitesh</a:t>
                      </a:r>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Kumar</a:t>
                      </a:r>
                      <a:r>
                        <a:rPr lang="en-IN" sz="1200" b="0" i="0" u="none" kern="1200" dirty="0">
                          <a:solidFill>
                            <a:schemeClr val="tx1"/>
                          </a:solidFill>
                          <a:effectLst/>
                          <a:latin typeface="Times New Roman" panose="02020603050405020304" pitchFamily="18" charset="0"/>
                          <a:ea typeface="+mn-ea"/>
                          <a:cs typeface="Times New Roman" panose="02020603050405020304" pitchFamily="18" charset="0"/>
                        </a:rPr>
                        <a:t>;</a:t>
                      </a:r>
                    </a:p>
                    <a:p>
                      <a:r>
                        <a:rPr lang="en-IN"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Arbaz</a:t>
                      </a:r>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Khan;</a:t>
                      </a:r>
                    </a:p>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07-05-2020</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Smart education is the use of computers in the classroom. One part is the amount of time the child spends on a bus from traveling bus to home. Although, with currently available technologies as the Internet of Things (IOT) and Android, with these advanced technologies we will be able to track or visibility in a child's life.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system permits parents, schools and regulatory bodies to track the conditions of comfort and safety inside a bus in a real-time manner. A variety of reports for various activities for bus comfort and attendance are then generated from this real-time providing complete visibility of buses.</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Accident are not detected.</a:t>
                      </a:r>
                    </a:p>
                    <a:p>
                      <a:r>
                        <a:rPr lang="en-IN" sz="1200" dirty="0">
                          <a:latin typeface="Times New Roman" panose="02020603050405020304" pitchFamily="18" charset="0"/>
                          <a:cs typeface="Times New Roman" panose="02020603050405020304" pitchFamily="18" charset="0"/>
                        </a:rPr>
                        <a:t>Students bus pickup and drop time are not updated</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7633925"/>
                  </a:ext>
                </a:extLst>
              </a:tr>
            </a:tbl>
          </a:graphicData>
        </a:graphic>
      </p:graphicFrame>
      <p:pic>
        <p:nvPicPr>
          <p:cNvPr id="4" name="Picture 3">
            <a:extLst>
              <a:ext uri="{FF2B5EF4-FFF2-40B4-BE49-F238E27FC236}">
                <a16:creationId xmlns:a16="http://schemas.microsoft.com/office/drawing/2014/main" id="{113023BA-D5EC-4804-5FD4-C9B48DE397AA}"/>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
        <p:nvSpPr>
          <p:cNvPr id="5" name="TextBox 4">
            <a:extLst>
              <a:ext uri="{FF2B5EF4-FFF2-40B4-BE49-F238E27FC236}">
                <a16:creationId xmlns:a16="http://schemas.microsoft.com/office/drawing/2014/main" id="{1E4B0ED6-1CF9-DEB4-0CB4-C8C65DF4F05F}"/>
              </a:ext>
            </a:extLst>
          </p:cNvPr>
          <p:cNvSpPr txBox="1"/>
          <p:nvPr/>
        </p:nvSpPr>
        <p:spPr>
          <a:xfrm>
            <a:off x="1490561" y="-19191"/>
            <a:ext cx="4529143" cy="400110"/>
          </a:xfrm>
          <a:prstGeom prst="rect">
            <a:avLst/>
          </a:prstGeom>
          <a:noFill/>
        </p:spPr>
        <p:txBody>
          <a:bodyPr wrap="square" rtlCol="0">
            <a:spAutoFit/>
          </a:bodyPr>
          <a:lstStyle/>
          <a:p>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sp>
        <p:nvSpPr>
          <p:cNvPr id="7" name="TextBox 6">
            <a:extLst>
              <a:ext uri="{FF2B5EF4-FFF2-40B4-BE49-F238E27FC236}">
                <a16:creationId xmlns:a16="http://schemas.microsoft.com/office/drawing/2014/main" id="{425544AB-D808-7474-3977-7E0FB06E6A07}"/>
              </a:ext>
            </a:extLst>
          </p:cNvPr>
          <p:cNvSpPr txBox="1"/>
          <p:nvPr/>
        </p:nvSpPr>
        <p:spPr>
          <a:xfrm>
            <a:off x="6332426" y="599621"/>
            <a:ext cx="1109133"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Table:1</a:t>
            </a:r>
          </a:p>
        </p:txBody>
      </p:sp>
      <p:sp>
        <p:nvSpPr>
          <p:cNvPr id="6" name="TextBox 5">
            <a:extLst>
              <a:ext uri="{FF2B5EF4-FFF2-40B4-BE49-F238E27FC236}">
                <a16:creationId xmlns:a16="http://schemas.microsoft.com/office/drawing/2014/main" id="{57CA1614-CB9D-3E6E-210C-F61F49888776}"/>
              </a:ext>
            </a:extLst>
          </p:cNvPr>
          <p:cNvSpPr txBox="1"/>
          <p:nvPr/>
        </p:nvSpPr>
        <p:spPr>
          <a:xfrm>
            <a:off x="2275054" y="332538"/>
            <a:ext cx="921880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Literature Survey for IoT Based College Attendance and Transportation Monitoring System</a:t>
            </a:r>
          </a:p>
        </p:txBody>
      </p:sp>
    </p:spTree>
    <p:extLst>
      <p:ext uri="{BB962C8B-B14F-4D97-AF65-F5344CB8AC3E}">
        <p14:creationId xmlns:p14="http://schemas.microsoft.com/office/powerpoint/2010/main" val="11602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8026BBC-D451-7E6E-F7AE-0DA400BA60A3}"/>
              </a:ext>
            </a:extLst>
          </p:cNvPr>
          <p:cNvGraphicFramePr>
            <a:graphicFrameLocks noGrp="1"/>
          </p:cNvGraphicFramePr>
          <p:nvPr>
            <p:extLst>
              <p:ext uri="{D42A27DB-BD31-4B8C-83A1-F6EECF244321}">
                <p14:modId xmlns:p14="http://schemas.microsoft.com/office/powerpoint/2010/main" val="630938452"/>
              </p:ext>
            </p:extLst>
          </p:nvPr>
        </p:nvGraphicFramePr>
        <p:xfrm>
          <a:off x="2397967" y="289672"/>
          <a:ext cx="9027614" cy="6299890"/>
        </p:xfrm>
        <a:graphic>
          <a:graphicData uri="http://schemas.openxmlformats.org/drawingml/2006/table">
            <a:tbl>
              <a:tblPr firstRow="1" bandRow="1">
                <a:tableStyleId>{616DA210-FB5B-4158-B5E0-FEB733F419BA}</a:tableStyleId>
              </a:tblPr>
              <a:tblGrid>
                <a:gridCol w="530301">
                  <a:extLst>
                    <a:ext uri="{9D8B030D-6E8A-4147-A177-3AD203B41FA5}">
                      <a16:colId xmlns:a16="http://schemas.microsoft.com/office/drawing/2014/main" val="3240783252"/>
                    </a:ext>
                  </a:extLst>
                </a:gridCol>
                <a:gridCol w="1126073">
                  <a:extLst>
                    <a:ext uri="{9D8B030D-6E8A-4147-A177-3AD203B41FA5}">
                      <a16:colId xmlns:a16="http://schemas.microsoft.com/office/drawing/2014/main" val="2444953713"/>
                    </a:ext>
                  </a:extLst>
                </a:gridCol>
                <a:gridCol w="974859">
                  <a:extLst>
                    <a:ext uri="{9D8B030D-6E8A-4147-A177-3AD203B41FA5}">
                      <a16:colId xmlns:a16="http://schemas.microsoft.com/office/drawing/2014/main" val="3149950619"/>
                    </a:ext>
                  </a:extLst>
                </a:gridCol>
                <a:gridCol w="1240971">
                  <a:extLst>
                    <a:ext uri="{9D8B030D-6E8A-4147-A177-3AD203B41FA5}">
                      <a16:colId xmlns:a16="http://schemas.microsoft.com/office/drawing/2014/main" val="1134023061"/>
                    </a:ext>
                  </a:extLst>
                </a:gridCol>
                <a:gridCol w="1810533">
                  <a:extLst>
                    <a:ext uri="{9D8B030D-6E8A-4147-A177-3AD203B41FA5}">
                      <a16:colId xmlns:a16="http://schemas.microsoft.com/office/drawing/2014/main" val="1698324618"/>
                    </a:ext>
                  </a:extLst>
                </a:gridCol>
                <a:gridCol w="1892064">
                  <a:extLst>
                    <a:ext uri="{9D8B030D-6E8A-4147-A177-3AD203B41FA5}">
                      <a16:colId xmlns:a16="http://schemas.microsoft.com/office/drawing/2014/main" val="1578596406"/>
                    </a:ext>
                  </a:extLst>
                </a:gridCol>
                <a:gridCol w="1452813">
                  <a:extLst>
                    <a:ext uri="{9D8B030D-6E8A-4147-A177-3AD203B41FA5}">
                      <a16:colId xmlns:a16="http://schemas.microsoft.com/office/drawing/2014/main" val="2451788144"/>
                    </a:ext>
                  </a:extLst>
                </a:gridCol>
              </a:tblGrid>
              <a:tr h="356290">
                <a:tc>
                  <a:txBody>
                    <a:bodyPr/>
                    <a:lstStyle/>
                    <a:p>
                      <a:r>
                        <a:rPr lang="en-IN" sz="1100" b="1" dirty="0">
                          <a:solidFill>
                            <a:schemeClr val="tx1"/>
                          </a:solidFill>
                          <a:latin typeface="Times New Roman" panose="02020603050405020304" pitchFamily="18" charset="0"/>
                          <a:cs typeface="Times New Roman" panose="02020603050405020304" pitchFamily="18" charset="0"/>
                        </a:rPr>
                        <a:t>S.NO</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TITLE</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JOURNAL</a:t>
                      </a:r>
                    </a:p>
                  </a:txBody>
                  <a:tcPr/>
                </a:tc>
                <a:tc>
                  <a:txBody>
                    <a:bodyPr/>
                    <a:lstStyle/>
                    <a:p>
                      <a:r>
                        <a:rPr lang="en-IN" sz="12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OBJECTIVE</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RESULT</a:t>
                      </a:r>
                    </a:p>
                  </a:txBody>
                  <a:tcPr/>
                </a:tc>
                <a:tc>
                  <a:txBody>
                    <a:bodyPr/>
                    <a:lstStyle/>
                    <a:p>
                      <a:r>
                        <a:rPr lang="en-IN" sz="1200" b="1" dirty="0">
                          <a:solidFill>
                            <a:schemeClr val="tx1">
                              <a:lumMod val="95000"/>
                              <a:lumOff val="5000"/>
                            </a:schemeClr>
                          </a:solidFill>
                          <a:latin typeface="Times New Roman" panose="02020603050405020304" pitchFamily="18" charset="0"/>
                          <a:cs typeface="Times New Roman" panose="02020603050405020304" pitchFamily="18" charset="0"/>
                        </a:rPr>
                        <a:t>ISSUES</a:t>
                      </a:r>
                    </a:p>
                  </a:txBody>
                  <a:tcPr/>
                </a:tc>
                <a:extLst>
                  <a:ext uri="{0D108BD9-81ED-4DB2-BD59-A6C34878D82A}">
                    <a16:rowId xmlns:a16="http://schemas.microsoft.com/office/drawing/2014/main" val="3773091244"/>
                  </a:ext>
                </a:extLst>
              </a:tr>
              <a:tr h="1080674">
                <a:tc>
                  <a:txBody>
                    <a:bodyPr/>
                    <a:lstStyle/>
                    <a:p>
                      <a:r>
                        <a:rPr lang="en-IN" sz="1200" b="0" dirty="0">
                          <a:solidFill>
                            <a:schemeClr val="tx1"/>
                          </a:solidFill>
                          <a:latin typeface="Times New Roman" panose="02020603050405020304" pitchFamily="18" charset="0"/>
                          <a:cs typeface="Times New Roman" panose="02020603050405020304" pitchFamily="18" charset="0"/>
                        </a:rPr>
                        <a:t>4.</a:t>
                      </a:r>
                    </a:p>
                  </a:txBody>
                  <a:tcPr/>
                </a:tc>
                <a:tc>
                  <a:txBody>
                    <a:bodyPr/>
                    <a:lstStyle/>
                    <a:p>
                      <a:r>
                        <a:rPr lang="en-IN" sz="1200" b="0" dirty="0">
                          <a:latin typeface="Times New Roman" panose="02020603050405020304" pitchFamily="18" charset="0"/>
                          <a:cs typeface="Times New Roman" panose="02020603050405020304" pitchFamily="18" charset="0"/>
                        </a:rPr>
                        <a:t>IoT Based Smart Attendance Monitoring System</a:t>
                      </a:r>
                    </a:p>
                  </a:txBody>
                  <a:tcPr/>
                </a:tc>
                <a:tc>
                  <a:txBody>
                    <a:bodyPr/>
                    <a:lstStyle/>
                    <a:p>
                      <a:r>
                        <a:rPr lang="en-IN" sz="1200" b="0" dirty="0">
                          <a:latin typeface="Times New Roman" panose="02020603050405020304" pitchFamily="18" charset="0"/>
                          <a:cs typeface="Times New Roman" panose="02020603050405020304" pitchFamily="18" charset="0"/>
                        </a:rPr>
                        <a:t>IEEE</a:t>
                      </a:r>
                    </a:p>
                  </a:txBody>
                  <a:tcPr/>
                </a:tc>
                <a:tc>
                  <a:txBody>
                    <a:bodyPr/>
                    <a:lstStyle/>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Unnati Koppikar and Hiremath</a:t>
                      </a:r>
                      <a:r>
                        <a:rPr lang="en-IN" sz="1200" b="0" i="0" u="none" kern="1200" dirty="0">
                          <a:solidFill>
                            <a:schemeClr val="tx1"/>
                          </a:solidFill>
                          <a:effectLst/>
                          <a:latin typeface="Times New Roman" panose="02020603050405020304" pitchFamily="18" charset="0"/>
                          <a:ea typeface="+mn-ea"/>
                          <a:cs typeface="Times New Roman" panose="02020603050405020304" pitchFamily="18" charset="0"/>
                        </a:rPr>
                        <a:t>;</a:t>
                      </a:r>
                    </a:p>
                    <a:p>
                      <a:r>
                        <a:rPr lang="en-IN" sz="1200" b="0" i="0" u="none" kern="1200" dirty="0">
                          <a:solidFill>
                            <a:schemeClr val="tx1"/>
                          </a:solidFill>
                          <a:effectLst/>
                          <a:latin typeface="Times New Roman" panose="02020603050405020304" pitchFamily="18" charset="0"/>
                          <a:ea typeface="+mn-ea"/>
                          <a:cs typeface="Times New Roman" panose="02020603050405020304" pitchFamily="18" charset="0"/>
                        </a:rPr>
                        <a:t>10-02- 2020</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students just need to place their RFID card or tag on the reader and their attendance will be recorded for the day. Also, the attendance recorded will be more accurate as the system is synced with a real-time clock.</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RFID reader located inside the system detects the RFID tags of students and sends attendance to the institution</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200" b="0" dirty="0">
                          <a:latin typeface="Times New Roman" panose="02020603050405020304" pitchFamily="18" charset="0"/>
                          <a:cs typeface="Times New Roman" panose="02020603050405020304" pitchFamily="18" charset="0"/>
                        </a:rPr>
                        <a:t>Can’t able to monitor the real-time information for transportation and Accident will not detected.</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200" b="0" dirty="0">
                          <a:latin typeface="Times New Roman" panose="02020603050405020304" pitchFamily="18" charset="0"/>
                          <a:cs typeface="Times New Roman" panose="02020603050405020304" pitchFamily="18" charset="0"/>
                        </a:rPr>
                        <a:t>Students bus pickup and drop time are not updated</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7394288"/>
                  </a:ext>
                </a:extLst>
              </a:tr>
              <a:tr h="1579446">
                <a:tc>
                  <a:txBody>
                    <a:bodyPr/>
                    <a:lstStyle/>
                    <a:p>
                      <a:r>
                        <a:rPr lang="en-IN" sz="1200" b="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Design of Cold Chain Transportation Monitoring System Based on NB-IoT</a:t>
                      </a:r>
                    </a:p>
                    <a:p>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200" b="0" dirty="0">
                          <a:latin typeface="Times New Roman" panose="02020603050405020304" pitchFamily="18" charset="0"/>
                          <a:cs typeface="Times New Roman" panose="02020603050405020304" pitchFamily="18" charset="0"/>
                        </a:rPr>
                        <a:t>IEEE</a:t>
                      </a: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B. Bharathi and N.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Nivedhitha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21-09-2021</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Cold chain transportation is an important link to ensure product quality. If the lack of real-time monitoring and effective management of the cold chain transportation process will lead to economic losses and safety accidents.</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mj-lt"/>
                          <a:ea typeface="+mn-ea"/>
                          <a:cs typeface="+mn-cs"/>
                        </a:rPr>
                        <a:t>can effectively solve the cold chain transportation monitoring management work in practical applications Existing problems.</a:t>
                      </a:r>
                      <a:endParaRPr lang="en-US" sz="1200" b="0" dirty="0">
                        <a:latin typeface="+mj-lt"/>
                        <a:cs typeface="Times New Roman" panose="02020603050405020304" pitchFamily="18" charset="0"/>
                      </a:endParaRPr>
                    </a:p>
                  </a:txBody>
                  <a:tcPr/>
                </a:tc>
                <a:tc>
                  <a:txBody>
                    <a:bodyPr/>
                    <a:lstStyle/>
                    <a:p>
                      <a:r>
                        <a:rPr lang="en-US" sz="1200" b="0" dirty="0">
                          <a:latin typeface="Times New Roman" panose="02020603050405020304" pitchFamily="18" charset="0"/>
                          <a:cs typeface="Times New Roman" panose="02020603050405020304" pitchFamily="18" charset="0"/>
                        </a:rPr>
                        <a:t>Attendance will  doesn’t monitored and Accident will not detected.</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200" b="0" dirty="0">
                          <a:latin typeface="Times New Roman" panose="02020603050405020304" pitchFamily="18" charset="0"/>
                          <a:cs typeface="Times New Roman" panose="02020603050405020304" pitchFamily="18" charset="0"/>
                        </a:rPr>
                        <a:t>Students bus pickup and drop time are not updated</a:t>
                      </a:r>
                      <a:endParaRPr lang="en-US" sz="1200" b="0" dirty="0">
                        <a:latin typeface="Times New Roman" panose="02020603050405020304" pitchFamily="18" charset="0"/>
                        <a:cs typeface="Times New Roman" panose="02020603050405020304" pitchFamily="18" charset="0"/>
                      </a:endParaRPr>
                    </a:p>
                    <a:p>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7980288"/>
                  </a:ext>
                </a:extLst>
              </a:tr>
              <a:tr h="1246931">
                <a:tc>
                  <a:txBody>
                    <a:bodyPr/>
                    <a:lstStyle/>
                    <a:p>
                      <a:r>
                        <a:rPr lang="en-IN" sz="1200" b="0"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Cloud Based Smart Attendance System for Educational Institutions</a:t>
                      </a:r>
                    </a:p>
                  </a:txBody>
                  <a:tcPr/>
                </a:tc>
                <a:tc>
                  <a:txBody>
                    <a:bodyPr/>
                    <a:lstStyle/>
                    <a:p>
                      <a:r>
                        <a:rPr lang="en-US" sz="1200" b="0" dirty="0">
                          <a:latin typeface="Times New Roman" panose="02020603050405020304" pitchFamily="18" charset="0"/>
                          <a:cs typeface="Times New Roman" panose="02020603050405020304" pitchFamily="18" charset="0"/>
                        </a:rPr>
                        <a:t>IEEE</a:t>
                      </a:r>
                    </a:p>
                  </a:txBody>
                  <a:tcPr/>
                </a:tc>
                <a:tc>
                  <a:txBody>
                    <a:bodyPr/>
                    <a:lstStyle/>
                    <a:p>
                      <a:r>
                        <a:rPr lang="en-IN" sz="1200" b="0" i="0" u="none" kern="1200" dirty="0">
                          <a:solidFill>
                            <a:schemeClr val="tx1"/>
                          </a:solidFill>
                          <a:effectLst/>
                          <a:latin typeface="Times New Roman" panose="02020603050405020304" pitchFamily="18" charset="0"/>
                          <a:ea typeface="+mn-ea"/>
                          <a:cs typeface="Times New Roman" panose="02020603050405020304" pitchFamily="18" charset="0"/>
                        </a:rPr>
                        <a:t>Vikas Yadav and</a:t>
                      </a:r>
                    </a:p>
                    <a:p>
                      <a:r>
                        <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G. P. </a:t>
                      </a:r>
                      <a:r>
                        <a:rPr lang="en-IN"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Bhole</a:t>
                      </a:r>
                      <a:endParaRPr lang="en-IN" sz="12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11-10-2019</a:t>
                      </a:r>
                      <a:endParaRPr lang="en-IN" sz="12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Based on the IoT paradigm, a prototype of a cloud-based end-to-end Smart Attendance System has been developed which attempts to solve the problems of manual attendance system prevalent in school and colleges by performing automated attendance of the educational institute.</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To reduce the overall time required to take the attendance in the class the attendance device is made portable, so that it can be easily circulated among students to mark their attendance. The system has been tested and results are encouraging to catapult further study and research in this area.</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Accident are not detected.</a:t>
                      </a:r>
                    </a:p>
                    <a:p>
                      <a:r>
                        <a:rPr lang="en-IN" sz="1200" b="0" dirty="0">
                          <a:latin typeface="Times New Roman" panose="02020603050405020304" pitchFamily="18" charset="0"/>
                          <a:cs typeface="Times New Roman" panose="02020603050405020304" pitchFamily="18" charset="0"/>
                        </a:rPr>
                        <a:t>Students bus pickup and drop time are not updated</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5230116"/>
                  </a:ext>
                </a:extLst>
              </a:tr>
            </a:tbl>
          </a:graphicData>
        </a:graphic>
      </p:graphicFrame>
      <p:sp>
        <p:nvSpPr>
          <p:cNvPr id="3" name="TextBox 2">
            <a:extLst>
              <a:ext uri="{FF2B5EF4-FFF2-40B4-BE49-F238E27FC236}">
                <a16:creationId xmlns:a16="http://schemas.microsoft.com/office/drawing/2014/main" id="{5651CE3E-02C4-2550-2821-B9C65A7D2073}"/>
              </a:ext>
            </a:extLst>
          </p:cNvPr>
          <p:cNvSpPr txBox="1"/>
          <p:nvPr/>
        </p:nvSpPr>
        <p:spPr>
          <a:xfrm>
            <a:off x="6464639" y="-70116"/>
            <a:ext cx="1109133"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Table:2</a:t>
            </a:r>
          </a:p>
        </p:txBody>
      </p:sp>
      <p:pic>
        <p:nvPicPr>
          <p:cNvPr id="4" name="Picture 3">
            <a:extLst>
              <a:ext uri="{FF2B5EF4-FFF2-40B4-BE49-F238E27FC236}">
                <a16:creationId xmlns:a16="http://schemas.microsoft.com/office/drawing/2014/main" id="{E80D3B99-6067-D72B-A8E9-7C677E532F9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93861" y="241376"/>
            <a:ext cx="554206" cy="685712"/>
          </a:xfrm>
          <a:prstGeom prst="rect">
            <a:avLst/>
          </a:prstGeom>
        </p:spPr>
      </p:pic>
    </p:spTree>
    <p:extLst>
      <p:ext uri="{BB962C8B-B14F-4D97-AF65-F5344CB8AC3E}">
        <p14:creationId xmlns:p14="http://schemas.microsoft.com/office/powerpoint/2010/main" val="474376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EB80A5-D432-4D1B-91EE-761445825F83}">
  <we:reference id="wa104380121" version="2.0.0.0" store="en-GB"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TM03090434[[fn=Wood Type]]</Template>
  <TotalTime>4415</TotalTime>
  <Words>3662</Words>
  <Application>Microsoft Office PowerPoint</Application>
  <PresentationFormat>Widescreen</PresentationFormat>
  <Paragraphs>402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Symbol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MAGESH G</dc:creator>
  <cp:lastModifiedBy>MAGESH G</cp:lastModifiedBy>
  <cp:revision>41</cp:revision>
  <dcterms:created xsi:type="dcterms:W3CDTF">2021-09-14T08:50:36Z</dcterms:created>
  <dcterms:modified xsi:type="dcterms:W3CDTF">2023-05-20T03:38:04Z</dcterms:modified>
</cp:coreProperties>
</file>