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09266" cy="509114"/>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MAGESH R</a:t>
            </a:r>
            <a:endParaRPr sz="3200" dirty="0">
              <a:latin typeface="Trebuchet MS"/>
              <a:cs typeface="Trebuchet MS"/>
            </a:endParaRPr>
          </a:p>
        </p:txBody>
      </p:sp>
      <p:sp>
        <p:nvSpPr>
          <p:cNvPr id="8" name="object 8"/>
          <p:cNvSpPr txBox="1"/>
          <p:nvPr/>
        </p:nvSpPr>
        <p:spPr>
          <a:xfrm>
            <a:off x="6484620" y="2821623"/>
            <a:ext cx="2049780"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6" y="385444"/>
            <a:ext cx="8976360" cy="752129"/>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2" name="Picture 1">
            <a:extLst>
              <a:ext uri="{FF2B5EF4-FFF2-40B4-BE49-F238E27FC236}">
                <a16:creationId xmlns:a16="http://schemas.microsoft.com/office/drawing/2014/main" id="{F9A4E988-5DB2-2E71-7A22-283186D34286}"/>
              </a:ext>
            </a:extLst>
          </p:cNvPr>
          <p:cNvPicPr>
            <a:picLocks noChangeAspect="1"/>
          </p:cNvPicPr>
          <p:nvPr/>
        </p:nvPicPr>
        <p:blipFill>
          <a:blip r:embed="rId3"/>
          <a:stretch>
            <a:fillRect/>
          </a:stretch>
        </p:blipFill>
        <p:spPr>
          <a:xfrm>
            <a:off x="558165" y="1600200"/>
            <a:ext cx="2667000" cy="2520198"/>
          </a:xfrm>
          <a:prstGeom prst="rect">
            <a:avLst/>
          </a:prstGeom>
        </p:spPr>
      </p:pic>
      <p:pic>
        <p:nvPicPr>
          <p:cNvPr id="4" name="Picture 3">
            <a:extLst>
              <a:ext uri="{FF2B5EF4-FFF2-40B4-BE49-F238E27FC236}">
                <a16:creationId xmlns:a16="http://schemas.microsoft.com/office/drawing/2014/main" id="{3F33677F-BB67-F5B1-6ACA-2E13163BF7BA}"/>
              </a:ext>
            </a:extLst>
          </p:cNvPr>
          <p:cNvPicPr>
            <a:picLocks noChangeAspect="1"/>
          </p:cNvPicPr>
          <p:nvPr/>
        </p:nvPicPr>
        <p:blipFill>
          <a:blip r:embed="rId4"/>
          <a:stretch>
            <a:fillRect/>
          </a:stretch>
        </p:blipFill>
        <p:spPr>
          <a:xfrm>
            <a:off x="1074896" y="4648200"/>
            <a:ext cx="1633538" cy="1657184"/>
          </a:xfrm>
          <a:prstGeom prst="rect">
            <a:avLst/>
          </a:prstGeom>
        </p:spPr>
      </p:pic>
      <p:pic>
        <p:nvPicPr>
          <p:cNvPr id="8" name="Picture 7">
            <a:extLst>
              <a:ext uri="{FF2B5EF4-FFF2-40B4-BE49-F238E27FC236}">
                <a16:creationId xmlns:a16="http://schemas.microsoft.com/office/drawing/2014/main" id="{F9CA0B86-6692-4D34-6782-D421A9C87CB6}"/>
              </a:ext>
            </a:extLst>
          </p:cNvPr>
          <p:cNvPicPr>
            <a:picLocks noChangeAspect="1"/>
          </p:cNvPicPr>
          <p:nvPr/>
        </p:nvPicPr>
        <p:blipFill>
          <a:blip r:embed="rId5"/>
          <a:stretch>
            <a:fillRect/>
          </a:stretch>
        </p:blipFill>
        <p:spPr>
          <a:xfrm>
            <a:off x="4266405" y="1519998"/>
            <a:ext cx="2347913" cy="2463249"/>
          </a:xfrm>
          <a:prstGeom prst="rect">
            <a:avLst/>
          </a:prstGeom>
        </p:spPr>
      </p:pic>
      <p:pic>
        <p:nvPicPr>
          <p:cNvPr id="11" name="Picture 10">
            <a:extLst>
              <a:ext uri="{FF2B5EF4-FFF2-40B4-BE49-F238E27FC236}">
                <a16:creationId xmlns:a16="http://schemas.microsoft.com/office/drawing/2014/main" id="{CEA1068F-532B-15BF-7ECD-8602E270FD27}"/>
              </a:ext>
            </a:extLst>
          </p:cNvPr>
          <p:cNvPicPr>
            <a:picLocks noChangeAspect="1"/>
          </p:cNvPicPr>
          <p:nvPr/>
        </p:nvPicPr>
        <p:blipFill>
          <a:blip r:embed="rId6"/>
          <a:stretch>
            <a:fillRect/>
          </a:stretch>
        </p:blipFill>
        <p:spPr>
          <a:xfrm>
            <a:off x="4302981" y="4218623"/>
            <a:ext cx="2745487" cy="19173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6" name="TextBox 25">
            <a:extLst>
              <a:ext uri="{FF2B5EF4-FFF2-40B4-BE49-F238E27FC236}">
                <a16:creationId xmlns:a16="http://schemas.microsoft.com/office/drawing/2014/main" id="{94CDF70F-83B5-FFC3-E41C-590D6378A732}"/>
              </a:ext>
            </a:extLst>
          </p:cNvPr>
          <p:cNvSpPr txBox="1"/>
          <p:nvPr/>
        </p:nvSpPr>
        <p:spPr>
          <a:xfrm>
            <a:off x="436981" y="2713479"/>
            <a:ext cx="8900928"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Exploring 3D Classification and Segmentation in Computed Tomography for Medical Imaging</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05397A39-2870-1AEA-EBD6-75323C20A17C}"/>
              </a:ext>
            </a:extLst>
          </p:cNvPr>
          <p:cNvSpPr txBox="1"/>
          <p:nvPr/>
        </p:nvSpPr>
        <p:spPr>
          <a:xfrm>
            <a:off x="3276600" y="1828800"/>
            <a:ext cx="5905154" cy="2554545"/>
          </a:xfrm>
          <a:prstGeom prst="rect">
            <a:avLst/>
          </a:prstGeom>
          <a:noFill/>
        </p:spPr>
        <p:txBody>
          <a:bodyPr wrap="square" rtlCol="0">
            <a:spAutoFit/>
          </a:bodyPr>
          <a:lstStyle/>
          <a:p>
            <a:r>
              <a:rPr lang="en-IN" sz="2000" dirty="0"/>
              <a:t>PROBLEM STATEMENT</a:t>
            </a:r>
          </a:p>
          <a:p>
            <a:r>
              <a:rPr lang="en-IN" sz="2000" dirty="0"/>
              <a:t>PROJECT OVERVIEW</a:t>
            </a:r>
          </a:p>
          <a:p>
            <a:r>
              <a:rPr lang="en-US" sz="2000" dirty="0"/>
              <a:t>WHO</a:t>
            </a:r>
            <a:r>
              <a:rPr lang="en-US" sz="2000" spc="-245" dirty="0"/>
              <a:t> </a:t>
            </a:r>
            <a:r>
              <a:rPr lang="en-US" sz="2000" dirty="0"/>
              <a:t>ARE</a:t>
            </a:r>
            <a:r>
              <a:rPr lang="en-US" sz="2000" spc="-70" dirty="0"/>
              <a:t> </a:t>
            </a:r>
            <a:r>
              <a:rPr lang="en-US" sz="2000" dirty="0"/>
              <a:t>THE</a:t>
            </a:r>
            <a:r>
              <a:rPr lang="en-US" sz="2000" spc="-55" dirty="0"/>
              <a:t> </a:t>
            </a:r>
            <a:r>
              <a:rPr lang="en-US" sz="2000" dirty="0"/>
              <a:t>END</a:t>
            </a:r>
            <a:r>
              <a:rPr lang="en-US" sz="2000" spc="-70" dirty="0"/>
              <a:t> </a:t>
            </a:r>
            <a:r>
              <a:rPr lang="en-US" sz="2000" spc="-10" dirty="0"/>
              <a:t>USERS?</a:t>
            </a:r>
          </a:p>
          <a:p>
            <a:r>
              <a:rPr lang="en-US" sz="2000" dirty="0"/>
              <a:t>YOUR</a:t>
            </a:r>
            <a:r>
              <a:rPr lang="en-US" sz="2000" spc="-95" dirty="0"/>
              <a:t> </a:t>
            </a:r>
            <a:r>
              <a:rPr lang="en-US" sz="2000" spc="-10" dirty="0"/>
              <a:t>SOLUTION</a:t>
            </a:r>
            <a:r>
              <a:rPr lang="en-US" sz="2000" spc="-345" dirty="0"/>
              <a:t> </a:t>
            </a:r>
            <a:r>
              <a:rPr lang="en-US" sz="2000" dirty="0"/>
              <a:t>AND</a:t>
            </a:r>
            <a:r>
              <a:rPr lang="en-US" sz="2000" spc="-20" dirty="0"/>
              <a:t> </a:t>
            </a:r>
            <a:r>
              <a:rPr lang="en-US" sz="2000" dirty="0"/>
              <a:t>ITS </a:t>
            </a:r>
            <a:r>
              <a:rPr lang="en-US" sz="2000" spc="-20" dirty="0"/>
              <a:t>VALUE</a:t>
            </a:r>
            <a:r>
              <a:rPr lang="en-US" sz="2000" spc="-120" dirty="0"/>
              <a:t> </a:t>
            </a:r>
            <a:r>
              <a:rPr lang="en-US" sz="2000" spc="-10" dirty="0"/>
              <a:t>PROPOSITION</a:t>
            </a:r>
          </a:p>
          <a:p>
            <a:r>
              <a:rPr lang="en-US" sz="2000" dirty="0"/>
              <a:t>THE</a:t>
            </a:r>
            <a:r>
              <a:rPr lang="en-US" sz="2000" spc="20" dirty="0"/>
              <a:t> </a:t>
            </a:r>
            <a:r>
              <a:rPr lang="en-US" sz="2000" dirty="0"/>
              <a:t>WOW</a:t>
            </a:r>
            <a:r>
              <a:rPr lang="en-US" sz="2000" spc="90" dirty="0"/>
              <a:t> </a:t>
            </a:r>
            <a:r>
              <a:rPr lang="en-US" sz="2000" dirty="0"/>
              <a:t>IN YOUR </a:t>
            </a:r>
            <a:r>
              <a:rPr lang="en-US" sz="2000" spc="-10" dirty="0"/>
              <a:t>SOLUTION</a:t>
            </a:r>
          </a:p>
          <a:p>
            <a:r>
              <a:rPr lang="en-IN" sz="2000" spc="-10" dirty="0"/>
              <a:t>MODELLING</a:t>
            </a:r>
          </a:p>
          <a:p>
            <a:r>
              <a:rPr lang="en-IN" sz="2000" spc="-60" dirty="0"/>
              <a:t>RESULTS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DE81811D-E602-CB22-5385-00E7BEB1CFA9}"/>
              </a:ext>
            </a:extLst>
          </p:cNvPr>
          <p:cNvSpPr txBox="1"/>
          <p:nvPr/>
        </p:nvSpPr>
        <p:spPr>
          <a:xfrm>
            <a:off x="1262254" y="2148870"/>
            <a:ext cx="6696075"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"Challenges and Opportunities in Leveraging 3D Classification and Segmentation for Enhanced Diagnosis and Treatment Planning in Computed Tomography Imaging"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762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4DC8EA30-3309-CEEE-6582-FFC5971BC048}"/>
              </a:ext>
            </a:extLst>
          </p:cNvPr>
          <p:cNvSpPr txBox="1"/>
          <p:nvPr/>
        </p:nvSpPr>
        <p:spPr>
          <a:xfrm>
            <a:off x="844549" y="1447800"/>
            <a:ext cx="8737601" cy="4093428"/>
          </a:xfrm>
          <a:prstGeom prst="rect">
            <a:avLst/>
          </a:prstGeom>
          <a:noFill/>
        </p:spPr>
        <p:txBody>
          <a:bodyPr wrap="square">
            <a:spAutoFit/>
          </a:bodyPr>
          <a:lstStyle/>
          <a:p>
            <a:pPr algn="l"/>
            <a:r>
              <a:rPr lang="en-US" sz="2000" dirty="0"/>
              <a:t>Objective: Develop automated methods using advanced 3D classification and segmentation techniques to improve the analysis of CT scans for medical diagnosis and treatment planning.</a:t>
            </a:r>
          </a:p>
          <a:p>
            <a:pPr algn="l"/>
            <a:r>
              <a:rPr lang="en-US" sz="2000" dirty="0"/>
              <a:t>Approach:</a:t>
            </a:r>
          </a:p>
          <a:p>
            <a:pPr algn="l">
              <a:buFont typeface="+mj-lt"/>
              <a:buAutoNum type="arabicPeriod"/>
            </a:pPr>
            <a:r>
              <a:rPr lang="en-US" sz="2000" dirty="0"/>
              <a:t>Data Preparation: Gather diverse CT scan datasets and preprocess them to enhance quality and standardize intensity levels.</a:t>
            </a:r>
          </a:p>
          <a:p>
            <a:pPr algn="l">
              <a:buFont typeface="+mj-lt"/>
              <a:buAutoNum type="arabicPeriod"/>
            </a:pPr>
            <a:r>
              <a:rPr lang="en-US" sz="2000" dirty="0"/>
              <a:t>Model Development: Design and train 3D convolutional neural network (CNN) architectures for classification and segmentation tasks.</a:t>
            </a:r>
          </a:p>
          <a:p>
            <a:pPr algn="l">
              <a:buFont typeface="+mj-lt"/>
              <a:buAutoNum type="arabicPeriod"/>
            </a:pPr>
            <a:r>
              <a:rPr lang="en-US" sz="2000" dirty="0"/>
              <a:t>Evaluation: Assess model performance using quantitative metrics and compare results against ground truth annotations.</a:t>
            </a:r>
          </a:p>
          <a:p>
            <a:pPr algn="l">
              <a:buFont typeface="+mj-lt"/>
              <a:buAutoNum type="arabicPeriod"/>
            </a:pPr>
            <a:r>
              <a:rPr lang="en-US" sz="2000" dirty="0"/>
              <a:t>Clinical Validation: Collaborate with medical professionals to validate the accuracy and clinical relevance of the automated tools.</a:t>
            </a:r>
          </a:p>
          <a:p>
            <a:pPr algn="l">
              <a:buFont typeface="+mj-lt"/>
              <a:buAutoNum type="arabicPeriod"/>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04800" y="304800"/>
            <a:ext cx="7467600" cy="6937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US" sz="4400" dirty="0"/>
              <a:t>WHO</a:t>
            </a:r>
            <a:r>
              <a:rPr lang="en-US" sz="4400" spc="-245" dirty="0"/>
              <a:t> </a:t>
            </a:r>
            <a:r>
              <a:rPr lang="en-US" sz="4400" dirty="0"/>
              <a:t>ARE</a:t>
            </a:r>
            <a:r>
              <a:rPr lang="en-US" sz="4400" spc="-70" dirty="0"/>
              <a:t> </a:t>
            </a:r>
            <a:r>
              <a:rPr lang="en-US" sz="4400" dirty="0"/>
              <a:t>THE</a:t>
            </a:r>
            <a:r>
              <a:rPr lang="en-US" sz="4400" spc="-55" dirty="0"/>
              <a:t> </a:t>
            </a:r>
            <a:r>
              <a:rPr lang="en-US" sz="4400" dirty="0"/>
              <a:t>END</a:t>
            </a:r>
            <a:r>
              <a:rPr lang="en-US" sz="4400" spc="-70" dirty="0"/>
              <a:t> </a:t>
            </a:r>
            <a:r>
              <a:rPr lang="en-US" sz="4400" spc="-10" dirty="0"/>
              <a:t>USERS?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5" name="TextBox 14">
            <a:extLst>
              <a:ext uri="{FF2B5EF4-FFF2-40B4-BE49-F238E27FC236}">
                <a16:creationId xmlns:a16="http://schemas.microsoft.com/office/drawing/2014/main" id="{536B1FD5-C738-02C3-7769-C8EC5606899F}"/>
              </a:ext>
            </a:extLst>
          </p:cNvPr>
          <p:cNvSpPr txBox="1"/>
          <p:nvPr/>
        </p:nvSpPr>
        <p:spPr>
          <a:xfrm>
            <a:off x="1339977" y="1322892"/>
            <a:ext cx="7315200" cy="4524315"/>
          </a:xfrm>
          <a:prstGeom prst="rect">
            <a:avLst/>
          </a:prstGeom>
          <a:noFill/>
        </p:spPr>
        <p:txBody>
          <a:bodyPr wrap="square">
            <a:spAutoFit/>
          </a:bodyPr>
          <a:lstStyle/>
          <a:p>
            <a:pPr algn="l">
              <a:buFont typeface="+mj-lt"/>
              <a:buAutoNum type="arabicPeriod"/>
            </a:pPr>
            <a:r>
              <a:rPr lang="en-US" dirty="0"/>
              <a:t>Radiologists: These medical professionals specialize in interpreting medical </a:t>
            </a:r>
            <a:r>
              <a:rPr lang="en-US" sz="2000" dirty="0"/>
              <a:t>images</a:t>
            </a:r>
            <a:r>
              <a:rPr lang="en-US" dirty="0"/>
              <a:t>, including CT scans. They can use the automated tools to expedite the analysis process and improve diagnostic accuracy.</a:t>
            </a:r>
          </a:p>
          <a:p>
            <a:pPr algn="l">
              <a:buFont typeface="+mj-lt"/>
              <a:buAutoNum type="arabicPeriod"/>
            </a:pPr>
            <a:r>
              <a:rPr lang="en-US" dirty="0"/>
              <a:t>Clinicians: Physicians and surgeons involved in patient care can benefit from the automated tools for treatment planning and monitoring, particularly in areas such as oncology, neurology, and orthopedics.</a:t>
            </a:r>
          </a:p>
          <a:p>
            <a:pPr algn="l">
              <a:buFont typeface="+mj-lt"/>
              <a:buAutoNum type="arabicPeriod"/>
            </a:pPr>
            <a:r>
              <a:rPr lang="en-US" dirty="0"/>
              <a:t>Medical Researchers: Professionals conducting research in medical imaging, disease diagnosis, and treatment outcomes can utilize the automated tools to analyze large datasets efficiently and explore new avenues in healthcare.</a:t>
            </a:r>
          </a:p>
          <a:p>
            <a:pPr algn="l">
              <a:buFont typeface="+mj-lt"/>
              <a:buAutoNum type="arabicPeriod"/>
            </a:pPr>
            <a:r>
              <a:rPr lang="en-US" dirty="0"/>
              <a:t>Healthcare Institutions: Hospitals, clinics, and healthcare facilities can integrate the automated tools into their imaging departments to streamline workflows, reduce manual errors, and enhance overall efficiency in patient care.</a:t>
            </a:r>
          </a:p>
        </p:txBody>
      </p:sp>
    </p:spTree>
    <p:extLst>
      <p:ext uri="{BB962C8B-B14F-4D97-AF65-F5344CB8AC3E}">
        <p14:creationId xmlns:p14="http://schemas.microsoft.com/office/powerpoint/2010/main" val="295819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70BEDA4A-2497-8E6C-5B3B-DD672BD8BD95}"/>
              </a:ext>
            </a:extLst>
          </p:cNvPr>
          <p:cNvSpPr txBox="1"/>
          <p:nvPr/>
        </p:nvSpPr>
        <p:spPr>
          <a:xfrm>
            <a:off x="1219200" y="1828800"/>
            <a:ext cx="8728710" cy="3139321"/>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Value Proposition:</a:t>
            </a:r>
          </a:p>
          <a:p>
            <a:pPr algn="l">
              <a:buFont typeface="+mj-lt"/>
              <a:buAutoNum type="arabicPeriod"/>
            </a:pPr>
            <a:r>
              <a:rPr lang="en-US" dirty="0">
                <a:latin typeface="Times New Roman" panose="02020603050405020304" pitchFamily="18" charset="0"/>
                <a:cs typeface="Times New Roman" panose="02020603050405020304" pitchFamily="18" charset="0"/>
              </a:rPr>
              <a:t>Time Saving: Our tool automates the tedious task of analyzing CT scans, saving healthcare professionals valuable time.</a:t>
            </a:r>
          </a:p>
          <a:p>
            <a:pPr algn="l">
              <a:buFont typeface="+mj-lt"/>
              <a:buAutoNum type="arabicPeriod"/>
            </a:pPr>
            <a:r>
              <a:rPr lang="en-US" dirty="0">
                <a:latin typeface="Times New Roman" panose="02020603050405020304" pitchFamily="18" charset="0"/>
                <a:cs typeface="Times New Roman" panose="02020603050405020304" pitchFamily="18" charset="0"/>
              </a:rPr>
              <a:t>Accuracy: With advanced algorithms, our solution ensures precise identification of anatomical structures and abnormalities, reducing the likelihood of errors.</a:t>
            </a:r>
          </a:p>
          <a:p>
            <a:pPr algn="l">
              <a:buFont typeface="+mj-lt"/>
              <a:buAutoNum type="arabicPeriod"/>
            </a:pPr>
            <a:r>
              <a:rPr lang="en-US" dirty="0">
                <a:latin typeface="Times New Roman" panose="02020603050405020304" pitchFamily="18" charset="0"/>
                <a:cs typeface="Times New Roman" panose="02020603050405020304" pitchFamily="18" charset="0"/>
              </a:rPr>
              <a:t>Efficiency: Integrating seamlessly into existing workflows, our tool streamlines processes, enhancing overall efficiency in healthcare settings.</a:t>
            </a:r>
          </a:p>
          <a:p>
            <a:pPr algn="l">
              <a:buFont typeface="+mj-lt"/>
              <a:buAutoNum type="arabicPeriod"/>
            </a:pPr>
            <a:r>
              <a:rPr lang="en-US" dirty="0">
                <a:latin typeface="Times New Roman" panose="02020603050405020304" pitchFamily="18" charset="0"/>
                <a:cs typeface="Times New Roman" panose="02020603050405020304" pitchFamily="18" charset="0"/>
              </a:rPr>
              <a:t>Cost-Effectiveness: By minimizing manual labor and improving diagnostic accuracy, our solution offers cost savings for healthcare providers.</a:t>
            </a:r>
          </a:p>
          <a:p>
            <a:pPr algn="l">
              <a:buFont typeface="+mj-lt"/>
              <a:buAutoNum type="arabicPeriod"/>
            </a:pPr>
            <a:r>
              <a:rPr lang="en-US" dirty="0">
                <a:latin typeface="Times New Roman" panose="02020603050405020304" pitchFamily="18" charset="0"/>
                <a:cs typeface="Times New Roman" panose="02020603050405020304" pitchFamily="18" charset="0"/>
              </a:rPr>
              <a:t>Empowerment: Our user-friendly tool empowers medical professionals, enabling them to focus more on patient care and research, ultimately improving healthcare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F00065E6-DEA1-DE43-91E1-AB2814137CF6}"/>
              </a:ext>
            </a:extLst>
          </p:cNvPr>
          <p:cNvSpPr txBox="1"/>
          <p:nvPr/>
        </p:nvSpPr>
        <p:spPr>
          <a:xfrm>
            <a:off x="1066800" y="1466689"/>
            <a:ext cx="8686038" cy="3970318"/>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Value Proposition:</a:t>
            </a:r>
          </a:p>
          <a:p>
            <a:pPr algn="l">
              <a:buFont typeface="+mj-lt"/>
              <a:buAutoNum type="arabicPeriod"/>
            </a:pPr>
            <a:r>
              <a:rPr lang="en-US" dirty="0">
                <a:latin typeface="Times New Roman" panose="02020603050405020304" pitchFamily="18" charset="0"/>
                <a:cs typeface="Times New Roman" panose="02020603050405020304" pitchFamily="18" charset="0"/>
              </a:rPr>
              <a:t>Instant Precision: Our cutting-edge algorithms swiftly analyze CT scans with unparalleled accuracy, providing instant insights into anatomical structures and anomalies.</a:t>
            </a:r>
          </a:p>
          <a:p>
            <a:pPr algn="l">
              <a:buFont typeface="+mj-lt"/>
              <a:buAutoNum type="arabicPeriod"/>
            </a:pPr>
            <a:r>
              <a:rPr lang="en-US" dirty="0">
                <a:latin typeface="Times New Roman" panose="02020603050405020304" pitchFamily="18" charset="0"/>
                <a:cs typeface="Times New Roman" panose="02020603050405020304" pitchFamily="18" charset="0"/>
              </a:rPr>
              <a:t>Effortless Integration: Seamlessly integrating into existing workflows, our solution effortlessly enhances efficiency, revolutionizing the way healthcare professionals approach CT image analysis.</a:t>
            </a:r>
          </a:p>
          <a:p>
            <a:pPr algn="l">
              <a:buFont typeface="+mj-lt"/>
              <a:buAutoNum type="arabicPeriod"/>
            </a:pPr>
            <a:r>
              <a:rPr lang="en-US" dirty="0">
                <a:latin typeface="Times New Roman" panose="02020603050405020304" pitchFamily="18" charset="0"/>
                <a:cs typeface="Times New Roman" panose="02020603050405020304" pitchFamily="18" charset="0"/>
              </a:rPr>
              <a:t>Beyond Boundaries: Pushing the boundaries of traditional methods, our solution not only saves time but also unlocks new possibilities in diagnosis, treatment planning, and medical research.</a:t>
            </a:r>
          </a:p>
          <a:p>
            <a:pPr algn="l">
              <a:buFont typeface="+mj-lt"/>
              <a:buAutoNum type="arabicPeriod"/>
            </a:pPr>
            <a:r>
              <a:rPr lang="en-US" dirty="0">
                <a:latin typeface="Times New Roman" panose="02020603050405020304" pitchFamily="18" charset="0"/>
                <a:cs typeface="Times New Roman" panose="02020603050405020304" pitchFamily="18" charset="0"/>
              </a:rPr>
              <a:t>Unleashing Potential: Empowering medical professionals with intuitive tools, our solution unleashes their potential, enabling them to deliver exceptional patient care and drive groundbreaking advancements in healthcare.</a:t>
            </a:r>
          </a:p>
          <a:p>
            <a:pPr algn="l">
              <a:buFont typeface="+mj-lt"/>
              <a:buAutoNum type="arabicPeriod"/>
            </a:pPr>
            <a:r>
              <a:rPr lang="en-US" dirty="0">
                <a:latin typeface="Times New Roman" panose="02020603050405020304" pitchFamily="18" charset="0"/>
                <a:cs typeface="Times New Roman" panose="02020603050405020304" pitchFamily="18" charset="0"/>
              </a:rPr>
              <a:t>The Future of Imaging: With our solution, the future of CT imaging is here — where precision meets efficiency, and healthcare reaches new heights of excellence.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3375026"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9AA7F708-7E9D-4A50-EE2E-4F4CB3EB24B0}"/>
              </a:ext>
            </a:extLst>
          </p:cNvPr>
          <p:cNvSpPr txBox="1"/>
          <p:nvPr/>
        </p:nvSpPr>
        <p:spPr>
          <a:xfrm>
            <a:off x="673482" y="1038225"/>
            <a:ext cx="9232518" cy="5632311"/>
          </a:xfrm>
          <a:prstGeom prst="rect">
            <a:avLst/>
          </a:prstGeom>
          <a:noFill/>
        </p:spPr>
        <p:txBody>
          <a:bodyPr wrap="square">
            <a:spAutoFit/>
          </a:bodyPr>
          <a:lstStyle/>
          <a:p>
            <a:pPr algn="l"/>
            <a:r>
              <a:rPr lang="en-US" dirty="0"/>
              <a:t>Overview: Our approach employs advanced deep learning techniques to create accurate and efficient models for analyzing CT scans. By using convolutional neural networks (CNNs) and segmentation methods, we ensure precise identification of structures and abnormalities.</a:t>
            </a:r>
          </a:p>
          <a:p>
            <a:pPr algn="l"/>
            <a:r>
              <a:rPr lang="en-US" dirty="0"/>
              <a:t>Key Components:</a:t>
            </a:r>
          </a:p>
          <a:p>
            <a:pPr algn="l">
              <a:buFont typeface="+mj-lt"/>
              <a:buAutoNum type="arabicPeriod"/>
            </a:pPr>
            <a:r>
              <a:rPr lang="en-US" dirty="0"/>
              <a:t>CNNs:</a:t>
            </a:r>
          </a:p>
          <a:p>
            <a:pPr marL="742950" lvl="1" indent="-285750" algn="l">
              <a:buFont typeface="+mj-lt"/>
              <a:buAutoNum type="arabicPeriod"/>
            </a:pPr>
            <a:r>
              <a:rPr lang="en-US" dirty="0"/>
              <a:t>We use 3D CNN architectures to capture spatial relationships in CT scans and extract relevant features.</a:t>
            </a:r>
          </a:p>
          <a:p>
            <a:pPr marL="742950" lvl="1" indent="-285750" algn="l">
              <a:buFont typeface="+mj-lt"/>
              <a:buAutoNum type="arabicPeriod"/>
            </a:pPr>
            <a:r>
              <a:rPr lang="en-US" dirty="0"/>
              <a:t>These networks are trained to recognize patterns indicative of different anatomical structures or abnormalities.</a:t>
            </a:r>
          </a:p>
          <a:p>
            <a:pPr algn="l">
              <a:buFont typeface="+mj-lt"/>
              <a:buAutoNum type="arabicPeriod"/>
            </a:pPr>
            <a:r>
              <a:rPr lang="en-US" dirty="0"/>
              <a:t>Segmentation Techniques:</a:t>
            </a:r>
          </a:p>
          <a:p>
            <a:pPr marL="742950" lvl="1" indent="-285750" algn="l">
              <a:buFont typeface="+mj-lt"/>
              <a:buAutoNum type="arabicPeriod"/>
            </a:pPr>
            <a:r>
              <a:rPr lang="en-US" dirty="0"/>
              <a:t>Segmentation methods like U-Net are employed to precisely outline organs and lesions in CT images.</a:t>
            </a:r>
          </a:p>
          <a:p>
            <a:pPr marL="742950" lvl="1" indent="-285750" algn="l">
              <a:buFont typeface="+mj-lt"/>
              <a:buAutoNum type="arabicPeriod"/>
            </a:pPr>
            <a:r>
              <a:rPr lang="en-US" dirty="0"/>
              <a:t>These techniques ensure detailed and accurate delineation of regions of interest.</a:t>
            </a:r>
          </a:p>
          <a:p>
            <a:pPr algn="l">
              <a:buFont typeface="+mj-lt"/>
              <a:buAutoNum type="arabicPeriod"/>
            </a:pPr>
            <a:r>
              <a:rPr lang="en-US" dirty="0"/>
              <a:t>Data Augmentation:</a:t>
            </a:r>
          </a:p>
          <a:p>
            <a:pPr marL="742950" lvl="1" indent="-285750" algn="l">
              <a:buFont typeface="+mj-lt"/>
              <a:buAutoNum type="arabicPeriod"/>
            </a:pPr>
            <a:r>
              <a:rPr lang="en-US" dirty="0"/>
              <a:t>To improve model robustness, we augment the dataset with variations like rotation and scaling.</a:t>
            </a:r>
          </a:p>
          <a:p>
            <a:pPr marL="742950" lvl="1" indent="-285750" algn="l">
              <a:buFont typeface="+mj-lt"/>
              <a:buAutoNum type="arabicPeriod"/>
            </a:pPr>
            <a:r>
              <a:rPr lang="en-US" dirty="0"/>
              <a:t>Augmentation helps the model generalize better to unseen data and diverse patient conditions.</a:t>
            </a:r>
          </a:p>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753</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Magesh R</dc:creator>
  <cp:lastModifiedBy>Magesh R</cp:lastModifiedBy>
  <cp:revision>2</cp:revision>
  <dcterms:created xsi:type="dcterms:W3CDTF">2024-04-24T15:13:34Z</dcterms:created>
  <dcterms:modified xsi:type="dcterms:W3CDTF">2024-04-24T17:00:25Z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