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4"/>
  </p:notesMasterIdLst>
  <p:sldIdLst>
    <p:sldId id="259" r:id="rId2"/>
    <p:sldId id="443" r:id="rId3"/>
    <p:sldId id="444" r:id="rId4"/>
    <p:sldId id="318" r:id="rId5"/>
    <p:sldId id="401" r:id="rId6"/>
    <p:sldId id="402" r:id="rId7"/>
    <p:sldId id="403" r:id="rId8"/>
    <p:sldId id="328" r:id="rId9"/>
    <p:sldId id="411" r:id="rId10"/>
    <p:sldId id="412" r:id="rId11"/>
    <p:sldId id="327" r:id="rId12"/>
    <p:sldId id="413" r:id="rId13"/>
    <p:sldId id="414" r:id="rId14"/>
    <p:sldId id="415" r:id="rId15"/>
    <p:sldId id="442" r:id="rId16"/>
    <p:sldId id="329" r:id="rId17"/>
    <p:sldId id="420" r:id="rId18"/>
    <p:sldId id="423" r:id="rId19"/>
    <p:sldId id="422" r:id="rId20"/>
    <p:sldId id="424" r:id="rId21"/>
    <p:sldId id="425" r:id="rId22"/>
    <p:sldId id="332" r:id="rId23"/>
    <p:sldId id="426" r:id="rId24"/>
    <p:sldId id="330" r:id="rId25"/>
    <p:sldId id="428" r:id="rId26"/>
    <p:sldId id="429" r:id="rId27"/>
    <p:sldId id="432" r:id="rId28"/>
    <p:sldId id="431" r:id="rId29"/>
    <p:sldId id="333" r:id="rId30"/>
    <p:sldId id="433" r:id="rId31"/>
    <p:sldId id="434" r:id="rId32"/>
    <p:sldId id="427" r:id="rId33"/>
    <p:sldId id="285" r:id="rId34"/>
    <p:sldId id="437" r:id="rId35"/>
    <p:sldId id="441" r:id="rId36"/>
    <p:sldId id="435" r:id="rId37"/>
    <p:sldId id="440" r:id="rId38"/>
    <p:sldId id="286" r:id="rId39"/>
    <p:sldId id="438" r:id="rId40"/>
    <p:sldId id="436" r:id="rId41"/>
    <p:sldId id="439" r:id="rId42"/>
    <p:sldId id="28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64A78-5CA0-4C99-9BB5-DCE2FA853FD8}" v="131" dt="2023-08-13T09:45:31.713"/>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0" autoAdjust="0"/>
    <p:restoredTop sz="95380" autoAdjust="0"/>
  </p:normalViewPr>
  <p:slideViewPr>
    <p:cSldViewPr snapToGrid="0">
      <p:cViewPr varScale="1">
        <p:scale>
          <a:sx n="111" d="100"/>
          <a:sy n="111" d="100"/>
        </p:scale>
        <p:origin x="8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37480-2FA7-4779-979F-88C52CEFA3A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DE8601F-8E77-4D57-8AA4-98680859A163}">
      <dgm:prSet/>
      <dgm:spPr>
        <a:solidFill>
          <a:schemeClr val="bg1">
            <a:lumMod val="95000"/>
          </a:schemeClr>
        </a:solidFill>
      </dgm:spPr>
      <dgm:t>
        <a:bodyPr/>
        <a:lstStyle/>
        <a:p>
          <a:r>
            <a:rPr lang="en-US" b="1">
              <a:solidFill>
                <a:schemeClr val="tx1"/>
              </a:solidFill>
            </a:rPr>
            <a:t>Substring</a:t>
          </a:r>
          <a:endParaRPr lang="en-US" dirty="0">
            <a:solidFill>
              <a:schemeClr val="tx1"/>
            </a:solidFill>
          </a:endParaRPr>
        </a:p>
      </dgm:t>
    </dgm:pt>
    <dgm:pt modelId="{025067AE-078F-4879-BAB5-5381ACC1C8FA}" type="parTrans" cxnId="{6B53BB9D-21E6-47ED-B3DD-D81071B5B232}">
      <dgm:prSet/>
      <dgm:spPr/>
      <dgm:t>
        <a:bodyPr/>
        <a:lstStyle/>
        <a:p>
          <a:endParaRPr lang="en-US"/>
        </a:p>
      </dgm:t>
    </dgm:pt>
    <dgm:pt modelId="{CD9FD750-5287-4201-9B18-AE9B5E73B80B}" type="sibTrans" cxnId="{6B53BB9D-21E6-47ED-B3DD-D81071B5B232}">
      <dgm:prSet/>
      <dgm:spPr/>
      <dgm:t>
        <a:bodyPr/>
        <a:lstStyle/>
        <a:p>
          <a:endParaRPr lang="en-US"/>
        </a:p>
      </dgm:t>
    </dgm:pt>
    <dgm:pt modelId="{1B58776A-3697-409E-8C16-65A52EA15CC8}">
      <dgm:prSet custT="1"/>
      <dgm:spPr/>
      <dgm:t>
        <a:bodyPr/>
        <a:lstStyle/>
        <a:p>
          <a:pPr>
            <a:buClr>
              <a:srgbClr val="DDA147"/>
            </a:buClr>
            <a:buFont typeface="Wingdings" panose="05000000000000000000" pitchFamily="2" charset="2"/>
            <a:buNone/>
          </a:pPr>
          <a:r>
            <a:rPr lang="en-US" sz="1600" dirty="0"/>
            <a:t>The substring() method allows you to extract a portion of a string. It takes either a starting index or a starting index and an ending index.</a:t>
          </a:r>
        </a:p>
      </dgm:t>
    </dgm:pt>
    <dgm:pt modelId="{A756CD6E-B5D7-416F-8B2D-B229BD68E2E9}" type="parTrans" cxnId="{C2938D03-0346-41A9-BD96-A759570CBAC4}">
      <dgm:prSet/>
      <dgm:spPr/>
      <dgm:t>
        <a:bodyPr/>
        <a:lstStyle/>
        <a:p>
          <a:endParaRPr lang="en-US"/>
        </a:p>
      </dgm:t>
    </dgm:pt>
    <dgm:pt modelId="{9F6BBE9C-282C-42C8-905C-B96951B77F8C}" type="sibTrans" cxnId="{C2938D03-0346-41A9-BD96-A759570CBAC4}">
      <dgm:prSet/>
      <dgm:spPr/>
      <dgm:t>
        <a:bodyPr/>
        <a:lstStyle/>
        <a:p>
          <a:endParaRPr lang="en-US"/>
        </a:p>
      </dgm:t>
    </dgm:pt>
    <dgm:pt modelId="{3CDA56B2-8E52-46E1-9D4B-D1A8DC522599}">
      <dgm:prSet custT="1"/>
      <dgm:spPr/>
      <dgm:t>
        <a:bodyPr/>
        <a:lstStyle/>
        <a:p>
          <a:pPr>
            <a:buClr>
              <a:srgbClr val="DDA147"/>
            </a:buClr>
            <a:buFont typeface="Wingdings" panose="05000000000000000000" pitchFamily="2" charset="2"/>
            <a:buNone/>
          </a:pPr>
          <a:r>
            <a:rPr lang="en-US" sz="1600" b="1" dirty="0"/>
            <a:t>Example:</a:t>
          </a:r>
          <a:endParaRPr lang="en-US" sz="1600" dirty="0"/>
        </a:p>
      </dgm:t>
    </dgm:pt>
    <dgm:pt modelId="{8EA85CB9-7343-484E-9745-B1E01DDA601F}" type="parTrans" cxnId="{0AF0646F-612D-4222-BB79-91A823DB7BAA}">
      <dgm:prSet/>
      <dgm:spPr/>
      <dgm:t>
        <a:bodyPr/>
        <a:lstStyle/>
        <a:p>
          <a:endParaRPr lang="en-US"/>
        </a:p>
      </dgm:t>
    </dgm:pt>
    <dgm:pt modelId="{5E223374-2427-4FCB-A795-E69FB876F371}" type="sibTrans" cxnId="{0AF0646F-612D-4222-BB79-91A823DB7BAA}">
      <dgm:prSet/>
      <dgm:spPr/>
      <dgm:t>
        <a:bodyPr/>
        <a:lstStyle/>
        <a:p>
          <a:endParaRPr lang="en-US"/>
        </a:p>
      </dgm:t>
    </dgm:pt>
    <dgm:pt modelId="{727D7B92-1606-4FFB-AC69-8EF9E0E92933}">
      <dgm:prSet custT="1"/>
      <dgm:spPr/>
      <dgm:t>
        <a:bodyPr/>
        <a:lstStyle/>
        <a:p>
          <a:pPr>
            <a:buClr>
              <a:srgbClr val="DDA147"/>
            </a:buClr>
            <a:buFont typeface="Wingdings" panose="05000000000000000000" pitchFamily="2" charset="2"/>
            <a:buChar char="Ø"/>
          </a:pPr>
          <a:r>
            <a:rPr lang="en-IN" sz="1600" dirty="0"/>
            <a:t>String text = "Hello, world!";</a:t>
          </a:r>
          <a:endParaRPr lang="en-US" sz="1600" dirty="0"/>
        </a:p>
      </dgm:t>
    </dgm:pt>
    <dgm:pt modelId="{68287842-FE28-4DE0-97C1-3C0105E45048}" type="parTrans" cxnId="{91115807-434E-4A73-B30F-06FA0D2588BE}">
      <dgm:prSet/>
      <dgm:spPr/>
      <dgm:t>
        <a:bodyPr/>
        <a:lstStyle/>
        <a:p>
          <a:endParaRPr lang="en-US"/>
        </a:p>
      </dgm:t>
    </dgm:pt>
    <dgm:pt modelId="{C374E341-75CE-479A-B715-6781D0B45DA0}" type="sibTrans" cxnId="{91115807-434E-4A73-B30F-06FA0D2588BE}">
      <dgm:prSet/>
      <dgm:spPr/>
      <dgm:t>
        <a:bodyPr/>
        <a:lstStyle/>
        <a:p>
          <a:endParaRPr lang="en-US"/>
        </a:p>
      </dgm:t>
    </dgm:pt>
    <dgm:pt modelId="{1E7B7236-3B98-4C6E-904D-41CF0766C1DE}">
      <dgm:prSet custT="1"/>
      <dgm:spPr/>
      <dgm:t>
        <a:bodyPr/>
        <a:lstStyle/>
        <a:p>
          <a:pPr>
            <a:buClr>
              <a:srgbClr val="DDA147"/>
            </a:buClr>
            <a:buFont typeface="Wingdings" panose="05000000000000000000" pitchFamily="2" charset="2"/>
            <a:buChar char="Ø"/>
          </a:pPr>
          <a:r>
            <a:rPr lang="en-US" sz="1600" dirty="0"/>
            <a:t>String substring1 = </a:t>
          </a:r>
          <a:r>
            <a:rPr lang="en-US" sz="1600" dirty="0" err="1"/>
            <a:t>text.substring</a:t>
          </a:r>
          <a:r>
            <a:rPr lang="en-US" sz="1600" dirty="0"/>
            <a:t>(7);      // "world!"</a:t>
          </a:r>
        </a:p>
      </dgm:t>
    </dgm:pt>
    <dgm:pt modelId="{5D72F731-92FF-43DD-B0C1-C169EBE36D0E}" type="parTrans" cxnId="{4A2DCB2F-D610-43B8-898B-892C872B731E}">
      <dgm:prSet/>
      <dgm:spPr/>
      <dgm:t>
        <a:bodyPr/>
        <a:lstStyle/>
        <a:p>
          <a:endParaRPr lang="en-US"/>
        </a:p>
      </dgm:t>
    </dgm:pt>
    <dgm:pt modelId="{C575A8F2-6BAF-45CF-96B8-76BAFA651928}" type="sibTrans" cxnId="{4A2DCB2F-D610-43B8-898B-892C872B731E}">
      <dgm:prSet/>
      <dgm:spPr/>
      <dgm:t>
        <a:bodyPr/>
        <a:lstStyle/>
        <a:p>
          <a:endParaRPr lang="en-US"/>
        </a:p>
      </dgm:t>
    </dgm:pt>
    <dgm:pt modelId="{1A1DBFE1-B964-46EE-B7A9-6F5D7EB262D7}">
      <dgm:prSet custT="1"/>
      <dgm:spPr/>
      <dgm:t>
        <a:bodyPr/>
        <a:lstStyle/>
        <a:p>
          <a:pPr>
            <a:buClr>
              <a:srgbClr val="DDA147"/>
            </a:buClr>
            <a:buFont typeface="Wingdings" panose="05000000000000000000" pitchFamily="2" charset="2"/>
            <a:buChar char="Ø"/>
          </a:pPr>
          <a:r>
            <a:rPr lang="en-IN" sz="1600" dirty="0"/>
            <a:t>String substring2 = </a:t>
          </a:r>
          <a:r>
            <a:rPr lang="en-IN" sz="1600" dirty="0" err="1"/>
            <a:t>text.substring</a:t>
          </a:r>
          <a:r>
            <a:rPr lang="en-IN" sz="1600" dirty="0"/>
            <a:t>(0, 5);   // "Hello“</a:t>
          </a:r>
          <a:endParaRPr lang="en-US" sz="1600" dirty="0"/>
        </a:p>
      </dgm:t>
    </dgm:pt>
    <dgm:pt modelId="{37FC70F6-594D-4684-8622-3905A1201FD7}" type="parTrans" cxnId="{3B21CE82-54F9-4C1C-85C7-59C92F9C2080}">
      <dgm:prSet/>
      <dgm:spPr/>
      <dgm:t>
        <a:bodyPr/>
        <a:lstStyle/>
        <a:p>
          <a:endParaRPr lang="en-US"/>
        </a:p>
      </dgm:t>
    </dgm:pt>
    <dgm:pt modelId="{EAA65BD5-7A89-44B0-8F47-BC2308DB3887}" type="sibTrans" cxnId="{3B21CE82-54F9-4C1C-85C7-59C92F9C2080}">
      <dgm:prSet/>
      <dgm:spPr/>
      <dgm:t>
        <a:bodyPr/>
        <a:lstStyle/>
        <a:p>
          <a:endParaRPr lang="en-US"/>
        </a:p>
      </dgm:t>
    </dgm:pt>
    <dgm:pt modelId="{CAD38057-023B-411D-902A-F750A21BA63C}">
      <dgm:prSet custT="1"/>
      <dgm:spPr>
        <a:solidFill>
          <a:schemeClr val="bg1">
            <a:lumMod val="95000"/>
          </a:schemeClr>
        </a:solidFill>
      </dgm:spPr>
      <dgm:t>
        <a:bodyPr/>
        <a:lstStyle/>
        <a:p>
          <a:r>
            <a:rPr lang="en-IN" sz="1800" b="1" i="0" dirty="0">
              <a:solidFill>
                <a:schemeClr val="tx1"/>
              </a:solidFill>
            </a:rPr>
            <a:t>Concatenation</a:t>
          </a:r>
          <a:endParaRPr lang="en-US" sz="1800" dirty="0">
            <a:solidFill>
              <a:schemeClr val="tx1"/>
            </a:solidFill>
          </a:endParaRPr>
        </a:p>
      </dgm:t>
    </dgm:pt>
    <dgm:pt modelId="{49A61A1B-AD5E-491B-BE88-2C68271807C7}" type="parTrans" cxnId="{41B940BB-842D-412B-B50B-0F35A68F337E}">
      <dgm:prSet/>
      <dgm:spPr/>
      <dgm:t>
        <a:bodyPr/>
        <a:lstStyle/>
        <a:p>
          <a:endParaRPr lang="en-US"/>
        </a:p>
      </dgm:t>
    </dgm:pt>
    <dgm:pt modelId="{5D125CCA-766A-48F2-B7CA-3CAF9B94C13B}" type="sibTrans" cxnId="{41B940BB-842D-412B-B50B-0F35A68F337E}">
      <dgm:prSet/>
      <dgm:spPr/>
      <dgm:t>
        <a:bodyPr/>
        <a:lstStyle/>
        <a:p>
          <a:endParaRPr lang="en-US"/>
        </a:p>
      </dgm:t>
    </dgm:pt>
    <dgm:pt modelId="{61E70974-3A8C-4394-BD5C-5D158916E0EA}">
      <dgm:prSet custT="1"/>
      <dgm:spPr/>
      <dgm:t>
        <a:bodyPr/>
        <a:lstStyle/>
        <a:p>
          <a:pPr>
            <a:buClr>
              <a:srgbClr val="DDA147"/>
            </a:buClr>
            <a:buFont typeface="Wingdings" panose="05000000000000000000" pitchFamily="2" charset="2"/>
            <a:buNone/>
          </a:pPr>
          <a:r>
            <a:rPr lang="en-US" sz="1600" i="0" dirty="0"/>
            <a:t>String concatenation is done using the + operator or the concat() method.</a:t>
          </a:r>
          <a:endParaRPr lang="en-US" sz="1600" dirty="0"/>
        </a:p>
      </dgm:t>
    </dgm:pt>
    <dgm:pt modelId="{DA8C2F62-8C93-4230-9B34-4CB2A88D9976}" type="parTrans" cxnId="{5F300765-B38A-4CB4-8595-24C8902B9D01}">
      <dgm:prSet/>
      <dgm:spPr/>
      <dgm:t>
        <a:bodyPr/>
        <a:lstStyle/>
        <a:p>
          <a:endParaRPr lang="en-US"/>
        </a:p>
      </dgm:t>
    </dgm:pt>
    <dgm:pt modelId="{E75DA439-C121-45D7-91FB-FDCFDFE474F0}" type="sibTrans" cxnId="{5F300765-B38A-4CB4-8595-24C8902B9D01}">
      <dgm:prSet/>
      <dgm:spPr/>
      <dgm:t>
        <a:bodyPr/>
        <a:lstStyle/>
        <a:p>
          <a:endParaRPr lang="en-US"/>
        </a:p>
      </dgm:t>
    </dgm:pt>
    <dgm:pt modelId="{DA242ACF-578F-4A07-9570-A3BFA14B6B03}">
      <dgm:prSet custT="1"/>
      <dgm:spPr/>
      <dgm:t>
        <a:bodyPr/>
        <a:lstStyle/>
        <a:p>
          <a:pPr>
            <a:buClr>
              <a:srgbClr val="DDA147"/>
            </a:buClr>
            <a:buFont typeface="Wingdings" panose="05000000000000000000" pitchFamily="2" charset="2"/>
            <a:buNone/>
          </a:pPr>
          <a:r>
            <a:rPr lang="en-US" sz="1600" b="1" i="0"/>
            <a:t>Example</a:t>
          </a:r>
          <a:r>
            <a:rPr lang="en-US" sz="1600" i="0"/>
            <a:t>:</a:t>
          </a:r>
          <a:endParaRPr lang="en-US" sz="1600" dirty="0"/>
        </a:p>
      </dgm:t>
    </dgm:pt>
    <dgm:pt modelId="{372AFC5B-B6EA-491E-B857-D03C6F3D57A2}" type="parTrans" cxnId="{0A8D4052-4A2C-48B2-B71B-B2D205C75408}">
      <dgm:prSet/>
      <dgm:spPr/>
      <dgm:t>
        <a:bodyPr/>
        <a:lstStyle/>
        <a:p>
          <a:endParaRPr lang="en-US"/>
        </a:p>
      </dgm:t>
    </dgm:pt>
    <dgm:pt modelId="{1A4FD93B-27C9-447D-A802-2D75E2DA5A46}" type="sibTrans" cxnId="{0A8D4052-4A2C-48B2-B71B-B2D205C75408}">
      <dgm:prSet/>
      <dgm:spPr/>
      <dgm:t>
        <a:bodyPr/>
        <a:lstStyle/>
        <a:p>
          <a:endParaRPr lang="en-US"/>
        </a:p>
      </dgm:t>
    </dgm:pt>
    <dgm:pt modelId="{932E6CC7-910B-4881-8356-56307000157F}">
      <dgm:prSet custT="1"/>
      <dgm:spPr/>
      <dgm:t>
        <a:bodyPr/>
        <a:lstStyle/>
        <a:p>
          <a:pPr>
            <a:buClr>
              <a:srgbClr val="DDA147"/>
            </a:buClr>
            <a:buFont typeface="Wingdings" panose="05000000000000000000" pitchFamily="2" charset="2"/>
            <a:buChar char="Ø"/>
          </a:pPr>
          <a:r>
            <a:rPr lang="en-IN" sz="1600" i="0"/>
            <a:t>String firstName = "John";</a:t>
          </a:r>
          <a:endParaRPr lang="en-US" sz="1600" dirty="0"/>
        </a:p>
      </dgm:t>
    </dgm:pt>
    <dgm:pt modelId="{C4C136C6-7286-40AD-B50B-97C72D15AF64}" type="parTrans" cxnId="{41D5608F-02B3-4EB9-87B3-602805779B2C}">
      <dgm:prSet/>
      <dgm:spPr/>
      <dgm:t>
        <a:bodyPr/>
        <a:lstStyle/>
        <a:p>
          <a:endParaRPr lang="en-US"/>
        </a:p>
      </dgm:t>
    </dgm:pt>
    <dgm:pt modelId="{4B2DF667-84A8-4B51-BE19-C0B39745D5B6}" type="sibTrans" cxnId="{41D5608F-02B3-4EB9-87B3-602805779B2C}">
      <dgm:prSet/>
      <dgm:spPr/>
      <dgm:t>
        <a:bodyPr/>
        <a:lstStyle/>
        <a:p>
          <a:endParaRPr lang="en-US"/>
        </a:p>
      </dgm:t>
    </dgm:pt>
    <dgm:pt modelId="{8E76DE24-1642-45CA-8C45-4BE01E7A9A56}">
      <dgm:prSet custT="1"/>
      <dgm:spPr/>
      <dgm:t>
        <a:bodyPr/>
        <a:lstStyle/>
        <a:p>
          <a:pPr>
            <a:buClr>
              <a:srgbClr val="DDA147"/>
            </a:buClr>
            <a:buFont typeface="Wingdings" panose="05000000000000000000" pitchFamily="2" charset="2"/>
            <a:buChar char="Ø"/>
          </a:pPr>
          <a:r>
            <a:rPr lang="en-IN" sz="1600" i="0"/>
            <a:t>String lastName = "Doe";</a:t>
          </a:r>
          <a:endParaRPr lang="en-US" sz="1600"/>
        </a:p>
      </dgm:t>
    </dgm:pt>
    <dgm:pt modelId="{F38888F4-04F5-44E5-A305-8C6E9A7AB1B2}" type="parTrans" cxnId="{666C7732-9AB6-4F25-8CF6-BEEC30F284E4}">
      <dgm:prSet/>
      <dgm:spPr/>
      <dgm:t>
        <a:bodyPr/>
        <a:lstStyle/>
        <a:p>
          <a:endParaRPr lang="en-US"/>
        </a:p>
      </dgm:t>
    </dgm:pt>
    <dgm:pt modelId="{73E0F94D-43E7-4816-890B-14F5AFE56E9A}" type="sibTrans" cxnId="{666C7732-9AB6-4F25-8CF6-BEEC30F284E4}">
      <dgm:prSet/>
      <dgm:spPr/>
      <dgm:t>
        <a:bodyPr/>
        <a:lstStyle/>
        <a:p>
          <a:endParaRPr lang="en-US"/>
        </a:p>
      </dgm:t>
    </dgm:pt>
    <dgm:pt modelId="{86BB807B-50CC-4E37-9814-1C106C40EE0A}">
      <dgm:prSet custT="1"/>
      <dgm:spPr/>
      <dgm:t>
        <a:bodyPr/>
        <a:lstStyle/>
        <a:p>
          <a:pPr>
            <a:buClr>
              <a:srgbClr val="DDA147"/>
            </a:buClr>
            <a:buFont typeface="Wingdings" panose="05000000000000000000" pitchFamily="2" charset="2"/>
            <a:buChar char="Ø"/>
          </a:pPr>
          <a:r>
            <a:rPr lang="en-IN" sz="1600" i="0"/>
            <a:t>String fullName = firstName + " " + lastName; // "John Doe"</a:t>
          </a:r>
          <a:endParaRPr lang="en-US" sz="1600" dirty="0"/>
        </a:p>
      </dgm:t>
    </dgm:pt>
    <dgm:pt modelId="{72F8B125-3AA5-4865-8F97-CD4F8AA087BD}" type="parTrans" cxnId="{96BADF7C-E1AA-4FF9-BE14-E456180F1205}">
      <dgm:prSet/>
      <dgm:spPr/>
      <dgm:t>
        <a:bodyPr/>
        <a:lstStyle/>
        <a:p>
          <a:endParaRPr lang="en-US"/>
        </a:p>
      </dgm:t>
    </dgm:pt>
    <dgm:pt modelId="{DCBAB96C-7E10-460C-AEE1-9D0D938F32A2}" type="sibTrans" cxnId="{96BADF7C-E1AA-4FF9-BE14-E456180F1205}">
      <dgm:prSet/>
      <dgm:spPr/>
      <dgm:t>
        <a:bodyPr/>
        <a:lstStyle/>
        <a:p>
          <a:endParaRPr lang="en-US"/>
        </a:p>
      </dgm:t>
    </dgm:pt>
    <dgm:pt modelId="{85B8CCF4-8B9E-427C-BF7D-921841677612}">
      <dgm:prSet custT="1"/>
      <dgm:spPr/>
      <dgm:t>
        <a:bodyPr/>
        <a:lstStyle/>
        <a:p>
          <a:pPr>
            <a:buClr>
              <a:srgbClr val="DDA147"/>
            </a:buClr>
            <a:buFont typeface="Wingdings" panose="05000000000000000000" pitchFamily="2" charset="2"/>
            <a:buChar char="Ø"/>
          </a:pPr>
          <a:r>
            <a:rPr lang="en-IN" sz="1600" i="0"/>
            <a:t>String concatenated = firstName.concat(" ").concat(lastName);  // "John Doe"</a:t>
          </a:r>
          <a:endParaRPr lang="en-US" sz="1600" dirty="0"/>
        </a:p>
      </dgm:t>
    </dgm:pt>
    <dgm:pt modelId="{F9D1593A-9BA8-4760-9942-373F9A6DDAD9}" type="parTrans" cxnId="{6A8B05C9-B26C-4211-BFEA-A038C2CD2978}">
      <dgm:prSet/>
      <dgm:spPr/>
      <dgm:t>
        <a:bodyPr/>
        <a:lstStyle/>
        <a:p>
          <a:endParaRPr lang="en-US"/>
        </a:p>
      </dgm:t>
    </dgm:pt>
    <dgm:pt modelId="{40D4ED60-E437-4704-BA4E-5438B54598D0}" type="sibTrans" cxnId="{6A8B05C9-B26C-4211-BFEA-A038C2CD2978}">
      <dgm:prSet/>
      <dgm:spPr/>
      <dgm:t>
        <a:bodyPr/>
        <a:lstStyle/>
        <a:p>
          <a:endParaRPr lang="en-US"/>
        </a:p>
      </dgm:t>
    </dgm:pt>
    <dgm:pt modelId="{4194B58B-18CB-40E9-96B4-5DBD3D3361C0}">
      <dgm:prSet custT="1"/>
      <dgm:spPr/>
      <dgm:t>
        <a:bodyPr/>
        <a:lstStyle/>
        <a:p>
          <a:pPr>
            <a:buClr>
              <a:srgbClr val="DDA147"/>
            </a:buClr>
            <a:buFont typeface="Wingdings" panose="05000000000000000000" pitchFamily="2" charset="2"/>
            <a:buNone/>
          </a:pPr>
          <a:endParaRPr lang="en-US" sz="1600" dirty="0"/>
        </a:p>
      </dgm:t>
    </dgm:pt>
    <dgm:pt modelId="{19567BA0-1911-4D8F-BFAB-070D9D4E74C4}" type="parTrans" cxnId="{0D79CE7C-7995-44BF-BF5E-9BEF3ADC14F9}">
      <dgm:prSet/>
      <dgm:spPr/>
      <dgm:t>
        <a:bodyPr/>
        <a:lstStyle/>
        <a:p>
          <a:endParaRPr lang="en-IN"/>
        </a:p>
      </dgm:t>
    </dgm:pt>
    <dgm:pt modelId="{99F2B27D-FA90-4A22-80DC-E0640BF43DE6}" type="sibTrans" cxnId="{0D79CE7C-7995-44BF-BF5E-9BEF3ADC14F9}">
      <dgm:prSet/>
      <dgm:spPr/>
      <dgm:t>
        <a:bodyPr/>
        <a:lstStyle/>
        <a:p>
          <a:endParaRPr lang="en-IN"/>
        </a:p>
      </dgm:t>
    </dgm:pt>
    <dgm:pt modelId="{B2B6660F-6CDE-4F9A-ACA3-6142A0A73024}">
      <dgm:prSet custT="1"/>
      <dgm:spPr/>
      <dgm:t>
        <a:bodyPr/>
        <a:lstStyle/>
        <a:p>
          <a:pPr>
            <a:buClr>
              <a:srgbClr val="DDA147"/>
            </a:buClr>
            <a:buFont typeface="Wingdings" panose="05000000000000000000" pitchFamily="2" charset="2"/>
            <a:buNone/>
          </a:pPr>
          <a:endParaRPr lang="en-US" sz="1600" dirty="0"/>
        </a:p>
      </dgm:t>
    </dgm:pt>
    <dgm:pt modelId="{7184A5F8-A3B6-4A83-B05E-1C89B2F5488C}" type="parTrans" cxnId="{50ACE19D-DE9F-4E3A-81D6-8F7B9C963C17}">
      <dgm:prSet/>
      <dgm:spPr/>
      <dgm:t>
        <a:bodyPr/>
        <a:lstStyle/>
        <a:p>
          <a:endParaRPr lang="en-IN"/>
        </a:p>
      </dgm:t>
    </dgm:pt>
    <dgm:pt modelId="{E22C7A59-A7B6-4ED0-913D-2C678D90C328}" type="sibTrans" cxnId="{50ACE19D-DE9F-4E3A-81D6-8F7B9C963C17}">
      <dgm:prSet/>
      <dgm:spPr/>
      <dgm:t>
        <a:bodyPr/>
        <a:lstStyle/>
        <a:p>
          <a:endParaRPr lang="en-IN"/>
        </a:p>
      </dgm:t>
    </dgm:pt>
    <dgm:pt modelId="{5F0843C4-5853-4D08-8BD3-823023ECAFAF}" type="pres">
      <dgm:prSet presAssocID="{3CC37480-2FA7-4779-979F-88C52CEFA3A7}" presName="linear" presStyleCnt="0">
        <dgm:presLayoutVars>
          <dgm:animLvl val="lvl"/>
          <dgm:resizeHandles val="exact"/>
        </dgm:presLayoutVars>
      </dgm:prSet>
      <dgm:spPr/>
      <dgm:t>
        <a:bodyPr/>
        <a:lstStyle/>
        <a:p>
          <a:endParaRPr lang="en-IN"/>
        </a:p>
      </dgm:t>
    </dgm:pt>
    <dgm:pt modelId="{9902B013-DFC8-4DAF-8E44-1FF200F6BCF3}" type="pres">
      <dgm:prSet presAssocID="{0DE8601F-8E77-4D57-8AA4-98680859A163}" presName="parentText" presStyleLbl="node1" presStyleIdx="0" presStyleCnt="2" custScaleY="35000">
        <dgm:presLayoutVars>
          <dgm:chMax val="0"/>
          <dgm:bulletEnabled val="1"/>
        </dgm:presLayoutVars>
      </dgm:prSet>
      <dgm:spPr/>
      <dgm:t>
        <a:bodyPr/>
        <a:lstStyle/>
        <a:p>
          <a:endParaRPr lang="en-IN"/>
        </a:p>
      </dgm:t>
    </dgm:pt>
    <dgm:pt modelId="{17290220-20DC-4D32-A3A6-42B8A2C15713}" type="pres">
      <dgm:prSet presAssocID="{0DE8601F-8E77-4D57-8AA4-98680859A163}" presName="childText" presStyleLbl="revTx" presStyleIdx="0" presStyleCnt="2">
        <dgm:presLayoutVars>
          <dgm:bulletEnabled val="1"/>
        </dgm:presLayoutVars>
      </dgm:prSet>
      <dgm:spPr/>
      <dgm:t>
        <a:bodyPr/>
        <a:lstStyle/>
        <a:p>
          <a:endParaRPr lang="en-IN"/>
        </a:p>
      </dgm:t>
    </dgm:pt>
    <dgm:pt modelId="{C9B0E48A-E5A5-4B2C-8341-60B83056A506}" type="pres">
      <dgm:prSet presAssocID="{CAD38057-023B-411D-902A-F750A21BA63C}" presName="parentText" presStyleLbl="node1" presStyleIdx="1" presStyleCnt="2" custScaleX="89645" custScaleY="35376" custLinFactNeighborX="-5249" custLinFactNeighborY="3985">
        <dgm:presLayoutVars>
          <dgm:chMax val="0"/>
          <dgm:bulletEnabled val="1"/>
        </dgm:presLayoutVars>
      </dgm:prSet>
      <dgm:spPr/>
      <dgm:t>
        <a:bodyPr/>
        <a:lstStyle/>
        <a:p>
          <a:endParaRPr lang="en-IN"/>
        </a:p>
      </dgm:t>
    </dgm:pt>
    <dgm:pt modelId="{A402DD8A-B0C4-40FD-9312-FB25100F7C74}" type="pres">
      <dgm:prSet presAssocID="{CAD38057-023B-411D-902A-F750A21BA63C}" presName="childText" presStyleLbl="revTx" presStyleIdx="1" presStyleCnt="2">
        <dgm:presLayoutVars>
          <dgm:bulletEnabled val="1"/>
        </dgm:presLayoutVars>
      </dgm:prSet>
      <dgm:spPr/>
      <dgm:t>
        <a:bodyPr/>
        <a:lstStyle/>
        <a:p>
          <a:endParaRPr lang="en-IN"/>
        </a:p>
      </dgm:t>
    </dgm:pt>
  </dgm:ptLst>
  <dgm:cxnLst>
    <dgm:cxn modelId="{4A2DCB2F-D610-43B8-898B-892C872B731E}" srcId="{3CDA56B2-8E52-46E1-9D4B-D1A8DC522599}" destId="{1E7B7236-3B98-4C6E-904D-41CF0766C1DE}" srcOrd="1" destOrd="0" parTransId="{5D72F731-92FF-43DD-B0C1-C169EBE36D0E}" sibTransId="{C575A8F2-6BAF-45CF-96B8-76BAFA651928}"/>
    <dgm:cxn modelId="{C2938D03-0346-41A9-BD96-A759570CBAC4}" srcId="{0DE8601F-8E77-4D57-8AA4-98680859A163}" destId="{1B58776A-3697-409E-8C16-65A52EA15CC8}" srcOrd="1" destOrd="0" parTransId="{A756CD6E-B5D7-416F-8B2D-B229BD68E2E9}" sibTransId="{9F6BBE9C-282C-42C8-905C-B96951B77F8C}"/>
    <dgm:cxn modelId="{0D79CE7C-7995-44BF-BF5E-9BEF3ADC14F9}" srcId="{CAD38057-023B-411D-902A-F750A21BA63C}" destId="{4194B58B-18CB-40E9-96B4-5DBD3D3361C0}" srcOrd="0" destOrd="0" parTransId="{19567BA0-1911-4D8F-BFAB-070D9D4E74C4}" sibTransId="{99F2B27D-FA90-4A22-80DC-E0640BF43DE6}"/>
    <dgm:cxn modelId="{08D19E98-B554-4917-996E-E10044FF4257}" type="presOf" srcId="{4194B58B-18CB-40E9-96B4-5DBD3D3361C0}" destId="{A402DD8A-B0C4-40FD-9312-FB25100F7C74}" srcOrd="0" destOrd="0" presId="urn:microsoft.com/office/officeart/2005/8/layout/vList2"/>
    <dgm:cxn modelId="{0A8D4052-4A2C-48B2-B71B-B2D205C75408}" srcId="{CAD38057-023B-411D-902A-F750A21BA63C}" destId="{DA242ACF-578F-4A07-9570-A3BFA14B6B03}" srcOrd="2" destOrd="0" parTransId="{372AFC5B-B6EA-491E-B857-D03C6F3D57A2}" sibTransId="{1A4FD93B-27C9-447D-A802-2D75E2DA5A46}"/>
    <dgm:cxn modelId="{6031DFA7-D61A-42F5-B3B2-763306B77CFD}" type="presOf" srcId="{B2B6660F-6CDE-4F9A-ACA3-6142A0A73024}" destId="{17290220-20DC-4D32-A3A6-42B8A2C15713}" srcOrd="0" destOrd="0" presId="urn:microsoft.com/office/officeart/2005/8/layout/vList2"/>
    <dgm:cxn modelId="{F5829C57-7324-4C54-A76C-9DD19AAF94DA}" type="presOf" srcId="{DA242ACF-578F-4A07-9570-A3BFA14B6B03}" destId="{A402DD8A-B0C4-40FD-9312-FB25100F7C74}" srcOrd="0" destOrd="2" presId="urn:microsoft.com/office/officeart/2005/8/layout/vList2"/>
    <dgm:cxn modelId="{89E24BB6-6784-4D32-9C4B-DA7561DBD98C}" type="presOf" srcId="{86BB807B-50CC-4E37-9814-1C106C40EE0A}" destId="{A402DD8A-B0C4-40FD-9312-FB25100F7C74}" srcOrd="0" destOrd="5" presId="urn:microsoft.com/office/officeart/2005/8/layout/vList2"/>
    <dgm:cxn modelId="{50ACE19D-DE9F-4E3A-81D6-8F7B9C963C17}" srcId="{0DE8601F-8E77-4D57-8AA4-98680859A163}" destId="{B2B6660F-6CDE-4F9A-ACA3-6142A0A73024}" srcOrd="0" destOrd="0" parTransId="{7184A5F8-A3B6-4A83-B05E-1C89B2F5488C}" sibTransId="{E22C7A59-A7B6-4ED0-913D-2C678D90C328}"/>
    <dgm:cxn modelId="{0AF0646F-612D-4222-BB79-91A823DB7BAA}" srcId="{0DE8601F-8E77-4D57-8AA4-98680859A163}" destId="{3CDA56B2-8E52-46E1-9D4B-D1A8DC522599}" srcOrd="2" destOrd="0" parTransId="{8EA85CB9-7343-484E-9745-B1E01DDA601F}" sibTransId="{5E223374-2427-4FCB-A795-E69FB876F371}"/>
    <dgm:cxn modelId="{30DBE775-50EF-447C-AB3D-FAB3FBF82A30}" type="presOf" srcId="{85B8CCF4-8B9E-427C-BF7D-921841677612}" destId="{A402DD8A-B0C4-40FD-9312-FB25100F7C74}" srcOrd="0" destOrd="6" presId="urn:microsoft.com/office/officeart/2005/8/layout/vList2"/>
    <dgm:cxn modelId="{8D45AEBB-C1B6-4513-85B9-955AA9F4C7EF}" type="presOf" srcId="{3CC37480-2FA7-4779-979F-88C52CEFA3A7}" destId="{5F0843C4-5853-4D08-8BD3-823023ECAFAF}" srcOrd="0" destOrd="0" presId="urn:microsoft.com/office/officeart/2005/8/layout/vList2"/>
    <dgm:cxn modelId="{924210E2-23D5-4300-B810-10EF94581333}" type="presOf" srcId="{1E7B7236-3B98-4C6E-904D-41CF0766C1DE}" destId="{17290220-20DC-4D32-A3A6-42B8A2C15713}" srcOrd="0" destOrd="4" presId="urn:microsoft.com/office/officeart/2005/8/layout/vList2"/>
    <dgm:cxn modelId="{41B940BB-842D-412B-B50B-0F35A68F337E}" srcId="{3CC37480-2FA7-4779-979F-88C52CEFA3A7}" destId="{CAD38057-023B-411D-902A-F750A21BA63C}" srcOrd="1" destOrd="0" parTransId="{49A61A1B-AD5E-491B-BE88-2C68271807C7}" sibTransId="{5D125CCA-766A-48F2-B7CA-3CAF9B94C13B}"/>
    <dgm:cxn modelId="{3B21CE82-54F9-4C1C-85C7-59C92F9C2080}" srcId="{3CDA56B2-8E52-46E1-9D4B-D1A8DC522599}" destId="{1A1DBFE1-B964-46EE-B7A9-6F5D7EB262D7}" srcOrd="2" destOrd="0" parTransId="{37FC70F6-594D-4684-8622-3905A1201FD7}" sibTransId="{EAA65BD5-7A89-44B0-8F47-BC2308DB3887}"/>
    <dgm:cxn modelId="{47515965-15C8-4A7A-BA8B-74921183942B}" type="presOf" srcId="{1B58776A-3697-409E-8C16-65A52EA15CC8}" destId="{17290220-20DC-4D32-A3A6-42B8A2C15713}" srcOrd="0" destOrd="1" presId="urn:microsoft.com/office/officeart/2005/8/layout/vList2"/>
    <dgm:cxn modelId="{41D5608F-02B3-4EB9-87B3-602805779B2C}" srcId="{DA242ACF-578F-4A07-9570-A3BFA14B6B03}" destId="{932E6CC7-910B-4881-8356-56307000157F}" srcOrd="0" destOrd="0" parTransId="{C4C136C6-7286-40AD-B50B-97C72D15AF64}" sibTransId="{4B2DF667-84A8-4B51-BE19-C0B39745D5B6}"/>
    <dgm:cxn modelId="{696BE2F5-F3D8-461A-815F-A0CB30ACB352}" type="presOf" srcId="{1A1DBFE1-B964-46EE-B7A9-6F5D7EB262D7}" destId="{17290220-20DC-4D32-A3A6-42B8A2C15713}" srcOrd="0" destOrd="5" presId="urn:microsoft.com/office/officeart/2005/8/layout/vList2"/>
    <dgm:cxn modelId="{19880CDF-CD71-4C45-AC1F-8B4D65CE25A4}" type="presOf" srcId="{932E6CC7-910B-4881-8356-56307000157F}" destId="{A402DD8A-B0C4-40FD-9312-FB25100F7C74}" srcOrd="0" destOrd="3" presId="urn:microsoft.com/office/officeart/2005/8/layout/vList2"/>
    <dgm:cxn modelId="{6A8B05C9-B26C-4211-BFEA-A038C2CD2978}" srcId="{DA242ACF-578F-4A07-9570-A3BFA14B6B03}" destId="{85B8CCF4-8B9E-427C-BF7D-921841677612}" srcOrd="3" destOrd="0" parTransId="{F9D1593A-9BA8-4760-9942-373F9A6DDAD9}" sibTransId="{40D4ED60-E437-4704-BA4E-5438B54598D0}"/>
    <dgm:cxn modelId="{1F552F74-845F-4F99-B1B3-50742C607C77}" type="presOf" srcId="{3CDA56B2-8E52-46E1-9D4B-D1A8DC522599}" destId="{17290220-20DC-4D32-A3A6-42B8A2C15713}" srcOrd="0" destOrd="2" presId="urn:microsoft.com/office/officeart/2005/8/layout/vList2"/>
    <dgm:cxn modelId="{91115807-434E-4A73-B30F-06FA0D2588BE}" srcId="{3CDA56B2-8E52-46E1-9D4B-D1A8DC522599}" destId="{727D7B92-1606-4FFB-AC69-8EF9E0E92933}" srcOrd="0" destOrd="0" parTransId="{68287842-FE28-4DE0-97C1-3C0105E45048}" sibTransId="{C374E341-75CE-479A-B715-6781D0B45DA0}"/>
    <dgm:cxn modelId="{666C7732-9AB6-4F25-8CF6-BEEC30F284E4}" srcId="{DA242ACF-578F-4A07-9570-A3BFA14B6B03}" destId="{8E76DE24-1642-45CA-8C45-4BE01E7A9A56}" srcOrd="1" destOrd="0" parTransId="{F38888F4-04F5-44E5-A305-8C6E9A7AB1B2}" sibTransId="{73E0F94D-43E7-4816-890B-14F5AFE56E9A}"/>
    <dgm:cxn modelId="{DF023596-6C64-46BB-806B-03E4A62F8BD5}" type="presOf" srcId="{0DE8601F-8E77-4D57-8AA4-98680859A163}" destId="{9902B013-DFC8-4DAF-8E44-1FF200F6BCF3}" srcOrd="0" destOrd="0" presId="urn:microsoft.com/office/officeart/2005/8/layout/vList2"/>
    <dgm:cxn modelId="{5EB89EC0-B84B-4021-9C37-C779CE3A809B}" type="presOf" srcId="{8E76DE24-1642-45CA-8C45-4BE01E7A9A56}" destId="{A402DD8A-B0C4-40FD-9312-FB25100F7C74}" srcOrd="0" destOrd="4" presId="urn:microsoft.com/office/officeart/2005/8/layout/vList2"/>
    <dgm:cxn modelId="{6B53BB9D-21E6-47ED-B3DD-D81071B5B232}" srcId="{3CC37480-2FA7-4779-979F-88C52CEFA3A7}" destId="{0DE8601F-8E77-4D57-8AA4-98680859A163}" srcOrd="0" destOrd="0" parTransId="{025067AE-078F-4879-BAB5-5381ACC1C8FA}" sibTransId="{CD9FD750-5287-4201-9B18-AE9B5E73B80B}"/>
    <dgm:cxn modelId="{5F300765-B38A-4CB4-8595-24C8902B9D01}" srcId="{CAD38057-023B-411D-902A-F750A21BA63C}" destId="{61E70974-3A8C-4394-BD5C-5D158916E0EA}" srcOrd="1" destOrd="0" parTransId="{DA8C2F62-8C93-4230-9B34-4CB2A88D9976}" sibTransId="{E75DA439-C121-45D7-91FB-FDCFDFE474F0}"/>
    <dgm:cxn modelId="{BA1E0C8B-DB94-4E79-A947-1C29787C5FCE}" type="presOf" srcId="{727D7B92-1606-4FFB-AC69-8EF9E0E92933}" destId="{17290220-20DC-4D32-A3A6-42B8A2C15713}" srcOrd="0" destOrd="3" presId="urn:microsoft.com/office/officeart/2005/8/layout/vList2"/>
    <dgm:cxn modelId="{96BADF7C-E1AA-4FF9-BE14-E456180F1205}" srcId="{DA242ACF-578F-4A07-9570-A3BFA14B6B03}" destId="{86BB807B-50CC-4E37-9814-1C106C40EE0A}" srcOrd="2" destOrd="0" parTransId="{72F8B125-3AA5-4865-8F97-CD4F8AA087BD}" sibTransId="{DCBAB96C-7E10-460C-AEE1-9D0D938F32A2}"/>
    <dgm:cxn modelId="{8A546367-5264-4B33-BC23-7DB273DB8B19}" type="presOf" srcId="{61E70974-3A8C-4394-BD5C-5D158916E0EA}" destId="{A402DD8A-B0C4-40FD-9312-FB25100F7C74}" srcOrd="0" destOrd="1" presId="urn:microsoft.com/office/officeart/2005/8/layout/vList2"/>
    <dgm:cxn modelId="{1575E9CE-A704-4839-9B26-3C2E3C39E417}" type="presOf" srcId="{CAD38057-023B-411D-902A-F750A21BA63C}" destId="{C9B0E48A-E5A5-4B2C-8341-60B83056A506}" srcOrd="0" destOrd="0" presId="urn:microsoft.com/office/officeart/2005/8/layout/vList2"/>
    <dgm:cxn modelId="{AD420635-2A56-4DA1-AE3C-B7A8E9ACF2A1}" type="presParOf" srcId="{5F0843C4-5853-4D08-8BD3-823023ECAFAF}" destId="{9902B013-DFC8-4DAF-8E44-1FF200F6BCF3}" srcOrd="0" destOrd="0" presId="urn:microsoft.com/office/officeart/2005/8/layout/vList2"/>
    <dgm:cxn modelId="{8668C2F7-F826-4BB5-AE6F-8021BAC21745}" type="presParOf" srcId="{5F0843C4-5853-4D08-8BD3-823023ECAFAF}" destId="{17290220-20DC-4D32-A3A6-42B8A2C15713}" srcOrd="1" destOrd="0" presId="urn:microsoft.com/office/officeart/2005/8/layout/vList2"/>
    <dgm:cxn modelId="{4F39200B-988A-4FF9-A7DF-A7852CAC7F88}" type="presParOf" srcId="{5F0843C4-5853-4D08-8BD3-823023ECAFAF}" destId="{C9B0E48A-E5A5-4B2C-8341-60B83056A506}" srcOrd="2" destOrd="0" presId="urn:microsoft.com/office/officeart/2005/8/layout/vList2"/>
    <dgm:cxn modelId="{6B8FA7C6-1703-4857-983C-CAA1CA998F66}" type="presParOf" srcId="{5F0843C4-5853-4D08-8BD3-823023ECAFAF}" destId="{A402DD8A-B0C4-40FD-9312-FB25100F7C7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8D177-1D21-4089-A1F5-E11091F5DB0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2BC38B9-60E5-49F7-8175-1CCD599404C6}">
      <dgm:prSet/>
      <dgm:spPr>
        <a:solidFill>
          <a:schemeClr val="bg1">
            <a:lumMod val="95000"/>
          </a:schemeClr>
        </a:solidFill>
      </dgm:spPr>
      <dgm:t>
        <a:bodyPr/>
        <a:lstStyle/>
        <a:p>
          <a:r>
            <a:rPr lang="en-US" b="1" dirty="0">
              <a:solidFill>
                <a:schemeClr val="tx1"/>
              </a:solidFill>
            </a:rPr>
            <a:t>Converting Case</a:t>
          </a:r>
          <a:endParaRPr lang="en-US" dirty="0">
            <a:solidFill>
              <a:schemeClr val="tx1"/>
            </a:solidFill>
          </a:endParaRPr>
        </a:p>
      </dgm:t>
    </dgm:pt>
    <dgm:pt modelId="{E77BEAEF-6122-4106-BEC6-84A7B2B71A0B}" type="parTrans" cxnId="{7CBD978F-158C-4544-B5B0-418B3F95F842}">
      <dgm:prSet/>
      <dgm:spPr/>
      <dgm:t>
        <a:bodyPr/>
        <a:lstStyle/>
        <a:p>
          <a:endParaRPr lang="en-US"/>
        </a:p>
      </dgm:t>
    </dgm:pt>
    <dgm:pt modelId="{391F1CD5-15C8-490C-A1D1-E8AFE147EC90}" type="sibTrans" cxnId="{7CBD978F-158C-4544-B5B0-418B3F95F842}">
      <dgm:prSet/>
      <dgm:spPr/>
      <dgm:t>
        <a:bodyPr/>
        <a:lstStyle/>
        <a:p>
          <a:endParaRPr lang="en-US"/>
        </a:p>
      </dgm:t>
    </dgm:pt>
    <dgm:pt modelId="{861EAF7E-E5E1-464B-B3CD-139B3A94F36F}">
      <dgm:prSet/>
      <dgm:spPr/>
      <dgm:t>
        <a:bodyPr/>
        <a:lstStyle/>
        <a:p>
          <a:pPr>
            <a:buClr>
              <a:srgbClr val="DDA147"/>
            </a:buClr>
            <a:buFont typeface="Wingdings" panose="05000000000000000000" pitchFamily="2" charset="2"/>
            <a:buNone/>
          </a:pPr>
          <a:r>
            <a:rPr lang="en-US" dirty="0"/>
            <a:t>You can convert the case of a string using toLowerCase() and toUpperCase() methods.</a:t>
          </a:r>
        </a:p>
      </dgm:t>
    </dgm:pt>
    <dgm:pt modelId="{186C572A-3CBC-4852-9003-A0C6D1103B31}" type="parTrans" cxnId="{9EE31AA9-B5D5-45F0-8234-FF9D6AD13BBE}">
      <dgm:prSet/>
      <dgm:spPr/>
      <dgm:t>
        <a:bodyPr/>
        <a:lstStyle/>
        <a:p>
          <a:endParaRPr lang="en-US"/>
        </a:p>
      </dgm:t>
    </dgm:pt>
    <dgm:pt modelId="{F7E90F57-99DD-41B8-90AD-0BB481C676F0}" type="sibTrans" cxnId="{9EE31AA9-B5D5-45F0-8234-FF9D6AD13BBE}">
      <dgm:prSet/>
      <dgm:spPr/>
      <dgm:t>
        <a:bodyPr/>
        <a:lstStyle/>
        <a:p>
          <a:endParaRPr lang="en-US"/>
        </a:p>
      </dgm:t>
    </dgm:pt>
    <dgm:pt modelId="{2FFD28B1-95BA-4508-8F27-91F2863FCCD3}">
      <dgm:prSet/>
      <dgm:spPr/>
      <dgm:t>
        <a:bodyPr/>
        <a:lstStyle/>
        <a:p>
          <a:pPr>
            <a:buClr>
              <a:srgbClr val="DDA147"/>
            </a:buClr>
            <a:buFont typeface="Wingdings" panose="05000000000000000000" pitchFamily="2" charset="2"/>
            <a:buNone/>
          </a:pPr>
          <a:r>
            <a:rPr lang="en-US" b="1" dirty="0"/>
            <a:t>Example:</a:t>
          </a:r>
          <a:endParaRPr lang="en-US" dirty="0"/>
        </a:p>
      </dgm:t>
    </dgm:pt>
    <dgm:pt modelId="{F76722B8-8D88-4FC5-A349-B0684AAB12F2}" type="parTrans" cxnId="{BD9165F0-06EB-433A-A1D9-1DD62E444DBD}">
      <dgm:prSet/>
      <dgm:spPr/>
      <dgm:t>
        <a:bodyPr/>
        <a:lstStyle/>
        <a:p>
          <a:endParaRPr lang="en-US"/>
        </a:p>
      </dgm:t>
    </dgm:pt>
    <dgm:pt modelId="{3CD88A54-4A1D-452D-BF35-AE18E2612BDF}" type="sibTrans" cxnId="{BD9165F0-06EB-433A-A1D9-1DD62E444DBD}">
      <dgm:prSet/>
      <dgm:spPr/>
      <dgm:t>
        <a:bodyPr/>
        <a:lstStyle/>
        <a:p>
          <a:endParaRPr lang="en-US"/>
        </a:p>
      </dgm:t>
    </dgm:pt>
    <dgm:pt modelId="{AB96DD11-380E-49AB-9416-07704B34BC0F}">
      <dgm:prSet/>
      <dgm:spPr/>
      <dgm:t>
        <a:bodyPr/>
        <a:lstStyle/>
        <a:p>
          <a:pPr>
            <a:buClr>
              <a:srgbClr val="DDA147"/>
            </a:buClr>
            <a:buFont typeface="Wingdings" panose="05000000000000000000" pitchFamily="2" charset="2"/>
            <a:buChar char="Ø"/>
          </a:pPr>
          <a:r>
            <a:rPr lang="en-US" dirty="0"/>
            <a:t>String text = "Hello, world!";</a:t>
          </a:r>
        </a:p>
      </dgm:t>
    </dgm:pt>
    <dgm:pt modelId="{8348252B-7743-40B8-BFF2-A999C3C04E55}" type="parTrans" cxnId="{5CBAC772-730B-48B2-9722-58559220D2C9}">
      <dgm:prSet/>
      <dgm:spPr/>
      <dgm:t>
        <a:bodyPr/>
        <a:lstStyle/>
        <a:p>
          <a:endParaRPr lang="en-US"/>
        </a:p>
      </dgm:t>
    </dgm:pt>
    <dgm:pt modelId="{5ABDA264-BDBC-484A-9A92-0128E87D1354}" type="sibTrans" cxnId="{5CBAC772-730B-48B2-9722-58559220D2C9}">
      <dgm:prSet/>
      <dgm:spPr/>
      <dgm:t>
        <a:bodyPr/>
        <a:lstStyle/>
        <a:p>
          <a:endParaRPr lang="en-US"/>
        </a:p>
      </dgm:t>
    </dgm:pt>
    <dgm:pt modelId="{5376ACBC-7D9F-48FE-8D5C-C595C808AE0E}">
      <dgm:prSet/>
      <dgm:spPr/>
      <dgm:t>
        <a:bodyPr/>
        <a:lstStyle/>
        <a:p>
          <a:pPr>
            <a:buClr>
              <a:srgbClr val="DDA147"/>
            </a:buClr>
            <a:buFont typeface="Wingdings" panose="05000000000000000000" pitchFamily="2" charset="2"/>
            <a:buChar char="Ø"/>
          </a:pPr>
          <a:r>
            <a:rPr lang="en-US" dirty="0"/>
            <a:t>String lowerCase = text.toLowerCase(); // "hello, world!"</a:t>
          </a:r>
        </a:p>
      </dgm:t>
    </dgm:pt>
    <dgm:pt modelId="{547BBA40-3152-4B6A-B9B9-CC0C1952ABA6}" type="parTrans" cxnId="{6D494EB4-9D3D-49E3-A197-F57FEC9E7747}">
      <dgm:prSet/>
      <dgm:spPr/>
      <dgm:t>
        <a:bodyPr/>
        <a:lstStyle/>
        <a:p>
          <a:endParaRPr lang="en-US"/>
        </a:p>
      </dgm:t>
    </dgm:pt>
    <dgm:pt modelId="{938A53BE-7F0E-4311-9CEE-F1852C149E75}" type="sibTrans" cxnId="{6D494EB4-9D3D-49E3-A197-F57FEC9E7747}">
      <dgm:prSet/>
      <dgm:spPr/>
      <dgm:t>
        <a:bodyPr/>
        <a:lstStyle/>
        <a:p>
          <a:endParaRPr lang="en-US"/>
        </a:p>
      </dgm:t>
    </dgm:pt>
    <dgm:pt modelId="{C319F7AD-E683-4468-9AC2-DBB0D0964728}">
      <dgm:prSet/>
      <dgm:spPr/>
      <dgm:t>
        <a:bodyPr/>
        <a:lstStyle/>
        <a:p>
          <a:pPr>
            <a:buClr>
              <a:srgbClr val="DDA147"/>
            </a:buClr>
            <a:buFont typeface="Wingdings" panose="05000000000000000000" pitchFamily="2" charset="2"/>
            <a:buChar char="Ø"/>
          </a:pPr>
          <a:r>
            <a:rPr lang="en-US" dirty="0"/>
            <a:t>String upperCase = text.toUpperCase(); // "HELLO, WORLD!"</a:t>
          </a:r>
        </a:p>
      </dgm:t>
    </dgm:pt>
    <dgm:pt modelId="{50A6C2FE-8072-4554-9EB5-4853C08C349C}" type="parTrans" cxnId="{80042884-599C-4BCC-9247-4E4799802C6B}">
      <dgm:prSet/>
      <dgm:spPr/>
      <dgm:t>
        <a:bodyPr/>
        <a:lstStyle/>
        <a:p>
          <a:endParaRPr lang="en-US"/>
        </a:p>
      </dgm:t>
    </dgm:pt>
    <dgm:pt modelId="{7D9C7F63-EA32-40A1-A106-1B2DE480A10F}" type="sibTrans" cxnId="{80042884-599C-4BCC-9247-4E4799802C6B}">
      <dgm:prSet/>
      <dgm:spPr/>
      <dgm:t>
        <a:bodyPr/>
        <a:lstStyle/>
        <a:p>
          <a:endParaRPr lang="en-US"/>
        </a:p>
      </dgm:t>
    </dgm:pt>
    <dgm:pt modelId="{1A6AF0D6-9E34-48F0-A052-D8E85266AE1A}">
      <dgm:prSet/>
      <dgm:spPr>
        <a:solidFill>
          <a:schemeClr val="bg1">
            <a:lumMod val="95000"/>
          </a:schemeClr>
        </a:solidFill>
      </dgm:spPr>
      <dgm:t>
        <a:bodyPr/>
        <a:lstStyle/>
        <a:p>
          <a:r>
            <a:rPr lang="en-US" b="1" dirty="0">
              <a:solidFill>
                <a:schemeClr val="tx1"/>
              </a:solidFill>
            </a:rPr>
            <a:t>Trimming</a:t>
          </a:r>
          <a:endParaRPr lang="en-US" dirty="0">
            <a:solidFill>
              <a:schemeClr val="tx1"/>
            </a:solidFill>
          </a:endParaRPr>
        </a:p>
      </dgm:t>
    </dgm:pt>
    <dgm:pt modelId="{86DE32B6-EE7F-4F9F-9E34-733A221422CD}" type="parTrans" cxnId="{C6FF3327-909A-4528-A835-3C8C0545842F}">
      <dgm:prSet/>
      <dgm:spPr/>
      <dgm:t>
        <a:bodyPr/>
        <a:lstStyle/>
        <a:p>
          <a:endParaRPr lang="en-US"/>
        </a:p>
      </dgm:t>
    </dgm:pt>
    <dgm:pt modelId="{EBAD1307-B7FE-48EE-9BFA-F1634E73A958}" type="sibTrans" cxnId="{C6FF3327-909A-4528-A835-3C8C0545842F}">
      <dgm:prSet/>
      <dgm:spPr/>
      <dgm:t>
        <a:bodyPr/>
        <a:lstStyle/>
        <a:p>
          <a:endParaRPr lang="en-US"/>
        </a:p>
      </dgm:t>
    </dgm:pt>
    <dgm:pt modelId="{5EAE6C57-F9CB-4A58-8C16-82A726389366}">
      <dgm:prSet/>
      <dgm:spPr/>
      <dgm:t>
        <a:bodyPr/>
        <a:lstStyle/>
        <a:p>
          <a:pPr>
            <a:buClr>
              <a:srgbClr val="DDA147"/>
            </a:buClr>
            <a:buFont typeface="Wingdings" panose="05000000000000000000" pitchFamily="2" charset="2"/>
            <a:buNone/>
          </a:pPr>
          <a:r>
            <a:rPr lang="en-US" dirty="0"/>
            <a:t>The trim() method removes leading and trailing whitespace from a string.</a:t>
          </a:r>
        </a:p>
      </dgm:t>
    </dgm:pt>
    <dgm:pt modelId="{DE7A9877-3FA0-42EE-8E9C-C01FEB3B2525}" type="parTrans" cxnId="{8032219F-C17B-41AE-9381-D490647602F8}">
      <dgm:prSet/>
      <dgm:spPr/>
      <dgm:t>
        <a:bodyPr/>
        <a:lstStyle/>
        <a:p>
          <a:endParaRPr lang="en-US"/>
        </a:p>
      </dgm:t>
    </dgm:pt>
    <dgm:pt modelId="{FFE84C04-418B-4B87-A300-5E40B0BDC972}" type="sibTrans" cxnId="{8032219F-C17B-41AE-9381-D490647602F8}">
      <dgm:prSet/>
      <dgm:spPr/>
      <dgm:t>
        <a:bodyPr/>
        <a:lstStyle/>
        <a:p>
          <a:endParaRPr lang="en-US"/>
        </a:p>
      </dgm:t>
    </dgm:pt>
    <dgm:pt modelId="{FD4F8C9E-5305-4AC9-B3E0-3129FE1FE083}">
      <dgm:prSet/>
      <dgm:spPr/>
      <dgm:t>
        <a:bodyPr/>
        <a:lstStyle/>
        <a:p>
          <a:pPr>
            <a:buClr>
              <a:srgbClr val="DDA147"/>
            </a:buClr>
            <a:buFont typeface="Wingdings" panose="05000000000000000000" pitchFamily="2" charset="2"/>
            <a:buNone/>
          </a:pPr>
          <a:r>
            <a:rPr lang="en-US" b="1" dirty="0"/>
            <a:t>Example:</a:t>
          </a:r>
          <a:endParaRPr lang="en-US" dirty="0"/>
        </a:p>
      </dgm:t>
    </dgm:pt>
    <dgm:pt modelId="{4A41C107-6A73-44C7-A632-2119EB645176}" type="parTrans" cxnId="{C1D5286D-7CA0-49E9-8ECA-C6D38A0418DC}">
      <dgm:prSet/>
      <dgm:spPr/>
      <dgm:t>
        <a:bodyPr/>
        <a:lstStyle/>
        <a:p>
          <a:endParaRPr lang="en-US"/>
        </a:p>
      </dgm:t>
    </dgm:pt>
    <dgm:pt modelId="{634839AE-07F4-4ACC-A7B9-3BC2F7AFC64C}" type="sibTrans" cxnId="{C1D5286D-7CA0-49E9-8ECA-C6D38A0418DC}">
      <dgm:prSet/>
      <dgm:spPr/>
      <dgm:t>
        <a:bodyPr/>
        <a:lstStyle/>
        <a:p>
          <a:endParaRPr lang="en-US"/>
        </a:p>
      </dgm:t>
    </dgm:pt>
    <dgm:pt modelId="{BED5D49C-7133-4ADD-A4D9-489647E25F31}">
      <dgm:prSet/>
      <dgm:spPr/>
      <dgm:t>
        <a:bodyPr/>
        <a:lstStyle/>
        <a:p>
          <a:pPr>
            <a:buClr>
              <a:srgbClr val="DDA147"/>
            </a:buClr>
            <a:buFont typeface="Wingdings" panose="05000000000000000000" pitchFamily="2" charset="2"/>
            <a:buChar char="Ø"/>
          </a:pPr>
          <a:r>
            <a:rPr lang="en-US" dirty="0"/>
            <a:t>String text = "   Hello, world!   ";</a:t>
          </a:r>
        </a:p>
      </dgm:t>
    </dgm:pt>
    <dgm:pt modelId="{13FEC9AF-FEC5-48E3-8A85-2BE4FCE8C211}" type="parTrans" cxnId="{52514944-544D-4A7E-99A1-55F480F1CC51}">
      <dgm:prSet/>
      <dgm:spPr/>
      <dgm:t>
        <a:bodyPr/>
        <a:lstStyle/>
        <a:p>
          <a:endParaRPr lang="en-US"/>
        </a:p>
      </dgm:t>
    </dgm:pt>
    <dgm:pt modelId="{27B08349-C5FA-4BC2-8E97-D9455CD9C8C9}" type="sibTrans" cxnId="{52514944-544D-4A7E-99A1-55F480F1CC51}">
      <dgm:prSet/>
      <dgm:spPr/>
      <dgm:t>
        <a:bodyPr/>
        <a:lstStyle/>
        <a:p>
          <a:endParaRPr lang="en-US"/>
        </a:p>
      </dgm:t>
    </dgm:pt>
    <dgm:pt modelId="{8DED5673-C036-49BF-80ED-45B74A79F882}">
      <dgm:prSet/>
      <dgm:spPr/>
      <dgm:t>
        <a:bodyPr/>
        <a:lstStyle/>
        <a:p>
          <a:pPr>
            <a:buClr>
              <a:srgbClr val="DDA147"/>
            </a:buClr>
            <a:buFont typeface="Wingdings" panose="05000000000000000000" pitchFamily="2" charset="2"/>
            <a:buChar char="Ø"/>
          </a:pPr>
          <a:r>
            <a:rPr lang="en-US" dirty="0"/>
            <a:t>String trimmed = text.trim(); // "Hello, world!“</a:t>
          </a:r>
        </a:p>
      </dgm:t>
    </dgm:pt>
    <dgm:pt modelId="{16EC6A1A-41BB-4253-84BC-08DBC2D8AF89}" type="parTrans" cxnId="{6AE25E21-FE4D-4D7E-ACE9-29E3A101229B}">
      <dgm:prSet/>
      <dgm:spPr/>
      <dgm:t>
        <a:bodyPr/>
        <a:lstStyle/>
        <a:p>
          <a:endParaRPr lang="en-US"/>
        </a:p>
      </dgm:t>
    </dgm:pt>
    <dgm:pt modelId="{58894180-664F-4F58-BE0A-F4BB829B4A28}" type="sibTrans" cxnId="{6AE25E21-FE4D-4D7E-ACE9-29E3A101229B}">
      <dgm:prSet/>
      <dgm:spPr/>
      <dgm:t>
        <a:bodyPr/>
        <a:lstStyle/>
        <a:p>
          <a:endParaRPr lang="en-US"/>
        </a:p>
      </dgm:t>
    </dgm:pt>
    <dgm:pt modelId="{71875F1C-B175-482B-9B6F-6516BFE3CD7A}">
      <dgm:prSet/>
      <dgm:spPr>
        <a:solidFill>
          <a:schemeClr val="bg1">
            <a:lumMod val="95000"/>
          </a:schemeClr>
        </a:solidFill>
      </dgm:spPr>
      <dgm:t>
        <a:bodyPr/>
        <a:lstStyle/>
        <a:p>
          <a:r>
            <a:rPr lang="en-US" b="1" dirty="0">
              <a:solidFill>
                <a:schemeClr val="tx1"/>
              </a:solidFill>
            </a:rPr>
            <a:t>Replacing Substrings</a:t>
          </a:r>
          <a:endParaRPr lang="en-US" dirty="0">
            <a:solidFill>
              <a:schemeClr val="tx1"/>
            </a:solidFill>
          </a:endParaRPr>
        </a:p>
      </dgm:t>
    </dgm:pt>
    <dgm:pt modelId="{5668C77F-7267-4EF9-BDDA-F6B3FCE94048}" type="parTrans" cxnId="{58FEE2D2-3697-4719-A0BF-84689B3FA3EA}">
      <dgm:prSet/>
      <dgm:spPr/>
      <dgm:t>
        <a:bodyPr/>
        <a:lstStyle/>
        <a:p>
          <a:endParaRPr lang="en-US"/>
        </a:p>
      </dgm:t>
    </dgm:pt>
    <dgm:pt modelId="{8CAA4558-214E-44BE-BAC0-27E3F2ECDEDD}" type="sibTrans" cxnId="{58FEE2D2-3697-4719-A0BF-84689B3FA3EA}">
      <dgm:prSet/>
      <dgm:spPr/>
      <dgm:t>
        <a:bodyPr/>
        <a:lstStyle/>
        <a:p>
          <a:endParaRPr lang="en-US"/>
        </a:p>
      </dgm:t>
    </dgm:pt>
    <dgm:pt modelId="{8E9B1840-7B87-494B-85B4-C7D6821C609C}">
      <dgm:prSet/>
      <dgm:spPr/>
      <dgm:t>
        <a:bodyPr/>
        <a:lstStyle/>
        <a:p>
          <a:pPr>
            <a:buClr>
              <a:srgbClr val="DDA147"/>
            </a:buClr>
            <a:buFont typeface="Wingdings" panose="05000000000000000000" pitchFamily="2" charset="2"/>
            <a:buNone/>
          </a:pPr>
          <a:r>
            <a:rPr lang="en-US" dirty="0"/>
            <a:t>The replace() method replaces occurrences of a substring with another string.</a:t>
          </a:r>
        </a:p>
      </dgm:t>
    </dgm:pt>
    <dgm:pt modelId="{EEC617A7-69C5-42B4-A6A6-B32A3F035600}" type="parTrans" cxnId="{38CBD395-C15A-41C5-A017-E5071CE56EB8}">
      <dgm:prSet/>
      <dgm:spPr/>
      <dgm:t>
        <a:bodyPr/>
        <a:lstStyle/>
        <a:p>
          <a:endParaRPr lang="en-US"/>
        </a:p>
      </dgm:t>
    </dgm:pt>
    <dgm:pt modelId="{7507A100-D28A-4D06-BDBD-38A9FD9962DF}" type="sibTrans" cxnId="{38CBD395-C15A-41C5-A017-E5071CE56EB8}">
      <dgm:prSet/>
      <dgm:spPr/>
      <dgm:t>
        <a:bodyPr/>
        <a:lstStyle/>
        <a:p>
          <a:endParaRPr lang="en-US"/>
        </a:p>
      </dgm:t>
    </dgm:pt>
    <dgm:pt modelId="{1B0C4308-8A10-44BD-926A-71CE8210488D}">
      <dgm:prSet/>
      <dgm:spPr/>
      <dgm:t>
        <a:bodyPr/>
        <a:lstStyle/>
        <a:p>
          <a:pPr>
            <a:buClr>
              <a:srgbClr val="DDA147"/>
            </a:buClr>
            <a:buFont typeface="Wingdings" panose="05000000000000000000" pitchFamily="2" charset="2"/>
            <a:buNone/>
          </a:pPr>
          <a:r>
            <a:rPr lang="en-US" b="1" dirty="0"/>
            <a:t>Example:</a:t>
          </a:r>
          <a:endParaRPr lang="en-US" dirty="0"/>
        </a:p>
      </dgm:t>
    </dgm:pt>
    <dgm:pt modelId="{6897C2FE-FDBC-4015-BF89-AD91773D50E6}" type="parTrans" cxnId="{ABDDBCE7-8AD6-44E3-B6EB-1ADC8345F05D}">
      <dgm:prSet/>
      <dgm:spPr/>
      <dgm:t>
        <a:bodyPr/>
        <a:lstStyle/>
        <a:p>
          <a:endParaRPr lang="en-US"/>
        </a:p>
      </dgm:t>
    </dgm:pt>
    <dgm:pt modelId="{65B42CA5-BDE7-4F6F-BB18-C9135B2A2022}" type="sibTrans" cxnId="{ABDDBCE7-8AD6-44E3-B6EB-1ADC8345F05D}">
      <dgm:prSet/>
      <dgm:spPr/>
      <dgm:t>
        <a:bodyPr/>
        <a:lstStyle/>
        <a:p>
          <a:endParaRPr lang="en-US"/>
        </a:p>
      </dgm:t>
    </dgm:pt>
    <dgm:pt modelId="{2BF0F8DA-CE88-4990-A0B8-275EA737B4B7}">
      <dgm:prSet/>
      <dgm:spPr/>
      <dgm:t>
        <a:bodyPr/>
        <a:lstStyle/>
        <a:p>
          <a:pPr>
            <a:buClr>
              <a:srgbClr val="DDA147"/>
            </a:buClr>
            <a:buFont typeface="Wingdings" panose="05000000000000000000" pitchFamily="2" charset="2"/>
            <a:buChar char="Ø"/>
          </a:pPr>
          <a:r>
            <a:rPr lang="en-US" dirty="0"/>
            <a:t>String text = "Hello, world!";</a:t>
          </a:r>
        </a:p>
      </dgm:t>
    </dgm:pt>
    <dgm:pt modelId="{0DD91A6A-B035-4ECB-94DC-05FFF53F3FE5}" type="parTrans" cxnId="{71A9CF5E-C21D-459C-B54F-AF0436D7B270}">
      <dgm:prSet/>
      <dgm:spPr/>
      <dgm:t>
        <a:bodyPr/>
        <a:lstStyle/>
        <a:p>
          <a:endParaRPr lang="en-US"/>
        </a:p>
      </dgm:t>
    </dgm:pt>
    <dgm:pt modelId="{525B48B2-7F9D-4DD6-AB30-D0EA8F42BCB2}" type="sibTrans" cxnId="{71A9CF5E-C21D-459C-B54F-AF0436D7B270}">
      <dgm:prSet/>
      <dgm:spPr/>
      <dgm:t>
        <a:bodyPr/>
        <a:lstStyle/>
        <a:p>
          <a:endParaRPr lang="en-US"/>
        </a:p>
      </dgm:t>
    </dgm:pt>
    <dgm:pt modelId="{4A58294E-29C5-4E4E-B2C0-93773DBF1DE9}">
      <dgm:prSet/>
      <dgm:spPr/>
      <dgm:t>
        <a:bodyPr/>
        <a:lstStyle/>
        <a:p>
          <a:pPr>
            <a:buClr>
              <a:srgbClr val="DDA147"/>
            </a:buClr>
            <a:buFont typeface="Wingdings" panose="05000000000000000000" pitchFamily="2" charset="2"/>
            <a:buChar char="Ø"/>
          </a:pPr>
          <a:r>
            <a:rPr lang="en-US" dirty="0"/>
            <a:t>String replaced = text.replace("world", "universe"); // "Hello, universe!"</a:t>
          </a:r>
        </a:p>
      </dgm:t>
    </dgm:pt>
    <dgm:pt modelId="{7B9A304B-F06E-423C-9222-50BE16C62C4F}" type="parTrans" cxnId="{5118B385-E25D-437A-9811-AC89BF9E8F76}">
      <dgm:prSet/>
      <dgm:spPr/>
      <dgm:t>
        <a:bodyPr/>
        <a:lstStyle/>
        <a:p>
          <a:endParaRPr lang="en-US"/>
        </a:p>
      </dgm:t>
    </dgm:pt>
    <dgm:pt modelId="{DCDFFB08-7725-4882-B0EE-CACB658DEC5B}" type="sibTrans" cxnId="{5118B385-E25D-437A-9811-AC89BF9E8F76}">
      <dgm:prSet/>
      <dgm:spPr/>
      <dgm:t>
        <a:bodyPr/>
        <a:lstStyle/>
        <a:p>
          <a:endParaRPr lang="en-US"/>
        </a:p>
      </dgm:t>
    </dgm:pt>
    <dgm:pt modelId="{372FB9A3-B357-437D-B14B-A66694084EAD}">
      <dgm:prSet/>
      <dgm:spPr/>
      <dgm:t>
        <a:bodyPr/>
        <a:lstStyle/>
        <a:p>
          <a:pPr>
            <a:buClr>
              <a:srgbClr val="DDA147"/>
            </a:buClr>
            <a:buFont typeface="Wingdings" panose="05000000000000000000" pitchFamily="2" charset="2"/>
            <a:buChar char="Ø"/>
          </a:pPr>
          <a:endParaRPr lang="en-US" dirty="0"/>
        </a:p>
      </dgm:t>
    </dgm:pt>
    <dgm:pt modelId="{6F9AC9F2-8032-48D9-997D-A9871969980D}" type="parTrans" cxnId="{18AE12C3-7AED-487C-9391-397E76F0FDAA}">
      <dgm:prSet/>
      <dgm:spPr/>
      <dgm:t>
        <a:bodyPr/>
        <a:lstStyle/>
        <a:p>
          <a:endParaRPr lang="en-IN"/>
        </a:p>
      </dgm:t>
    </dgm:pt>
    <dgm:pt modelId="{17935BFD-5237-469C-9040-1F4C64DED596}" type="sibTrans" cxnId="{18AE12C3-7AED-487C-9391-397E76F0FDAA}">
      <dgm:prSet/>
      <dgm:spPr/>
      <dgm:t>
        <a:bodyPr/>
        <a:lstStyle/>
        <a:p>
          <a:endParaRPr lang="en-IN"/>
        </a:p>
      </dgm:t>
    </dgm:pt>
    <dgm:pt modelId="{E38FD0C2-404D-48D5-90C1-EAF727B41361}">
      <dgm:prSet/>
      <dgm:spPr/>
      <dgm:t>
        <a:bodyPr/>
        <a:lstStyle/>
        <a:p>
          <a:pPr>
            <a:buClr>
              <a:srgbClr val="DDA147"/>
            </a:buClr>
            <a:buFont typeface="Wingdings" panose="05000000000000000000" pitchFamily="2" charset="2"/>
            <a:buNone/>
          </a:pPr>
          <a:endParaRPr lang="en-US" dirty="0"/>
        </a:p>
      </dgm:t>
    </dgm:pt>
    <dgm:pt modelId="{557EAF58-CE8B-46C1-B147-E8AEC1878B77}" type="parTrans" cxnId="{F4AC2FD1-AE1A-4FF4-91A1-D86B12555BC8}">
      <dgm:prSet/>
      <dgm:spPr/>
      <dgm:t>
        <a:bodyPr/>
        <a:lstStyle/>
        <a:p>
          <a:endParaRPr lang="en-IN"/>
        </a:p>
      </dgm:t>
    </dgm:pt>
    <dgm:pt modelId="{80FD2DC8-610E-4F79-A0CD-FD7D17C12912}" type="sibTrans" cxnId="{F4AC2FD1-AE1A-4FF4-91A1-D86B12555BC8}">
      <dgm:prSet/>
      <dgm:spPr/>
      <dgm:t>
        <a:bodyPr/>
        <a:lstStyle/>
        <a:p>
          <a:endParaRPr lang="en-IN"/>
        </a:p>
      </dgm:t>
    </dgm:pt>
    <dgm:pt modelId="{684622A8-5A36-4D3D-8161-201B446A5DDC}" type="pres">
      <dgm:prSet presAssocID="{18E8D177-1D21-4089-A1F5-E11091F5DB06}" presName="linear" presStyleCnt="0">
        <dgm:presLayoutVars>
          <dgm:animLvl val="lvl"/>
          <dgm:resizeHandles val="exact"/>
        </dgm:presLayoutVars>
      </dgm:prSet>
      <dgm:spPr/>
      <dgm:t>
        <a:bodyPr/>
        <a:lstStyle/>
        <a:p>
          <a:endParaRPr lang="en-IN"/>
        </a:p>
      </dgm:t>
    </dgm:pt>
    <dgm:pt modelId="{7270ECC2-C22F-4733-809E-F43F4814F486}" type="pres">
      <dgm:prSet presAssocID="{02BC38B9-60E5-49F7-8175-1CCD599404C6}" presName="parentText" presStyleLbl="node1" presStyleIdx="0" presStyleCnt="3" custLinFactNeighborX="16758" custLinFactNeighborY="-2080">
        <dgm:presLayoutVars>
          <dgm:chMax val="0"/>
          <dgm:bulletEnabled val="1"/>
        </dgm:presLayoutVars>
      </dgm:prSet>
      <dgm:spPr/>
      <dgm:t>
        <a:bodyPr/>
        <a:lstStyle/>
        <a:p>
          <a:endParaRPr lang="en-IN"/>
        </a:p>
      </dgm:t>
    </dgm:pt>
    <dgm:pt modelId="{DED5FB0E-E430-4E11-966F-822FE7503F56}" type="pres">
      <dgm:prSet presAssocID="{02BC38B9-60E5-49F7-8175-1CCD599404C6}" presName="childText" presStyleLbl="revTx" presStyleIdx="0" presStyleCnt="3">
        <dgm:presLayoutVars>
          <dgm:bulletEnabled val="1"/>
        </dgm:presLayoutVars>
      </dgm:prSet>
      <dgm:spPr/>
      <dgm:t>
        <a:bodyPr/>
        <a:lstStyle/>
        <a:p>
          <a:endParaRPr lang="en-IN"/>
        </a:p>
      </dgm:t>
    </dgm:pt>
    <dgm:pt modelId="{05C1C9DC-70B1-41D2-B9EE-FD772930F5F5}" type="pres">
      <dgm:prSet presAssocID="{1A6AF0D6-9E34-48F0-A052-D8E85266AE1A}" presName="parentText" presStyleLbl="node1" presStyleIdx="1" presStyleCnt="3">
        <dgm:presLayoutVars>
          <dgm:chMax val="0"/>
          <dgm:bulletEnabled val="1"/>
        </dgm:presLayoutVars>
      </dgm:prSet>
      <dgm:spPr/>
      <dgm:t>
        <a:bodyPr/>
        <a:lstStyle/>
        <a:p>
          <a:endParaRPr lang="en-IN"/>
        </a:p>
      </dgm:t>
    </dgm:pt>
    <dgm:pt modelId="{4CBB94E5-1E9E-483C-80DB-DC3D0D421054}" type="pres">
      <dgm:prSet presAssocID="{1A6AF0D6-9E34-48F0-A052-D8E85266AE1A}" presName="childText" presStyleLbl="revTx" presStyleIdx="1" presStyleCnt="3">
        <dgm:presLayoutVars>
          <dgm:bulletEnabled val="1"/>
        </dgm:presLayoutVars>
      </dgm:prSet>
      <dgm:spPr/>
      <dgm:t>
        <a:bodyPr/>
        <a:lstStyle/>
        <a:p>
          <a:endParaRPr lang="en-IN"/>
        </a:p>
      </dgm:t>
    </dgm:pt>
    <dgm:pt modelId="{F7AC471F-A545-479A-A40B-E3C7F1F675F5}" type="pres">
      <dgm:prSet presAssocID="{71875F1C-B175-482B-9B6F-6516BFE3CD7A}" presName="parentText" presStyleLbl="node1" presStyleIdx="2" presStyleCnt="3">
        <dgm:presLayoutVars>
          <dgm:chMax val="0"/>
          <dgm:bulletEnabled val="1"/>
        </dgm:presLayoutVars>
      </dgm:prSet>
      <dgm:spPr/>
      <dgm:t>
        <a:bodyPr/>
        <a:lstStyle/>
        <a:p>
          <a:endParaRPr lang="en-IN"/>
        </a:p>
      </dgm:t>
    </dgm:pt>
    <dgm:pt modelId="{F1B6D4C2-5C03-4402-BE1D-3651B878166D}" type="pres">
      <dgm:prSet presAssocID="{71875F1C-B175-482B-9B6F-6516BFE3CD7A}" presName="childText" presStyleLbl="revTx" presStyleIdx="2" presStyleCnt="3">
        <dgm:presLayoutVars>
          <dgm:bulletEnabled val="1"/>
        </dgm:presLayoutVars>
      </dgm:prSet>
      <dgm:spPr/>
      <dgm:t>
        <a:bodyPr/>
        <a:lstStyle/>
        <a:p>
          <a:endParaRPr lang="en-IN"/>
        </a:p>
      </dgm:t>
    </dgm:pt>
  </dgm:ptLst>
  <dgm:cxnLst>
    <dgm:cxn modelId="{F4AC2FD1-AE1A-4FF4-91A1-D86B12555BC8}" srcId="{02BC38B9-60E5-49F7-8175-1CCD599404C6}" destId="{E38FD0C2-404D-48D5-90C1-EAF727B41361}" srcOrd="1" destOrd="0" parTransId="{557EAF58-CE8B-46C1-B147-E8AEC1878B77}" sibTransId="{80FD2DC8-610E-4F79-A0CD-FD7D17C12912}"/>
    <dgm:cxn modelId="{F27726A5-16F1-468E-B6DB-27E791F8CDE6}" type="presOf" srcId="{1A6AF0D6-9E34-48F0-A052-D8E85266AE1A}" destId="{05C1C9DC-70B1-41D2-B9EE-FD772930F5F5}" srcOrd="0" destOrd="0" presId="urn:microsoft.com/office/officeart/2005/8/layout/vList2"/>
    <dgm:cxn modelId="{BD9165F0-06EB-433A-A1D9-1DD62E444DBD}" srcId="{861EAF7E-E5E1-464B-B3CD-139B3A94F36F}" destId="{2FFD28B1-95BA-4508-8F27-91F2863FCCD3}" srcOrd="0" destOrd="0" parTransId="{F76722B8-8D88-4FC5-A349-B0684AAB12F2}" sibTransId="{3CD88A54-4A1D-452D-BF35-AE18E2612BDF}"/>
    <dgm:cxn modelId="{71A9CF5E-C21D-459C-B54F-AF0436D7B270}" srcId="{1B0C4308-8A10-44BD-926A-71CE8210488D}" destId="{2BF0F8DA-CE88-4990-A0B8-275EA737B4B7}" srcOrd="0" destOrd="0" parTransId="{0DD91A6A-B035-4ECB-94DC-05FFF53F3FE5}" sibTransId="{525B48B2-7F9D-4DD6-AB30-D0EA8F42BCB2}"/>
    <dgm:cxn modelId="{5CBAC772-730B-48B2-9722-58559220D2C9}" srcId="{2FFD28B1-95BA-4508-8F27-91F2863FCCD3}" destId="{AB96DD11-380E-49AB-9416-07704B34BC0F}" srcOrd="0" destOrd="0" parTransId="{8348252B-7743-40B8-BFF2-A999C3C04E55}" sibTransId="{5ABDA264-BDBC-484A-9A92-0128E87D1354}"/>
    <dgm:cxn modelId="{ABDDBCE7-8AD6-44E3-B6EB-1ADC8345F05D}" srcId="{8E9B1840-7B87-494B-85B4-C7D6821C609C}" destId="{1B0C4308-8A10-44BD-926A-71CE8210488D}" srcOrd="0" destOrd="0" parTransId="{6897C2FE-FDBC-4015-BF89-AD91773D50E6}" sibTransId="{65B42CA5-BDE7-4F6F-BB18-C9135B2A2022}"/>
    <dgm:cxn modelId="{53FDB286-47F2-4852-A7C4-AF7C92168052}" type="presOf" srcId="{8E9B1840-7B87-494B-85B4-C7D6821C609C}" destId="{F1B6D4C2-5C03-4402-BE1D-3651B878166D}" srcOrd="0" destOrd="0" presId="urn:microsoft.com/office/officeart/2005/8/layout/vList2"/>
    <dgm:cxn modelId="{38CBD395-C15A-41C5-A017-E5071CE56EB8}" srcId="{71875F1C-B175-482B-9B6F-6516BFE3CD7A}" destId="{8E9B1840-7B87-494B-85B4-C7D6821C609C}" srcOrd="0" destOrd="0" parTransId="{EEC617A7-69C5-42B4-A6A6-B32A3F035600}" sibTransId="{7507A100-D28A-4D06-BDBD-38A9FD9962DF}"/>
    <dgm:cxn modelId="{89A3D2A1-42C3-4DFD-9AB0-B4D1562F1B4F}" type="presOf" srcId="{861EAF7E-E5E1-464B-B3CD-139B3A94F36F}" destId="{DED5FB0E-E430-4E11-966F-822FE7503F56}" srcOrd="0" destOrd="0" presId="urn:microsoft.com/office/officeart/2005/8/layout/vList2"/>
    <dgm:cxn modelId="{BB34BF2F-2F8D-4ECC-9493-2D405C4C3013}" type="presOf" srcId="{02BC38B9-60E5-49F7-8175-1CCD599404C6}" destId="{7270ECC2-C22F-4733-809E-F43F4814F486}" srcOrd="0" destOrd="0" presId="urn:microsoft.com/office/officeart/2005/8/layout/vList2"/>
    <dgm:cxn modelId="{6FD3512E-0240-4374-8A83-3937CFA47013}" type="presOf" srcId="{8DED5673-C036-49BF-80ED-45B74A79F882}" destId="{4CBB94E5-1E9E-483C-80DB-DC3D0D421054}" srcOrd="0" destOrd="3" presId="urn:microsoft.com/office/officeart/2005/8/layout/vList2"/>
    <dgm:cxn modelId="{9EF60890-68A7-4DAA-A8D0-77B0DC5DD07D}" type="presOf" srcId="{BED5D49C-7133-4ADD-A4D9-489647E25F31}" destId="{4CBB94E5-1E9E-483C-80DB-DC3D0D421054}" srcOrd="0" destOrd="2" presId="urn:microsoft.com/office/officeart/2005/8/layout/vList2"/>
    <dgm:cxn modelId="{FC721F8B-D21F-4445-947B-95BFEC836D12}" type="presOf" srcId="{E38FD0C2-404D-48D5-90C1-EAF727B41361}" destId="{DED5FB0E-E430-4E11-966F-822FE7503F56}" srcOrd="0" destOrd="5" presId="urn:microsoft.com/office/officeart/2005/8/layout/vList2"/>
    <dgm:cxn modelId="{C1D5286D-7CA0-49E9-8ECA-C6D38A0418DC}" srcId="{5EAE6C57-F9CB-4A58-8C16-82A726389366}" destId="{FD4F8C9E-5305-4AC9-B3E0-3129FE1FE083}" srcOrd="0" destOrd="0" parTransId="{4A41C107-6A73-44C7-A632-2119EB645176}" sibTransId="{634839AE-07F4-4ACC-A7B9-3BC2F7AFC64C}"/>
    <dgm:cxn modelId="{15325C66-D227-4B28-A4D5-97128A121FFE}" type="presOf" srcId="{4A58294E-29C5-4E4E-B2C0-93773DBF1DE9}" destId="{F1B6D4C2-5C03-4402-BE1D-3651B878166D}" srcOrd="0" destOrd="3" presId="urn:microsoft.com/office/officeart/2005/8/layout/vList2"/>
    <dgm:cxn modelId="{3D923942-3AA1-4A91-AA53-AF450DA96F64}" type="presOf" srcId="{2BF0F8DA-CE88-4990-A0B8-275EA737B4B7}" destId="{F1B6D4C2-5C03-4402-BE1D-3651B878166D}" srcOrd="0" destOrd="2" presId="urn:microsoft.com/office/officeart/2005/8/layout/vList2"/>
    <dgm:cxn modelId="{58FEE2D2-3697-4719-A0BF-84689B3FA3EA}" srcId="{18E8D177-1D21-4089-A1F5-E11091F5DB06}" destId="{71875F1C-B175-482B-9B6F-6516BFE3CD7A}" srcOrd="2" destOrd="0" parTransId="{5668C77F-7267-4EF9-BDDA-F6B3FCE94048}" sibTransId="{8CAA4558-214E-44BE-BAC0-27E3F2ECDEDD}"/>
    <dgm:cxn modelId="{5118B385-E25D-437A-9811-AC89BF9E8F76}" srcId="{1B0C4308-8A10-44BD-926A-71CE8210488D}" destId="{4A58294E-29C5-4E4E-B2C0-93773DBF1DE9}" srcOrd="1" destOrd="0" parTransId="{7B9A304B-F06E-423C-9222-50BE16C62C4F}" sibTransId="{DCDFFB08-7725-4882-B0EE-CACB658DEC5B}"/>
    <dgm:cxn modelId="{6AE25E21-FE4D-4D7E-ACE9-29E3A101229B}" srcId="{FD4F8C9E-5305-4AC9-B3E0-3129FE1FE083}" destId="{8DED5673-C036-49BF-80ED-45B74A79F882}" srcOrd="1" destOrd="0" parTransId="{16EC6A1A-41BB-4253-84BC-08DBC2D8AF89}" sibTransId="{58894180-664F-4F58-BE0A-F4BB829B4A28}"/>
    <dgm:cxn modelId="{52514944-544D-4A7E-99A1-55F480F1CC51}" srcId="{FD4F8C9E-5305-4AC9-B3E0-3129FE1FE083}" destId="{BED5D49C-7133-4ADD-A4D9-489647E25F31}" srcOrd="0" destOrd="0" parTransId="{13FEC9AF-FEC5-48E3-8A85-2BE4FCE8C211}" sibTransId="{27B08349-C5FA-4BC2-8E97-D9455CD9C8C9}"/>
    <dgm:cxn modelId="{18AE12C3-7AED-487C-9391-397E76F0FDAA}" srcId="{5EAE6C57-F9CB-4A58-8C16-82A726389366}" destId="{372FB9A3-B357-437D-B14B-A66694084EAD}" srcOrd="1" destOrd="0" parTransId="{6F9AC9F2-8032-48D9-997D-A9871969980D}" sibTransId="{17935BFD-5237-469C-9040-1F4C64DED596}"/>
    <dgm:cxn modelId="{935C2A9C-0296-48AE-A27A-BFA6757D355D}" type="presOf" srcId="{71875F1C-B175-482B-9B6F-6516BFE3CD7A}" destId="{F7AC471F-A545-479A-A40B-E3C7F1F675F5}" srcOrd="0" destOrd="0" presId="urn:microsoft.com/office/officeart/2005/8/layout/vList2"/>
    <dgm:cxn modelId="{3C2F6B83-F11B-4C9E-9086-A9D8F6F5463B}" type="presOf" srcId="{C319F7AD-E683-4468-9AC2-DBB0D0964728}" destId="{DED5FB0E-E430-4E11-966F-822FE7503F56}" srcOrd="0" destOrd="4" presId="urn:microsoft.com/office/officeart/2005/8/layout/vList2"/>
    <dgm:cxn modelId="{0001C750-53FC-4F73-B2BD-E864800319E2}" type="presOf" srcId="{1B0C4308-8A10-44BD-926A-71CE8210488D}" destId="{F1B6D4C2-5C03-4402-BE1D-3651B878166D}" srcOrd="0" destOrd="1" presId="urn:microsoft.com/office/officeart/2005/8/layout/vList2"/>
    <dgm:cxn modelId="{7CBD978F-158C-4544-B5B0-418B3F95F842}" srcId="{18E8D177-1D21-4089-A1F5-E11091F5DB06}" destId="{02BC38B9-60E5-49F7-8175-1CCD599404C6}" srcOrd="0" destOrd="0" parTransId="{E77BEAEF-6122-4106-BEC6-84A7B2B71A0B}" sibTransId="{391F1CD5-15C8-490C-A1D1-E8AFE147EC90}"/>
    <dgm:cxn modelId="{835525C3-C37A-43F5-AE12-B3E98C5D4F1C}" type="presOf" srcId="{FD4F8C9E-5305-4AC9-B3E0-3129FE1FE083}" destId="{4CBB94E5-1E9E-483C-80DB-DC3D0D421054}" srcOrd="0" destOrd="1" presId="urn:microsoft.com/office/officeart/2005/8/layout/vList2"/>
    <dgm:cxn modelId="{9EE31AA9-B5D5-45F0-8234-FF9D6AD13BBE}" srcId="{02BC38B9-60E5-49F7-8175-1CCD599404C6}" destId="{861EAF7E-E5E1-464B-B3CD-139B3A94F36F}" srcOrd="0" destOrd="0" parTransId="{186C572A-3CBC-4852-9003-A0C6D1103B31}" sibTransId="{F7E90F57-99DD-41B8-90AD-0BB481C676F0}"/>
    <dgm:cxn modelId="{396A3386-1905-45CD-A8A1-4376E1B8F9C7}" type="presOf" srcId="{18E8D177-1D21-4089-A1F5-E11091F5DB06}" destId="{684622A8-5A36-4D3D-8161-201B446A5DDC}" srcOrd="0" destOrd="0" presId="urn:microsoft.com/office/officeart/2005/8/layout/vList2"/>
    <dgm:cxn modelId="{BC3A395A-981B-438F-8EFF-B76EF69756D6}" type="presOf" srcId="{372FB9A3-B357-437D-B14B-A66694084EAD}" destId="{4CBB94E5-1E9E-483C-80DB-DC3D0D421054}" srcOrd="0" destOrd="4" presId="urn:microsoft.com/office/officeart/2005/8/layout/vList2"/>
    <dgm:cxn modelId="{80042884-599C-4BCC-9247-4E4799802C6B}" srcId="{2FFD28B1-95BA-4508-8F27-91F2863FCCD3}" destId="{C319F7AD-E683-4468-9AC2-DBB0D0964728}" srcOrd="2" destOrd="0" parTransId="{50A6C2FE-8072-4554-9EB5-4853C08C349C}" sibTransId="{7D9C7F63-EA32-40A1-A106-1B2DE480A10F}"/>
    <dgm:cxn modelId="{CC6CFD65-7831-4785-AD9E-D7D8A072C48E}" type="presOf" srcId="{2FFD28B1-95BA-4508-8F27-91F2863FCCD3}" destId="{DED5FB0E-E430-4E11-966F-822FE7503F56}" srcOrd="0" destOrd="1" presId="urn:microsoft.com/office/officeart/2005/8/layout/vList2"/>
    <dgm:cxn modelId="{8032219F-C17B-41AE-9381-D490647602F8}" srcId="{1A6AF0D6-9E34-48F0-A052-D8E85266AE1A}" destId="{5EAE6C57-F9CB-4A58-8C16-82A726389366}" srcOrd="0" destOrd="0" parTransId="{DE7A9877-3FA0-42EE-8E9C-C01FEB3B2525}" sibTransId="{FFE84C04-418B-4B87-A300-5E40B0BDC972}"/>
    <dgm:cxn modelId="{5010100D-83A5-4BBF-BA8E-BE23DF0B6C8D}" type="presOf" srcId="{AB96DD11-380E-49AB-9416-07704B34BC0F}" destId="{DED5FB0E-E430-4E11-966F-822FE7503F56}" srcOrd="0" destOrd="2" presId="urn:microsoft.com/office/officeart/2005/8/layout/vList2"/>
    <dgm:cxn modelId="{6D494EB4-9D3D-49E3-A197-F57FEC9E7747}" srcId="{2FFD28B1-95BA-4508-8F27-91F2863FCCD3}" destId="{5376ACBC-7D9F-48FE-8D5C-C595C808AE0E}" srcOrd="1" destOrd="0" parTransId="{547BBA40-3152-4B6A-B9B9-CC0C1952ABA6}" sibTransId="{938A53BE-7F0E-4311-9CEE-F1852C149E75}"/>
    <dgm:cxn modelId="{5E5CC1A8-CA5A-4441-B515-31E02BB186F5}" type="presOf" srcId="{5376ACBC-7D9F-48FE-8D5C-C595C808AE0E}" destId="{DED5FB0E-E430-4E11-966F-822FE7503F56}" srcOrd="0" destOrd="3" presId="urn:microsoft.com/office/officeart/2005/8/layout/vList2"/>
    <dgm:cxn modelId="{3AB6A045-569F-4244-B895-C448F5866D81}" type="presOf" srcId="{5EAE6C57-F9CB-4A58-8C16-82A726389366}" destId="{4CBB94E5-1E9E-483C-80DB-DC3D0D421054}" srcOrd="0" destOrd="0" presId="urn:microsoft.com/office/officeart/2005/8/layout/vList2"/>
    <dgm:cxn modelId="{C6FF3327-909A-4528-A835-3C8C0545842F}" srcId="{18E8D177-1D21-4089-A1F5-E11091F5DB06}" destId="{1A6AF0D6-9E34-48F0-A052-D8E85266AE1A}" srcOrd="1" destOrd="0" parTransId="{86DE32B6-EE7F-4F9F-9E34-733A221422CD}" sibTransId="{EBAD1307-B7FE-48EE-9BFA-F1634E73A958}"/>
    <dgm:cxn modelId="{BC877CA5-2677-46D1-9D29-4BBA4B29B5E0}" type="presParOf" srcId="{684622A8-5A36-4D3D-8161-201B446A5DDC}" destId="{7270ECC2-C22F-4733-809E-F43F4814F486}" srcOrd="0" destOrd="0" presId="urn:microsoft.com/office/officeart/2005/8/layout/vList2"/>
    <dgm:cxn modelId="{4D68E69A-46D1-497A-B153-3D6986545573}" type="presParOf" srcId="{684622A8-5A36-4D3D-8161-201B446A5DDC}" destId="{DED5FB0E-E430-4E11-966F-822FE7503F56}" srcOrd="1" destOrd="0" presId="urn:microsoft.com/office/officeart/2005/8/layout/vList2"/>
    <dgm:cxn modelId="{3F493CCD-08E7-4C5A-94B1-96D2F39342A1}" type="presParOf" srcId="{684622A8-5A36-4D3D-8161-201B446A5DDC}" destId="{05C1C9DC-70B1-41D2-B9EE-FD772930F5F5}" srcOrd="2" destOrd="0" presId="urn:microsoft.com/office/officeart/2005/8/layout/vList2"/>
    <dgm:cxn modelId="{7C41BAAA-9004-47B2-BA0B-1FCC44B32BA2}" type="presParOf" srcId="{684622A8-5A36-4D3D-8161-201B446A5DDC}" destId="{4CBB94E5-1E9E-483C-80DB-DC3D0D421054}" srcOrd="3" destOrd="0" presId="urn:microsoft.com/office/officeart/2005/8/layout/vList2"/>
    <dgm:cxn modelId="{0AC46567-DDE3-4A47-A1D3-5F36728DE317}" type="presParOf" srcId="{684622A8-5A36-4D3D-8161-201B446A5DDC}" destId="{F7AC471F-A545-479A-A40B-E3C7F1F675F5}" srcOrd="4" destOrd="0" presId="urn:microsoft.com/office/officeart/2005/8/layout/vList2"/>
    <dgm:cxn modelId="{FA4202D2-BA40-48C6-A0AC-2EAFF4588EF8}" type="presParOf" srcId="{684622A8-5A36-4D3D-8161-201B446A5DDC}" destId="{F1B6D4C2-5C03-4402-BE1D-3651B878166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56ACA8-1E3F-4B01-9912-8D411112863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D0FE1AC-F3DD-46BB-8EA5-D987D98E0640}">
      <dgm:prSet/>
      <dgm:spPr>
        <a:solidFill>
          <a:schemeClr val="bg1">
            <a:lumMod val="95000"/>
          </a:schemeClr>
        </a:solidFill>
      </dgm:spPr>
      <dgm:t>
        <a:bodyPr/>
        <a:lstStyle/>
        <a:p>
          <a:r>
            <a:rPr lang="en-US" b="1" dirty="0">
              <a:solidFill>
                <a:schemeClr val="tx1"/>
              </a:solidFill>
            </a:rPr>
            <a:t>Searching</a:t>
          </a:r>
          <a:endParaRPr lang="en-US" dirty="0">
            <a:solidFill>
              <a:schemeClr val="tx1"/>
            </a:solidFill>
          </a:endParaRPr>
        </a:p>
      </dgm:t>
    </dgm:pt>
    <dgm:pt modelId="{1606F25C-4E4A-4B6C-A976-9DDBDAD6A0AE}" type="parTrans" cxnId="{D066FB0A-6473-4895-938C-403112705281}">
      <dgm:prSet/>
      <dgm:spPr/>
      <dgm:t>
        <a:bodyPr/>
        <a:lstStyle/>
        <a:p>
          <a:endParaRPr lang="en-US"/>
        </a:p>
      </dgm:t>
    </dgm:pt>
    <dgm:pt modelId="{1C9C101D-18F7-42A6-985D-E429A8E6E8D9}" type="sibTrans" cxnId="{D066FB0A-6473-4895-938C-403112705281}">
      <dgm:prSet/>
      <dgm:spPr/>
      <dgm:t>
        <a:bodyPr/>
        <a:lstStyle/>
        <a:p>
          <a:endParaRPr lang="en-US"/>
        </a:p>
      </dgm:t>
    </dgm:pt>
    <dgm:pt modelId="{2D49A8C8-2645-4FD8-874E-2100CAFAF1DF}">
      <dgm:prSet custT="1"/>
      <dgm:spPr/>
      <dgm:t>
        <a:bodyPr/>
        <a:lstStyle/>
        <a:p>
          <a:pPr>
            <a:buClr>
              <a:srgbClr val="DDA147"/>
            </a:buClr>
            <a:buFont typeface="Wingdings" panose="05000000000000000000" pitchFamily="2" charset="2"/>
            <a:buNone/>
          </a:pPr>
          <a:r>
            <a:rPr lang="en-US" sz="1600" dirty="0"/>
            <a:t>Methods like indexOf(), lastIndexOf(), and contains() help you find occurrences of substrings.</a:t>
          </a:r>
        </a:p>
      </dgm:t>
    </dgm:pt>
    <dgm:pt modelId="{ABA79ACC-BDE6-4B15-A832-45ED27EE030C}" type="parTrans" cxnId="{AD27AB59-7097-45CE-85D2-A388FC78F91F}">
      <dgm:prSet/>
      <dgm:spPr/>
      <dgm:t>
        <a:bodyPr/>
        <a:lstStyle/>
        <a:p>
          <a:endParaRPr lang="en-US"/>
        </a:p>
      </dgm:t>
    </dgm:pt>
    <dgm:pt modelId="{F5A6F116-B34D-4ECC-9438-3A0E71341289}" type="sibTrans" cxnId="{AD27AB59-7097-45CE-85D2-A388FC78F91F}">
      <dgm:prSet/>
      <dgm:spPr/>
      <dgm:t>
        <a:bodyPr/>
        <a:lstStyle/>
        <a:p>
          <a:endParaRPr lang="en-US"/>
        </a:p>
      </dgm:t>
    </dgm:pt>
    <dgm:pt modelId="{B291721D-AB02-46AC-8DF7-4F531EF4C7CE}">
      <dgm:prSet custT="1"/>
      <dgm:spPr/>
      <dgm:t>
        <a:bodyPr/>
        <a:lstStyle/>
        <a:p>
          <a:pPr>
            <a:buClr>
              <a:srgbClr val="DDA147"/>
            </a:buClr>
            <a:buFont typeface="Wingdings" panose="05000000000000000000" pitchFamily="2" charset="2"/>
            <a:buNone/>
          </a:pPr>
          <a:r>
            <a:rPr lang="en-US" sz="1600" dirty="0"/>
            <a:t>   </a:t>
          </a:r>
          <a:r>
            <a:rPr lang="en-US" sz="1600" b="1" dirty="0"/>
            <a:t>Examples</a:t>
          </a:r>
          <a:r>
            <a:rPr lang="en-US" sz="1600" dirty="0"/>
            <a:t>:</a:t>
          </a:r>
        </a:p>
      </dgm:t>
    </dgm:pt>
    <dgm:pt modelId="{C1631647-9893-45C2-B720-A66C0BD160C1}" type="parTrans" cxnId="{8262E486-AD1E-4728-BAF9-502755997774}">
      <dgm:prSet/>
      <dgm:spPr/>
      <dgm:t>
        <a:bodyPr/>
        <a:lstStyle/>
        <a:p>
          <a:endParaRPr lang="en-US"/>
        </a:p>
      </dgm:t>
    </dgm:pt>
    <dgm:pt modelId="{7E8FE2FB-3233-44DF-B553-24E85372A36B}" type="sibTrans" cxnId="{8262E486-AD1E-4728-BAF9-502755997774}">
      <dgm:prSet/>
      <dgm:spPr/>
      <dgm:t>
        <a:bodyPr/>
        <a:lstStyle/>
        <a:p>
          <a:endParaRPr lang="en-US"/>
        </a:p>
      </dgm:t>
    </dgm:pt>
    <dgm:pt modelId="{8652FAE7-6826-456A-8D8D-4EAC97CF67DC}">
      <dgm:prSet custT="1"/>
      <dgm:spPr/>
      <dgm:t>
        <a:bodyPr/>
        <a:lstStyle/>
        <a:p>
          <a:pPr>
            <a:buClr>
              <a:srgbClr val="DDA147"/>
            </a:buClr>
            <a:buFont typeface="Wingdings" panose="05000000000000000000" pitchFamily="2" charset="2"/>
            <a:buChar char="Ø"/>
          </a:pPr>
          <a:r>
            <a:rPr lang="en-US" sz="1600" dirty="0"/>
            <a:t>String text = "Hello, world!";</a:t>
          </a:r>
        </a:p>
      </dgm:t>
    </dgm:pt>
    <dgm:pt modelId="{2E013D73-CD3F-46B0-A516-A34C8D20670F}" type="parTrans" cxnId="{6DD7EB9D-07AB-4B37-BC84-E25508B90597}">
      <dgm:prSet/>
      <dgm:spPr/>
      <dgm:t>
        <a:bodyPr/>
        <a:lstStyle/>
        <a:p>
          <a:endParaRPr lang="en-US"/>
        </a:p>
      </dgm:t>
    </dgm:pt>
    <dgm:pt modelId="{BFF5A937-0D9B-4B81-AFC3-758689785255}" type="sibTrans" cxnId="{6DD7EB9D-07AB-4B37-BC84-E25508B90597}">
      <dgm:prSet/>
      <dgm:spPr/>
      <dgm:t>
        <a:bodyPr/>
        <a:lstStyle/>
        <a:p>
          <a:endParaRPr lang="en-US"/>
        </a:p>
      </dgm:t>
    </dgm:pt>
    <dgm:pt modelId="{49705A91-A73A-4B5C-96F9-2A60FD05C5AE}">
      <dgm:prSet custT="1"/>
      <dgm:spPr/>
      <dgm:t>
        <a:bodyPr/>
        <a:lstStyle/>
        <a:p>
          <a:pPr>
            <a:buClr>
              <a:srgbClr val="DDA147"/>
            </a:buClr>
            <a:buFont typeface="Wingdings" panose="05000000000000000000" pitchFamily="2" charset="2"/>
            <a:buChar char="Ø"/>
          </a:pPr>
          <a:r>
            <a:rPr lang="en-US" sz="1600" dirty="0"/>
            <a:t>int index = text.indexOf("world");   // index is 7</a:t>
          </a:r>
        </a:p>
      </dgm:t>
    </dgm:pt>
    <dgm:pt modelId="{055EC061-B3EC-40F4-A742-07D7B750FD2E}" type="parTrans" cxnId="{29E374D6-AF96-4F13-8F32-C493A6075A78}">
      <dgm:prSet/>
      <dgm:spPr/>
      <dgm:t>
        <a:bodyPr/>
        <a:lstStyle/>
        <a:p>
          <a:endParaRPr lang="en-US"/>
        </a:p>
      </dgm:t>
    </dgm:pt>
    <dgm:pt modelId="{5AB3C63F-EF1A-4441-A746-694E68F51DFB}" type="sibTrans" cxnId="{29E374D6-AF96-4F13-8F32-C493A6075A78}">
      <dgm:prSet/>
      <dgm:spPr/>
      <dgm:t>
        <a:bodyPr/>
        <a:lstStyle/>
        <a:p>
          <a:endParaRPr lang="en-US"/>
        </a:p>
      </dgm:t>
    </dgm:pt>
    <dgm:pt modelId="{05AD4106-7E15-4750-A978-C85764D36B3D}">
      <dgm:prSet custT="1"/>
      <dgm:spPr/>
      <dgm:t>
        <a:bodyPr/>
        <a:lstStyle/>
        <a:p>
          <a:pPr>
            <a:buClr>
              <a:srgbClr val="DDA147"/>
            </a:buClr>
            <a:buFont typeface="Wingdings" panose="05000000000000000000" pitchFamily="2" charset="2"/>
            <a:buChar char="Ø"/>
          </a:pPr>
          <a:r>
            <a:rPr lang="en-US" sz="1600" dirty="0"/>
            <a:t>boolean containsWorld = text.contains("world"); // true</a:t>
          </a:r>
        </a:p>
      </dgm:t>
    </dgm:pt>
    <dgm:pt modelId="{AA5C589E-B1C6-4089-A743-2007909256AF}" type="parTrans" cxnId="{82C34E99-AD8A-4065-B02A-F60A70256A3E}">
      <dgm:prSet/>
      <dgm:spPr/>
      <dgm:t>
        <a:bodyPr/>
        <a:lstStyle/>
        <a:p>
          <a:endParaRPr lang="en-US"/>
        </a:p>
      </dgm:t>
    </dgm:pt>
    <dgm:pt modelId="{6F4DAB9D-2062-4653-AFC0-DA778ED2DE9A}" type="sibTrans" cxnId="{82C34E99-AD8A-4065-B02A-F60A70256A3E}">
      <dgm:prSet/>
      <dgm:spPr/>
      <dgm:t>
        <a:bodyPr/>
        <a:lstStyle/>
        <a:p>
          <a:endParaRPr lang="en-US"/>
        </a:p>
      </dgm:t>
    </dgm:pt>
    <dgm:pt modelId="{943C6D22-2494-4AA5-B1F6-770469FC3572}">
      <dgm:prSet/>
      <dgm:spPr>
        <a:solidFill>
          <a:schemeClr val="bg1">
            <a:lumMod val="95000"/>
          </a:schemeClr>
        </a:solidFill>
      </dgm:spPr>
      <dgm:t>
        <a:bodyPr/>
        <a:lstStyle/>
        <a:p>
          <a:r>
            <a:rPr lang="en-US" b="1" dirty="0">
              <a:solidFill>
                <a:schemeClr val="tx1"/>
              </a:solidFill>
            </a:rPr>
            <a:t>Splitting</a:t>
          </a:r>
        </a:p>
      </dgm:t>
    </dgm:pt>
    <dgm:pt modelId="{EBF9A02A-DF2F-4605-804B-8A7D407F08DC}" type="parTrans" cxnId="{A3F7B511-C513-424E-8166-72FBE0BED429}">
      <dgm:prSet/>
      <dgm:spPr/>
      <dgm:t>
        <a:bodyPr/>
        <a:lstStyle/>
        <a:p>
          <a:endParaRPr lang="en-US"/>
        </a:p>
      </dgm:t>
    </dgm:pt>
    <dgm:pt modelId="{04997E7D-9505-4FD9-9E74-0BD03814B4B7}" type="sibTrans" cxnId="{A3F7B511-C513-424E-8166-72FBE0BED429}">
      <dgm:prSet/>
      <dgm:spPr/>
      <dgm:t>
        <a:bodyPr/>
        <a:lstStyle/>
        <a:p>
          <a:endParaRPr lang="en-US"/>
        </a:p>
      </dgm:t>
    </dgm:pt>
    <dgm:pt modelId="{60CBCB6C-99F3-44B1-A902-5823F70CD244}">
      <dgm:prSet custT="1"/>
      <dgm:spPr/>
      <dgm:t>
        <a:bodyPr/>
        <a:lstStyle/>
        <a:p>
          <a:pPr>
            <a:buClr>
              <a:srgbClr val="DDA147"/>
            </a:buClr>
            <a:buFont typeface="Wingdings" panose="05000000000000000000" pitchFamily="2" charset="2"/>
            <a:buNone/>
          </a:pPr>
          <a:r>
            <a:rPr lang="en-US" sz="1600" dirty="0"/>
            <a:t>The split() method breaks a string into an array of substrings based on a delimiter.</a:t>
          </a:r>
        </a:p>
      </dgm:t>
    </dgm:pt>
    <dgm:pt modelId="{AB527707-6E09-457C-BF8A-6AE6AAA2D917}" type="parTrans" cxnId="{88038D18-8F75-4588-B1A6-77EC7FCF86D1}">
      <dgm:prSet/>
      <dgm:spPr/>
      <dgm:t>
        <a:bodyPr/>
        <a:lstStyle/>
        <a:p>
          <a:endParaRPr lang="en-US"/>
        </a:p>
      </dgm:t>
    </dgm:pt>
    <dgm:pt modelId="{5D916289-D243-40C2-99F3-4DEC918D2A97}" type="sibTrans" cxnId="{88038D18-8F75-4588-B1A6-77EC7FCF86D1}">
      <dgm:prSet/>
      <dgm:spPr/>
      <dgm:t>
        <a:bodyPr/>
        <a:lstStyle/>
        <a:p>
          <a:endParaRPr lang="en-US"/>
        </a:p>
      </dgm:t>
    </dgm:pt>
    <dgm:pt modelId="{C45CAAEE-AC03-4BC7-892A-83DD6D543BB8}">
      <dgm:prSet custT="1"/>
      <dgm:spPr/>
      <dgm:t>
        <a:bodyPr/>
        <a:lstStyle/>
        <a:p>
          <a:pPr>
            <a:buClr>
              <a:srgbClr val="DDA147"/>
            </a:buClr>
            <a:buFont typeface="Wingdings" panose="05000000000000000000" pitchFamily="2" charset="2"/>
            <a:buNone/>
          </a:pPr>
          <a:r>
            <a:rPr lang="en-US" sz="1600" b="1" dirty="0"/>
            <a:t>Examples</a:t>
          </a:r>
          <a:r>
            <a:rPr lang="en-US" sz="1600" dirty="0"/>
            <a:t>:</a:t>
          </a:r>
        </a:p>
      </dgm:t>
    </dgm:pt>
    <dgm:pt modelId="{B0E35CD7-919D-428A-B692-8FF7A000ACF7}" type="parTrans" cxnId="{85178E01-C067-43FB-B8EF-998369E727F2}">
      <dgm:prSet/>
      <dgm:spPr/>
      <dgm:t>
        <a:bodyPr/>
        <a:lstStyle/>
        <a:p>
          <a:endParaRPr lang="en-US"/>
        </a:p>
      </dgm:t>
    </dgm:pt>
    <dgm:pt modelId="{B8BBA839-E472-48B1-917B-7BEBEF984C76}" type="sibTrans" cxnId="{85178E01-C067-43FB-B8EF-998369E727F2}">
      <dgm:prSet/>
      <dgm:spPr/>
      <dgm:t>
        <a:bodyPr/>
        <a:lstStyle/>
        <a:p>
          <a:endParaRPr lang="en-US"/>
        </a:p>
      </dgm:t>
    </dgm:pt>
    <dgm:pt modelId="{9C36C53B-5502-4AE9-B0F3-31817760ECB6}">
      <dgm:prSet custT="1"/>
      <dgm:spPr/>
      <dgm:t>
        <a:bodyPr/>
        <a:lstStyle/>
        <a:p>
          <a:pPr>
            <a:buClr>
              <a:srgbClr val="DDA147"/>
            </a:buClr>
            <a:buFont typeface="Wingdings" panose="05000000000000000000" pitchFamily="2" charset="2"/>
            <a:buChar char="Ø"/>
          </a:pPr>
          <a:r>
            <a:rPr lang="en-US" sz="1600" dirty="0"/>
            <a:t>String text = "apple,banana,orange";</a:t>
          </a:r>
        </a:p>
      </dgm:t>
    </dgm:pt>
    <dgm:pt modelId="{E93E70CD-0646-417A-85DF-A159E4DE8504}" type="parTrans" cxnId="{A530ED94-EA9B-4616-AC24-A049C8DF6A44}">
      <dgm:prSet/>
      <dgm:spPr/>
      <dgm:t>
        <a:bodyPr/>
        <a:lstStyle/>
        <a:p>
          <a:endParaRPr lang="en-US"/>
        </a:p>
      </dgm:t>
    </dgm:pt>
    <dgm:pt modelId="{C8498455-CD9D-48B5-8105-09321FD1639C}" type="sibTrans" cxnId="{A530ED94-EA9B-4616-AC24-A049C8DF6A44}">
      <dgm:prSet/>
      <dgm:spPr/>
      <dgm:t>
        <a:bodyPr/>
        <a:lstStyle/>
        <a:p>
          <a:endParaRPr lang="en-US"/>
        </a:p>
      </dgm:t>
    </dgm:pt>
    <dgm:pt modelId="{7CD115EA-355E-4A5C-8A12-D5FBC46F38BF}">
      <dgm:prSet custT="1"/>
      <dgm:spPr/>
      <dgm:t>
        <a:bodyPr/>
        <a:lstStyle/>
        <a:p>
          <a:pPr>
            <a:buClr>
              <a:srgbClr val="DDA147"/>
            </a:buClr>
            <a:buFont typeface="Wingdings" panose="05000000000000000000" pitchFamily="2" charset="2"/>
            <a:buChar char="Ø"/>
          </a:pPr>
          <a:r>
            <a:rPr lang="en-US" sz="1600" dirty="0"/>
            <a:t>String[] fruits = text.split(","); // ["apple", "banana", "orange"]</a:t>
          </a:r>
        </a:p>
      </dgm:t>
    </dgm:pt>
    <dgm:pt modelId="{AF334E62-55AF-4DA5-9D47-1B0A95BC0030}" type="parTrans" cxnId="{4CC7B4F0-6AB0-4F6B-8EED-249BEA709FEA}">
      <dgm:prSet/>
      <dgm:spPr/>
      <dgm:t>
        <a:bodyPr/>
        <a:lstStyle/>
        <a:p>
          <a:endParaRPr lang="en-US"/>
        </a:p>
      </dgm:t>
    </dgm:pt>
    <dgm:pt modelId="{4DEDC236-71DE-483C-AC8D-0869FDE78071}" type="sibTrans" cxnId="{4CC7B4F0-6AB0-4F6B-8EED-249BEA709FEA}">
      <dgm:prSet/>
      <dgm:spPr/>
      <dgm:t>
        <a:bodyPr/>
        <a:lstStyle/>
        <a:p>
          <a:endParaRPr lang="en-US"/>
        </a:p>
      </dgm:t>
    </dgm:pt>
    <dgm:pt modelId="{C6C897AD-191D-4BBB-955F-DBC0E0DD284C}">
      <dgm:prSet/>
      <dgm:spPr>
        <a:solidFill>
          <a:schemeClr val="bg1">
            <a:lumMod val="95000"/>
          </a:schemeClr>
        </a:solidFill>
      </dgm:spPr>
      <dgm:t>
        <a:bodyPr/>
        <a:lstStyle/>
        <a:p>
          <a:r>
            <a:rPr lang="en-US" b="1" dirty="0">
              <a:solidFill>
                <a:schemeClr val="tx1"/>
              </a:solidFill>
            </a:rPr>
            <a:t>Conversion to Other Types</a:t>
          </a:r>
        </a:p>
      </dgm:t>
    </dgm:pt>
    <dgm:pt modelId="{2F2AA3F2-D96B-4FB7-8D8D-E2A648130881}" type="parTrans" cxnId="{DED71AAB-34DB-472B-8C7C-8F28431CE6D3}">
      <dgm:prSet/>
      <dgm:spPr/>
      <dgm:t>
        <a:bodyPr/>
        <a:lstStyle/>
        <a:p>
          <a:endParaRPr lang="en-US"/>
        </a:p>
      </dgm:t>
    </dgm:pt>
    <dgm:pt modelId="{7CDC5E1A-D545-4AE5-A956-D7D7420E4579}" type="sibTrans" cxnId="{DED71AAB-34DB-472B-8C7C-8F28431CE6D3}">
      <dgm:prSet/>
      <dgm:spPr/>
      <dgm:t>
        <a:bodyPr/>
        <a:lstStyle/>
        <a:p>
          <a:endParaRPr lang="en-US"/>
        </a:p>
      </dgm:t>
    </dgm:pt>
    <dgm:pt modelId="{B54E577F-EC92-44EE-AF04-0A1C50BF9B0C}">
      <dgm:prSet custT="1"/>
      <dgm:spPr/>
      <dgm:t>
        <a:bodyPr/>
        <a:lstStyle/>
        <a:p>
          <a:pPr>
            <a:buClr>
              <a:srgbClr val="DDA147"/>
            </a:buClr>
            <a:buFont typeface="Wingdings" panose="05000000000000000000" pitchFamily="2" charset="2"/>
            <a:buNone/>
          </a:pPr>
          <a:r>
            <a:rPr lang="en-US" sz="1600" dirty="0"/>
            <a:t>You can convert a string to other primitive types using methods like parseInt(), parseDouble(), etc.</a:t>
          </a:r>
        </a:p>
      </dgm:t>
    </dgm:pt>
    <dgm:pt modelId="{4599667E-9462-46B1-A31F-A24D567AD8FB}" type="parTrans" cxnId="{89E3CC6F-1648-4727-8380-D33520739DE8}">
      <dgm:prSet/>
      <dgm:spPr/>
      <dgm:t>
        <a:bodyPr/>
        <a:lstStyle/>
        <a:p>
          <a:endParaRPr lang="en-US"/>
        </a:p>
      </dgm:t>
    </dgm:pt>
    <dgm:pt modelId="{C613CF16-96AD-4E73-89F8-109FC14CDB91}" type="sibTrans" cxnId="{89E3CC6F-1648-4727-8380-D33520739DE8}">
      <dgm:prSet/>
      <dgm:spPr/>
      <dgm:t>
        <a:bodyPr/>
        <a:lstStyle/>
        <a:p>
          <a:endParaRPr lang="en-US"/>
        </a:p>
      </dgm:t>
    </dgm:pt>
    <dgm:pt modelId="{EC6E9C72-59C5-4375-B87D-E1D5AD7764F4}">
      <dgm:prSet custT="1"/>
      <dgm:spPr/>
      <dgm:t>
        <a:bodyPr/>
        <a:lstStyle/>
        <a:p>
          <a:pPr>
            <a:buClr>
              <a:srgbClr val="DDA147"/>
            </a:buClr>
            <a:buFont typeface="Wingdings" panose="05000000000000000000" pitchFamily="2" charset="2"/>
            <a:buNone/>
          </a:pPr>
          <a:r>
            <a:rPr lang="en-US" sz="1600" b="1" dirty="0"/>
            <a:t>Examples</a:t>
          </a:r>
          <a:r>
            <a:rPr lang="en-US" sz="1600" dirty="0"/>
            <a:t>:</a:t>
          </a:r>
        </a:p>
      </dgm:t>
    </dgm:pt>
    <dgm:pt modelId="{B49439FB-FDCC-4A8C-B41C-730165443F8E}" type="parTrans" cxnId="{88DA3B81-D00D-44DA-A7BC-0B81D1C1C7E8}">
      <dgm:prSet/>
      <dgm:spPr/>
      <dgm:t>
        <a:bodyPr/>
        <a:lstStyle/>
        <a:p>
          <a:endParaRPr lang="en-US"/>
        </a:p>
      </dgm:t>
    </dgm:pt>
    <dgm:pt modelId="{9005E7BF-1855-415C-B6FA-463163C9B151}" type="sibTrans" cxnId="{88DA3B81-D00D-44DA-A7BC-0B81D1C1C7E8}">
      <dgm:prSet/>
      <dgm:spPr/>
      <dgm:t>
        <a:bodyPr/>
        <a:lstStyle/>
        <a:p>
          <a:endParaRPr lang="en-US"/>
        </a:p>
      </dgm:t>
    </dgm:pt>
    <dgm:pt modelId="{A725DDF5-6352-4B2F-A946-8C7456801BEC}">
      <dgm:prSet custT="1"/>
      <dgm:spPr/>
      <dgm:t>
        <a:bodyPr/>
        <a:lstStyle/>
        <a:p>
          <a:pPr>
            <a:buClr>
              <a:srgbClr val="DDA147"/>
            </a:buClr>
            <a:buFont typeface="Wingdings" panose="05000000000000000000" pitchFamily="2" charset="2"/>
            <a:buChar char="Ø"/>
          </a:pPr>
          <a:r>
            <a:rPr lang="en-IN" sz="1600" dirty="0"/>
            <a:t>String numericString = "123";</a:t>
          </a:r>
          <a:endParaRPr lang="en-US" sz="1600" dirty="0"/>
        </a:p>
      </dgm:t>
    </dgm:pt>
    <dgm:pt modelId="{D6D75D3B-DA8B-4B28-9DD7-2EA1F4A028C4}" type="parTrans" cxnId="{AAFB8105-E8E5-418D-82B4-D3658908BB4E}">
      <dgm:prSet/>
      <dgm:spPr/>
      <dgm:t>
        <a:bodyPr/>
        <a:lstStyle/>
        <a:p>
          <a:endParaRPr lang="en-US"/>
        </a:p>
      </dgm:t>
    </dgm:pt>
    <dgm:pt modelId="{E1C2E9BC-09FB-47EE-B417-40045A03E456}" type="sibTrans" cxnId="{AAFB8105-E8E5-418D-82B4-D3658908BB4E}">
      <dgm:prSet/>
      <dgm:spPr/>
      <dgm:t>
        <a:bodyPr/>
        <a:lstStyle/>
        <a:p>
          <a:endParaRPr lang="en-US"/>
        </a:p>
      </dgm:t>
    </dgm:pt>
    <dgm:pt modelId="{4DF9F021-38DB-4F68-A68D-530D3FD0C082}">
      <dgm:prSet custT="1"/>
      <dgm:spPr/>
      <dgm:t>
        <a:bodyPr/>
        <a:lstStyle/>
        <a:p>
          <a:pPr>
            <a:buClr>
              <a:srgbClr val="DDA147"/>
            </a:buClr>
            <a:buFont typeface="Wingdings" panose="05000000000000000000" pitchFamily="2" charset="2"/>
            <a:buChar char="Ø"/>
          </a:pPr>
          <a:r>
            <a:rPr lang="en-IN" sz="1600" dirty="0"/>
            <a:t>int intValue = Integer.parseInt(numericString); // 123</a:t>
          </a:r>
          <a:endParaRPr lang="en-US" sz="1600" dirty="0"/>
        </a:p>
      </dgm:t>
    </dgm:pt>
    <dgm:pt modelId="{AA99B534-B87A-481B-9EC5-2424C8F17DC3}" type="parTrans" cxnId="{C3F95261-5A05-4972-BC00-53AEFD36E560}">
      <dgm:prSet/>
      <dgm:spPr/>
      <dgm:t>
        <a:bodyPr/>
        <a:lstStyle/>
        <a:p>
          <a:endParaRPr lang="en-US"/>
        </a:p>
      </dgm:t>
    </dgm:pt>
    <dgm:pt modelId="{5025C1BE-E753-42DE-9C37-5B01C440D316}" type="sibTrans" cxnId="{C3F95261-5A05-4972-BC00-53AEFD36E560}">
      <dgm:prSet/>
      <dgm:spPr/>
      <dgm:t>
        <a:bodyPr/>
        <a:lstStyle/>
        <a:p>
          <a:endParaRPr lang="en-US"/>
        </a:p>
      </dgm:t>
    </dgm:pt>
    <dgm:pt modelId="{31877E3F-9261-4434-9B3C-A5C0AA2825E7}" type="pres">
      <dgm:prSet presAssocID="{CD56ACA8-1E3F-4B01-9912-8D411112863F}" presName="linear" presStyleCnt="0">
        <dgm:presLayoutVars>
          <dgm:animLvl val="lvl"/>
          <dgm:resizeHandles val="exact"/>
        </dgm:presLayoutVars>
      </dgm:prSet>
      <dgm:spPr/>
      <dgm:t>
        <a:bodyPr/>
        <a:lstStyle/>
        <a:p>
          <a:endParaRPr lang="en-IN"/>
        </a:p>
      </dgm:t>
    </dgm:pt>
    <dgm:pt modelId="{094390CF-BB03-4704-B899-D9F47ECCB4E0}" type="pres">
      <dgm:prSet presAssocID="{1D0FE1AC-F3DD-46BB-8EA5-D987D98E0640}" presName="parentText" presStyleLbl="node1" presStyleIdx="0" presStyleCnt="3">
        <dgm:presLayoutVars>
          <dgm:chMax val="0"/>
          <dgm:bulletEnabled val="1"/>
        </dgm:presLayoutVars>
      </dgm:prSet>
      <dgm:spPr/>
      <dgm:t>
        <a:bodyPr/>
        <a:lstStyle/>
        <a:p>
          <a:endParaRPr lang="en-IN"/>
        </a:p>
      </dgm:t>
    </dgm:pt>
    <dgm:pt modelId="{6839D14C-14B6-4C5C-81F6-0A23EA8031A3}" type="pres">
      <dgm:prSet presAssocID="{1D0FE1AC-F3DD-46BB-8EA5-D987D98E0640}" presName="childText" presStyleLbl="revTx" presStyleIdx="0" presStyleCnt="3">
        <dgm:presLayoutVars>
          <dgm:bulletEnabled val="1"/>
        </dgm:presLayoutVars>
      </dgm:prSet>
      <dgm:spPr/>
      <dgm:t>
        <a:bodyPr/>
        <a:lstStyle/>
        <a:p>
          <a:endParaRPr lang="en-IN"/>
        </a:p>
      </dgm:t>
    </dgm:pt>
    <dgm:pt modelId="{E12043C8-0A59-43B7-818E-5612C8E5A9A1}" type="pres">
      <dgm:prSet presAssocID="{943C6D22-2494-4AA5-B1F6-770469FC3572}" presName="parentText" presStyleLbl="node1" presStyleIdx="1" presStyleCnt="3">
        <dgm:presLayoutVars>
          <dgm:chMax val="0"/>
          <dgm:bulletEnabled val="1"/>
        </dgm:presLayoutVars>
      </dgm:prSet>
      <dgm:spPr/>
      <dgm:t>
        <a:bodyPr/>
        <a:lstStyle/>
        <a:p>
          <a:endParaRPr lang="en-IN"/>
        </a:p>
      </dgm:t>
    </dgm:pt>
    <dgm:pt modelId="{792AF844-768A-47BF-9271-95884B40330D}" type="pres">
      <dgm:prSet presAssocID="{943C6D22-2494-4AA5-B1F6-770469FC3572}" presName="childText" presStyleLbl="revTx" presStyleIdx="1" presStyleCnt="3">
        <dgm:presLayoutVars>
          <dgm:bulletEnabled val="1"/>
        </dgm:presLayoutVars>
      </dgm:prSet>
      <dgm:spPr/>
      <dgm:t>
        <a:bodyPr/>
        <a:lstStyle/>
        <a:p>
          <a:endParaRPr lang="en-IN"/>
        </a:p>
      </dgm:t>
    </dgm:pt>
    <dgm:pt modelId="{CEE0878A-A225-4CA8-B405-53FD2372F300}" type="pres">
      <dgm:prSet presAssocID="{C6C897AD-191D-4BBB-955F-DBC0E0DD284C}" presName="parentText" presStyleLbl="node1" presStyleIdx="2" presStyleCnt="3">
        <dgm:presLayoutVars>
          <dgm:chMax val="0"/>
          <dgm:bulletEnabled val="1"/>
        </dgm:presLayoutVars>
      </dgm:prSet>
      <dgm:spPr/>
      <dgm:t>
        <a:bodyPr/>
        <a:lstStyle/>
        <a:p>
          <a:endParaRPr lang="en-IN"/>
        </a:p>
      </dgm:t>
    </dgm:pt>
    <dgm:pt modelId="{EBAE3250-299C-4CF1-8360-BE4E4C0CCA86}" type="pres">
      <dgm:prSet presAssocID="{C6C897AD-191D-4BBB-955F-DBC0E0DD284C}" presName="childText" presStyleLbl="revTx" presStyleIdx="2" presStyleCnt="3">
        <dgm:presLayoutVars>
          <dgm:bulletEnabled val="1"/>
        </dgm:presLayoutVars>
      </dgm:prSet>
      <dgm:spPr/>
      <dgm:t>
        <a:bodyPr/>
        <a:lstStyle/>
        <a:p>
          <a:endParaRPr lang="en-IN"/>
        </a:p>
      </dgm:t>
    </dgm:pt>
  </dgm:ptLst>
  <dgm:cxnLst>
    <dgm:cxn modelId="{29E374D6-AF96-4F13-8F32-C493A6075A78}" srcId="{B291721D-AB02-46AC-8DF7-4F531EF4C7CE}" destId="{49705A91-A73A-4B5C-96F9-2A60FD05C5AE}" srcOrd="1" destOrd="0" parTransId="{055EC061-B3EC-40F4-A742-07D7B750FD2E}" sibTransId="{5AB3C63F-EF1A-4441-A746-694E68F51DFB}"/>
    <dgm:cxn modelId="{33F141DE-25DD-4429-8856-55AC533D96CB}" type="presOf" srcId="{2D49A8C8-2645-4FD8-874E-2100CAFAF1DF}" destId="{6839D14C-14B6-4C5C-81F6-0A23EA8031A3}" srcOrd="0" destOrd="0" presId="urn:microsoft.com/office/officeart/2005/8/layout/vList2"/>
    <dgm:cxn modelId="{EF4891F1-9377-4E1C-BCD4-E3211A36938E}" type="presOf" srcId="{B54E577F-EC92-44EE-AF04-0A1C50BF9B0C}" destId="{EBAE3250-299C-4CF1-8360-BE4E4C0CCA86}" srcOrd="0" destOrd="0" presId="urn:microsoft.com/office/officeart/2005/8/layout/vList2"/>
    <dgm:cxn modelId="{36669EAD-3681-417D-AC3A-F4335F88C2C2}" type="presOf" srcId="{05AD4106-7E15-4750-A978-C85764D36B3D}" destId="{6839D14C-14B6-4C5C-81F6-0A23EA8031A3}" srcOrd="0" destOrd="4" presId="urn:microsoft.com/office/officeart/2005/8/layout/vList2"/>
    <dgm:cxn modelId="{A530ED94-EA9B-4616-AC24-A049C8DF6A44}" srcId="{C45CAAEE-AC03-4BC7-892A-83DD6D543BB8}" destId="{9C36C53B-5502-4AE9-B0F3-31817760ECB6}" srcOrd="0" destOrd="0" parTransId="{E93E70CD-0646-417A-85DF-A159E4DE8504}" sibTransId="{C8498455-CD9D-48B5-8105-09321FD1639C}"/>
    <dgm:cxn modelId="{88DA3B81-D00D-44DA-A7BC-0B81D1C1C7E8}" srcId="{C6C897AD-191D-4BBB-955F-DBC0E0DD284C}" destId="{EC6E9C72-59C5-4375-B87D-E1D5AD7764F4}" srcOrd="1" destOrd="0" parTransId="{B49439FB-FDCC-4A8C-B41C-730165443F8E}" sibTransId="{9005E7BF-1855-415C-B6FA-463163C9B151}"/>
    <dgm:cxn modelId="{9907D3FC-9598-4729-8511-867C4D642DD8}" type="presOf" srcId="{60CBCB6C-99F3-44B1-A902-5823F70CD244}" destId="{792AF844-768A-47BF-9271-95884B40330D}" srcOrd="0" destOrd="0" presId="urn:microsoft.com/office/officeart/2005/8/layout/vList2"/>
    <dgm:cxn modelId="{C3F95261-5A05-4972-BC00-53AEFD36E560}" srcId="{EC6E9C72-59C5-4375-B87D-E1D5AD7764F4}" destId="{4DF9F021-38DB-4F68-A68D-530D3FD0C082}" srcOrd="1" destOrd="0" parTransId="{AA99B534-B87A-481B-9EC5-2424C8F17DC3}" sibTransId="{5025C1BE-E753-42DE-9C37-5B01C440D316}"/>
    <dgm:cxn modelId="{D066FB0A-6473-4895-938C-403112705281}" srcId="{CD56ACA8-1E3F-4B01-9912-8D411112863F}" destId="{1D0FE1AC-F3DD-46BB-8EA5-D987D98E0640}" srcOrd="0" destOrd="0" parTransId="{1606F25C-4E4A-4B6C-A976-9DDBDAD6A0AE}" sibTransId="{1C9C101D-18F7-42A6-985D-E429A8E6E8D9}"/>
    <dgm:cxn modelId="{6DD7EB9D-07AB-4B37-BC84-E25508B90597}" srcId="{B291721D-AB02-46AC-8DF7-4F531EF4C7CE}" destId="{8652FAE7-6826-456A-8D8D-4EAC97CF67DC}" srcOrd="0" destOrd="0" parTransId="{2E013D73-CD3F-46B0-A516-A34C8D20670F}" sibTransId="{BFF5A937-0D9B-4B81-AFC3-758689785255}"/>
    <dgm:cxn modelId="{8262E486-AD1E-4728-BAF9-502755997774}" srcId="{1D0FE1AC-F3DD-46BB-8EA5-D987D98E0640}" destId="{B291721D-AB02-46AC-8DF7-4F531EF4C7CE}" srcOrd="1" destOrd="0" parTransId="{C1631647-9893-45C2-B720-A66C0BD160C1}" sibTransId="{7E8FE2FB-3233-44DF-B553-24E85372A36B}"/>
    <dgm:cxn modelId="{DED71AAB-34DB-472B-8C7C-8F28431CE6D3}" srcId="{CD56ACA8-1E3F-4B01-9912-8D411112863F}" destId="{C6C897AD-191D-4BBB-955F-DBC0E0DD284C}" srcOrd="2" destOrd="0" parTransId="{2F2AA3F2-D96B-4FB7-8D8D-E2A648130881}" sibTransId="{7CDC5E1A-D545-4AE5-A956-D7D7420E4579}"/>
    <dgm:cxn modelId="{448CE9D6-2E28-4D99-A3C1-B84078359911}" type="presOf" srcId="{4DF9F021-38DB-4F68-A68D-530D3FD0C082}" destId="{EBAE3250-299C-4CF1-8360-BE4E4C0CCA86}" srcOrd="0" destOrd="3" presId="urn:microsoft.com/office/officeart/2005/8/layout/vList2"/>
    <dgm:cxn modelId="{12256200-352B-40E0-B59C-E96BF82CFD42}" type="presOf" srcId="{49705A91-A73A-4B5C-96F9-2A60FD05C5AE}" destId="{6839D14C-14B6-4C5C-81F6-0A23EA8031A3}" srcOrd="0" destOrd="3" presId="urn:microsoft.com/office/officeart/2005/8/layout/vList2"/>
    <dgm:cxn modelId="{AD27AB59-7097-45CE-85D2-A388FC78F91F}" srcId="{1D0FE1AC-F3DD-46BB-8EA5-D987D98E0640}" destId="{2D49A8C8-2645-4FD8-874E-2100CAFAF1DF}" srcOrd="0" destOrd="0" parTransId="{ABA79ACC-BDE6-4B15-A832-45ED27EE030C}" sibTransId="{F5A6F116-B34D-4ECC-9438-3A0E71341289}"/>
    <dgm:cxn modelId="{4CC7B4F0-6AB0-4F6B-8EED-249BEA709FEA}" srcId="{C45CAAEE-AC03-4BC7-892A-83DD6D543BB8}" destId="{7CD115EA-355E-4A5C-8A12-D5FBC46F38BF}" srcOrd="1" destOrd="0" parTransId="{AF334E62-55AF-4DA5-9D47-1B0A95BC0030}" sibTransId="{4DEDC236-71DE-483C-AC8D-0869FDE78071}"/>
    <dgm:cxn modelId="{A3F7B511-C513-424E-8166-72FBE0BED429}" srcId="{CD56ACA8-1E3F-4B01-9912-8D411112863F}" destId="{943C6D22-2494-4AA5-B1F6-770469FC3572}" srcOrd="1" destOrd="0" parTransId="{EBF9A02A-DF2F-4605-804B-8A7D407F08DC}" sibTransId="{04997E7D-9505-4FD9-9E74-0BD03814B4B7}"/>
    <dgm:cxn modelId="{5D927C05-F336-4C65-BFD1-6C500B607F95}" type="presOf" srcId="{CD56ACA8-1E3F-4B01-9912-8D411112863F}" destId="{31877E3F-9261-4434-9B3C-A5C0AA2825E7}" srcOrd="0" destOrd="0" presId="urn:microsoft.com/office/officeart/2005/8/layout/vList2"/>
    <dgm:cxn modelId="{5EABD633-EE77-4EEC-96F9-C7A6A42DA3C3}" type="presOf" srcId="{1D0FE1AC-F3DD-46BB-8EA5-D987D98E0640}" destId="{094390CF-BB03-4704-B899-D9F47ECCB4E0}" srcOrd="0" destOrd="0" presId="urn:microsoft.com/office/officeart/2005/8/layout/vList2"/>
    <dgm:cxn modelId="{7202513E-9BED-4702-8CEA-E8F09442492D}" type="presOf" srcId="{7CD115EA-355E-4A5C-8A12-D5FBC46F38BF}" destId="{792AF844-768A-47BF-9271-95884B40330D}" srcOrd="0" destOrd="3" presId="urn:microsoft.com/office/officeart/2005/8/layout/vList2"/>
    <dgm:cxn modelId="{89E3CC6F-1648-4727-8380-D33520739DE8}" srcId="{C6C897AD-191D-4BBB-955F-DBC0E0DD284C}" destId="{B54E577F-EC92-44EE-AF04-0A1C50BF9B0C}" srcOrd="0" destOrd="0" parTransId="{4599667E-9462-46B1-A31F-A24D567AD8FB}" sibTransId="{C613CF16-96AD-4E73-89F8-109FC14CDB91}"/>
    <dgm:cxn modelId="{C4501E07-77F4-4F13-8324-02931BA6A0DF}" type="presOf" srcId="{B291721D-AB02-46AC-8DF7-4F531EF4C7CE}" destId="{6839D14C-14B6-4C5C-81F6-0A23EA8031A3}" srcOrd="0" destOrd="1" presId="urn:microsoft.com/office/officeart/2005/8/layout/vList2"/>
    <dgm:cxn modelId="{E0BAC665-E47C-49F8-84C3-9AFFE567E20E}" type="presOf" srcId="{8652FAE7-6826-456A-8D8D-4EAC97CF67DC}" destId="{6839D14C-14B6-4C5C-81F6-0A23EA8031A3}" srcOrd="0" destOrd="2" presId="urn:microsoft.com/office/officeart/2005/8/layout/vList2"/>
    <dgm:cxn modelId="{85178E01-C067-43FB-B8EF-998369E727F2}" srcId="{943C6D22-2494-4AA5-B1F6-770469FC3572}" destId="{C45CAAEE-AC03-4BC7-892A-83DD6D543BB8}" srcOrd="1" destOrd="0" parTransId="{B0E35CD7-919D-428A-B692-8FF7A000ACF7}" sibTransId="{B8BBA839-E472-48B1-917B-7BEBEF984C76}"/>
    <dgm:cxn modelId="{2C52721E-B275-4752-AFE7-B5BC52B8BE3A}" type="presOf" srcId="{C6C897AD-191D-4BBB-955F-DBC0E0DD284C}" destId="{CEE0878A-A225-4CA8-B405-53FD2372F300}" srcOrd="0" destOrd="0" presId="urn:microsoft.com/office/officeart/2005/8/layout/vList2"/>
    <dgm:cxn modelId="{AAFB8105-E8E5-418D-82B4-D3658908BB4E}" srcId="{EC6E9C72-59C5-4375-B87D-E1D5AD7764F4}" destId="{A725DDF5-6352-4B2F-A946-8C7456801BEC}" srcOrd="0" destOrd="0" parTransId="{D6D75D3B-DA8B-4B28-9DD7-2EA1F4A028C4}" sibTransId="{E1C2E9BC-09FB-47EE-B417-40045A03E456}"/>
    <dgm:cxn modelId="{77CC8A68-DA9D-4409-B72C-13B5B408F06E}" type="presOf" srcId="{EC6E9C72-59C5-4375-B87D-E1D5AD7764F4}" destId="{EBAE3250-299C-4CF1-8360-BE4E4C0CCA86}" srcOrd="0" destOrd="1" presId="urn:microsoft.com/office/officeart/2005/8/layout/vList2"/>
    <dgm:cxn modelId="{0EC972DA-C7F3-4940-B9ED-E4B6C7E69390}" type="presOf" srcId="{C45CAAEE-AC03-4BC7-892A-83DD6D543BB8}" destId="{792AF844-768A-47BF-9271-95884B40330D}" srcOrd="0" destOrd="1" presId="urn:microsoft.com/office/officeart/2005/8/layout/vList2"/>
    <dgm:cxn modelId="{713E62F4-1A16-4A66-9DF0-05EE637E74AD}" type="presOf" srcId="{943C6D22-2494-4AA5-B1F6-770469FC3572}" destId="{E12043C8-0A59-43B7-818E-5612C8E5A9A1}" srcOrd="0" destOrd="0" presId="urn:microsoft.com/office/officeart/2005/8/layout/vList2"/>
    <dgm:cxn modelId="{7F7F8072-BC0E-423B-9A36-92FCE64B944B}" type="presOf" srcId="{9C36C53B-5502-4AE9-B0F3-31817760ECB6}" destId="{792AF844-768A-47BF-9271-95884B40330D}" srcOrd="0" destOrd="2" presId="urn:microsoft.com/office/officeart/2005/8/layout/vList2"/>
    <dgm:cxn modelId="{DA97E889-71A6-40D4-81FD-E43AF91C7DB7}" type="presOf" srcId="{A725DDF5-6352-4B2F-A946-8C7456801BEC}" destId="{EBAE3250-299C-4CF1-8360-BE4E4C0CCA86}" srcOrd="0" destOrd="2" presId="urn:microsoft.com/office/officeart/2005/8/layout/vList2"/>
    <dgm:cxn modelId="{82C34E99-AD8A-4065-B02A-F60A70256A3E}" srcId="{B291721D-AB02-46AC-8DF7-4F531EF4C7CE}" destId="{05AD4106-7E15-4750-A978-C85764D36B3D}" srcOrd="2" destOrd="0" parTransId="{AA5C589E-B1C6-4089-A743-2007909256AF}" sibTransId="{6F4DAB9D-2062-4653-AFC0-DA778ED2DE9A}"/>
    <dgm:cxn modelId="{88038D18-8F75-4588-B1A6-77EC7FCF86D1}" srcId="{943C6D22-2494-4AA5-B1F6-770469FC3572}" destId="{60CBCB6C-99F3-44B1-A902-5823F70CD244}" srcOrd="0" destOrd="0" parTransId="{AB527707-6E09-457C-BF8A-6AE6AAA2D917}" sibTransId="{5D916289-D243-40C2-99F3-4DEC918D2A97}"/>
    <dgm:cxn modelId="{CCBCF4E2-85E7-4617-A687-75E126EC2DE8}" type="presParOf" srcId="{31877E3F-9261-4434-9B3C-A5C0AA2825E7}" destId="{094390CF-BB03-4704-B899-D9F47ECCB4E0}" srcOrd="0" destOrd="0" presId="urn:microsoft.com/office/officeart/2005/8/layout/vList2"/>
    <dgm:cxn modelId="{C180B7BE-4DF4-48C9-9930-54A453ABCA61}" type="presParOf" srcId="{31877E3F-9261-4434-9B3C-A5C0AA2825E7}" destId="{6839D14C-14B6-4C5C-81F6-0A23EA8031A3}" srcOrd="1" destOrd="0" presId="urn:microsoft.com/office/officeart/2005/8/layout/vList2"/>
    <dgm:cxn modelId="{193BE2F9-2ACA-4E1B-A069-86A33F68986F}" type="presParOf" srcId="{31877E3F-9261-4434-9B3C-A5C0AA2825E7}" destId="{E12043C8-0A59-43B7-818E-5612C8E5A9A1}" srcOrd="2" destOrd="0" presId="urn:microsoft.com/office/officeart/2005/8/layout/vList2"/>
    <dgm:cxn modelId="{BCD86125-4E83-4938-8A5A-55BFE2FA5838}" type="presParOf" srcId="{31877E3F-9261-4434-9B3C-A5C0AA2825E7}" destId="{792AF844-768A-47BF-9271-95884B40330D}" srcOrd="3" destOrd="0" presId="urn:microsoft.com/office/officeart/2005/8/layout/vList2"/>
    <dgm:cxn modelId="{8422FB28-154E-4F4B-B358-731B39CDE79A}" type="presParOf" srcId="{31877E3F-9261-4434-9B3C-A5C0AA2825E7}" destId="{CEE0878A-A225-4CA8-B405-53FD2372F300}" srcOrd="4" destOrd="0" presId="urn:microsoft.com/office/officeart/2005/8/layout/vList2"/>
    <dgm:cxn modelId="{CCEFF975-5F22-45F3-86B1-7AF600BFA90B}" type="presParOf" srcId="{31877E3F-9261-4434-9B3C-A5C0AA2825E7}" destId="{EBAE3250-299C-4CF1-8360-BE4E4C0CCA8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2B013-DFC8-4DAF-8E44-1FF200F6BCF3}">
      <dsp:nvSpPr>
        <dsp:cNvPr id="0" name=""/>
        <dsp:cNvSpPr/>
      </dsp:nvSpPr>
      <dsp:spPr>
        <a:xfrm>
          <a:off x="0" y="264486"/>
          <a:ext cx="6797675" cy="537264"/>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a:solidFill>
                <a:schemeClr val="tx1"/>
              </a:solidFill>
            </a:rPr>
            <a:t>Substring</a:t>
          </a:r>
          <a:endParaRPr lang="en-US" sz="2200" kern="1200" dirty="0">
            <a:solidFill>
              <a:schemeClr val="tx1"/>
            </a:solidFill>
          </a:endParaRPr>
        </a:p>
      </dsp:txBody>
      <dsp:txXfrm>
        <a:off x="26227" y="290713"/>
        <a:ext cx="6745221" cy="484810"/>
      </dsp:txXfrm>
    </dsp:sp>
    <dsp:sp modelId="{17290220-20DC-4D32-A3A6-42B8A2C15713}">
      <dsp:nvSpPr>
        <dsp:cNvPr id="0" name=""/>
        <dsp:cNvSpPr/>
      </dsp:nvSpPr>
      <dsp:spPr>
        <a:xfrm>
          <a:off x="0" y="801750"/>
          <a:ext cx="6797675" cy="18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71450" lvl="1" indent="-171450" algn="l" defTabSz="711200">
            <a:lnSpc>
              <a:spcPct val="90000"/>
            </a:lnSpc>
            <a:spcBef>
              <a:spcPct val="0"/>
            </a:spcBef>
            <a:spcAft>
              <a:spcPct val="20000"/>
            </a:spcAft>
            <a:buClr>
              <a:srgbClr val="DDA147"/>
            </a:buClr>
            <a:buFont typeface="Wingdings" panose="05000000000000000000" pitchFamily="2" charset="2"/>
            <a:buChar char="••"/>
          </a:pPr>
          <a:endParaRPr lang="en-US" sz="1600" kern="1200" dirty="0"/>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The substring() method allows you to extract a portion of a string. It takes either a starting index or a starting index and an ending index.</a:t>
          </a:r>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b="1" kern="1200" dirty="0"/>
            <a:t>Example:</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kern="1200" dirty="0"/>
            <a:t>String text = "Hello, world!";</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US" sz="1600" kern="1200" dirty="0"/>
            <a:t>String substring1 = </a:t>
          </a:r>
          <a:r>
            <a:rPr lang="en-US" sz="1600" kern="1200" dirty="0" err="1"/>
            <a:t>text.substring</a:t>
          </a:r>
          <a:r>
            <a:rPr lang="en-US" sz="1600" kern="1200" dirty="0"/>
            <a:t>(7);      // "world!"</a:t>
          </a:r>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kern="1200" dirty="0"/>
            <a:t>String substring2 = </a:t>
          </a:r>
          <a:r>
            <a:rPr lang="en-IN" sz="1600" kern="1200" dirty="0" err="1"/>
            <a:t>text.substring</a:t>
          </a:r>
          <a:r>
            <a:rPr lang="en-IN" sz="1600" kern="1200" dirty="0"/>
            <a:t>(0, 5);   // "Hello“</a:t>
          </a:r>
          <a:endParaRPr lang="en-US" sz="1600" kern="1200" dirty="0"/>
        </a:p>
      </dsp:txBody>
      <dsp:txXfrm>
        <a:off x="0" y="801750"/>
        <a:ext cx="6797675" cy="1854720"/>
      </dsp:txXfrm>
    </dsp:sp>
    <dsp:sp modelId="{C9B0E48A-E5A5-4B2C-8341-60B83056A506}">
      <dsp:nvSpPr>
        <dsp:cNvPr id="0" name=""/>
        <dsp:cNvSpPr/>
      </dsp:nvSpPr>
      <dsp:spPr>
        <a:xfrm>
          <a:off x="0" y="2743579"/>
          <a:ext cx="6093775" cy="543035"/>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i="0" kern="1200" dirty="0">
              <a:solidFill>
                <a:schemeClr val="tx1"/>
              </a:solidFill>
            </a:rPr>
            <a:t>Concatenation</a:t>
          </a:r>
          <a:endParaRPr lang="en-US" sz="1800" kern="1200" dirty="0">
            <a:solidFill>
              <a:schemeClr val="tx1"/>
            </a:solidFill>
          </a:endParaRPr>
        </a:p>
      </dsp:txBody>
      <dsp:txXfrm>
        <a:off x="26509" y="2770088"/>
        <a:ext cx="6040757" cy="490017"/>
      </dsp:txXfrm>
    </dsp:sp>
    <dsp:sp modelId="{A402DD8A-B0C4-40FD-9312-FB25100F7C74}">
      <dsp:nvSpPr>
        <dsp:cNvPr id="0" name=""/>
        <dsp:cNvSpPr/>
      </dsp:nvSpPr>
      <dsp:spPr>
        <a:xfrm>
          <a:off x="0" y="3199505"/>
          <a:ext cx="6797675"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71450" lvl="1" indent="-171450" algn="l" defTabSz="711200">
            <a:lnSpc>
              <a:spcPct val="90000"/>
            </a:lnSpc>
            <a:spcBef>
              <a:spcPct val="0"/>
            </a:spcBef>
            <a:spcAft>
              <a:spcPct val="20000"/>
            </a:spcAft>
            <a:buClr>
              <a:srgbClr val="DDA147"/>
            </a:buClr>
            <a:buFont typeface="Wingdings" panose="05000000000000000000" pitchFamily="2" charset="2"/>
            <a:buChar char="••"/>
          </a:pPr>
          <a:endParaRPr lang="en-US" sz="1600" kern="1200" dirty="0"/>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i="0" kern="1200" dirty="0"/>
            <a:t>String concatenation is done using the + operator or the concat() method.</a:t>
          </a:r>
          <a:endParaRPr lang="en-US" sz="1600" kern="1200" dirty="0"/>
        </a:p>
        <a:p>
          <a:pPr marL="171450" lvl="1" indent="-171450" algn="l" defTabSz="711200">
            <a:lnSpc>
              <a:spcPct val="90000"/>
            </a:lnSpc>
            <a:spcBef>
              <a:spcPct val="0"/>
            </a:spcBef>
            <a:spcAft>
              <a:spcPct val="20000"/>
            </a:spcAft>
            <a:buClr>
              <a:srgbClr val="DDA147"/>
            </a:buClr>
            <a:buFont typeface="Wingdings" panose="05000000000000000000" pitchFamily="2" charset="2"/>
            <a:buChar char="••"/>
          </a:pPr>
          <a:r>
            <a:rPr lang="en-US" sz="1600" b="1" i="0" kern="1200"/>
            <a:t>Example</a:t>
          </a:r>
          <a:r>
            <a:rPr lang="en-US" sz="1600" i="0" kern="1200"/>
            <a:t>:</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i="0" kern="1200"/>
            <a:t>String firstName = "John";</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i="0" kern="1200"/>
            <a:t>String lastName = "Doe";</a:t>
          </a:r>
          <a:endParaRPr lang="en-US" sz="1600" kern="120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i="0" kern="1200"/>
            <a:t>String fullName = firstName + " " + lastName; // "John Doe"</a:t>
          </a:r>
          <a:endParaRPr lang="en-US" sz="1600" kern="1200" dirty="0"/>
        </a:p>
        <a:p>
          <a:pPr marL="342900" lvl="2" indent="-171450" algn="l" defTabSz="711200">
            <a:lnSpc>
              <a:spcPct val="90000"/>
            </a:lnSpc>
            <a:spcBef>
              <a:spcPct val="0"/>
            </a:spcBef>
            <a:spcAft>
              <a:spcPct val="20000"/>
            </a:spcAft>
            <a:buClr>
              <a:srgbClr val="DDA147"/>
            </a:buClr>
            <a:buFont typeface="Wingdings" panose="05000000000000000000" pitchFamily="2" charset="2"/>
            <a:buChar char="••"/>
          </a:pPr>
          <a:r>
            <a:rPr lang="en-IN" sz="1600" i="0" kern="1200"/>
            <a:t>String concatenated = firstName.concat(" ").concat(lastName);  // "John Doe"</a:t>
          </a:r>
          <a:endParaRPr lang="en-US" sz="1600" kern="1200" dirty="0"/>
        </a:p>
      </dsp:txBody>
      <dsp:txXfrm>
        <a:off x="0" y="3199505"/>
        <a:ext cx="6797675" cy="218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ECC2-C22F-4733-809E-F43F4814F486}">
      <dsp:nvSpPr>
        <dsp:cNvPr id="0" name=""/>
        <dsp:cNvSpPr/>
      </dsp:nvSpPr>
      <dsp:spPr>
        <a:xfrm>
          <a:off x="0" y="49578"/>
          <a:ext cx="6797675" cy="455715"/>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Converting Case</a:t>
          </a:r>
          <a:endParaRPr lang="en-US" sz="1900" kern="1200" dirty="0">
            <a:solidFill>
              <a:schemeClr val="tx1"/>
            </a:solidFill>
          </a:endParaRPr>
        </a:p>
      </dsp:txBody>
      <dsp:txXfrm>
        <a:off x="22246" y="71824"/>
        <a:ext cx="6753183" cy="411223"/>
      </dsp:txXfrm>
    </dsp:sp>
    <dsp:sp modelId="{DED5FB0E-E430-4E11-966F-822FE7503F56}">
      <dsp:nvSpPr>
        <dsp:cNvPr id="0" name=""/>
        <dsp:cNvSpPr/>
      </dsp:nvSpPr>
      <dsp:spPr>
        <a:xfrm>
          <a:off x="0" y="542106"/>
          <a:ext cx="6797675" cy="176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You can convert the case of a string using toLowerCase() and toUpperCase() methods.</a:t>
          </a:r>
        </a:p>
        <a:p>
          <a:pPr marL="228600" lvl="2" indent="-114300" algn="l" defTabSz="666750">
            <a:lnSpc>
              <a:spcPct val="90000"/>
            </a:lnSpc>
            <a:spcBef>
              <a:spcPct val="0"/>
            </a:spcBef>
            <a:spcAft>
              <a:spcPct val="20000"/>
            </a:spcAft>
            <a:buClr>
              <a:srgbClr val="DDA147"/>
            </a:buClr>
            <a:buFont typeface="Wingdings" panose="05000000000000000000" pitchFamily="2" charset="2"/>
            <a:buChar char="••"/>
          </a:pPr>
          <a:r>
            <a:rPr lang="en-US" sz="1500" b="1" kern="1200" dirty="0"/>
            <a:t>Example:</a:t>
          </a:r>
          <a:endParaRPr lang="en-US" sz="1500" kern="1200" dirty="0"/>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text = "Hello, world!";</a:t>
          </a:r>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lowerCase = text.toLowerCase(); // "hello, world!"</a:t>
          </a:r>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upperCase = text.toUpperCase(); // "HELLO, WORLD!"</a:t>
          </a:r>
        </a:p>
        <a:p>
          <a:pPr marL="114300" lvl="1" indent="-114300" algn="l" defTabSz="666750">
            <a:lnSpc>
              <a:spcPct val="90000"/>
            </a:lnSpc>
            <a:spcBef>
              <a:spcPct val="0"/>
            </a:spcBef>
            <a:spcAft>
              <a:spcPct val="20000"/>
            </a:spcAft>
            <a:buClr>
              <a:srgbClr val="DDA147"/>
            </a:buClr>
            <a:buFont typeface="Wingdings" panose="05000000000000000000" pitchFamily="2" charset="2"/>
            <a:buChar char="••"/>
          </a:pPr>
          <a:endParaRPr lang="en-US" sz="1500" kern="1200" dirty="0"/>
        </a:p>
      </dsp:txBody>
      <dsp:txXfrm>
        <a:off x="0" y="542106"/>
        <a:ext cx="6797675" cy="1769849"/>
      </dsp:txXfrm>
    </dsp:sp>
    <dsp:sp modelId="{05C1C9DC-70B1-41D2-B9EE-FD772930F5F5}">
      <dsp:nvSpPr>
        <dsp:cNvPr id="0" name=""/>
        <dsp:cNvSpPr/>
      </dsp:nvSpPr>
      <dsp:spPr>
        <a:xfrm>
          <a:off x="0" y="2311956"/>
          <a:ext cx="6797675" cy="455715"/>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Trimming</a:t>
          </a:r>
          <a:endParaRPr lang="en-US" sz="1900" kern="1200" dirty="0">
            <a:solidFill>
              <a:schemeClr val="tx1"/>
            </a:solidFill>
          </a:endParaRPr>
        </a:p>
      </dsp:txBody>
      <dsp:txXfrm>
        <a:off x="22246" y="2334202"/>
        <a:ext cx="6753183" cy="411223"/>
      </dsp:txXfrm>
    </dsp:sp>
    <dsp:sp modelId="{4CBB94E5-1E9E-483C-80DB-DC3D0D421054}">
      <dsp:nvSpPr>
        <dsp:cNvPr id="0" name=""/>
        <dsp:cNvSpPr/>
      </dsp:nvSpPr>
      <dsp:spPr>
        <a:xfrm>
          <a:off x="0" y="2767671"/>
          <a:ext cx="6797675"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The trim() method removes leading and trailing whitespace from a string.</a:t>
          </a:r>
        </a:p>
        <a:p>
          <a:pPr marL="228600" lvl="2" indent="-114300" algn="l" defTabSz="666750">
            <a:lnSpc>
              <a:spcPct val="90000"/>
            </a:lnSpc>
            <a:spcBef>
              <a:spcPct val="0"/>
            </a:spcBef>
            <a:spcAft>
              <a:spcPct val="20000"/>
            </a:spcAft>
            <a:buClr>
              <a:srgbClr val="DDA147"/>
            </a:buClr>
            <a:buFont typeface="Wingdings" panose="05000000000000000000" pitchFamily="2" charset="2"/>
            <a:buChar char="••"/>
          </a:pPr>
          <a:r>
            <a:rPr lang="en-US" sz="1500" b="1" kern="1200" dirty="0"/>
            <a:t>Example:</a:t>
          </a:r>
          <a:endParaRPr lang="en-US" sz="1500" kern="1200" dirty="0"/>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text = "   Hello, world!   ";</a:t>
          </a:r>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trimmed = text.trim(); // "Hello, world!“</a:t>
          </a:r>
        </a:p>
        <a:p>
          <a:pPr marL="228600" lvl="2" indent="-114300" algn="l" defTabSz="666750">
            <a:lnSpc>
              <a:spcPct val="90000"/>
            </a:lnSpc>
            <a:spcBef>
              <a:spcPct val="0"/>
            </a:spcBef>
            <a:spcAft>
              <a:spcPct val="20000"/>
            </a:spcAft>
            <a:buClr>
              <a:srgbClr val="DDA147"/>
            </a:buClr>
            <a:buFont typeface="Wingdings" panose="05000000000000000000" pitchFamily="2" charset="2"/>
            <a:buChar char="••"/>
          </a:pPr>
          <a:endParaRPr lang="en-US" sz="1500" kern="1200" dirty="0"/>
        </a:p>
      </dsp:txBody>
      <dsp:txXfrm>
        <a:off x="0" y="2767671"/>
        <a:ext cx="6797675" cy="1297889"/>
      </dsp:txXfrm>
    </dsp:sp>
    <dsp:sp modelId="{F7AC471F-A545-479A-A40B-E3C7F1F675F5}">
      <dsp:nvSpPr>
        <dsp:cNvPr id="0" name=""/>
        <dsp:cNvSpPr/>
      </dsp:nvSpPr>
      <dsp:spPr>
        <a:xfrm>
          <a:off x="0" y="4065561"/>
          <a:ext cx="6797675" cy="455715"/>
        </a:xfrm>
        <a:prstGeom prst="roundRect">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Replacing Substrings</a:t>
          </a:r>
          <a:endParaRPr lang="en-US" sz="1900" kern="1200" dirty="0">
            <a:solidFill>
              <a:schemeClr val="tx1"/>
            </a:solidFill>
          </a:endParaRPr>
        </a:p>
      </dsp:txBody>
      <dsp:txXfrm>
        <a:off x="22246" y="4087807"/>
        <a:ext cx="6753183" cy="411223"/>
      </dsp:txXfrm>
    </dsp:sp>
    <dsp:sp modelId="{F1B6D4C2-5C03-4402-BE1D-3651B878166D}">
      <dsp:nvSpPr>
        <dsp:cNvPr id="0" name=""/>
        <dsp:cNvSpPr/>
      </dsp:nvSpPr>
      <dsp:spPr>
        <a:xfrm>
          <a:off x="0" y="4521276"/>
          <a:ext cx="6797675"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The replace() method replaces occurrences of a substring with another string.</a:t>
          </a:r>
        </a:p>
        <a:p>
          <a:pPr marL="228600" lvl="2" indent="-114300" algn="l" defTabSz="666750">
            <a:lnSpc>
              <a:spcPct val="90000"/>
            </a:lnSpc>
            <a:spcBef>
              <a:spcPct val="0"/>
            </a:spcBef>
            <a:spcAft>
              <a:spcPct val="20000"/>
            </a:spcAft>
            <a:buClr>
              <a:srgbClr val="DDA147"/>
            </a:buClr>
            <a:buFont typeface="Wingdings" panose="05000000000000000000" pitchFamily="2" charset="2"/>
            <a:buChar char="••"/>
          </a:pPr>
          <a:r>
            <a:rPr lang="en-US" sz="1500" b="1" kern="1200" dirty="0"/>
            <a:t>Example:</a:t>
          </a:r>
          <a:endParaRPr lang="en-US" sz="1500" kern="1200" dirty="0"/>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text = "Hello, world!";</a:t>
          </a:r>
        </a:p>
        <a:p>
          <a:pPr marL="342900" lvl="3" indent="-114300" algn="l" defTabSz="666750">
            <a:lnSpc>
              <a:spcPct val="90000"/>
            </a:lnSpc>
            <a:spcBef>
              <a:spcPct val="0"/>
            </a:spcBef>
            <a:spcAft>
              <a:spcPct val="20000"/>
            </a:spcAft>
            <a:buClr>
              <a:srgbClr val="DDA147"/>
            </a:buClr>
            <a:buFont typeface="Wingdings" panose="05000000000000000000" pitchFamily="2" charset="2"/>
            <a:buChar char="••"/>
          </a:pPr>
          <a:r>
            <a:rPr lang="en-US" sz="1500" kern="1200" dirty="0"/>
            <a:t>String replaced = text.replace("world", "universe"); // "Hello, universe!"</a:t>
          </a:r>
        </a:p>
      </dsp:txBody>
      <dsp:txXfrm>
        <a:off x="0" y="4521276"/>
        <a:ext cx="6797675" cy="1042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33338-E75D-4407-BB05-218AAADBAA44}" type="datetimeFigureOut">
              <a:rPr lang="en-IN" smtClean="0"/>
              <a:t>29-11-2023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6A2BF-8EB5-4CC1-94F5-0DE53B7FCDFA}" type="slidenum">
              <a:rPr lang="en-IN" smtClean="0"/>
              <a:t>‹#›</a:t>
            </a:fld>
            <a:endParaRPr lang="en-IN"/>
          </a:p>
        </p:txBody>
      </p:sp>
    </p:spTree>
    <p:extLst>
      <p:ext uri="{BB962C8B-B14F-4D97-AF65-F5344CB8AC3E}">
        <p14:creationId xmlns:p14="http://schemas.microsoft.com/office/powerpoint/2010/main" val="192066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982185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11/29/2023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11/29/2023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11/29/2023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dirty="0"/>
              <a:t>- </a:t>
            </a:r>
            <a:r>
              <a:rPr lang="en-US" b="1" dirty="0"/>
              <a:t>Bharath 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89CFC0-0F98-8F80-60C9-1076654E2427}"/>
              </a:ext>
            </a:extLst>
          </p:cNvPr>
          <p:cNvSpPr>
            <a:spLocks noGrp="1"/>
          </p:cNvSpPr>
          <p:nvPr>
            <p:ph type="title"/>
          </p:nvPr>
        </p:nvSpPr>
        <p:spPr/>
        <p:txBody>
          <a:bodyPr>
            <a:normAutofit/>
          </a:bodyPr>
          <a:lstStyle/>
          <a:p>
            <a:r>
              <a:rPr lang="en-US" sz="4800" b="1" i="0" dirty="0">
                <a:effectLst/>
              </a:rPr>
              <a:t>Common Array Operations (Finding Sum, Average, Max, Min) Hands-on</a:t>
            </a:r>
            <a:endParaRPr lang="en-IN" sz="4800" dirty="0"/>
          </a:p>
        </p:txBody>
      </p:sp>
    </p:spTree>
    <p:extLst>
      <p:ext uri="{BB962C8B-B14F-4D97-AF65-F5344CB8AC3E}">
        <p14:creationId xmlns:p14="http://schemas.microsoft.com/office/powerpoint/2010/main" val="367927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Multidimensional Arrays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Creating and working with 2D Arrays</a:t>
            </a:r>
          </a:p>
          <a:p>
            <a:pPr>
              <a:buFont typeface="Wingdings" panose="05000000000000000000" pitchFamily="2" charset="2"/>
              <a:buChar char="Ø"/>
            </a:pPr>
            <a:r>
              <a:rPr lang="en-US" dirty="0"/>
              <a:t>Applications of multidimensional Arrays</a:t>
            </a:r>
          </a:p>
          <a:p>
            <a:endParaRPr lang="en-IN" dirty="0"/>
          </a:p>
        </p:txBody>
      </p:sp>
    </p:spTree>
    <p:extLst>
      <p:ext uri="{BB962C8B-B14F-4D97-AF65-F5344CB8AC3E}">
        <p14:creationId xmlns:p14="http://schemas.microsoft.com/office/powerpoint/2010/main" val="211373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A385CFB-71E3-C577-F654-9C04A19841F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Söhne"/>
              </a:rPr>
              <a:t>2D Arrays</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7CAA807-A4B4-74B5-02BE-52A0B2F6DCB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0" i="0" dirty="0">
                <a:effectLst/>
              </a:rPr>
              <a:t>A 2D array, also known as a matrix, is an array of arrays. It's a data structure that represents a table of values organized in rows and columns.</a:t>
            </a:r>
          </a:p>
          <a:p>
            <a:r>
              <a:rPr lang="en-US" sz="1600" b="0" i="0" dirty="0">
                <a:effectLst/>
              </a:rPr>
              <a:t> In Java, you can create and manipulate 2D arrays as follows:</a:t>
            </a:r>
          </a:p>
          <a:p>
            <a:pPr>
              <a:buFont typeface="Wingdings" panose="05000000000000000000" pitchFamily="2" charset="2"/>
              <a:buChar char="Ø"/>
            </a:pPr>
            <a:r>
              <a:rPr lang="en-IN" sz="1600" b="1" i="0" dirty="0">
                <a:effectLst/>
              </a:rPr>
              <a:t>Creating a 2D Array:</a:t>
            </a:r>
          </a:p>
          <a:p>
            <a:pPr marL="201168" lvl="1" indent="0">
              <a:buNone/>
            </a:pPr>
            <a:r>
              <a:rPr lang="en-US" sz="1600" dirty="0"/>
              <a:t>    int[][] matrix = new int[rowCount][columnCount];</a:t>
            </a:r>
          </a:p>
          <a:p>
            <a:pPr>
              <a:buFont typeface="Wingdings" panose="05000000000000000000" pitchFamily="2" charset="2"/>
              <a:buChar char="Ø"/>
            </a:pPr>
            <a:r>
              <a:rPr lang="en-IN" sz="1600" b="1" i="0" dirty="0">
                <a:effectLst/>
              </a:rPr>
              <a:t>Initializing a 2D Array:</a:t>
            </a:r>
            <a:endParaRPr lang="en-US" sz="1600" b="1" i="0" dirty="0">
              <a:effectLst/>
            </a:endParaRPr>
          </a:p>
          <a:p>
            <a:pPr marL="201168" lvl="1" indent="0">
              <a:buNone/>
            </a:pPr>
            <a:r>
              <a:rPr lang="en-IN" sz="1600" dirty="0"/>
              <a:t>    int[][] matrix = {</a:t>
            </a:r>
          </a:p>
          <a:p>
            <a:pPr marL="201168" lvl="1" indent="0">
              <a:buNone/>
            </a:pPr>
            <a:r>
              <a:rPr lang="en-IN" sz="1600" dirty="0"/>
              <a:t>        {1, 2, 3},</a:t>
            </a:r>
          </a:p>
          <a:p>
            <a:pPr marL="201168" lvl="1" indent="0">
              <a:buNone/>
            </a:pPr>
            <a:r>
              <a:rPr lang="en-IN" sz="1600" dirty="0"/>
              <a:t>        {4, 5, 6},</a:t>
            </a:r>
          </a:p>
          <a:p>
            <a:pPr marL="201168" lvl="1" indent="0">
              <a:buNone/>
            </a:pPr>
            <a:r>
              <a:rPr lang="en-IN" sz="1600" dirty="0"/>
              <a:t>        {7, 8, 9}</a:t>
            </a:r>
          </a:p>
          <a:p>
            <a:pPr marL="201168" lvl="1" indent="0">
              <a:buNone/>
            </a:pPr>
            <a:r>
              <a:rPr lang="en-IN" sz="1600" dirty="0"/>
              <a:t>    };</a:t>
            </a:r>
          </a:p>
          <a:p>
            <a:pPr marL="201168" lvl="1" indent="0">
              <a:buNone/>
            </a:pPr>
            <a:endParaRPr lang="en-IN" dirty="0"/>
          </a:p>
        </p:txBody>
      </p:sp>
    </p:spTree>
    <p:extLst>
      <p:ext uri="{BB962C8B-B14F-4D97-AF65-F5344CB8AC3E}">
        <p14:creationId xmlns:p14="http://schemas.microsoft.com/office/powerpoint/2010/main" val="266232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B87CD5DF-30A3-3B80-E2E9-DA684F5B48AE}"/>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Söhne"/>
              </a:rPr>
              <a:t>2D Arrays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315C4B8-6B4A-927B-76C6-C9AEAEE75344}"/>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b="1" i="0" dirty="0">
                <a:effectLst/>
              </a:rPr>
              <a:t>Accessing Elements in a 2D Array:</a:t>
            </a:r>
          </a:p>
          <a:p>
            <a:pPr marL="201168" lvl="1" indent="0">
              <a:buNone/>
            </a:pPr>
            <a:r>
              <a:rPr lang="en-US" dirty="0"/>
              <a:t>    int value = matrix[rowIndex][columnIndex];</a:t>
            </a:r>
          </a:p>
          <a:p>
            <a:pPr>
              <a:buFont typeface="Wingdings" panose="05000000000000000000" pitchFamily="2" charset="2"/>
              <a:buChar char="Ø"/>
            </a:pPr>
            <a:r>
              <a:rPr lang="en-US" b="1" i="0" dirty="0">
                <a:effectLst/>
              </a:rPr>
              <a:t>Looping Through a 2D Array:</a:t>
            </a:r>
          </a:p>
          <a:p>
            <a:pPr lvl="1"/>
            <a:endParaRPr lang="en-US" dirty="0"/>
          </a:p>
          <a:p>
            <a:pPr marL="384048" lvl="2" indent="0">
              <a:lnSpc>
                <a:spcPct val="0"/>
              </a:lnSpc>
              <a:buNone/>
            </a:pPr>
            <a:r>
              <a:rPr lang="en-IN" sz="1600" dirty="0"/>
              <a:t>for (int i = 0; i &lt; rowCount; i++) {</a:t>
            </a:r>
          </a:p>
          <a:p>
            <a:pPr>
              <a:lnSpc>
                <a:spcPct val="0"/>
              </a:lnSpc>
            </a:pPr>
            <a:r>
              <a:rPr lang="en-IN" sz="1600" dirty="0"/>
              <a:t>        for (int j = 0; j &lt; columnCount; j++) {</a:t>
            </a:r>
          </a:p>
          <a:p>
            <a:pPr>
              <a:lnSpc>
                <a:spcPct val="0"/>
              </a:lnSpc>
            </a:pPr>
            <a:r>
              <a:rPr lang="en-IN" sz="1600" dirty="0"/>
              <a:t>            System.out.print(matrix[i][j] + " ");</a:t>
            </a:r>
          </a:p>
          <a:p>
            <a:pPr>
              <a:lnSpc>
                <a:spcPct val="0"/>
              </a:lnSpc>
            </a:pPr>
            <a:r>
              <a:rPr lang="en-IN" sz="1600" dirty="0"/>
              <a:t>        }</a:t>
            </a:r>
          </a:p>
          <a:p>
            <a:pPr>
              <a:lnSpc>
                <a:spcPct val="0"/>
              </a:lnSpc>
            </a:pPr>
            <a:r>
              <a:rPr lang="en-IN" sz="1600" dirty="0"/>
              <a:t>        System.out.println();</a:t>
            </a:r>
          </a:p>
          <a:p>
            <a:pPr>
              <a:lnSpc>
                <a:spcPct val="0"/>
              </a:lnSpc>
            </a:pPr>
            <a:r>
              <a:rPr lang="en-IN" sz="1600" dirty="0"/>
              <a:t>    }</a:t>
            </a:r>
          </a:p>
        </p:txBody>
      </p:sp>
    </p:spTree>
    <p:extLst>
      <p:ext uri="{BB962C8B-B14F-4D97-AF65-F5344CB8AC3E}">
        <p14:creationId xmlns:p14="http://schemas.microsoft.com/office/powerpoint/2010/main" val="148585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32C9C2C-F917-E0F4-46C2-C74B5719A83A}"/>
              </a:ext>
            </a:extLst>
          </p:cNvPr>
          <p:cNvSpPr>
            <a:spLocks noGrp="1"/>
          </p:cNvSpPr>
          <p:nvPr>
            <p:ph type="title"/>
          </p:nvPr>
        </p:nvSpPr>
        <p:spPr>
          <a:xfrm>
            <a:off x="198408" y="605896"/>
            <a:ext cx="3674852" cy="5646208"/>
          </a:xfrm>
        </p:spPr>
        <p:txBody>
          <a:bodyPr anchor="ctr">
            <a:normAutofit/>
          </a:bodyPr>
          <a:lstStyle/>
          <a:p>
            <a:r>
              <a:rPr lang="en-US" sz="3100" b="1" i="0" dirty="0">
                <a:solidFill>
                  <a:srgbClr val="FFFFFF"/>
                </a:solidFill>
                <a:effectLst/>
                <a:latin typeface="Söhne"/>
              </a:rPr>
              <a:t>Applications of Multidimensional Arrays</a:t>
            </a:r>
            <a:endParaRPr lang="en-IN" sz="31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1C4516C-5A87-9954-B115-10FBD7A0FEFD}"/>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i="0" dirty="0">
                <a:effectLst/>
              </a:rPr>
              <a:t>Matrices and Grids:</a:t>
            </a:r>
            <a:r>
              <a:rPr lang="en-US" sz="1600" b="0" i="0" dirty="0">
                <a:effectLst/>
              </a:rPr>
              <a:t> Multidimensional arrays are commonly used to represent matrices and grids in mathematical computations, graphics, and simulations.</a:t>
            </a:r>
          </a:p>
          <a:p>
            <a:pPr>
              <a:buFont typeface="Wingdings" panose="05000000000000000000" pitchFamily="2" charset="2"/>
              <a:buChar char="Ø"/>
            </a:pPr>
            <a:r>
              <a:rPr lang="en-US" sz="1600" b="1" i="0" dirty="0">
                <a:effectLst/>
              </a:rPr>
              <a:t>Board Games:</a:t>
            </a:r>
            <a:r>
              <a:rPr lang="en-US" sz="1600" b="0" i="0" dirty="0">
                <a:effectLst/>
              </a:rPr>
              <a:t> 2D arrays can represent the playing board of various games like chess, tic-tac-toe, and battleship.</a:t>
            </a:r>
          </a:p>
          <a:p>
            <a:pPr>
              <a:buFont typeface="Wingdings" panose="05000000000000000000" pitchFamily="2" charset="2"/>
              <a:buChar char="Ø"/>
            </a:pPr>
            <a:r>
              <a:rPr lang="en-US" sz="1600" b="1" i="0" dirty="0">
                <a:effectLst/>
              </a:rPr>
              <a:t>Image Processing:</a:t>
            </a:r>
            <a:r>
              <a:rPr lang="en-US" sz="1600" b="0" i="0" dirty="0">
                <a:effectLst/>
              </a:rPr>
              <a:t> In image processing, a 2D array can represent the pixels of an image, where each element stores color or intensity information.</a:t>
            </a:r>
          </a:p>
          <a:p>
            <a:pPr>
              <a:buFont typeface="Wingdings" panose="05000000000000000000" pitchFamily="2" charset="2"/>
              <a:buChar char="Ø"/>
            </a:pPr>
            <a:r>
              <a:rPr lang="en-US" sz="1600" b="1" i="0" dirty="0">
                <a:effectLst/>
              </a:rPr>
              <a:t>Tabular Data:</a:t>
            </a:r>
            <a:r>
              <a:rPr lang="en-US" sz="1600" b="0" i="0" dirty="0">
                <a:effectLst/>
              </a:rPr>
              <a:t> When dealing with tabular data, a 2D array can be used to store rows and columns of data.</a:t>
            </a:r>
          </a:p>
          <a:p>
            <a:pPr>
              <a:buFont typeface="Wingdings" panose="05000000000000000000" pitchFamily="2" charset="2"/>
              <a:buChar char="Ø"/>
            </a:pPr>
            <a:r>
              <a:rPr lang="en-US" sz="1600" b="1" i="0" dirty="0">
                <a:effectLst/>
              </a:rPr>
              <a:t>Sudoku Solving:</a:t>
            </a:r>
            <a:r>
              <a:rPr lang="en-US" sz="1600" b="0" i="0" dirty="0">
                <a:effectLst/>
              </a:rPr>
              <a:t> 2D arrays are used to represent the Sudoku puzzle and are essential for solving algorithms.</a:t>
            </a:r>
          </a:p>
          <a:p>
            <a:pPr>
              <a:buFont typeface="Wingdings" panose="05000000000000000000" pitchFamily="2" charset="2"/>
              <a:buChar char="Ø"/>
            </a:pPr>
            <a:r>
              <a:rPr lang="en-US" sz="1600" b="1" i="0" dirty="0">
                <a:effectLst/>
              </a:rPr>
              <a:t>Puzzle Solving:</a:t>
            </a:r>
            <a:r>
              <a:rPr lang="en-US" sz="1600" b="0" i="0" dirty="0">
                <a:effectLst/>
              </a:rPr>
              <a:t> Multidimensional arrays can be used to represent puzzles like crosswords, word searches, and mazes.</a:t>
            </a:r>
          </a:p>
          <a:p>
            <a:pPr>
              <a:buFont typeface="Wingdings" panose="05000000000000000000" pitchFamily="2" charset="2"/>
              <a:buChar char="Ø"/>
            </a:pPr>
            <a:r>
              <a:rPr lang="en-US" sz="1600" b="1" i="0" dirty="0">
                <a:effectLst/>
              </a:rPr>
              <a:t>Financial Calculations:</a:t>
            </a:r>
            <a:r>
              <a:rPr lang="en-US" sz="1600" b="0" i="0" dirty="0">
                <a:effectLst/>
              </a:rPr>
              <a:t> Arrays can be used to store financial data, such as stock prices over time, for analysis and predictions.</a:t>
            </a:r>
          </a:p>
          <a:p>
            <a:endParaRPr lang="en-IN" sz="1400" dirty="0"/>
          </a:p>
        </p:txBody>
      </p:sp>
    </p:spTree>
    <p:extLst>
      <p:ext uri="{BB962C8B-B14F-4D97-AF65-F5344CB8AC3E}">
        <p14:creationId xmlns:p14="http://schemas.microsoft.com/office/powerpoint/2010/main" val="39922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89CFC0-0F98-8F80-60C9-1076654E2427}"/>
              </a:ext>
            </a:extLst>
          </p:cNvPr>
          <p:cNvSpPr>
            <a:spLocks noGrp="1"/>
          </p:cNvSpPr>
          <p:nvPr>
            <p:ph type="title"/>
          </p:nvPr>
        </p:nvSpPr>
        <p:spPr/>
        <p:txBody>
          <a:bodyPr>
            <a:normAutofit/>
          </a:bodyPr>
          <a:lstStyle/>
          <a:p>
            <a:r>
              <a:rPr lang="en-US" sz="4800" b="1" i="0" dirty="0" smtClean="0">
                <a:effectLst/>
              </a:rPr>
              <a:t>Two Dimension Array Examples</a:t>
            </a:r>
            <a:endParaRPr lang="en-IN" sz="4800" dirty="0"/>
          </a:p>
        </p:txBody>
      </p:sp>
    </p:spTree>
    <p:extLst>
      <p:ext uri="{BB962C8B-B14F-4D97-AF65-F5344CB8AC3E}">
        <p14:creationId xmlns:p14="http://schemas.microsoft.com/office/powerpoint/2010/main" val="234814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Strings in Java</a:t>
            </a:r>
          </a:p>
          <a:p>
            <a:pPr>
              <a:buFont typeface="Wingdings" panose="05000000000000000000" pitchFamily="2" charset="2"/>
              <a:buChar char="Ø"/>
            </a:pPr>
            <a:r>
              <a:rPr lang="en-IN" b="0" i="0" dirty="0">
                <a:solidFill>
                  <a:srgbClr val="374151"/>
                </a:solidFill>
                <a:effectLst/>
              </a:rPr>
              <a:t>String Basics</a:t>
            </a:r>
            <a:endParaRPr lang="en-IN" dirty="0"/>
          </a:p>
          <a:p>
            <a:pPr>
              <a:buFont typeface="Wingdings" panose="05000000000000000000" pitchFamily="2" charset="2"/>
              <a:buChar char="Ø"/>
            </a:pPr>
            <a:r>
              <a:rPr lang="en-IN" dirty="0"/>
              <a:t>String declaration and initialization</a:t>
            </a:r>
          </a:p>
          <a:p>
            <a:r>
              <a:rPr lang="en-IN" dirty="0"/>
              <a:t/>
            </a:r>
            <a:br>
              <a:rPr lang="en-IN" dirty="0"/>
            </a:br>
            <a:endParaRPr lang="en-IN" dirty="0"/>
          </a:p>
        </p:txBody>
      </p:sp>
    </p:spTree>
    <p:extLst>
      <p:ext uri="{BB962C8B-B14F-4D97-AF65-F5344CB8AC3E}">
        <p14:creationId xmlns:p14="http://schemas.microsoft.com/office/powerpoint/2010/main" val="342804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8EF37485-5EAE-8484-2D97-C943E029C09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Strings</a:t>
            </a:r>
            <a:endParaRPr lang="en-IN" sz="3600" b="1">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ED4AEB1-0B59-9F05-F1F9-2311A35400B6}"/>
              </a:ext>
            </a:extLst>
          </p:cNvPr>
          <p:cNvSpPr>
            <a:spLocks noGrp="1"/>
          </p:cNvSpPr>
          <p:nvPr>
            <p:ph idx="1"/>
          </p:nvPr>
        </p:nvSpPr>
        <p:spPr>
          <a:xfrm>
            <a:off x="4742016" y="605896"/>
            <a:ext cx="6413663" cy="5646208"/>
          </a:xfrm>
        </p:spPr>
        <p:txBody>
          <a:bodyPr anchor="ctr">
            <a:normAutofit/>
          </a:bodyPr>
          <a:lstStyle/>
          <a:p>
            <a:r>
              <a:rPr lang="en-US" sz="1600" dirty="0"/>
              <a:t>In Java, a string is a </a:t>
            </a:r>
            <a:r>
              <a:rPr lang="en-US" sz="1600" b="1" dirty="0"/>
              <a:t>sequence of characters</a:t>
            </a:r>
            <a:r>
              <a:rPr lang="en-US" sz="1600" dirty="0"/>
              <a:t>. It is one of the fundamental data types used to represent and manipulate </a:t>
            </a:r>
            <a:r>
              <a:rPr lang="en-US" sz="1600" b="1" dirty="0"/>
              <a:t>textual data</a:t>
            </a:r>
            <a:r>
              <a:rPr lang="en-US" sz="1600" dirty="0"/>
              <a:t>. </a:t>
            </a:r>
            <a:endParaRPr lang="en-US" sz="1600" dirty="0" smtClean="0"/>
          </a:p>
          <a:p>
            <a:r>
              <a:rPr lang="en-US" sz="1600" dirty="0" smtClean="0"/>
              <a:t>Strings </a:t>
            </a:r>
            <a:r>
              <a:rPr lang="en-US" sz="1600" dirty="0"/>
              <a:t>in Java are instances of the String class, which is part of the Java standard library.</a:t>
            </a:r>
          </a:p>
          <a:p>
            <a:endParaRPr lang="en-US" sz="1600" dirty="0"/>
          </a:p>
          <a:p>
            <a:pPr marL="578358" lvl="1" indent="-285750">
              <a:buFont typeface="Wingdings" panose="05000000000000000000" pitchFamily="2" charset="2"/>
              <a:buChar char="Ø"/>
            </a:pPr>
            <a:r>
              <a:rPr lang="en-US" sz="1600" b="1" i="0" dirty="0">
                <a:effectLst/>
              </a:rPr>
              <a:t>Declaring and Initializing Strings using String Literals:</a:t>
            </a:r>
          </a:p>
          <a:p>
            <a:pPr marL="658368" lvl="3" indent="0">
              <a:buNone/>
            </a:pPr>
            <a:r>
              <a:rPr lang="en-US" sz="1600" dirty="0"/>
              <a:t> The most common way to create a string is by using a string literal, enclosed in double quotes. For example:</a:t>
            </a:r>
          </a:p>
          <a:p>
            <a:pPr marL="566928" lvl="3" indent="0">
              <a:buNone/>
            </a:pPr>
            <a:r>
              <a:rPr lang="en-IN" sz="1600" dirty="0"/>
              <a:t>  </a:t>
            </a:r>
            <a:r>
              <a:rPr lang="en-IN" sz="1600" b="1" dirty="0"/>
              <a:t>String message = "Hello, world!";</a:t>
            </a:r>
          </a:p>
          <a:p>
            <a:pPr marL="566928" lvl="3" indent="0">
              <a:buNone/>
            </a:pPr>
            <a:endParaRPr lang="en-IN" sz="1600" dirty="0"/>
          </a:p>
          <a:p>
            <a:pPr marL="578358" lvl="1" indent="-285750">
              <a:buFont typeface="Wingdings" panose="05000000000000000000" pitchFamily="2" charset="2"/>
              <a:buChar char="Ø"/>
            </a:pPr>
            <a:r>
              <a:rPr lang="en-US" sz="1600" b="1" dirty="0"/>
              <a:t>Using the new Keyword and the String Constructor:</a:t>
            </a:r>
          </a:p>
          <a:p>
            <a:pPr marL="566928" lvl="3" indent="0">
              <a:buNone/>
            </a:pPr>
            <a:r>
              <a:rPr lang="en-US" sz="1600" dirty="0"/>
              <a:t>  // Declaring and initializing a string using the String constructor</a:t>
            </a:r>
          </a:p>
          <a:p>
            <a:pPr marL="566928" lvl="3" indent="0">
              <a:buNone/>
            </a:pPr>
            <a:r>
              <a:rPr lang="en-US" sz="1600" dirty="0"/>
              <a:t>  </a:t>
            </a:r>
            <a:r>
              <a:rPr lang="en-US" sz="1600" b="1" dirty="0"/>
              <a:t>String message = new String("Welcome to Java!");</a:t>
            </a:r>
          </a:p>
          <a:p>
            <a:endParaRPr lang="en-IN" dirty="0">
              <a:latin typeface="Consolas" panose="020B0609020204030204" pitchFamily="49" charset="0"/>
            </a:endParaRPr>
          </a:p>
          <a:p>
            <a:endParaRPr lang="en-IN" dirty="0"/>
          </a:p>
        </p:txBody>
      </p:sp>
    </p:spTree>
    <p:extLst>
      <p:ext uri="{BB962C8B-B14F-4D97-AF65-F5344CB8AC3E}">
        <p14:creationId xmlns:p14="http://schemas.microsoft.com/office/powerpoint/2010/main" val="139955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B7D75AF5-42D6-B3E6-20DD-74581D6C8D3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Basics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AD42C404-B810-107E-3509-E252900A8146}"/>
              </a:ext>
            </a:extLst>
          </p:cNvPr>
          <p:cNvSpPr>
            <a:spLocks noGrp="1"/>
          </p:cNvSpPr>
          <p:nvPr>
            <p:ph idx="1"/>
          </p:nvPr>
        </p:nvSpPr>
        <p:spPr>
          <a:xfrm>
            <a:off x="4742016" y="605896"/>
            <a:ext cx="6957614" cy="5646208"/>
          </a:xfrm>
        </p:spPr>
        <p:txBody>
          <a:bodyPr anchor="ctr">
            <a:normAutofit/>
          </a:bodyPr>
          <a:lstStyle/>
          <a:p>
            <a:r>
              <a:rPr lang="en-US" sz="1600" b="1" dirty="0"/>
              <a:t>Strings are Objects in Java (Instances of the String Class)</a:t>
            </a:r>
          </a:p>
          <a:p>
            <a:endParaRPr lang="en-US" sz="1600" b="1" dirty="0"/>
          </a:p>
          <a:p>
            <a:pPr lvl="1">
              <a:buFont typeface="Wingdings" panose="05000000000000000000" pitchFamily="2" charset="2"/>
              <a:buChar char="Ø"/>
            </a:pPr>
            <a:r>
              <a:rPr lang="en-US" sz="1600" dirty="0"/>
              <a:t>In Java, strings are treated as objects rather than primitive data types. This means that strings have associated properties (data) and methods (functions) that can be used to perform various operations on the string data. </a:t>
            </a:r>
          </a:p>
          <a:p>
            <a:pPr lvl="1">
              <a:buFont typeface="Wingdings" panose="05000000000000000000" pitchFamily="2" charset="2"/>
              <a:buChar char="Ø"/>
            </a:pPr>
            <a:r>
              <a:rPr lang="en-US" sz="1600" dirty="0"/>
              <a:t>The String class in Java provides a rich set of methods for working with strings, including operations like concatenation, searching, replacement, and more.</a:t>
            </a:r>
          </a:p>
          <a:p>
            <a:pPr marL="201168" lvl="1" indent="0">
              <a:buNone/>
            </a:pPr>
            <a:endParaRPr lang="en-US" sz="1600" dirty="0"/>
          </a:p>
          <a:p>
            <a:pPr marL="384048" lvl="2" indent="0">
              <a:buNone/>
            </a:pPr>
            <a:r>
              <a:rPr lang="en-US" sz="1600" b="1" dirty="0"/>
              <a:t>Example</a:t>
            </a:r>
            <a:r>
              <a:rPr lang="en-US" sz="1600" dirty="0"/>
              <a:t>:</a:t>
            </a:r>
          </a:p>
          <a:p>
            <a:pPr marL="384048" lvl="2" indent="0">
              <a:buNone/>
            </a:pPr>
            <a:r>
              <a:rPr lang="en-US" sz="1600" dirty="0"/>
              <a:t> when you declare a string variable in Java, you are actually creating an instance of the String class:</a:t>
            </a:r>
          </a:p>
          <a:p>
            <a:pPr marL="566928" lvl="3" indent="0">
              <a:buNone/>
            </a:pPr>
            <a:r>
              <a:rPr lang="en-IN" sz="1600" dirty="0"/>
              <a:t>	</a:t>
            </a:r>
            <a:r>
              <a:rPr lang="en-IN" sz="1600" b="1" dirty="0"/>
              <a:t>String message = "Hello, world!";</a:t>
            </a:r>
            <a:endParaRPr lang="en-US" sz="1600" b="1" dirty="0"/>
          </a:p>
          <a:p>
            <a:pPr marL="566928" lvl="3" indent="0">
              <a:buNone/>
            </a:pPr>
            <a:r>
              <a:rPr lang="en-US" sz="1600" dirty="0"/>
              <a:t>In this example, message is an instance of the String class.</a:t>
            </a:r>
            <a:endParaRPr lang="en-IN" sz="1600" dirty="0"/>
          </a:p>
        </p:txBody>
      </p:sp>
    </p:spTree>
    <p:extLst>
      <p:ext uri="{BB962C8B-B14F-4D97-AF65-F5344CB8AC3E}">
        <p14:creationId xmlns:p14="http://schemas.microsoft.com/office/powerpoint/2010/main" val="4123516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4" name="Rectangle 5157">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4DEF31-3364-7A83-0EDE-225394B98E1F}"/>
              </a:ext>
            </a:extLst>
          </p:cNvPr>
          <p:cNvSpPr>
            <a:spLocks noGrp="1"/>
          </p:cNvSpPr>
          <p:nvPr>
            <p:ph type="title"/>
          </p:nvPr>
        </p:nvSpPr>
        <p:spPr>
          <a:xfrm>
            <a:off x="6411685" y="634946"/>
            <a:ext cx="5127171" cy="1450757"/>
          </a:xfrm>
        </p:spPr>
        <p:txBody>
          <a:bodyPr>
            <a:normAutofit/>
          </a:bodyPr>
          <a:lstStyle/>
          <a:p>
            <a:r>
              <a:rPr lang="en-US" b="1" dirty="0">
                <a:latin typeface="+mn-lt"/>
              </a:rPr>
              <a:t>String Pool</a:t>
            </a:r>
            <a:endParaRPr lang="en-IN" b="1" dirty="0">
              <a:latin typeface="+mn-lt"/>
            </a:endParaRPr>
          </a:p>
        </p:txBody>
      </p:sp>
      <p:pic>
        <p:nvPicPr>
          <p:cNvPr id="5122" name="Picture 2" descr="Where Does Java's String Constant Pool Live, the Heap or the Stack? |  Baeldung">
            <a:extLst>
              <a:ext uri="{FF2B5EF4-FFF2-40B4-BE49-F238E27FC236}">
                <a16:creationId xmlns="" xmlns:a16="http://schemas.microsoft.com/office/drawing/2014/main" id="{584ADD75-5287-16CB-C3AA-1AC20D6CDE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72884"/>
            <a:ext cx="5451627" cy="3192190"/>
          </a:xfrm>
          <a:prstGeom prst="rect">
            <a:avLst/>
          </a:prstGeom>
          <a:noFill/>
          <a:extLst>
            <a:ext uri="{909E8E84-426E-40DD-AFC4-6F175D3DCCD1}">
              <a14:hiddenFill xmlns:a14="http://schemas.microsoft.com/office/drawing/2010/main">
                <a:solidFill>
                  <a:srgbClr val="FFFFFF"/>
                </a:solidFill>
              </a14:hiddenFill>
            </a:ext>
          </a:extLst>
        </p:spPr>
      </p:pic>
      <p:cxnSp>
        <p:nvCxnSpPr>
          <p:cNvPr id="5185" name="Straight Connector 5159">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760A93A9-6615-4D71-2C2C-22ACB79F9899}"/>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Ø"/>
            </a:pPr>
            <a:r>
              <a:rPr lang="en-US" sz="1400" b="0" i="0" dirty="0">
                <a:effectLst/>
              </a:rPr>
              <a:t>The string pool, also known as the string literal pool, is a specific area of memory in programming languages like Java where string literals (constant strings) are stored. </a:t>
            </a:r>
          </a:p>
          <a:p>
            <a:pPr>
              <a:buFont typeface="Wingdings" panose="05000000000000000000" pitchFamily="2" charset="2"/>
              <a:buChar char="Ø"/>
            </a:pPr>
            <a:r>
              <a:rPr lang="en-US" sz="1400" b="0" i="0" dirty="0">
                <a:effectLst/>
              </a:rPr>
              <a:t>The primary purpose of the string pool is to optimize memory usage and improve the efficiency of string operations. It achieves this by reusing existing string instances rather than creating new ones for the same string value.</a:t>
            </a:r>
          </a:p>
          <a:p>
            <a:pPr marL="0" indent="0">
              <a:buNone/>
            </a:pPr>
            <a:r>
              <a:rPr lang="en-US" sz="1400" b="1" dirty="0"/>
              <a:t>String Literal Interning:</a:t>
            </a:r>
          </a:p>
          <a:p>
            <a:pPr lvl="1">
              <a:buFont typeface="Wingdings" panose="05000000000000000000" pitchFamily="2" charset="2"/>
              <a:buChar char="Ø"/>
            </a:pPr>
            <a:r>
              <a:rPr lang="en-US" sz="1400" dirty="0"/>
              <a:t>When you create a string using a string literal (e.g., "Hello"), the compiler checks if an identical string already exists in the string pool.</a:t>
            </a:r>
          </a:p>
          <a:p>
            <a:pPr lvl="1">
              <a:buFont typeface="Wingdings" panose="05000000000000000000" pitchFamily="2" charset="2"/>
              <a:buChar char="Ø"/>
            </a:pPr>
            <a:r>
              <a:rPr lang="en-US" sz="1400" dirty="0"/>
              <a:t>If the string is not already present in the pool, a new entry is added, and a reference to the string is returned.</a:t>
            </a:r>
          </a:p>
          <a:p>
            <a:pPr lvl="1">
              <a:buFont typeface="Wingdings" panose="05000000000000000000" pitchFamily="2" charset="2"/>
              <a:buChar char="Ø"/>
            </a:pPr>
            <a:r>
              <a:rPr lang="en-US" sz="1400" dirty="0"/>
              <a:t>If the string already exists in the pool, the compiler returns a reference to the existing instance instead of creating a new one.</a:t>
            </a:r>
          </a:p>
        </p:txBody>
      </p:sp>
      <p:sp>
        <p:nvSpPr>
          <p:cNvPr id="5186" name="Rectangle 5161">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87" name="Rectangle 5163">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5665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b="1" dirty="0"/>
              <a:t>Day </a:t>
            </a:r>
            <a:r>
              <a:rPr lang="en-US" b="1" dirty="0" smtClean="0"/>
              <a:t>9</a:t>
            </a:r>
            <a:endParaRPr lang="en-US" b="1"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515933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8E9A4F47-B836-171C-D2D4-C22FB28FDDE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Pool</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8079A610-57D9-9C3F-384E-C6E88A61E6EC}"/>
              </a:ext>
            </a:extLst>
          </p:cNvPr>
          <p:cNvSpPr>
            <a:spLocks noGrp="1"/>
          </p:cNvSpPr>
          <p:nvPr>
            <p:ph idx="1"/>
          </p:nvPr>
        </p:nvSpPr>
        <p:spPr>
          <a:xfrm>
            <a:off x="4742016" y="605896"/>
            <a:ext cx="6413663" cy="5646208"/>
          </a:xfrm>
        </p:spPr>
        <p:txBody>
          <a:bodyPr anchor="ctr">
            <a:normAutofit/>
          </a:bodyPr>
          <a:lstStyle/>
          <a:p>
            <a:pPr marL="0" indent="0">
              <a:buNone/>
            </a:pPr>
            <a:r>
              <a:rPr lang="en-US" sz="1700" b="1" dirty="0"/>
              <a:t>Immutability and Pooling:</a:t>
            </a:r>
          </a:p>
          <a:p>
            <a:pPr lvl="1">
              <a:buFont typeface="Wingdings" panose="05000000000000000000" pitchFamily="2" charset="2"/>
              <a:buChar char="Ø"/>
            </a:pPr>
            <a:r>
              <a:rPr lang="en-US" sz="1700" dirty="0"/>
              <a:t>The immutability of strings is a fundamental aspect that enables the string pool to work effectively. Since strings cannot be modified after creation, it's safe to share references to the same string instance.</a:t>
            </a:r>
          </a:p>
          <a:p>
            <a:pPr marL="0" indent="0">
              <a:buNone/>
            </a:pPr>
            <a:r>
              <a:rPr lang="en-US" sz="1700" b="1" dirty="0"/>
              <a:t>Benefits of the String Pool</a:t>
            </a:r>
          </a:p>
          <a:p>
            <a:pPr lvl="1">
              <a:buFont typeface="Wingdings" panose="05000000000000000000" pitchFamily="2" charset="2"/>
              <a:buChar char="Ø"/>
            </a:pPr>
            <a:r>
              <a:rPr lang="en-US" sz="1700" dirty="0"/>
              <a:t>Memory Efficiency: By reusing string instances, the string pool helps reduce memory consumption, particularly when the same string value is used multiple times in the code.</a:t>
            </a:r>
          </a:p>
          <a:p>
            <a:pPr lvl="1">
              <a:buFont typeface="Wingdings" panose="05000000000000000000" pitchFamily="2" charset="2"/>
              <a:buChar char="Ø"/>
            </a:pPr>
            <a:r>
              <a:rPr lang="en-US" sz="1700" dirty="0"/>
              <a:t>Performance: String comparisons using reference equality (==) are much faster than comparing string contents character by character.</a:t>
            </a:r>
          </a:p>
          <a:p>
            <a:pPr marL="0" indent="0">
              <a:buNone/>
            </a:pPr>
            <a:r>
              <a:rPr lang="en-US" sz="1700" b="1" dirty="0"/>
              <a:t>Explicit String Interning</a:t>
            </a:r>
            <a:endParaRPr lang="en-US" sz="1700" dirty="0"/>
          </a:p>
          <a:p>
            <a:pPr lvl="1">
              <a:buFont typeface="Wingdings" panose="05000000000000000000" pitchFamily="2" charset="2"/>
              <a:buChar char="Ø"/>
            </a:pPr>
            <a:r>
              <a:rPr lang="en-US" sz="1700" dirty="0"/>
              <a:t>In Java, you can explicitly intern a string using the String.intern() method.</a:t>
            </a:r>
          </a:p>
          <a:p>
            <a:pPr lvl="1">
              <a:buFont typeface="Wingdings" panose="05000000000000000000" pitchFamily="2" charset="2"/>
              <a:buChar char="Ø"/>
            </a:pPr>
            <a:r>
              <a:rPr lang="en-US" sz="1700" dirty="0"/>
              <a:t>This method checks if the string is already present in the pool. If not, it adds the string to the pool and returns a reference to the pooled instance.</a:t>
            </a:r>
          </a:p>
          <a:p>
            <a:pPr lvl="1">
              <a:buFont typeface="Wingdings" panose="05000000000000000000" pitchFamily="2" charset="2"/>
              <a:buChar char="Ø"/>
            </a:pPr>
            <a:r>
              <a:rPr lang="en-US" sz="1700" dirty="0"/>
              <a:t>Explicit string interning is useful when working with strings that are dynamically generated at runtime.</a:t>
            </a:r>
            <a:endParaRPr lang="en-IN" sz="1700" dirty="0"/>
          </a:p>
          <a:p>
            <a:endParaRPr lang="en-IN" sz="1700" dirty="0"/>
          </a:p>
        </p:txBody>
      </p:sp>
    </p:spTree>
    <p:extLst>
      <p:ext uri="{BB962C8B-B14F-4D97-AF65-F5344CB8AC3E}">
        <p14:creationId xmlns:p14="http://schemas.microsoft.com/office/powerpoint/2010/main" val="207168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B27B8813-D44F-A9F7-40AA-5453CBAB75E8}"/>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Pool Examples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B5A2213-CFDB-075C-60DA-EA650814F4CF}"/>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dirty="0"/>
              <a:t>String a = "Hello";         // Stored in the string pool</a:t>
            </a:r>
          </a:p>
          <a:p>
            <a:pPr>
              <a:buFont typeface="Wingdings" panose="05000000000000000000" pitchFamily="2" charset="2"/>
              <a:buChar char="Ø"/>
            </a:pPr>
            <a:r>
              <a:rPr lang="en-US" sz="1800" dirty="0"/>
              <a:t>String b = "Hello";         // Reference to the same instance in the pool</a:t>
            </a:r>
          </a:p>
          <a:p>
            <a:pPr>
              <a:buFont typeface="Wingdings" panose="05000000000000000000" pitchFamily="2" charset="2"/>
              <a:buChar char="Ø"/>
            </a:pPr>
            <a:r>
              <a:rPr lang="en-US" sz="1800" dirty="0"/>
              <a:t>String c = new String("Hello"); // Creates a new instance outside the pool</a:t>
            </a:r>
          </a:p>
          <a:p>
            <a:pPr>
              <a:buFont typeface="Wingdings" panose="05000000000000000000" pitchFamily="2" charset="2"/>
              <a:buChar char="Ø"/>
            </a:pPr>
            <a:r>
              <a:rPr lang="en-US" sz="1800" dirty="0"/>
              <a:t>String d = c.intern();      // Returns reference to the string in the pool</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System.out.println(a == b); // Output: true</a:t>
            </a:r>
          </a:p>
          <a:p>
            <a:pPr>
              <a:buFont typeface="Wingdings" panose="05000000000000000000" pitchFamily="2" charset="2"/>
              <a:buChar char="Ø"/>
            </a:pPr>
            <a:r>
              <a:rPr lang="en-US" sz="1800" dirty="0"/>
              <a:t>System.out.println(a == c); // Output: false</a:t>
            </a:r>
          </a:p>
          <a:p>
            <a:pPr>
              <a:buFont typeface="Wingdings" panose="05000000000000000000" pitchFamily="2" charset="2"/>
              <a:buChar char="Ø"/>
            </a:pPr>
            <a:r>
              <a:rPr lang="en-US" sz="1800" dirty="0"/>
              <a:t>System.out.println(a == d); // Output: true</a:t>
            </a:r>
          </a:p>
          <a:p>
            <a:endParaRPr lang="en-IN" dirty="0"/>
          </a:p>
        </p:txBody>
      </p:sp>
    </p:spTree>
    <p:extLst>
      <p:ext uri="{BB962C8B-B14F-4D97-AF65-F5344CB8AC3E}">
        <p14:creationId xmlns:p14="http://schemas.microsoft.com/office/powerpoint/2010/main" val="716767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String Concatenation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Concatenating Strings with + operator</a:t>
            </a:r>
          </a:p>
          <a:p>
            <a:pPr>
              <a:buFont typeface="Wingdings" panose="05000000000000000000" pitchFamily="2" charset="2"/>
              <a:buChar char="Ø"/>
            </a:pPr>
            <a:r>
              <a:rPr lang="en-US" dirty="0"/>
              <a:t>Using StringBuilder for efficient concatenation</a:t>
            </a:r>
          </a:p>
          <a:p>
            <a:endParaRPr lang="en-IN" dirty="0"/>
          </a:p>
        </p:txBody>
      </p:sp>
    </p:spTree>
    <p:extLst>
      <p:ext uri="{BB962C8B-B14F-4D97-AF65-F5344CB8AC3E}">
        <p14:creationId xmlns:p14="http://schemas.microsoft.com/office/powerpoint/2010/main" val="3936365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A858678-4BBC-A875-8E44-FEA1A9FA8EC2}"/>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String Concatenation</a:t>
            </a: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F531D2F-9859-C3DF-02AA-BADBD3FDFD44}"/>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dirty="0"/>
              <a:t>Concatenating Strings with the + Operator</a:t>
            </a:r>
          </a:p>
          <a:p>
            <a:pPr marL="292608" lvl="1" indent="0">
              <a:buNone/>
            </a:pPr>
            <a:r>
              <a:rPr lang="en-US" sz="1600" dirty="0"/>
              <a:t>In Java, you can concatenate strings using the + operator. When you use the + operator to concatenate strings, you create a new string that combines the contents of the original strings. </a:t>
            </a:r>
          </a:p>
          <a:p>
            <a:pPr marL="292608" lvl="1" indent="0">
              <a:buNone/>
            </a:pPr>
            <a:r>
              <a:rPr lang="en-US" sz="1600" b="1" dirty="0"/>
              <a:t>Example</a:t>
            </a:r>
            <a:r>
              <a:rPr lang="en-US" sz="1600" dirty="0"/>
              <a:t>:</a:t>
            </a:r>
          </a:p>
          <a:p>
            <a:pPr marL="292608" lvl="1" indent="0">
              <a:buNone/>
            </a:pPr>
            <a:r>
              <a:rPr lang="en-US" sz="1600" dirty="0"/>
              <a:t>    String firstName = "John";</a:t>
            </a:r>
          </a:p>
          <a:p>
            <a:pPr marL="292608" lvl="1" indent="0">
              <a:buNone/>
            </a:pPr>
            <a:r>
              <a:rPr lang="en-US" sz="1600" dirty="0"/>
              <a:t>    String lastName = "Doe";</a:t>
            </a:r>
          </a:p>
          <a:p>
            <a:pPr marL="292608" lvl="1" indent="0">
              <a:buNone/>
            </a:pPr>
            <a:r>
              <a:rPr lang="en-US" sz="1600" dirty="0"/>
              <a:t>    String fullName = firstName + " " + lastName;</a:t>
            </a:r>
          </a:p>
          <a:p>
            <a:pPr>
              <a:buFont typeface="Wingdings" panose="05000000000000000000" pitchFamily="2" charset="2"/>
              <a:buChar char="Ø"/>
            </a:pPr>
            <a:r>
              <a:rPr lang="en-US" sz="1600" b="1" i="0" dirty="0">
                <a:effectLst/>
              </a:rPr>
              <a:t>Using StringBuilder for Efficient Concatenation</a:t>
            </a:r>
          </a:p>
          <a:p>
            <a:pPr marL="292608" lvl="1" indent="0">
              <a:buNone/>
            </a:pPr>
            <a:r>
              <a:rPr lang="en-US" sz="1600" dirty="0"/>
              <a:t>To efficiently concatenate strings in scenarios involving loops or frequent concatenations, it's recommended to use the StringBuilder class. StringBuilder is designed to create mutable strings with better performance characteristics than repeated concatenation using the + operator.</a:t>
            </a:r>
          </a:p>
          <a:p>
            <a:pPr marL="292608" lvl="1" indent="0">
              <a:buNone/>
            </a:pPr>
            <a:r>
              <a:rPr lang="en-US" sz="1600" b="1" dirty="0"/>
              <a:t>Example</a:t>
            </a:r>
            <a:r>
              <a:rPr lang="en-US" sz="1600" dirty="0"/>
              <a:t>:</a:t>
            </a:r>
          </a:p>
          <a:p>
            <a:pPr marL="201168" lvl="1" indent="0">
              <a:buNone/>
            </a:pPr>
            <a:r>
              <a:rPr lang="en-IN" sz="1600" dirty="0"/>
              <a:t>      StringBuilder builder = </a:t>
            </a:r>
            <a:r>
              <a:rPr lang="en-IN" sz="1600" b="1" dirty="0"/>
              <a:t>new StringBuilder();</a:t>
            </a:r>
          </a:p>
          <a:p>
            <a:pPr marL="201168" lvl="1" indent="0">
              <a:buNone/>
            </a:pPr>
            <a:r>
              <a:rPr lang="en-IN" sz="1600" dirty="0"/>
              <a:t>      builder.append("Hello");</a:t>
            </a:r>
          </a:p>
          <a:p>
            <a:pPr marL="201168" lvl="1" indent="0">
              <a:buNone/>
            </a:pPr>
            <a:r>
              <a:rPr lang="en-IN" sz="1600" dirty="0"/>
              <a:t>      builder.append(", ");</a:t>
            </a:r>
          </a:p>
          <a:p>
            <a:pPr marL="201168" lvl="1" indent="0">
              <a:buNone/>
            </a:pPr>
            <a:r>
              <a:rPr lang="en-IN" sz="1600" dirty="0"/>
              <a:t>      builder.append("world!");</a:t>
            </a:r>
          </a:p>
          <a:p>
            <a:pPr marL="201168" lvl="1" indent="0">
              <a:buNone/>
            </a:pPr>
            <a:r>
              <a:rPr lang="en-IN" sz="1600" dirty="0"/>
              <a:t>      String result = builder.toString();</a:t>
            </a:r>
          </a:p>
        </p:txBody>
      </p:sp>
    </p:spTree>
    <p:extLst>
      <p:ext uri="{BB962C8B-B14F-4D97-AF65-F5344CB8AC3E}">
        <p14:creationId xmlns:p14="http://schemas.microsoft.com/office/powerpoint/2010/main" val="1535800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String Length and Operations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Finding the length of a String</a:t>
            </a:r>
          </a:p>
          <a:p>
            <a:pPr>
              <a:buFont typeface="Wingdings" panose="05000000000000000000" pitchFamily="2" charset="2"/>
              <a:buChar char="Ø"/>
            </a:pPr>
            <a:r>
              <a:rPr lang="en-US" dirty="0"/>
              <a:t>Common String operations (substring, trim, toLowerCase, toUpperCase)</a:t>
            </a:r>
          </a:p>
          <a:p>
            <a:endParaRPr lang="en-IN" dirty="0"/>
          </a:p>
        </p:txBody>
      </p:sp>
    </p:spTree>
    <p:extLst>
      <p:ext uri="{BB962C8B-B14F-4D97-AF65-F5344CB8AC3E}">
        <p14:creationId xmlns:p14="http://schemas.microsoft.com/office/powerpoint/2010/main" val="46999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B68350D6-B388-9D92-E2C4-B7241AEE6683}"/>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latin typeface="+mn-lt"/>
              </a:rPr>
              <a:t>String Length</a:t>
            </a: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CB76723-FFC8-9277-3F48-B7BD0DAFB4CB}"/>
              </a:ext>
            </a:extLst>
          </p:cNvPr>
          <p:cNvSpPr>
            <a:spLocks noGrp="1"/>
          </p:cNvSpPr>
          <p:nvPr>
            <p:ph idx="1"/>
          </p:nvPr>
        </p:nvSpPr>
        <p:spPr>
          <a:xfrm>
            <a:off x="4742016" y="605896"/>
            <a:ext cx="6413663" cy="5646208"/>
          </a:xfrm>
        </p:spPr>
        <p:txBody>
          <a:bodyPr anchor="ctr">
            <a:normAutofit/>
          </a:bodyPr>
          <a:lstStyle/>
          <a:p>
            <a:r>
              <a:rPr lang="en-US" dirty="0"/>
              <a:t>The length of a string in Java refers to the number of characters it contains. You can retrieve the length of a string using the length() method, which is a built-in method of the String class.</a:t>
            </a:r>
          </a:p>
          <a:p>
            <a:r>
              <a:rPr lang="en-US" b="1" dirty="0"/>
              <a:t>Example</a:t>
            </a:r>
            <a:r>
              <a:rPr lang="en-US" dirty="0"/>
              <a:t>:</a:t>
            </a:r>
          </a:p>
          <a:p>
            <a:pPr marL="201168" lvl="1" indent="0">
              <a:buNone/>
            </a:pPr>
            <a:r>
              <a:rPr lang="en-US" dirty="0"/>
              <a:t>  String text = "Hello, world!";</a:t>
            </a:r>
          </a:p>
          <a:p>
            <a:pPr marL="201168" lvl="1" indent="0">
              <a:buNone/>
            </a:pPr>
            <a:r>
              <a:rPr lang="en-US" dirty="0"/>
              <a:t>  int length = text.length(); // length is 13</a:t>
            </a:r>
            <a:endParaRPr lang="en-IN" dirty="0"/>
          </a:p>
        </p:txBody>
      </p:sp>
    </p:spTree>
    <p:extLst>
      <p:ext uri="{BB962C8B-B14F-4D97-AF65-F5344CB8AC3E}">
        <p14:creationId xmlns:p14="http://schemas.microsoft.com/office/powerpoint/2010/main" val="1235112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FB5993E2-C02B-4335-ABA5-D8EC465551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0B801A2-5622-4BE8-9AD2-C337A2CD00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5573403-DE80-F142-793C-7363CBD96EB8}"/>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latin typeface="+mn-lt"/>
              </a:rPr>
              <a:t>String Operations</a:t>
            </a:r>
            <a:endParaRPr lang="en-IN" sz="3600" b="1" dirty="0">
              <a:solidFill>
                <a:srgbClr val="FFFFFF"/>
              </a:solidFill>
              <a:latin typeface="+mn-lt"/>
            </a:endParaRPr>
          </a:p>
        </p:txBody>
      </p:sp>
      <p:sp>
        <p:nvSpPr>
          <p:cNvPr id="22" name="Rectangle 21">
            <a:extLst>
              <a:ext uri="{FF2B5EF4-FFF2-40B4-BE49-F238E27FC236}">
                <a16:creationId xmlns="" xmlns:a16="http://schemas.microsoft.com/office/drawing/2014/main" id="{B7AF614F-5BC3-4086-99F5-B87C5847A0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4" name="Content Placeholder 2">
            <a:extLst>
              <a:ext uri="{FF2B5EF4-FFF2-40B4-BE49-F238E27FC236}">
                <a16:creationId xmlns="" xmlns:a16="http://schemas.microsoft.com/office/drawing/2014/main" id="{1A0C8416-38AE-92C3-F74B-EE247D8F4E0A}"/>
              </a:ext>
            </a:extLst>
          </p:cNvPr>
          <p:cNvGraphicFramePr>
            <a:graphicFrameLocks noGrp="1"/>
          </p:cNvGraphicFramePr>
          <p:nvPr>
            <p:ph idx="1"/>
            <p:extLst>
              <p:ext uri="{D42A27DB-BD31-4B8C-83A1-F6EECF244321}">
                <p14:modId xmlns:p14="http://schemas.microsoft.com/office/powerpoint/2010/main" val="402546399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24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 xmlns:a16="http://schemas.microsoft.com/office/drawing/2014/main" id="{FB5993E2-C02B-4335-ABA5-D8EC465551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9">
            <a:extLst>
              <a:ext uri="{FF2B5EF4-FFF2-40B4-BE49-F238E27FC236}">
                <a16:creationId xmlns="" xmlns:a16="http://schemas.microsoft.com/office/drawing/2014/main" id="{C0B801A2-5622-4BE8-9AD2-C337A2CD00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60E3A5A-AC76-61A2-9459-F6EC554269D7}"/>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latin typeface="+mn-lt"/>
              </a:rPr>
              <a:t>String Operations</a:t>
            </a:r>
            <a:endParaRPr lang="en-IN" sz="3600" dirty="0">
              <a:solidFill>
                <a:srgbClr val="FFFFFF"/>
              </a:solidFill>
            </a:endParaRPr>
          </a:p>
        </p:txBody>
      </p:sp>
      <p:sp>
        <p:nvSpPr>
          <p:cNvPr id="17" name="Rectangle 21">
            <a:extLst>
              <a:ext uri="{FF2B5EF4-FFF2-40B4-BE49-F238E27FC236}">
                <a16:creationId xmlns="" xmlns:a16="http://schemas.microsoft.com/office/drawing/2014/main" id="{B7AF614F-5BC3-4086-99F5-B87C5847A0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9" name="Content Placeholder 2">
            <a:extLst>
              <a:ext uri="{FF2B5EF4-FFF2-40B4-BE49-F238E27FC236}">
                <a16:creationId xmlns="" xmlns:a16="http://schemas.microsoft.com/office/drawing/2014/main" id="{CCF3C12A-7720-BC24-E474-3BD8D65C86F1}"/>
              </a:ext>
            </a:extLst>
          </p:cNvPr>
          <p:cNvGraphicFramePr>
            <a:graphicFrameLocks noGrp="1"/>
          </p:cNvGraphicFramePr>
          <p:nvPr>
            <p:ph idx="1"/>
            <p:extLst>
              <p:ext uri="{D42A27DB-BD31-4B8C-83A1-F6EECF244321}">
                <p14:modId xmlns:p14="http://schemas.microsoft.com/office/powerpoint/2010/main" val="27293563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9585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FB5993E2-C02B-4335-ABA5-D8EC465551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0B801A2-5622-4BE8-9AD2-C337A2CD00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AA26511-44FB-AEBA-4ACB-9207293C002A}"/>
              </a:ext>
            </a:extLst>
          </p:cNvPr>
          <p:cNvSpPr>
            <a:spLocks noGrp="1"/>
          </p:cNvSpPr>
          <p:nvPr>
            <p:ph type="title"/>
          </p:nvPr>
        </p:nvSpPr>
        <p:spPr>
          <a:xfrm>
            <a:off x="492370" y="516835"/>
            <a:ext cx="3084844" cy="5772840"/>
          </a:xfrm>
        </p:spPr>
        <p:txBody>
          <a:bodyPr anchor="ctr">
            <a:normAutofit/>
          </a:bodyPr>
          <a:lstStyle/>
          <a:p>
            <a:r>
              <a:rPr lang="en-US" sz="3600" b="1">
                <a:solidFill>
                  <a:srgbClr val="FFFFFF"/>
                </a:solidFill>
                <a:latin typeface="+mn-lt"/>
              </a:rPr>
              <a:t>String Operations</a:t>
            </a:r>
            <a:endParaRPr lang="en-IN" sz="3600">
              <a:solidFill>
                <a:srgbClr val="FFFFFF"/>
              </a:solidFill>
            </a:endParaRPr>
          </a:p>
        </p:txBody>
      </p:sp>
      <p:sp>
        <p:nvSpPr>
          <p:cNvPr id="22" name="Rectangle 21">
            <a:extLst>
              <a:ext uri="{FF2B5EF4-FFF2-40B4-BE49-F238E27FC236}">
                <a16:creationId xmlns="" xmlns:a16="http://schemas.microsoft.com/office/drawing/2014/main" id="{B7AF614F-5BC3-4086-99F5-B87C5847A0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4" name="Content Placeholder 2">
            <a:extLst>
              <a:ext uri="{FF2B5EF4-FFF2-40B4-BE49-F238E27FC236}">
                <a16:creationId xmlns="" xmlns:a16="http://schemas.microsoft.com/office/drawing/2014/main" id="{E5F4E1BB-038D-8687-D34C-06E8ECB48E03}"/>
              </a:ext>
            </a:extLst>
          </p:cNvPr>
          <p:cNvGraphicFramePr>
            <a:graphicFrameLocks noGrp="1"/>
          </p:cNvGraphicFramePr>
          <p:nvPr>
            <p:ph idx="1"/>
            <p:extLst>
              <p:ext uri="{D42A27DB-BD31-4B8C-83A1-F6EECF244321}">
                <p14:modId xmlns:p14="http://schemas.microsoft.com/office/powerpoint/2010/main" val="8860235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9341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StringBuilder and StringBuffer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StringBuilder and StringBuffer classes</a:t>
            </a:r>
          </a:p>
          <a:p>
            <a:pPr>
              <a:buFont typeface="Wingdings" panose="05000000000000000000" pitchFamily="2" charset="2"/>
              <a:buChar char="Ø"/>
            </a:pPr>
            <a:r>
              <a:rPr lang="en-US" dirty="0"/>
              <a:t>Advantages of StringBuilder over String for concatenation</a:t>
            </a:r>
          </a:p>
          <a:p>
            <a:pPr>
              <a:buFont typeface="Wingdings" panose="05000000000000000000" pitchFamily="2" charset="2"/>
              <a:buChar char="Ø"/>
            </a:pPr>
            <a:r>
              <a:rPr lang="en-IN" dirty="0"/>
              <a:t>StringBuilder vs. StringBuffer</a:t>
            </a:r>
          </a:p>
          <a:p>
            <a:pPr>
              <a:buFont typeface="Wingdings" panose="05000000000000000000" pitchFamily="2" charset="2"/>
              <a:buChar char="Ø"/>
            </a:pPr>
            <a:r>
              <a:rPr lang="en-US" dirty="0"/>
              <a:t>Choosing the right class for specific use cases</a:t>
            </a:r>
          </a:p>
          <a:p>
            <a:r>
              <a:rPr lang="en-US" dirty="0"/>
              <a:t/>
            </a:r>
            <a:br>
              <a:rPr lang="en-US" dirty="0"/>
            </a:br>
            <a:endParaRPr lang="en-IN" dirty="0"/>
          </a:p>
        </p:txBody>
      </p:sp>
    </p:spTree>
    <p:extLst>
      <p:ext uri="{BB962C8B-B14F-4D97-AF65-F5344CB8AC3E}">
        <p14:creationId xmlns:p14="http://schemas.microsoft.com/office/powerpoint/2010/main" val="392078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a:t>8</a:t>
            </a:r>
            <a:r>
              <a:rPr lang="en-US" sz="3600" b="1" dirty="0" smtClean="0"/>
              <a:t>: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Arrays</a:t>
            </a:r>
          </a:p>
          <a:p>
            <a:pPr lvl="1">
              <a:buFont typeface="Wingdings" panose="05000000000000000000" pitchFamily="2" charset="2"/>
              <a:buChar char="Ø"/>
            </a:pPr>
            <a:r>
              <a:rPr lang="en-US" sz="2000" dirty="0" smtClean="0"/>
              <a:t>Strings</a:t>
            </a:r>
          </a:p>
          <a:p>
            <a:pPr lvl="1">
              <a:buFont typeface="Wingdings" panose="05000000000000000000" pitchFamily="2" charset="2"/>
              <a:buChar char="Ø"/>
            </a:pPr>
            <a:r>
              <a:rPr lang="en-US" sz="2000" smtClean="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09082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80D8652-AA0D-3896-A3D7-99514C6623E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
            </a:r>
            <a:br>
              <a:rPr lang="en-US" sz="3600">
                <a:solidFill>
                  <a:srgbClr val="FFFFFF"/>
                </a:solidFill>
              </a:rPr>
            </a:br>
            <a:r>
              <a:rPr lang="en-US" sz="3600" b="1">
                <a:solidFill>
                  <a:srgbClr val="FFFFFF"/>
                </a:solidFill>
                <a:latin typeface="+mn-lt"/>
              </a:rPr>
              <a:t>Introduction to StringBuffer and StringBuilder</a:t>
            </a:r>
            <a:endParaRPr lang="en-IN" sz="3600" b="1">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DDC9C3C6-D57E-83BD-E031-AF15D5AB3B05}"/>
              </a:ext>
            </a:extLst>
          </p:cNvPr>
          <p:cNvSpPr>
            <a:spLocks noGrp="1"/>
          </p:cNvSpPr>
          <p:nvPr>
            <p:ph idx="1"/>
          </p:nvPr>
        </p:nvSpPr>
        <p:spPr>
          <a:xfrm>
            <a:off x="4742016" y="605896"/>
            <a:ext cx="6413663" cy="5646208"/>
          </a:xfrm>
        </p:spPr>
        <p:txBody>
          <a:bodyPr anchor="ctr">
            <a:normAutofit/>
          </a:bodyPr>
          <a:lstStyle/>
          <a:p>
            <a:r>
              <a:rPr lang="en-US" sz="1600" dirty="0"/>
              <a:t>Both StringBuilder and StringBuffer are classes in Java that are used for efficiently manipulating strings, especially when concatenating or modifying strings. They are particularly useful when you need to perform multiple modifications on a string since they avoid the performance overhead associated with repeated string concatenation using the + operator.</a:t>
            </a:r>
          </a:p>
          <a:p>
            <a:r>
              <a:rPr lang="en-US" sz="1600" b="1" dirty="0"/>
              <a:t>StringBuffer</a:t>
            </a:r>
            <a:endParaRPr lang="en-US" sz="1600" dirty="0"/>
          </a:p>
          <a:p>
            <a:pPr lvl="1">
              <a:buFont typeface="Wingdings" panose="05000000000000000000" pitchFamily="2" charset="2"/>
              <a:buChar char="Ø"/>
            </a:pPr>
            <a:r>
              <a:rPr lang="en-US" sz="1600" dirty="0"/>
              <a:t>StringBuffer is a class provided in Java to create mutable sequences of characters.</a:t>
            </a:r>
          </a:p>
          <a:p>
            <a:pPr lvl="1">
              <a:buFont typeface="Wingdings" panose="05000000000000000000" pitchFamily="2" charset="2"/>
              <a:buChar char="Ø"/>
            </a:pPr>
            <a:r>
              <a:rPr lang="en-US" sz="1600" dirty="0"/>
              <a:t>It's thread-safe, meaning multiple threads can modify a StringBuffer object simultaneously without external synchronization.</a:t>
            </a:r>
          </a:p>
          <a:p>
            <a:pPr lvl="1">
              <a:buFont typeface="Wingdings" panose="05000000000000000000" pitchFamily="2" charset="2"/>
              <a:buChar char="Ø"/>
            </a:pPr>
            <a:r>
              <a:rPr lang="en-US" sz="1600" dirty="0"/>
              <a:t>String manipulation methods in StringBuffer are synchronized, which ensures that no two threads interfere with each other's actions.</a:t>
            </a:r>
          </a:p>
          <a:p>
            <a:r>
              <a:rPr lang="en-US" sz="1600" b="1" dirty="0"/>
              <a:t>StringBuilder</a:t>
            </a:r>
            <a:endParaRPr lang="en-US" sz="1600" dirty="0"/>
          </a:p>
          <a:p>
            <a:pPr lvl="1">
              <a:buFont typeface="Wingdings" panose="05000000000000000000" pitchFamily="2" charset="2"/>
              <a:buChar char="Ø"/>
            </a:pPr>
            <a:r>
              <a:rPr lang="en-US" sz="1600" dirty="0"/>
              <a:t>StringBuilder is also a class that creates mutable sequences of characters, similar to StringBuffer.</a:t>
            </a:r>
          </a:p>
          <a:p>
            <a:pPr lvl="1">
              <a:buFont typeface="Wingdings" panose="05000000000000000000" pitchFamily="2" charset="2"/>
              <a:buChar char="Ø"/>
            </a:pPr>
            <a:r>
              <a:rPr lang="en-US" sz="1600" dirty="0"/>
              <a:t>It is not thread-safe, which means it's suitable for single-threaded scenarios where synchronization is not a concern.</a:t>
            </a:r>
          </a:p>
          <a:p>
            <a:pPr lvl="1">
              <a:buFont typeface="Wingdings" panose="05000000000000000000" pitchFamily="2" charset="2"/>
              <a:buChar char="Ø"/>
            </a:pPr>
            <a:r>
              <a:rPr lang="en-US" sz="1600" dirty="0"/>
              <a:t>StringBuilder methods are not synchronized, making them faster in single-threaded environments.</a:t>
            </a:r>
            <a:endParaRPr lang="en-IN" sz="1600" dirty="0"/>
          </a:p>
        </p:txBody>
      </p:sp>
    </p:spTree>
    <p:extLst>
      <p:ext uri="{BB962C8B-B14F-4D97-AF65-F5344CB8AC3E}">
        <p14:creationId xmlns:p14="http://schemas.microsoft.com/office/powerpoint/2010/main" val="303781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28B6D97-5792-C6B4-808E-7475FD02C0B0}"/>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
            </a:r>
            <a:br>
              <a:rPr lang="en-US" sz="3600">
                <a:solidFill>
                  <a:srgbClr val="FFFFFF"/>
                </a:solidFill>
              </a:rPr>
            </a:br>
            <a:r>
              <a:rPr lang="en-US" sz="3600" b="1">
                <a:solidFill>
                  <a:srgbClr val="FFFFFF"/>
                </a:solidFill>
                <a:latin typeface="+mn-lt"/>
              </a:rPr>
              <a:t>Advantages of StringBuilder over String for concatenation</a:t>
            </a:r>
            <a:endParaRPr lang="en-IN" sz="3600" b="1">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BDE3E1A3-6F4C-3DF5-FA53-9334122DDB1C}"/>
              </a:ext>
            </a:extLst>
          </p:cNvPr>
          <p:cNvSpPr>
            <a:spLocks noGrp="1"/>
          </p:cNvSpPr>
          <p:nvPr>
            <p:ph idx="1"/>
          </p:nvPr>
        </p:nvSpPr>
        <p:spPr>
          <a:xfrm>
            <a:off x="4742016" y="605896"/>
            <a:ext cx="6413663" cy="5646208"/>
          </a:xfrm>
        </p:spPr>
        <p:txBody>
          <a:bodyPr anchor="ctr">
            <a:noAutofit/>
          </a:bodyPr>
          <a:lstStyle/>
          <a:p>
            <a:r>
              <a:rPr lang="en-US" sz="1500" dirty="0"/>
              <a:t>When concatenating strings, especially within loops or when multiple concatenations are involved, using StringBuilder provides several advantages over using the + operator or String concatenation:</a:t>
            </a:r>
          </a:p>
          <a:p>
            <a:r>
              <a:rPr lang="en-US" sz="1500" b="1" dirty="0"/>
              <a:t>Efficiency:</a:t>
            </a:r>
          </a:p>
          <a:p>
            <a:pPr lvl="1">
              <a:buFont typeface="Wingdings" panose="05000000000000000000" pitchFamily="2" charset="2"/>
              <a:buChar char="Ø"/>
            </a:pPr>
            <a:r>
              <a:rPr lang="en-US" sz="1500" dirty="0"/>
              <a:t>StringBuilder is more memory-efficient compared to String concatenation, which creates new string instances every time concatenation occurs.</a:t>
            </a:r>
          </a:p>
          <a:p>
            <a:pPr lvl="1">
              <a:buFont typeface="Wingdings" panose="05000000000000000000" pitchFamily="2" charset="2"/>
              <a:buChar char="Ø"/>
            </a:pPr>
            <a:r>
              <a:rPr lang="en-US" sz="1500" dirty="0"/>
              <a:t>StringBuilder modifies the existing buffer instead of creating intermediate string objects, resulting in better performance and memory usage.</a:t>
            </a:r>
          </a:p>
          <a:p>
            <a:r>
              <a:rPr lang="en-US" sz="1500" b="1" dirty="0"/>
              <a:t>Performance:</a:t>
            </a:r>
          </a:p>
          <a:p>
            <a:pPr lvl="1">
              <a:buFont typeface="Wingdings" panose="05000000000000000000" pitchFamily="2" charset="2"/>
              <a:buChar char="Ø"/>
            </a:pPr>
            <a:r>
              <a:rPr lang="en-US" sz="1500" dirty="0"/>
              <a:t>Repeated string concatenation using the + operator has a time complexity of O(n^2) due to repeated copying of characters. This becomes inefficient for large strings or many concatenations.</a:t>
            </a:r>
          </a:p>
          <a:p>
            <a:pPr lvl="1">
              <a:buFont typeface="Wingdings" panose="05000000000000000000" pitchFamily="2" charset="2"/>
              <a:buChar char="Ø"/>
            </a:pPr>
            <a:r>
              <a:rPr lang="en-US" sz="1500" dirty="0"/>
              <a:t>StringBuilder has a constant time complexity (O(n)) for appending characters, making it significantly faster for large strings or many concatenations.</a:t>
            </a:r>
          </a:p>
          <a:p>
            <a:r>
              <a:rPr lang="en-US" sz="1500" b="1" dirty="0"/>
              <a:t>Reduced Garbage Collection:</a:t>
            </a:r>
          </a:p>
          <a:p>
            <a:pPr lvl="1">
              <a:buFont typeface="Wingdings" panose="05000000000000000000" pitchFamily="2" charset="2"/>
              <a:buChar char="Ø"/>
            </a:pPr>
            <a:r>
              <a:rPr lang="en-US" sz="1500" dirty="0"/>
              <a:t>StringBuilder reduces the number of temporary string objects created during concatenation, resulting in less frequent garbage collection and improved memory management.</a:t>
            </a:r>
          </a:p>
          <a:p>
            <a:r>
              <a:rPr lang="en-US" sz="1500" b="1" dirty="0"/>
              <a:t>Convenient API:</a:t>
            </a:r>
          </a:p>
          <a:p>
            <a:pPr lvl="1">
              <a:buFont typeface="Wingdings" panose="05000000000000000000" pitchFamily="2" charset="2"/>
              <a:buChar char="Ø"/>
            </a:pPr>
            <a:r>
              <a:rPr lang="en-US" sz="1500" dirty="0"/>
              <a:t>StringBuilder provides a convenient set of methods for appending, inserting, deleting, and modifying characters and substrings within a buffer.</a:t>
            </a:r>
            <a:endParaRPr lang="en-IN" sz="1500" dirty="0"/>
          </a:p>
        </p:txBody>
      </p:sp>
    </p:spTree>
    <p:extLst>
      <p:ext uri="{BB962C8B-B14F-4D97-AF65-F5344CB8AC3E}">
        <p14:creationId xmlns:p14="http://schemas.microsoft.com/office/powerpoint/2010/main" val="1329535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7FD73-12DF-D38D-085F-2353702FEB93}"/>
              </a:ext>
            </a:extLst>
          </p:cNvPr>
          <p:cNvSpPr>
            <a:spLocks noGrp="1"/>
          </p:cNvSpPr>
          <p:nvPr>
            <p:ph type="title"/>
          </p:nvPr>
        </p:nvSpPr>
        <p:spPr/>
        <p:txBody>
          <a:bodyPr>
            <a:normAutofit/>
          </a:bodyPr>
          <a:lstStyle/>
          <a:p>
            <a:r>
              <a:rPr lang="en-US" b="1" dirty="0">
                <a:latin typeface="+mn-lt"/>
              </a:rPr>
              <a:t>StringBuffer vs StringBuilder</a:t>
            </a:r>
            <a:endParaRPr lang="en-IN" b="1" dirty="0">
              <a:latin typeface="+mn-lt"/>
            </a:endParaRPr>
          </a:p>
        </p:txBody>
      </p:sp>
      <p:graphicFrame>
        <p:nvGraphicFramePr>
          <p:cNvPr id="5" name="Content Placeholder 4">
            <a:extLst>
              <a:ext uri="{FF2B5EF4-FFF2-40B4-BE49-F238E27FC236}">
                <a16:creationId xmlns="" xmlns:a16="http://schemas.microsoft.com/office/drawing/2014/main" id="{7BC5DE52-4585-85C3-0F7B-7AB56FD7991E}"/>
              </a:ext>
            </a:extLst>
          </p:cNvPr>
          <p:cNvGraphicFramePr>
            <a:graphicFrameLocks noGrp="1"/>
          </p:cNvGraphicFramePr>
          <p:nvPr>
            <p:ph idx="1"/>
            <p:extLst>
              <p:ext uri="{D42A27DB-BD31-4B8C-83A1-F6EECF244321}">
                <p14:modId xmlns:p14="http://schemas.microsoft.com/office/powerpoint/2010/main" val="768620512"/>
              </p:ext>
            </p:extLst>
          </p:nvPr>
        </p:nvGraphicFramePr>
        <p:xfrm>
          <a:off x="1096963" y="2185060"/>
          <a:ext cx="10058400" cy="3817595"/>
        </p:xfrm>
        <a:graphic>
          <a:graphicData uri="http://schemas.openxmlformats.org/drawingml/2006/table">
            <a:tbl>
              <a:tblPr/>
              <a:tblGrid>
                <a:gridCol w="4995079">
                  <a:extLst>
                    <a:ext uri="{9D8B030D-6E8A-4147-A177-3AD203B41FA5}">
                      <a16:colId xmlns="" xmlns:a16="http://schemas.microsoft.com/office/drawing/2014/main" val="2444768323"/>
                    </a:ext>
                  </a:extLst>
                </a:gridCol>
                <a:gridCol w="5063321">
                  <a:extLst>
                    <a:ext uri="{9D8B030D-6E8A-4147-A177-3AD203B41FA5}">
                      <a16:colId xmlns="" xmlns:a16="http://schemas.microsoft.com/office/drawing/2014/main" val="964489656"/>
                    </a:ext>
                  </a:extLst>
                </a:gridCol>
              </a:tblGrid>
              <a:tr h="480360">
                <a:tc>
                  <a:txBody>
                    <a:bodyPr/>
                    <a:lstStyle/>
                    <a:p>
                      <a:pPr algn="ctr" fontAlgn="base"/>
                      <a:r>
                        <a:rPr lang="en-IN" sz="1600" b="1" dirty="0">
                          <a:effectLst/>
                        </a:rPr>
                        <a:t>StringBuffer Class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effectLst/>
                        </a:rPr>
                        <a:t>StringBuilder Class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3862258532"/>
                  </a:ext>
                </a:extLst>
              </a:tr>
              <a:tr h="564633">
                <a:tc>
                  <a:txBody>
                    <a:bodyPr/>
                    <a:lstStyle/>
                    <a:p>
                      <a:pPr algn="l" fontAlgn="ctr"/>
                      <a:r>
                        <a:rPr lang="en-US" sz="1600" b="0" dirty="0">
                          <a:effectLst/>
                        </a:rPr>
                        <a:t>StringBuffer is present in </a:t>
                      </a:r>
                      <a:r>
                        <a:rPr lang="en-US" sz="1600" b="0" dirty="0" smtClean="0">
                          <a:effectLst/>
                        </a:rPr>
                        <a:t>Java 1.0.</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effectLst/>
                        </a:rPr>
                        <a:t>StringBuilder was introduced in Java 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1465943283"/>
                  </a:ext>
                </a:extLst>
              </a:tr>
              <a:tr h="1103984">
                <a:tc>
                  <a:txBody>
                    <a:bodyPr/>
                    <a:lstStyle/>
                    <a:p>
                      <a:pPr algn="l" fontAlgn="ctr"/>
                      <a:r>
                        <a:rPr lang="en-US" sz="1600" b="0" dirty="0">
                          <a:effectLst/>
                        </a:rPr>
                        <a:t>StringBuffer is synchronized. This means that multiple threads cannot call the methods of StringBuffer simultaneously.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effectLst/>
                        </a:rPr>
                        <a:t>StringBuilder is asynchronized. This means that multiple threads can call the methods of StringBuilder simultaneously.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1306755850"/>
                  </a:ext>
                </a:extLst>
              </a:tr>
              <a:tr h="834309">
                <a:tc>
                  <a:txBody>
                    <a:bodyPr/>
                    <a:lstStyle/>
                    <a:p>
                      <a:pPr algn="l" fontAlgn="ctr"/>
                      <a:r>
                        <a:rPr lang="en-US" sz="1600" b="0" dirty="0">
                          <a:effectLst/>
                        </a:rPr>
                        <a:t>Due to synchronization, StringBuffer is called a thread safe class.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effectLst/>
                        </a:rPr>
                        <a:t>Due to its asynchronous nature, StringBuilder is not a thread safe class.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920356121"/>
                  </a:ext>
                </a:extLst>
              </a:tr>
              <a:tr h="834309">
                <a:tc>
                  <a:txBody>
                    <a:bodyPr/>
                    <a:lstStyle/>
                    <a:p>
                      <a:pPr algn="l" fontAlgn="ctr"/>
                      <a:r>
                        <a:rPr lang="en-US" sz="1600" b="0" dirty="0">
                          <a:effectLst/>
                        </a:rPr>
                        <a:t>Due to synchronization, StringBuffer is lot slower than StringBuilder.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effectLst/>
                        </a:rPr>
                        <a:t>Since there is no preliminary check for multiple threads, StringBuilder is a lot faster than StringBuffer.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800547549"/>
                  </a:ext>
                </a:extLst>
              </a:tr>
            </a:tbl>
          </a:graphicData>
        </a:graphic>
      </p:graphicFrame>
    </p:spTree>
    <p:extLst>
      <p:ext uri="{BB962C8B-B14F-4D97-AF65-F5344CB8AC3E}">
        <p14:creationId xmlns:p14="http://schemas.microsoft.com/office/powerpoint/2010/main" val="494235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4110745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24245E7-826F-4804-79E4-C72E2E757654}"/>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Arrays Interview Questions</a:t>
            </a:r>
            <a:endParaRPr lang="en-IN" sz="3600" b="1" dirty="0">
              <a:solidFill>
                <a:srgbClr val="FFFFFF"/>
              </a:solidFill>
              <a:latin typeface="+mn-lt"/>
            </a:endParaRPr>
          </a:p>
        </p:txBody>
      </p:sp>
      <p:sp>
        <p:nvSpPr>
          <p:cNvPr id="16"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256EF10-DAED-FC00-AA9A-4D6EBDE341BC}"/>
              </a:ext>
            </a:extLst>
          </p:cNvPr>
          <p:cNvSpPr>
            <a:spLocks noGrp="1"/>
          </p:cNvSpPr>
          <p:nvPr>
            <p:ph idx="1"/>
          </p:nvPr>
        </p:nvSpPr>
        <p:spPr>
          <a:xfrm>
            <a:off x="4566936" y="137544"/>
            <a:ext cx="6413663" cy="5949283"/>
          </a:xfrm>
        </p:spPr>
        <p:txBody>
          <a:bodyPr anchor="ctr">
            <a:normAutofit/>
          </a:bodyPr>
          <a:lstStyle/>
          <a:p>
            <a:pPr>
              <a:buFont typeface="Wingdings" panose="05000000000000000000" pitchFamily="2" charset="2"/>
              <a:buChar char="Ø"/>
            </a:pPr>
            <a:r>
              <a:rPr lang="en-US" sz="1600" b="0" i="0" dirty="0">
                <a:effectLst/>
              </a:rPr>
              <a:t>What is an array? How does it help in storing multiple values?</a:t>
            </a:r>
          </a:p>
          <a:p>
            <a:pPr>
              <a:buFont typeface="Wingdings" panose="05000000000000000000" pitchFamily="2" charset="2"/>
              <a:buChar char="Ø"/>
            </a:pPr>
            <a:r>
              <a:rPr lang="en-US" sz="1600" b="0" i="0" dirty="0">
                <a:effectLst/>
              </a:rPr>
              <a:t>How do you access a specific element in an array? Why is indexing important?</a:t>
            </a:r>
          </a:p>
          <a:p>
            <a:pPr>
              <a:buFont typeface="Wingdings" panose="05000000000000000000" pitchFamily="2" charset="2"/>
              <a:buChar char="Ø"/>
            </a:pPr>
            <a:r>
              <a:rPr lang="en-US" sz="1600" b="0" i="0" dirty="0">
                <a:effectLst/>
              </a:rPr>
              <a:t>Can you explain zero-based indexing in arrays? Why do most programming languages use it?</a:t>
            </a:r>
          </a:p>
          <a:p>
            <a:pPr>
              <a:buFont typeface="Wingdings" panose="05000000000000000000" pitchFamily="2" charset="2"/>
              <a:buChar char="Ø"/>
            </a:pPr>
            <a:r>
              <a:rPr lang="en-US" sz="1600" b="0" i="0" dirty="0">
                <a:effectLst/>
              </a:rPr>
              <a:t>What's the difference between a static array and a dynamic array?</a:t>
            </a:r>
          </a:p>
          <a:p>
            <a:pPr>
              <a:buFont typeface="Wingdings" panose="05000000000000000000" pitchFamily="2" charset="2"/>
              <a:buChar char="Ø"/>
            </a:pPr>
            <a:r>
              <a:rPr lang="en-US" sz="1600" b="0" i="0" dirty="0">
                <a:effectLst/>
              </a:rPr>
              <a:t>How can you find the length or size of an array?</a:t>
            </a:r>
          </a:p>
          <a:p>
            <a:pPr>
              <a:buFont typeface="Wingdings" panose="05000000000000000000" pitchFamily="2" charset="2"/>
              <a:buChar char="Ø"/>
            </a:pPr>
            <a:r>
              <a:rPr lang="en-US" sz="1600" b="0" i="0" dirty="0">
                <a:effectLst/>
              </a:rPr>
              <a:t>Explain the process of initializing an array with values.</a:t>
            </a:r>
          </a:p>
          <a:p>
            <a:pPr>
              <a:buFont typeface="Wingdings" panose="05000000000000000000" pitchFamily="2" charset="2"/>
              <a:buChar char="Ø"/>
            </a:pPr>
            <a:r>
              <a:rPr lang="en-US" sz="1600" b="0" i="0" dirty="0">
                <a:effectLst/>
              </a:rPr>
              <a:t>What is a "multidimensional array"? Can you provide an example?</a:t>
            </a:r>
          </a:p>
          <a:p>
            <a:pPr>
              <a:buFont typeface="Wingdings" panose="05000000000000000000" pitchFamily="2" charset="2"/>
              <a:buChar char="Ø"/>
            </a:pPr>
            <a:r>
              <a:rPr lang="en-US" sz="1600" b="0" i="0" dirty="0">
                <a:effectLst/>
              </a:rPr>
              <a:t>How can you add elements to the end of an array? Is it different for static and dynamic arrays?</a:t>
            </a:r>
          </a:p>
          <a:p>
            <a:endParaRPr lang="en-IN" sz="700" dirty="0"/>
          </a:p>
        </p:txBody>
      </p:sp>
    </p:spTree>
    <p:extLst>
      <p:ext uri="{BB962C8B-B14F-4D97-AF65-F5344CB8AC3E}">
        <p14:creationId xmlns:p14="http://schemas.microsoft.com/office/powerpoint/2010/main" val="154854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24245E7-826F-4804-79E4-C72E2E757654}"/>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Arrays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256EF10-DAED-FC00-AA9A-4D6EBDE341BC}"/>
              </a:ext>
            </a:extLst>
          </p:cNvPr>
          <p:cNvSpPr>
            <a:spLocks noGrp="1"/>
          </p:cNvSpPr>
          <p:nvPr>
            <p:ph idx="1"/>
          </p:nvPr>
        </p:nvSpPr>
        <p:spPr>
          <a:xfrm>
            <a:off x="4663958" y="0"/>
            <a:ext cx="6413663" cy="5646208"/>
          </a:xfrm>
        </p:spPr>
        <p:txBody>
          <a:bodyPr anchor="ctr">
            <a:normAutofit/>
          </a:bodyPr>
          <a:lstStyle/>
          <a:p>
            <a:pPr>
              <a:buFont typeface="Wingdings" panose="05000000000000000000" pitchFamily="2" charset="2"/>
              <a:buChar char="Ø"/>
            </a:pPr>
            <a:r>
              <a:rPr lang="en-US" sz="1600" b="0" i="0" dirty="0">
                <a:effectLst/>
              </a:rPr>
              <a:t>What's the difference between searching and sorting in arrays?</a:t>
            </a:r>
          </a:p>
          <a:p>
            <a:pPr>
              <a:buFont typeface="Wingdings" panose="05000000000000000000" pitchFamily="2" charset="2"/>
              <a:buChar char="Ø"/>
            </a:pPr>
            <a:r>
              <a:rPr lang="en-US" sz="1600" b="0" i="0" dirty="0">
                <a:effectLst/>
              </a:rPr>
              <a:t>How can you find the maximum value in an array? What about the minimum value?</a:t>
            </a:r>
          </a:p>
          <a:p>
            <a:pPr>
              <a:buFont typeface="Wingdings" panose="05000000000000000000" pitchFamily="2" charset="2"/>
              <a:buChar char="Ø"/>
            </a:pPr>
            <a:r>
              <a:rPr lang="en-US" sz="1600" b="0" i="0" dirty="0">
                <a:effectLst/>
              </a:rPr>
              <a:t>Explain the concept of a "for loop" and how it can be used to iterate through an array.</a:t>
            </a:r>
          </a:p>
          <a:p>
            <a:pPr>
              <a:buFont typeface="Wingdings" panose="05000000000000000000" pitchFamily="2" charset="2"/>
              <a:buChar char="Ø"/>
            </a:pPr>
            <a:r>
              <a:rPr lang="en-US" sz="1600" b="0" i="0" dirty="0">
                <a:effectLst/>
              </a:rPr>
              <a:t>What does it mean to "traverse" an array? Why is this important?</a:t>
            </a:r>
          </a:p>
          <a:p>
            <a:pPr>
              <a:buFont typeface="Wingdings" panose="05000000000000000000" pitchFamily="2" charset="2"/>
              <a:buChar char="Ø"/>
            </a:pPr>
            <a:r>
              <a:rPr lang="en-US" sz="1600" b="0" i="0" dirty="0">
                <a:effectLst/>
              </a:rPr>
              <a:t>How can you remove an element from an array? Is it straightforward?</a:t>
            </a:r>
          </a:p>
          <a:p>
            <a:pPr>
              <a:buFont typeface="Wingdings" panose="05000000000000000000" pitchFamily="2" charset="2"/>
              <a:buChar char="Ø"/>
            </a:pPr>
            <a:r>
              <a:rPr lang="en-US" sz="1600" b="0" i="0" dirty="0">
                <a:effectLst/>
              </a:rPr>
              <a:t>Can you describe how you would swap two elements in an array?</a:t>
            </a:r>
          </a:p>
          <a:p>
            <a:pPr>
              <a:buFont typeface="Wingdings" panose="05000000000000000000" pitchFamily="2" charset="2"/>
              <a:buChar char="Ø"/>
            </a:pPr>
            <a:r>
              <a:rPr lang="en-US" sz="1600" b="0" i="0" dirty="0">
                <a:effectLst/>
              </a:rPr>
              <a:t>What is a "subarray"? How can you find the sum of elements in a subarray?</a:t>
            </a:r>
          </a:p>
          <a:p>
            <a:pPr>
              <a:buFont typeface="Wingdings" panose="05000000000000000000" pitchFamily="2" charset="2"/>
              <a:buChar char="Ø"/>
            </a:pPr>
            <a:r>
              <a:rPr lang="en-US" sz="1600" b="0" i="0" dirty="0">
                <a:effectLst/>
              </a:rPr>
              <a:t>Explain why arrays are a fundamental concept in computer programming.</a:t>
            </a:r>
          </a:p>
          <a:p>
            <a:endParaRPr lang="en-IN" sz="1100" dirty="0"/>
          </a:p>
        </p:txBody>
      </p:sp>
    </p:spTree>
    <p:extLst>
      <p:ext uri="{BB962C8B-B14F-4D97-AF65-F5344CB8AC3E}">
        <p14:creationId xmlns:p14="http://schemas.microsoft.com/office/powerpoint/2010/main" val="119126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D3AE6E3-6029-9143-15B8-B47053FEBB4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Interview Questions</a:t>
            </a:r>
            <a:endParaRPr lang="en-IN" sz="3600" b="1" dirty="0">
              <a:solidFill>
                <a:srgbClr val="FFFFFF"/>
              </a:solidFill>
              <a:latin typeface="+mn-lt"/>
            </a:endParaRPr>
          </a:p>
        </p:txBody>
      </p:sp>
      <p:sp>
        <p:nvSpPr>
          <p:cNvPr id="22" name="Rectangle 2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59F63FF8-2B02-D36F-CBCF-409569B6A6DB}"/>
              </a:ext>
            </a:extLst>
          </p:cNvPr>
          <p:cNvSpPr>
            <a:spLocks noGrp="1" noChangeArrowheads="1"/>
          </p:cNvSpPr>
          <p:nvPr>
            <p:ph idx="1"/>
          </p:nvPr>
        </p:nvSpPr>
        <p:spPr bwMode="auto">
          <a:xfrm>
            <a:off x="4719714" y="293662"/>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a:bodyPr>
          <a:lstStyle/>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Write a Java function to check if a given string is a palindrome.</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find the length of a string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a:t>
            </a:r>
            <a:r>
              <a:rPr kumimoji="0" lang="en-US" altLang="en-US" sz="1700" b="1" i="0" u="none" strike="noStrike" cap="none" normalizeH="0" baseline="0" dirty="0">
                <a:ln>
                  <a:noFill/>
                </a:ln>
                <a:effectLst/>
              </a:rPr>
              <a:t>split()</a:t>
            </a:r>
            <a:r>
              <a:rPr kumimoji="0" lang="en-US" altLang="en-US" sz="1700" b="0" i="0" u="none" strike="noStrike" cap="none" normalizeH="0" baseline="0" dirty="0">
                <a:ln>
                  <a:noFill/>
                </a:ln>
                <a:effectLst/>
              </a:rPr>
              <a:t> method for strings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replace a specific character or substring in a string?</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Describe how you can format strings using the </a:t>
            </a:r>
            <a:r>
              <a:rPr kumimoji="0" lang="en-US" altLang="en-US" sz="1700" b="1" i="0" u="none" strike="noStrike" cap="none" normalizeH="0" baseline="0" dirty="0">
                <a:ln>
                  <a:noFill/>
                </a:ln>
                <a:effectLst/>
              </a:rPr>
              <a:t>String.format()</a:t>
            </a:r>
            <a:r>
              <a:rPr kumimoji="0" lang="en-US" altLang="en-US" sz="1700" b="0" i="0" u="none" strike="noStrike" cap="none" normalizeH="0" baseline="0" dirty="0">
                <a:ln>
                  <a:noFill/>
                </a:ln>
                <a:effectLst/>
              </a:rPr>
              <a:t> method.</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purpose of escape characters in strings. Provide examples.</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 you convert a numeric value to a string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are the differences between using the </a:t>
            </a:r>
            <a:r>
              <a:rPr kumimoji="0" lang="en-US" altLang="en-US" sz="1700" b="1" i="0" u="none" strike="noStrike" cap="none" normalizeH="0" baseline="0" dirty="0">
                <a:ln>
                  <a:noFill/>
                </a:ln>
                <a:effectLst/>
              </a:rPr>
              <a:t>+</a:t>
            </a:r>
            <a:r>
              <a:rPr kumimoji="0" lang="en-US" altLang="en-US" sz="1700" b="0" i="0" u="none" strike="noStrike" cap="none" normalizeH="0" baseline="0" dirty="0">
                <a:ln>
                  <a:noFill/>
                </a:ln>
                <a:effectLst/>
              </a:rPr>
              <a:t> operator and </a:t>
            </a:r>
            <a:r>
              <a:rPr kumimoji="0" lang="en-US" altLang="en-US" sz="1700" b="1" i="0" u="none" strike="noStrike" cap="none" normalizeH="0" baseline="0" dirty="0">
                <a:ln>
                  <a:noFill/>
                </a:ln>
                <a:effectLst/>
              </a:rPr>
              <a:t>StringBuilder</a:t>
            </a:r>
            <a:r>
              <a:rPr kumimoji="0" lang="en-US" altLang="en-US" sz="1700" b="0" i="0" u="none" strike="noStrike" cap="none" normalizeH="0" baseline="0" dirty="0">
                <a:ln>
                  <a:noFill/>
                </a:ln>
                <a:effectLst/>
              </a:rPr>
              <a:t> for string concatenation?</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check if a string starts with or ends with a specific substring?</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a:t>
            </a:r>
            <a:r>
              <a:rPr kumimoji="0" lang="en-US" altLang="en-US" sz="1700" b="1" i="0" u="none" strike="noStrike" cap="none" normalizeH="0" baseline="0" dirty="0">
                <a:ln>
                  <a:noFill/>
                </a:ln>
                <a:effectLst/>
              </a:rPr>
              <a:t>charAt()</a:t>
            </a:r>
            <a:r>
              <a:rPr kumimoji="0" lang="en-US" altLang="en-US" sz="1700" b="0" i="0" u="none" strike="noStrike" cap="none" normalizeH="0" baseline="0" dirty="0">
                <a:ln>
                  <a:noFill/>
                </a:ln>
                <a:effectLst/>
              </a:rPr>
              <a:t> method in Java, and how is it used?</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Write a Java program to count the occurrences of a specific word in a string.</a:t>
            </a:r>
          </a:p>
        </p:txBody>
      </p:sp>
    </p:spTree>
    <p:extLst>
      <p:ext uri="{BB962C8B-B14F-4D97-AF65-F5344CB8AC3E}">
        <p14:creationId xmlns:p14="http://schemas.microsoft.com/office/powerpoint/2010/main" val="1601700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D3AE6E3-6029-9143-15B8-B47053FEBB4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Interview Questions</a:t>
            </a:r>
            <a:endParaRPr lang="en-IN" sz="3600" b="1" dirty="0">
              <a:solidFill>
                <a:srgbClr val="FFFFFF"/>
              </a:solidFill>
              <a:latin typeface="+mn-lt"/>
            </a:endParaRPr>
          </a:p>
        </p:txBody>
      </p:sp>
      <p:sp>
        <p:nvSpPr>
          <p:cNvPr id="17" name="Rectangle 16">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59F63FF8-2B02-D36F-CBCF-409569B6A6DB}"/>
              </a:ext>
            </a:extLst>
          </p:cNvPr>
          <p:cNvSpPr>
            <a:spLocks noGrp="1" noChangeArrowheads="1"/>
          </p:cNvSpPr>
          <p:nvPr>
            <p:ph idx="1"/>
          </p:nvPr>
        </p:nvSpPr>
        <p:spPr bwMode="auto">
          <a:xfrm>
            <a:off x="4566936" y="126394"/>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What is a string in Java and how is it different from other data types?</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Explain the concept of string immutability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How can you compare two strings for equality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Describe the differences between </a:t>
            </a:r>
            <a:r>
              <a:rPr kumimoji="0" lang="en-US" altLang="en-US" sz="1600" b="1" i="0" u="none" strike="noStrike" cap="none" normalizeH="0" baseline="0" dirty="0">
                <a:ln>
                  <a:noFill/>
                </a:ln>
                <a:effectLst/>
              </a:rPr>
              <a:t>==</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.equals()</a:t>
            </a:r>
            <a:r>
              <a:rPr kumimoji="0" lang="en-US" altLang="en-US" sz="1600" b="0" i="0" u="none" strike="noStrike" cap="none" normalizeH="0" baseline="0" dirty="0">
                <a:ln>
                  <a:noFill/>
                </a:ln>
                <a:effectLst/>
              </a:rPr>
              <a:t> when comparing strings.</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What is string interning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How can you concatenate strings efficiently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Explain the purpose of the </a:t>
            </a:r>
            <a:r>
              <a:rPr kumimoji="0" lang="en-US" altLang="en-US" sz="1600" b="1" i="0" u="none" strike="noStrike" cap="none" normalizeH="0" baseline="0" dirty="0">
                <a:ln>
                  <a:noFill/>
                </a:ln>
                <a:effectLst/>
              </a:rPr>
              <a:t>StringBuilder</a:t>
            </a:r>
            <a:r>
              <a:rPr kumimoji="0" lang="en-US" altLang="en-US" sz="1600" b="0" i="0" u="none" strike="noStrike" cap="none" normalizeH="0" baseline="0" dirty="0">
                <a:ln>
                  <a:noFill/>
                </a:ln>
                <a:effectLst/>
              </a:rPr>
              <a:t> class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What is the difference between </a:t>
            </a:r>
            <a:r>
              <a:rPr kumimoji="0" lang="en-US" altLang="en-US" sz="1600" b="1" i="0" u="none" strike="noStrike" cap="none" normalizeH="0" baseline="0" dirty="0">
                <a:ln>
                  <a:noFill/>
                </a:ln>
                <a:effectLst/>
              </a:rPr>
              <a:t>StringBuilder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StringBuffer</a:t>
            </a:r>
            <a:r>
              <a:rPr kumimoji="0" lang="en-US" altLang="en-US" sz="1600" b="0" i="0" u="none" strike="noStrike" cap="none" normalizeH="0" baseline="0" dirty="0">
                <a:ln>
                  <a:noFill/>
                </a:ln>
                <a:effectLst/>
              </a:rPr>
              <a:t> classes?</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How can you convert a string to lowercase and uppercase in Java? </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Explain the significance of the </a:t>
            </a:r>
            <a:r>
              <a:rPr kumimoji="0" lang="en-US" altLang="en-US" sz="1600" b="1" i="0" u="none" strike="noStrike" cap="none" normalizeH="0" baseline="0" dirty="0">
                <a:ln>
                  <a:noFill/>
                </a:ln>
                <a:effectLst/>
              </a:rPr>
              <a:t>substring()</a:t>
            </a:r>
            <a:r>
              <a:rPr kumimoji="0" lang="en-US" altLang="en-US" sz="1600" b="0" i="0" u="none" strike="noStrike" cap="none" normalizeH="0" baseline="0" dirty="0">
                <a:ln>
                  <a:noFill/>
                </a:ln>
                <a:effectLst/>
              </a:rPr>
              <a:t> method in Java.</a:t>
            </a:r>
          </a:p>
          <a:p>
            <a:pPr marR="0" lvl="0" defTabSz="914400" rtl="0" eaLnBrk="0" fontAlgn="base" latinLnBrk="0" hangingPunct="0">
              <a:lnSpc>
                <a:spcPct val="150000"/>
              </a:lnSpc>
              <a:spcBef>
                <a:spcPct val="0"/>
              </a:spcBef>
              <a:spcAft>
                <a:spcPts val="600"/>
              </a:spcAft>
              <a:buClr>
                <a:srgbClr val="DDA147"/>
              </a:buClr>
              <a:buSzTx/>
              <a:buFont typeface="Wingdings" panose="05000000000000000000" pitchFamily="2" charset="2"/>
              <a:buChar char="Ø"/>
              <a:tabLst/>
            </a:pPr>
            <a:r>
              <a:rPr kumimoji="0" lang="en-US" altLang="en-US" sz="1600" b="0" i="0" u="none" strike="noStrike" cap="none" normalizeH="0" baseline="0" dirty="0">
                <a:ln>
                  <a:noFill/>
                </a:ln>
                <a:effectLst/>
              </a:rPr>
              <a:t>What is the importance of the </a:t>
            </a:r>
            <a:r>
              <a:rPr kumimoji="0" lang="en-US" altLang="en-US" sz="1600" b="1" i="0" u="none" strike="noStrike" cap="none" normalizeH="0" baseline="0" dirty="0">
                <a:ln>
                  <a:noFill/>
                </a:ln>
                <a:effectLst/>
              </a:rPr>
              <a:t>trim()</a:t>
            </a:r>
            <a:r>
              <a:rPr kumimoji="0" lang="en-US" altLang="en-US" sz="1600" b="0" i="0" u="none" strike="noStrike" cap="none" normalizeH="0" baseline="0" dirty="0">
                <a:ln>
                  <a:noFill/>
                </a:ln>
                <a:effectLst/>
              </a:rPr>
              <a:t> method for strings?</a:t>
            </a:r>
          </a:p>
        </p:txBody>
      </p:sp>
    </p:spTree>
    <p:extLst>
      <p:ext uri="{BB962C8B-B14F-4D97-AF65-F5344CB8AC3E}">
        <p14:creationId xmlns:p14="http://schemas.microsoft.com/office/powerpoint/2010/main" val="554442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424933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F4A4351-76EF-BF45-B48B-C4354361B026}"/>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Array Assignments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52A3F17-543A-8C87-6350-2A75A487B1FB}"/>
              </a:ext>
            </a:extLst>
          </p:cNvPr>
          <p:cNvSpPr>
            <a:spLocks noGrp="1"/>
          </p:cNvSpPr>
          <p:nvPr>
            <p:ph idx="1"/>
          </p:nvPr>
        </p:nvSpPr>
        <p:spPr>
          <a:xfrm>
            <a:off x="4742016" y="605896"/>
            <a:ext cx="6413663" cy="5646208"/>
          </a:xfrm>
        </p:spPr>
        <p:txBody>
          <a:bodyPr anchor="ctr">
            <a:normAutofit lnSpcReduction="10000"/>
          </a:bodyPr>
          <a:lstStyle/>
          <a:p>
            <a:r>
              <a:rPr lang="en-US" sz="1600" b="1" i="0" dirty="0">
                <a:effectLst/>
              </a:rPr>
              <a:t>Assignment 1: Array Basics</a:t>
            </a:r>
            <a:endParaRPr lang="en-US" sz="1600" b="0" i="0" dirty="0">
              <a:effectLst/>
            </a:endParaRPr>
          </a:p>
          <a:p>
            <a:pPr lvl="1">
              <a:buFont typeface="Wingdings" panose="05000000000000000000" pitchFamily="2" charset="2"/>
              <a:buChar char="Ø"/>
            </a:pPr>
            <a:r>
              <a:rPr lang="en-US" sz="1600" b="0" i="0" dirty="0">
                <a:effectLst/>
              </a:rPr>
              <a:t>Write a program that initializes an array with your favorite foods and prints them out.</a:t>
            </a:r>
          </a:p>
          <a:p>
            <a:pPr lvl="1">
              <a:buFont typeface="Wingdings" panose="05000000000000000000" pitchFamily="2" charset="2"/>
              <a:buChar char="Ø"/>
            </a:pPr>
            <a:r>
              <a:rPr lang="en-US" sz="1600" b="0" i="0" dirty="0">
                <a:effectLst/>
              </a:rPr>
              <a:t>Create an array of integers. Calculate and print the sum of all the elements.</a:t>
            </a:r>
          </a:p>
          <a:p>
            <a:pPr lvl="1">
              <a:buFont typeface="Wingdings" panose="05000000000000000000" pitchFamily="2" charset="2"/>
              <a:buChar char="Ø"/>
            </a:pPr>
            <a:r>
              <a:rPr lang="en-US" sz="1600" b="0" i="0" dirty="0">
                <a:effectLst/>
              </a:rPr>
              <a:t>Write a program to find the largest and smallest numbers in an array of integers.</a:t>
            </a:r>
          </a:p>
          <a:p>
            <a:pPr lvl="1">
              <a:buFont typeface="Wingdings" panose="05000000000000000000" pitchFamily="2" charset="2"/>
              <a:buChar char="Ø"/>
            </a:pPr>
            <a:r>
              <a:rPr lang="en-US" sz="1600" b="0" i="0" dirty="0">
                <a:effectLst/>
              </a:rPr>
              <a:t>Implement a function that takes an array of numbers as input and returns the average.</a:t>
            </a:r>
          </a:p>
          <a:p>
            <a:r>
              <a:rPr lang="en-US" sz="1600" b="1" i="0" dirty="0">
                <a:effectLst/>
              </a:rPr>
              <a:t>Assignment 2: Array Manipulation</a:t>
            </a:r>
            <a:endParaRPr lang="en-US" sz="1600" b="0" i="0" dirty="0">
              <a:effectLst/>
            </a:endParaRPr>
          </a:p>
          <a:p>
            <a:pPr lvl="1">
              <a:buFont typeface="Wingdings" panose="05000000000000000000" pitchFamily="2" charset="2"/>
              <a:buChar char="Ø"/>
            </a:pPr>
            <a:r>
              <a:rPr lang="en-US" sz="1600" b="0" i="0" dirty="0">
                <a:effectLst/>
              </a:rPr>
              <a:t>Create an array of names. Sort the names in alphabetical order and print the sorted list.</a:t>
            </a:r>
          </a:p>
          <a:p>
            <a:pPr lvl="1">
              <a:buFont typeface="Wingdings" panose="05000000000000000000" pitchFamily="2" charset="2"/>
              <a:buChar char="Ø"/>
            </a:pPr>
            <a:r>
              <a:rPr lang="en-US" sz="1600" b="0" i="0" dirty="0">
                <a:effectLst/>
              </a:rPr>
              <a:t>Given an array of integers, write a program to find the second-largest number.</a:t>
            </a:r>
          </a:p>
          <a:p>
            <a:pPr lvl="1">
              <a:buFont typeface="Wingdings" panose="05000000000000000000" pitchFamily="2" charset="2"/>
              <a:buChar char="Ø"/>
            </a:pPr>
            <a:r>
              <a:rPr lang="en-US" sz="1600" b="0" i="0" dirty="0">
                <a:effectLst/>
              </a:rPr>
              <a:t>Write a program to reverse the elements of an array.</a:t>
            </a:r>
          </a:p>
          <a:p>
            <a:pPr lvl="1">
              <a:buFont typeface="Wingdings" panose="05000000000000000000" pitchFamily="2" charset="2"/>
              <a:buChar char="Ø"/>
            </a:pPr>
            <a:r>
              <a:rPr lang="en-US" sz="1600" b="0" i="0" dirty="0">
                <a:effectLst/>
              </a:rPr>
              <a:t>Implement a function to count the occurrences of a specific number in an array.</a:t>
            </a:r>
          </a:p>
          <a:p>
            <a:r>
              <a:rPr lang="en-IN" sz="1600" b="1" i="0" dirty="0">
                <a:effectLst/>
              </a:rPr>
              <a:t>Assignment 3: Multidimensional Arrays</a:t>
            </a:r>
          </a:p>
          <a:p>
            <a:pPr lvl="1">
              <a:buFont typeface="Wingdings" panose="05000000000000000000" pitchFamily="2" charset="2"/>
              <a:buChar char="Ø"/>
            </a:pPr>
            <a:r>
              <a:rPr lang="en-US" sz="1600" b="0" i="0" dirty="0">
                <a:effectLst/>
              </a:rPr>
              <a:t>Write code to initialize a 2D array and print its elements row by row.</a:t>
            </a:r>
          </a:p>
          <a:p>
            <a:pPr lvl="1">
              <a:buFont typeface="Wingdings" panose="05000000000000000000" pitchFamily="2" charset="2"/>
              <a:buChar char="Ø"/>
            </a:pPr>
            <a:r>
              <a:rPr lang="en-US" sz="1600" b="0" i="0" dirty="0">
                <a:effectLst/>
              </a:rPr>
              <a:t>Write a program to find the sum of the diagonal elements in a square 2D array.</a:t>
            </a:r>
          </a:p>
          <a:p>
            <a:pPr lvl="1">
              <a:buFont typeface="Wingdings" panose="05000000000000000000" pitchFamily="2" charset="2"/>
              <a:buChar char="Ø"/>
            </a:pPr>
            <a:r>
              <a:rPr lang="en-US" sz="1600" b="0" i="0" dirty="0">
                <a:effectLst/>
              </a:rPr>
              <a:t> Write a function to find the maximum element in a 2D array.</a:t>
            </a:r>
            <a:endParaRPr lang="en-IN" sz="1600" b="1" i="0" dirty="0">
              <a:effectLst/>
            </a:endParaRPr>
          </a:p>
          <a:p>
            <a:endParaRPr lang="en-IN" sz="1400" dirty="0"/>
          </a:p>
        </p:txBody>
      </p:sp>
    </p:spTree>
    <p:extLst>
      <p:ext uri="{BB962C8B-B14F-4D97-AF65-F5344CB8AC3E}">
        <p14:creationId xmlns:p14="http://schemas.microsoft.com/office/powerpoint/2010/main" val="339066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and Strings</a:t>
            </a:r>
            <a:endParaRPr lang="en-IN" dirty="0"/>
          </a:p>
        </p:txBody>
      </p:sp>
    </p:spTree>
    <p:extLst>
      <p:ext uri="{BB962C8B-B14F-4D97-AF65-F5344CB8AC3E}">
        <p14:creationId xmlns:p14="http://schemas.microsoft.com/office/powerpoint/2010/main" val="1362682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E4DEDEA-1495-0260-B3B0-2E79FBBC1C3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Assignments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6AAC30A7-3F1D-11AE-F9D8-90DD23C28F31}"/>
              </a:ext>
            </a:extLst>
          </p:cNvPr>
          <p:cNvSpPr>
            <a:spLocks noGrp="1"/>
          </p:cNvSpPr>
          <p:nvPr>
            <p:ph idx="1"/>
          </p:nvPr>
        </p:nvSpPr>
        <p:spPr>
          <a:xfrm>
            <a:off x="4358244" y="0"/>
            <a:ext cx="7612083" cy="7077694"/>
          </a:xfrm>
        </p:spPr>
        <p:txBody>
          <a:bodyPr anchor="ctr">
            <a:normAutofit/>
          </a:bodyPr>
          <a:lstStyle/>
          <a:p>
            <a:pPr>
              <a:buFont typeface="Wingdings" panose="05000000000000000000" pitchFamily="2" charset="2"/>
              <a:buChar char="Ø"/>
            </a:pPr>
            <a:r>
              <a:rPr lang="en-US" sz="1600" b="1" i="0" dirty="0">
                <a:effectLst/>
              </a:rPr>
              <a:t>Reverse a String:</a:t>
            </a:r>
            <a:r>
              <a:rPr lang="en-US" sz="1600" b="0" i="0" dirty="0">
                <a:effectLst/>
              </a:rPr>
              <a:t> Write a function to reverse a given string.</a:t>
            </a:r>
          </a:p>
          <a:p>
            <a:pPr>
              <a:buFont typeface="Wingdings" panose="05000000000000000000" pitchFamily="2" charset="2"/>
              <a:buChar char="Ø"/>
            </a:pPr>
            <a:r>
              <a:rPr lang="en-US" sz="1600" b="1" i="0" dirty="0">
                <a:effectLst/>
              </a:rPr>
              <a:t>Check Palindrome:</a:t>
            </a:r>
            <a:r>
              <a:rPr lang="en-US" sz="1600" b="0" i="0" dirty="0">
                <a:effectLst/>
              </a:rPr>
              <a:t> Write a function to check if a given string is a palindrome.</a:t>
            </a:r>
          </a:p>
          <a:p>
            <a:pPr>
              <a:buFont typeface="Wingdings" panose="05000000000000000000" pitchFamily="2" charset="2"/>
              <a:buChar char="Ø"/>
            </a:pPr>
            <a:r>
              <a:rPr lang="en-US" sz="1600" b="1" i="0" dirty="0">
                <a:effectLst/>
              </a:rPr>
              <a:t>Anagram Check:</a:t>
            </a:r>
            <a:r>
              <a:rPr lang="en-US" sz="1600" b="0" i="0" dirty="0">
                <a:effectLst/>
              </a:rPr>
              <a:t> Write a function to determine if two strings are anagrams of each other.</a:t>
            </a:r>
          </a:p>
          <a:p>
            <a:pPr>
              <a:buFont typeface="Wingdings" panose="05000000000000000000" pitchFamily="2" charset="2"/>
              <a:buChar char="Ø"/>
            </a:pPr>
            <a:r>
              <a:rPr lang="en-US" sz="1600" b="1" i="0" dirty="0">
                <a:effectLst/>
              </a:rPr>
              <a:t>String Length:</a:t>
            </a:r>
            <a:r>
              <a:rPr lang="en-US" sz="1600" b="0" i="0" dirty="0">
                <a:effectLst/>
              </a:rPr>
              <a:t> Write a function to find the length of a given string.</a:t>
            </a:r>
          </a:p>
          <a:p>
            <a:pPr>
              <a:buFont typeface="Wingdings" panose="05000000000000000000" pitchFamily="2" charset="2"/>
              <a:buChar char="Ø"/>
            </a:pPr>
            <a:r>
              <a:rPr lang="en-US" sz="1600" b="1" i="0" dirty="0">
                <a:effectLst/>
              </a:rPr>
              <a:t>Concatenate Strings:</a:t>
            </a:r>
            <a:r>
              <a:rPr lang="en-US" sz="1600" b="0" i="0" dirty="0">
                <a:effectLst/>
              </a:rPr>
              <a:t> Write a function to concatenate two strings.</a:t>
            </a:r>
          </a:p>
          <a:p>
            <a:pPr>
              <a:buFont typeface="Wingdings" panose="05000000000000000000" pitchFamily="2" charset="2"/>
              <a:buChar char="Ø"/>
            </a:pPr>
            <a:r>
              <a:rPr lang="en-US" sz="1600" b="1" i="0" dirty="0">
                <a:effectLst/>
              </a:rPr>
              <a:t>String to Integer Conversion:</a:t>
            </a:r>
            <a:r>
              <a:rPr lang="en-US" sz="1600" b="0" i="0" dirty="0">
                <a:effectLst/>
              </a:rPr>
              <a:t> Write a function to convert a string containing a number to an integer.</a:t>
            </a:r>
          </a:p>
          <a:p>
            <a:pPr>
              <a:buFont typeface="Wingdings" panose="05000000000000000000" pitchFamily="2" charset="2"/>
              <a:buChar char="Ø"/>
            </a:pPr>
            <a:r>
              <a:rPr lang="en-US" sz="1600" b="1" i="0" dirty="0">
                <a:effectLst/>
              </a:rPr>
              <a:t>Count Vowels:</a:t>
            </a:r>
            <a:r>
              <a:rPr lang="en-US" sz="1600" b="0" i="0" dirty="0">
                <a:effectLst/>
              </a:rPr>
              <a:t> Write a function to count the number of vowels in a string.</a:t>
            </a:r>
          </a:p>
          <a:p>
            <a:pPr>
              <a:buFont typeface="Wingdings" panose="05000000000000000000" pitchFamily="2" charset="2"/>
              <a:buChar char="Ø"/>
            </a:pPr>
            <a:r>
              <a:rPr lang="en-US" sz="1600" b="1" i="0" dirty="0">
                <a:effectLst/>
              </a:rPr>
              <a:t>Count Substrings:</a:t>
            </a:r>
            <a:r>
              <a:rPr lang="en-US" sz="1600" b="0" i="0" dirty="0">
                <a:effectLst/>
              </a:rPr>
              <a:t> Write a function to count occurrences of a specific substring in a given string.</a:t>
            </a:r>
          </a:p>
          <a:p>
            <a:pPr>
              <a:buFont typeface="Wingdings" panose="05000000000000000000" pitchFamily="2" charset="2"/>
              <a:buChar char="Ø"/>
            </a:pPr>
            <a:r>
              <a:rPr lang="en-US" sz="1600" b="1" i="0" dirty="0">
                <a:effectLst/>
              </a:rPr>
              <a:t>Uppercase to Lowercase:</a:t>
            </a:r>
            <a:r>
              <a:rPr lang="en-US" sz="1600" b="0" i="0" dirty="0">
                <a:effectLst/>
              </a:rPr>
              <a:t> Write a function to convert uppercase characters in a string to lowercase.</a:t>
            </a:r>
          </a:p>
          <a:p>
            <a:pPr>
              <a:buFont typeface="Wingdings" panose="05000000000000000000" pitchFamily="2" charset="2"/>
              <a:buChar char="Ø"/>
            </a:pPr>
            <a:r>
              <a:rPr lang="en-US" sz="1600" b="1" i="0" dirty="0">
                <a:effectLst/>
              </a:rPr>
              <a:t>Remove Spaces:</a:t>
            </a:r>
            <a:r>
              <a:rPr lang="en-US" sz="1600" b="0" i="0" dirty="0">
                <a:effectLst/>
              </a:rPr>
              <a:t> Write a function to remove all spaces from a given string.</a:t>
            </a:r>
          </a:p>
          <a:p>
            <a:pPr marL="0" indent="0">
              <a:buNone/>
            </a:pPr>
            <a:endParaRPr lang="en-US" sz="1600" b="0" i="0" dirty="0">
              <a:effectLst/>
            </a:endParaRPr>
          </a:p>
          <a:p>
            <a:pPr marL="0" indent="0">
              <a:buNone/>
            </a:pPr>
            <a:endParaRPr lang="en-US" sz="1600" b="0" i="0" dirty="0">
              <a:effectLst/>
            </a:endParaRPr>
          </a:p>
        </p:txBody>
      </p:sp>
    </p:spTree>
    <p:extLst>
      <p:ext uri="{BB962C8B-B14F-4D97-AF65-F5344CB8AC3E}">
        <p14:creationId xmlns:p14="http://schemas.microsoft.com/office/powerpoint/2010/main" val="4107049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E4DEDEA-1495-0260-B3B0-2E79FBBC1C3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String Assignments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6AAC30A7-3F1D-11AE-F9D8-90DD23C28F31}"/>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i="0" dirty="0">
                <a:effectLst/>
              </a:rPr>
              <a:t>Find First Non-Repeated Character:</a:t>
            </a:r>
            <a:r>
              <a:rPr lang="en-US" sz="1600" b="0" i="0" dirty="0">
                <a:effectLst/>
              </a:rPr>
              <a:t> Write a function to find the first non-repeated character in a string.</a:t>
            </a:r>
          </a:p>
          <a:p>
            <a:pPr>
              <a:buFont typeface="Wingdings" panose="05000000000000000000" pitchFamily="2" charset="2"/>
              <a:buChar char="Ø"/>
            </a:pPr>
            <a:r>
              <a:rPr lang="en-US" sz="1600" b="1" i="0" dirty="0">
                <a:effectLst/>
              </a:rPr>
              <a:t>Palindrome Check :</a:t>
            </a:r>
            <a:r>
              <a:rPr lang="en-US" sz="1600" b="0" i="0" dirty="0">
                <a:effectLst/>
              </a:rPr>
              <a:t> Write a function to check if a string is a palindrome while ignoring spaces and non-alphanumeric characters.</a:t>
            </a:r>
          </a:p>
          <a:p>
            <a:pPr>
              <a:buFont typeface="Wingdings" panose="05000000000000000000" pitchFamily="2" charset="2"/>
              <a:buChar char="Ø"/>
            </a:pPr>
            <a:r>
              <a:rPr lang="en-US" sz="1600" b="1" i="0" dirty="0">
                <a:effectLst/>
              </a:rPr>
              <a:t>String Rotation:</a:t>
            </a:r>
            <a:r>
              <a:rPr lang="en-US" sz="1600" b="0" i="0" dirty="0">
                <a:effectLst/>
              </a:rPr>
              <a:t> Write a function to determine if one string is a rotation of another string.</a:t>
            </a:r>
          </a:p>
          <a:p>
            <a:pPr>
              <a:buFont typeface="Wingdings" panose="05000000000000000000" pitchFamily="2" charset="2"/>
              <a:buChar char="Ø"/>
            </a:pPr>
            <a:r>
              <a:rPr lang="en-US" sz="1600" b="1" i="0" dirty="0">
                <a:effectLst/>
              </a:rPr>
              <a:t>Reverse Words in a String:</a:t>
            </a:r>
            <a:r>
              <a:rPr lang="en-US" sz="1600" b="0" i="0" dirty="0">
                <a:effectLst/>
              </a:rPr>
              <a:t> Write a function to reverse the order of words in a given string.</a:t>
            </a:r>
          </a:p>
          <a:p>
            <a:pPr>
              <a:buFont typeface="Wingdings" panose="05000000000000000000" pitchFamily="2" charset="2"/>
              <a:buChar char="Ø"/>
            </a:pPr>
            <a:r>
              <a:rPr lang="en-US" sz="1600" b="1" i="0" dirty="0">
                <a:effectLst/>
              </a:rPr>
              <a:t>Count Words:</a:t>
            </a:r>
            <a:r>
              <a:rPr lang="en-US" sz="1600" b="0" i="0" dirty="0">
                <a:effectLst/>
              </a:rPr>
              <a:t> Write a function to count the number of words in a sentence.</a:t>
            </a:r>
          </a:p>
          <a:p>
            <a:pPr>
              <a:buFont typeface="Wingdings" panose="05000000000000000000" pitchFamily="2" charset="2"/>
              <a:buChar char="Ø"/>
            </a:pPr>
            <a:r>
              <a:rPr lang="en-US" sz="1600" b="1" i="0" dirty="0">
                <a:effectLst/>
              </a:rPr>
              <a:t>Remove Duplicates:</a:t>
            </a:r>
            <a:r>
              <a:rPr lang="en-US" sz="1600" b="0" i="0" dirty="0">
                <a:effectLst/>
              </a:rPr>
              <a:t> Write a function to remove duplicate characters from a string.</a:t>
            </a:r>
          </a:p>
          <a:p>
            <a:pPr>
              <a:buFont typeface="Wingdings" panose="05000000000000000000" pitchFamily="2" charset="2"/>
              <a:buChar char="Ø"/>
            </a:pPr>
            <a:r>
              <a:rPr lang="en-US" sz="1600" b="1" i="0" dirty="0">
                <a:effectLst/>
              </a:rPr>
              <a:t>Check Permutation:</a:t>
            </a:r>
            <a:r>
              <a:rPr lang="en-US" sz="1600" b="0" i="0" dirty="0">
                <a:effectLst/>
              </a:rPr>
              <a:t> Write a function to check if one string is a permutation of another string.</a:t>
            </a:r>
          </a:p>
          <a:p>
            <a:pPr>
              <a:buFont typeface="Wingdings" panose="05000000000000000000" pitchFamily="2" charset="2"/>
              <a:buChar char="Ø"/>
            </a:pPr>
            <a:r>
              <a:rPr lang="en-US" sz="1600" b="1" i="0" dirty="0">
                <a:effectLst/>
              </a:rPr>
              <a:t>String Truncation:</a:t>
            </a:r>
            <a:r>
              <a:rPr lang="en-US" sz="1600" b="0" i="0" dirty="0">
                <a:effectLst/>
              </a:rPr>
              <a:t> Write a function to truncate a string to a specified length.</a:t>
            </a:r>
          </a:p>
          <a:p>
            <a:pPr>
              <a:buFont typeface="Wingdings" panose="05000000000000000000" pitchFamily="2" charset="2"/>
              <a:buChar char="Ø"/>
            </a:pPr>
            <a:r>
              <a:rPr lang="en-US" sz="1600" b="1" i="0" dirty="0">
                <a:effectLst/>
              </a:rPr>
              <a:t>Replace Spaces:</a:t>
            </a:r>
            <a:r>
              <a:rPr lang="en-US" sz="1600" b="0" i="0" dirty="0">
                <a:effectLst/>
              </a:rPr>
              <a:t> Write a function to replace spaces in a string with a specified character.</a:t>
            </a:r>
            <a:endParaRPr lang="en-IN" sz="1600" dirty="0"/>
          </a:p>
        </p:txBody>
      </p:sp>
    </p:spTree>
    <p:extLst>
      <p:ext uri="{BB962C8B-B14F-4D97-AF65-F5344CB8AC3E}">
        <p14:creationId xmlns:p14="http://schemas.microsoft.com/office/powerpoint/2010/main" val="2657171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Arrays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Arrays</a:t>
            </a:r>
          </a:p>
          <a:p>
            <a:pPr>
              <a:buFont typeface="Wingdings" panose="05000000000000000000" pitchFamily="2" charset="2"/>
              <a:buChar char="Ø"/>
            </a:pPr>
            <a:r>
              <a:rPr lang="en-US" dirty="0"/>
              <a:t>Advantages and use cases of Arrays</a:t>
            </a:r>
          </a:p>
          <a:p>
            <a:pPr>
              <a:buFont typeface="Wingdings" panose="05000000000000000000" pitchFamily="2" charset="2"/>
              <a:buChar char="Ø"/>
            </a:pPr>
            <a:r>
              <a:rPr lang="en-US" dirty="0"/>
              <a:t>Array declaration and initialization</a:t>
            </a:r>
          </a:p>
          <a:p>
            <a:endParaRPr lang="en-IN" dirty="0"/>
          </a:p>
        </p:txBody>
      </p:sp>
    </p:spTree>
    <p:extLst>
      <p:ext uri="{BB962C8B-B14F-4D97-AF65-F5344CB8AC3E}">
        <p14:creationId xmlns:p14="http://schemas.microsoft.com/office/powerpoint/2010/main" val="373773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B5F9A-8FE2-743A-63BD-8B8E1C5ABB8E}"/>
              </a:ext>
            </a:extLst>
          </p:cNvPr>
          <p:cNvSpPr>
            <a:spLocks noGrp="1"/>
          </p:cNvSpPr>
          <p:nvPr>
            <p:ph type="title"/>
          </p:nvPr>
        </p:nvSpPr>
        <p:spPr>
          <a:xfrm>
            <a:off x="1097280" y="286603"/>
            <a:ext cx="10058400" cy="1450757"/>
          </a:xfrm>
        </p:spPr>
        <p:txBody>
          <a:bodyPr>
            <a:normAutofit/>
          </a:bodyPr>
          <a:lstStyle/>
          <a:p>
            <a:r>
              <a:rPr lang="en-US" b="1" dirty="0">
                <a:latin typeface="+mn-lt"/>
              </a:rPr>
              <a:t>Arrays</a:t>
            </a:r>
            <a:endParaRPr lang="en-IN" b="1" dirty="0">
              <a:latin typeface="+mn-lt"/>
            </a:endParaRPr>
          </a:p>
        </p:txBody>
      </p:sp>
      <p:pic>
        <p:nvPicPr>
          <p:cNvPr id="7172" name="Picture 4" descr="Arrays in Java - GeeksforGeeks">
            <a:extLst>
              <a:ext uri="{FF2B5EF4-FFF2-40B4-BE49-F238E27FC236}">
                <a16:creationId xmlns="" xmlns:a16="http://schemas.microsoft.com/office/drawing/2014/main" id="{D8DE32F7-AD91-4898-9682-252666BCE6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291" y="2533456"/>
            <a:ext cx="4121441" cy="15397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BD84388C-384F-51A1-27D5-1F02989DECC8}"/>
              </a:ext>
            </a:extLst>
          </p:cNvPr>
          <p:cNvSpPr>
            <a:spLocks noGrp="1"/>
          </p:cNvSpPr>
          <p:nvPr>
            <p:ph idx="1"/>
          </p:nvPr>
        </p:nvSpPr>
        <p:spPr>
          <a:xfrm>
            <a:off x="4639733" y="1845734"/>
            <a:ext cx="6515947" cy="4023360"/>
          </a:xfrm>
        </p:spPr>
        <p:txBody>
          <a:bodyPr>
            <a:normAutofit fontScale="92500" lnSpcReduction="10000"/>
          </a:bodyPr>
          <a:lstStyle/>
          <a:p>
            <a:pPr>
              <a:buFont typeface="Wingdings" panose="05000000000000000000" pitchFamily="2" charset="2"/>
              <a:buChar char="Ø"/>
            </a:pPr>
            <a:r>
              <a:rPr lang="en-US" sz="1600" dirty="0"/>
              <a:t>An array is a data structure in programming that stores a </a:t>
            </a:r>
            <a:r>
              <a:rPr lang="en-US" sz="1600" b="1" dirty="0"/>
              <a:t>collection of elements</a:t>
            </a:r>
            <a:r>
              <a:rPr lang="en-US" sz="1600" dirty="0"/>
              <a:t>, </a:t>
            </a:r>
            <a:r>
              <a:rPr lang="en-US" sz="1600" b="1" dirty="0"/>
              <a:t>all of the same type</a:t>
            </a:r>
            <a:r>
              <a:rPr lang="en-US" sz="1600" dirty="0"/>
              <a:t>, arranged in a contiguous block of memory. </a:t>
            </a:r>
            <a:endParaRPr lang="en-US" sz="1600" dirty="0" smtClean="0"/>
          </a:p>
          <a:p>
            <a:pPr>
              <a:buFont typeface="Wingdings" panose="05000000000000000000" pitchFamily="2" charset="2"/>
              <a:buChar char="Ø"/>
            </a:pPr>
            <a:r>
              <a:rPr lang="en-US" sz="1600" dirty="0" smtClean="0"/>
              <a:t>Each </a:t>
            </a:r>
            <a:r>
              <a:rPr lang="en-US" sz="1600" dirty="0"/>
              <a:t>element in the array is accessed by its </a:t>
            </a:r>
            <a:r>
              <a:rPr lang="en-US" sz="1600" b="1" dirty="0"/>
              <a:t>index</a:t>
            </a:r>
            <a:r>
              <a:rPr lang="en-US" sz="1600" dirty="0"/>
              <a:t> or position within the array. </a:t>
            </a:r>
            <a:endParaRPr lang="en-US" sz="1600" dirty="0" smtClean="0"/>
          </a:p>
          <a:p>
            <a:pPr>
              <a:buFont typeface="Wingdings" panose="05000000000000000000" pitchFamily="2" charset="2"/>
              <a:buChar char="Ø"/>
            </a:pPr>
            <a:r>
              <a:rPr lang="en-US" sz="1600" dirty="0" smtClean="0"/>
              <a:t>Arrays </a:t>
            </a:r>
            <a:r>
              <a:rPr lang="en-US" sz="1600" dirty="0"/>
              <a:t>provide a convenient way to manage and manipulate multiple values of the same type as a single entity.</a:t>
            </a:r>
          </a:p>
          <a:p>
            <a:r>
              <a:rPr lang="en-US" sz="1600" b="1" i="0" dirty="0">
                <a:effectLst/>
              </a:rPr>
              <a:t>Advantages of using arrays include:</a:t>
            </a:r>
          </a:p>
          <a:p>
            <a:pPr lvl="1">
              <a:buFont typeface="Wingdings" panose="05000000000000000000" pitchFamily="2" charset="2"/>
              <a:buChar char="Ø"/>
            </a:pPr>
            <a:r>
              <a:rPr lang="en-US" sz="1600" b="1" i="0" dirty="0">
                <a:effectLst/>
              </a:rPr>
              <a:t>Efficient Data Storage</a:t>
            </a:r>
            <a:r>
              <a:rPr lang="en-US" sz="1600" b="0" i="0" dirty="0">
                <a:effectLst/>
              </a:rPr>
              <a:t>: Arrays allocate memory in a contiguous manner, making them memory-efficient for storing a large number of elements.</a:t>
            </a:r>
          </a:p>
          <a:p>
            <a:pPr lvl="1">
              <a:buFont typeface="Wingdings" panose="05000000000000000000" pitchFamily="2" charset="2"/>
              <a:buChar char="Ø"/>
            </a:pPr>
            <a:r>
              <a:rPr lang="en-US" sz="1600" b="1" i="0" dirty="0">
                <a:effectLst/>
              </a:rPr>
              <a:t>Fast Access</a:t>
            </a:r>
            <a:r>
              <a:rPr lang="en-US" sz="1600" b="0" i="0" dirty="0">
                <a:effectLst/>
              </a:rPr>
              <a:t>: Elements in an array can be accessed using their index, which provides O(1) constant-time complexity for access.</a:t>
            </a:r>
          </a:p>
          <a:p>
            <a:pPr lvl="1">
              <a:buFont typeface="Wingdings" panose="05000000000000000000" pitchFamily="2" charset="2"/>
              <a:buChar char="Ø"/>
            </a:pPr>
            <a:r>
              <a:rPr lang="en-US" sz="1600" b="1" i="0" dirty="0">
                <a:effectLst/>
              </a:rPr>
              <a:t>Sequential Processing</a:t>
            </a:r>
            <a:r>
              <a:rPr lang="en-US" sz="1600" b="0" i="0" dirty="0">
                <a:effectLst/>
              </a:rPr>
              <a:t>: Arrays are suitable for operations that involve sequential processing of elements, such as iteration and searching.</a:t>
            </a:r>
          </a:p>
          <a:p>
            <a:pPr lvl="1">
              <a:buFont typeface="Wingdings" panose="05000000000000000000" pitchFamily="2" charset="2"/>
              <a:buChar char="Ø"/>
            </a:pPr>
            <a:r>
              <a:rPr lang="en-US" sz="1600" b="1" i="0" dirty="0">
                <a:effectLst/>
              </a:rPr>
              <a:t>Predictable Memory Layout</a:t>
            </a:r>
            <a:r>
              <a:rPr lang="en-US" sz="1600" b="0" i="0" dirty="0">
                <a:effectLst/>
              </a:rPr>
              <a:t>: The memory layout of an array is predictable, making it easier to work with and optimize.</a:t>
            </a:r>
          </a:p>
          <a:p>
            <a:pPr lvl="1">
              <a:buFont typeface="Wingdings" panose="05000000000000000000" pitchFamily="2" charset="2"/>
              <a:buChar char="Ø"/>
            </a:pPr>
            <a:r>
              <a:rPr lang="en-US" sz="1600" b="1" i="0" dirty="0">
                <a:effectLst/>
              </a:rPr>
              <a:t>Simplicity</a:t>
            </a:r>
            <a:r>
              <a:rPr lang="en-US" sz="1600" b="0" i="0" dirty="0">
                <a:effectLst/>
              </a:rPr>
              <a:t>: Arrays are a fundamental and simple data structure, making them easy to understand and use.</a:t>
            </a:r>
          </a:p>
          <a:p>
            <a:endParaRPr lang="en-IN" sz="1300" dirty="0"/>
          </a:p>
        </p:txBody>
      </p:sp>
    </p:spTree>
    <p:extLst>
      <p:ext uri="{BB962C8B-B14F-4D97-AF65-F5344CB8AC3E}">
        <p14:creationId xmlns:p14="http://schemas.microsoft.com/office/powerpoint/2010/main" val="17093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BDDE7DC-6E63-153E-6912-ED38BA446CEB}"/>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Array Declaration and Initialization</a:t>
            </a:r>
            <a:endParaRPr lang="en-IN" sz="3600" dirty="0">
              <a:solidFill>
                <a:srgbClr val="FFFFFF"/>
              </a:solidFill>
              <a:latin typeface="+mn-lt"/>
            </a:endParaRPr>
          </a:p>
        </p:txBody>
      </p:sp>
      <p:sp>
        <p:nvSpPr>
          <p:cNvPr id="21" name="Rectangle 20">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A70A864-9EA5-0159-3E85-318E32E67C89}"/>
              </a:ext>
            </a:extLst>
          </p:cNvPr>
          <p:cNvSpPr>
            <a:spLocks noGrp="1"/>
          </p:cNvSpPr>
          <p:nvPr>
            <p:ph idx="1"/>
          </p:nvPr>
        </p:nvSpPr>
        <p:spPr>
          <a:xfrm>
            <a:off x="4265766" y="605896"/>
            <a:ext cx="6413663" cy="5646208"/>
          </a:xfrm>
        </p:spPr>
        <p:txBody>
          <a:bodyPr anchor="ctr">
            <a:normAutofit/>
          </a:bodyPr>
          <a:lstStyle/>
          <a:p>
            <a:pPr>
              <a:buFont typeface="Wingdings" panose="05000000000000000000" pitchFamily="2" charset="2"/>
              <a:buChar char="Ø"/>
            </a:pPr>
            <a:r>
              <a:rPr lang="en-US" sz="1600" b="1" dirty="0"/>
              <a:t>Declaration</a:t>
            </a:r>
            <a:r>
              <a:rPr lang="en-US" sz="1600" dirty="0"/>
              <a:t>: Declare an array variable with a specific type and array name. The square brackets [] denote that the variable is an array.</a:t>
            </a:r>
          </a:p>
          <a:p>
            <a:pPr>
              <a:buFont typeface="Wingdings" panose="05000000000000000000" pitchFamily="2" charset="2"/>
              <a:buChar char="Ø"/>
            </a:pPr>
            <a:r>
              <a:rPr lang="en-US" sz="1600" b="1" dirty="0"/>
              <a:t>Initialization</a:t>
            </a:r>
            <a:r>
              <a:rPr lang="en-US" sz="1600" dirty="0"/>
              <a:t>: Allocate memory and assign values to the array. </a:t>
            </a:r>
          </a:p>
          <a:p>
            <a:r>
              <a:rPr lang="en-US" sz="1600" dirty="0"/>
              <a:t>There are several ways to initialize an array:</a:t>
            </a:r>
          </a:p>
          <a:p>
            <a:endParaRPr lang="en-US" sz="1600" dirty="0"/>
          </a:p>
          <a:p>
            <a:pPr lvl="1">
              <a:buFont typeface="Wingdings" panose="05000000000000000000" pitchFamily="2" charset="2"/>
              <a:buChar char="Ø"/>
            </a:pPr>
            <a:r>
              <a:rPr lang="en-US" sz="1600" b="1" dirty="0"/>
              <a:t>Using the new Operator</a:t>
            </a:r>
            <a:r>
              <a:rPr lang="en-US" sz="1600" dirty="0"/>
              <a:t>: Allocate memory and specify the size of the array.</a:t>
            </a:r>
          </a:p>
          <a:p>
            <a:pPr marL="201168" lvl="1" indent="0">
              <a:buNone/>
            </a:pPr>
            <a:r>
              <a:rPr lang="en-US" sz="1600" dirty="0"/>
              <a:t>	int[] numbers = new int[5];</a:t>
            </a:r>
          </a:p>
          <a:p>
            <a:pPr lvl="1">
              <a:buFont typeface="Wingdings" panose="05000000000000000000" pitchFamily="2" charset="2"/>
              <a:buChar char="Ø"/>
            </a:pPr>
            <a:r>
              <a:rPr lang="en-US" sz="1600" b="1" dirty="0"/>
              <a:t>Initializing with Values</a:t>
            </a:r>
            <a:r>
              <a:rPr lang="en-US" sz="1600" dirty="0"/>
              <a:t>: Declare and initialize an array with specific values.</a:t>
            </a:r>
          </a:p>
          <a:p>
            <a:pPr marL="201168" lvl="1" indent="0">
              <a:buNone/>
            </a:pPr>
            <a:r>
              <a:rPr lang="en-US" sz="1600" dirty="0"/>
              <a:t>	int[] numbers = {10, 20, 30, 40, 50};</a:t>
            </a:r>
          </a:p>
          <a:p>
            <a:pPr lvl="1">
              <a:buFont typeface="Wingdings" panose="05000000000000000000" pitchFamily="2" charset="2"/>
              <a:buChar char="Ø"/>
            </a:pPr>
            <a:r>
              <a:rPr lang="en-US" sz="1600" b="1" dirty="0"/>
              <a:t>Initializing After Declaration</a:t>
            </a:r>
            <a:r>
              <a:rPr lang="en-US" sz="1600" dirty="0"/>
              <a:t>: Declare an array and then initialize it later.</a:t>
            </a:r>
          </a:p>
          <a:p>
            <a:pPr marL="201168" lvl="1" indent="0">
              <a:buNone/>
            </a:pPr>
            <a:r>
              <a:rPr lang="en-US" sz="1600" dirty="0"/>
              <a:t>	int[] numbers;</a:t>
            </a:r>
          </a:p>
          <a:p>
            <a:pPr marL="201168" lvl="1" indent="0">
              <a:buNone/>
            </a:pPr>
            <a:r>
              <a:rPr lang="en-US" sz="1600" dirty="0"/>
              <a:t>	numbers = new int[]{10, 20, 30, 40, 50};</a:t>
            </a:r>
          </a:p>
          <a:p>
            <a:pPr lvl="1">
              <a:buFont typeface="Wingdings" panose="05000000000000000000" pitchFamily="2" charset="2"/>
              <a:buChar char="Ø"/>
            </a:pPr>
            <a:r>
              <a:rPr lang="en-US" sz="1600" b="1" dirty="0"/>
              <a:t>Multi-dimensional Arrays</a:t>
            </a:r>
            <a:r>
              <a:rPr lang="en-US" sz="1600" dirty="0"/>
              <a:t>: Declare and initialize multi-dimensional arrays.</a:t>
            </a:r>
          </a:p>
          <a:p>
            <a:pPr marL="201168" lvl="1" indent="0">
              <a:buNone/>
            </a:pPr>
            <a:r>
              <a:rPr lang="en-US" sz="1600" dirty="0"/>
              <a:t>	int[][] matrix = {{1, 2, 3}, {4, 5, 6}, {7, 8, 9}};</a:t>
            </a:r>
          </a:p>
          <a:p>
            <a:pPr lvl="1">
              <a:buFont typeface="Wingdings" panose="05000000000000000000" pitchFamily="2" charset="2"/>
              <a:buChar char="Ø"/>
            </a:pPr>
            <a:r>
              <a:rPr lang="en-US" sz="1600" b="1" dirty="0"/>
              <a:t>Arrays of Objects</a:t>
            </a:r>
            <a:r>
              <a:rPr lang="en-US" sz="1600" dirty="0"/>
              <a:t>: Declare and initialize arrays of objects.</a:t>
            </a:r>
          </a:p>
          <a:p>
            <a:pPr marL="201168" lvl="1" indent="0">
              <a:buNone/>
            </a:pPr>
            <a:r>
              <a:rPr lang="en-US" sz="1600" dirty="0">
                <a:solidFill>
                  <a:schemeClr val="tx1"/>
                </a:solidFill>
              </a:rPr>
              <a:t>	</a:t>
            </a:r>
            <a:r>
              <a:rPr lang="en-US" sz="1600" b="0" i="0" dirty="0">
                <a:solidFill>
                  <a:schemeClr val="tx1"/>
                </a:solidFill>
                <a:effectLst/>
              </a:rPr>
              <a:t>String[] </a:t>
            </a:r>
            <a:r>
              <a:rPr lang="en-IN" sz="1600" b="0" i="0" dirty="0">
                <a:solidFill>
                  <a:schemeClr val="tx1"/>
                </a:solidFill>
                <a:effectLst/>
              </a:rPr>
              <a:t>names</a:t>
            </a:r>
            <a:r>
              <a:rPr lang="en-IN" sz="1600" b="0" i="0" dirty="0">
                <a:solidFill>
                  <a:srgbClr val="FFFFFF"/>
                </a:solidFill>
                <a:effectLst/>
              </a:rPr>
              <a:t> =</a:t>
            </a:r>
            <a:r>
              <a:rPr lang="en-US" sz="1600" dirty="0"/>
              <a:t>= {"Alice", "Bob", "Charlie"};</a:t>
            </a:r>
            <a:endParaRPr lang="en-IN" sz="1600" dirty="0"/>
          </a:p>
        </p:txBody>
      </p:sp>
    </p:spTree>
    <p:extLst>
      <p:ext uri="{BB962C8B-B14F-4D97-AF65-F5344CB8AC3E}">
        <p14:creationId xmlns:p14="http://schemas.microsoft.com/office/powerpoint/2010/main" val="38516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Accessing Array Elements</a:t>
            </a:r>
            <a:endParaRPr lang="en-IN" b="1" dirty="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Array indexing in Java</a:t>
            </a:r>
          </a:p>
          <a:p>
            <a:pPr>
              <a:buFont typeface="Wingdings" panose="05000000000000000000" pitchFamily="2" charset="2"/>
              <a:buChar char="Ø"/>
            </a:pPr>
            <a:r>
              <a:rPr lang="en-US" dirty="0"/>
              <a:t>Looping through Arrays (for loop)</a:t>
            </a:r>
          </a:p>
          <a:p>
            <a:pPr>
              <a:buFont typeface="Wingdings" panose="05000000000000000000" pitchFamily="2" charset="2"/>
              <a:buChar char="Ø"/>
            </a:pPr>
            <a:r>
              <a:rPr lang="en-US" dirty="0"/>
              <a:t>Common Array operations (finding sum, average, max, min)</a:t>
            </a:r>
          </a:p>
          <a:p>
            <a:endParaRPr lang="en-IN" dirty="0"/>
          </a:p>
        </p:txBody>
      </p:sp>
    </p:spTree>
    <p:extLst>
      <p:ext uri="{BB962C8B-B14F-4D97-AF65-F5344CB8AC3E}">
        <p14:creationId xmlns:p14="http://schemas.microsoft.com/office/powerpoint/2010/main" val="14493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A094EEB7-3537-FB59-D8C1-488541ABD631}"/>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Array Indexing in Java</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138A227-5FA9-3D79-8923-CB6BA5A57471}"/>
              </a:ext>
            </a:extLst>
          </p:cNvPr>
          <p:cNvSpPr>
            <a:spLocks noGrp="1"/>
          </p:cNvSpPr>
          <p:nvPr>
            <p:ph idx="1"/>
          </p:nvPr>
        </p:nvSpPr>
        <p:spPr>
          <a:xfrm>
            <a:off x="4765767" y="950281"/>
            <a:ext cx="6413663" cy="5646208"/>
          </a:xfrm>
        </p:spPr>
        <p:txBody>
          <a:bodyPr anchor="ctr">
            <a:normAutofit/>
          </a:bodyPr>
          <a:lstStyle/>
          <a:p>
            <a:pPr>
              <a:buFont typeface="Wingdings" panose="05000000000000000000" pitchFamily="2" charset="2"/>
              <a:buChar char="Ø"/>
            </a:pPr>
            <a:r>
              <a:rPr lang="en-US" sz="1600" dirty="0"/>
              <a:t>In Java, arrays are zero-indexed, which means the first element of an array is accessed using index 0, the second element with index 1, and so on. Array indexing is done using square brackets [].</a:t>
            </a:r>
          </a:p>
          <a:p>
            <a:r>
              <a:rPr lang="en-US" sz="1600" b="1" dirty="0"/>
              <a:t>Example</a:t>
            </a:r>
            <a:r>
              <a:rPr lang="en-US" sz="1600" dirty="0"/>
              <a:t>:</a:t>
            </a:r>
          </a:p>
          <a:p>
            <a:pPr lvl="1">
              <a:buFont typeface="Wingdings" panose="05000000000000000000" pitchFamily="2" charset="2"/>
              <a:buChar char="Ø"/>
            </a:pPr>
            <a:r>
              <a:rPr lang="en-US" sz="1600" dirty="0"/>
              <a:t>int[] numbers = {10, 20, 30, 40, 50};</a:t>
            </a:r>
          </a:p>
          <a:p>
            <a:pPr lvl="1">
              <a:buFont typeface="Wingdings" panose="05000000000000000000" pitchFamily="2" charset="2"/>
              <a:buChar char="Ø"/>
            </a:pPr>
            <a:r>
              <a:rPr lang="en-US" sz="1600" dirty="0"/>
              <a:t>int firstElement = numbers[0];  // Accessing the first element (10)</a:t>
            </a:r>
          </a:p>
          <a:p>
            <a:pPr lvl="1">
              <a:buFont typeface="Wingdings" panose="05000000000000000000" pitchFamily="2" charset="2"/>
              <a:buChar char="Ø"/>
            </a:pPr>
            <a:r>
              <a:rPr lang="en-US" sz="1600" dirty="0"/>
              <a:t>int thirdElement = numbers[2];  // Accessing the third element (30)</a:t>
            </a:r>
          </a:p>
          <a:p>
            <a:pPr marL="201168" lvl="1" indent="0">
              <a:buNone/>
            </a:pPr>
            <a:endParaRPr lang="en-US" sz="1600" dirty="0"/>
          </a:p>
          <a:p>
            <a:pPr marL="201168" lvl="1" indent="0">
              <a:buNone/>
            </a:pPr>
            <a:r>
              <a:rPr lang="en-US" sz="1600" b="1" i="0" dirty="0">
                <a:effectLst/>
              </a:rPr>
              <a:t>Looping Through Arrays using for Loop:</a:t>
            </a:r>
          </a:p>
          <a:p>
            <a:pPr marL="384048" lvl="2" indent="0">
              <a:buNone/>
            </a:pPr>
            <a:r>
              <a:rPr lang="en-US" sz="1600" i="0" dirty="0">
                <a:effectLst/>
              </a:rPr>
              <a:t>A for loop is commonly used to iterate through an array and perform operations on its element</a:t>
            </a:r>
          </a:p>
          <a:p>
            <a:pPr marL="384048" lvl="2" indent="0">
              <a:buNone/>
            </a:pPr>
            <a:r>
              <a:rPr lang="en-US" sz="1600" b="1" dirty="0"/>
              <a:t>Example:</a:t>
            </a:r>
          </a:p>
          <a:p>
            <a:pPr marL="201168" lvl="1" indent="0">
              <a:buNone/>
            </a:pPr>
            <a:r>
              <a:rPr lang="en-US" sz="1600" b="1" dirty="0"/>
              <a:t>	</a:t>
            </a:r>
            <a:r>
              <a:rPr lang="en-US" sz="1600" dirty="0"/>
              <a:t>int[] numbers = {10, 20, 30, 40, 50};</a:t>
            </a:r>
          </a:p>
          <a:p>
            <a:pPr marL="201168" lvl="1" indent="0">
              <a:buNone/>
            </a:pPr>
            <a:r>
              <a:rPr lang="en-IN" sz="1600" dirty="0"/>
              <a:t>	for (int i = 0; i &lt; numbers.length; i++) {</a:t>
            </a:r>
          </a:p>
          <a:p>
            <a:pPr marL="201168" lvl="1" indent="0">
              <a:buNone/>
            </a:pPr>
            <a:r>
              <a:rPr lang="en-IN" sz="1600" dirty="0"/>
              <a:t>   	     System.out.println(numbers[i]);</a:t>
            </a:r>
          </a:p>
          <a:p>
            <a:pPr marL="201168" lvl="1" indent="0">
              <a:buNone/>
            </a:pPr>
            <a:r>
              <a:rPr lang="en-IN" sz="1600" dirty="0"/>
              <a:t>	}</a:t>
            </a:r>
          </a:p>
          <a:p>
            <a:pPr marL="201168" lvl="1" indent="0">
              <a:buNone/>
            </a:pPr>
            <a:endParaRPr lang="en-US" sz="1500" b="1" dirty="0">
              <a:latin typeface="Söhne"/>
            </a:endParaRPr>
          </a:p>
          <a:p>
            <a:pPr marL="201168" lvl="1" indent="0">
              <a:buNone/>
            </a:pPr>
            <a:endParaRPr lang="en-US" sz="1500" i="0" dirty="0">
              <a:effectLst/>
              <a:latin typeface="Söhne"/>
            </a:endParaRPr>
          </a:p>
          <a:p>
            <a:pPr marL="201168" lvl="1" indent="0">
              <a:buNone/>
            </a:pPr>
            <a:endParaRPr lang="en-US" sz="1500" dirty="0"/>
          </a:p>
          <a:p>
            <a:endParaRPr lang="en-IN" sz="1500" dirty="0"/>
          </a:p>
        </p:txBody>
      </p:sp>
    </p:spTree>
    <p:extLst>
      <p:ext uri="{BB962C8B-B14F-4D97-AF65-F5344CB8AC3E}">
        <p14:creationId xmlns:p14="http://schemas.microsoft.com/office/powerpoint/2010/main" val="26077063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3347</TotalTime>
  <Words>3545</Words>
  <Application>Microsoft Office PowerPoint</Application>
  <PresentationFormat>Widescreen</PresentationFormat>
  <Paragraphs>348</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Calibri Light</vt:lpstr>
      <vt:lpstr>Consolas</vt:lpstr>
      <vt:lpstr>Söhne</vt:lpstr>
      <vt:lpstr>Wingdings</vt:lpstr>
      <vt:lpstr>Retrospect</vt:lpstr>
      <vt:lpstr>Java Programming Essentials: A Comprehensive Journey into Core Java and Beyond</vt:lpstr>
      <vt:lpstr>Day 9</vt:lpstr>
      <vt:lpstr>Day 8: Agenda</vt:lpstr>
      <vt:lpstr>Arrays and Strings</vt:lpstr>
      <vt:lpstr>Introduction to Arrays</vt:lpstr>
      <vt:lpstr>Arrays</vt:lpstr>
      <vt:lpstr>Array Declaration and Initialization</vt:lpstr>
      <vt:lpstr>Accessing Array Elements</vt:lpstr>
      <vt:lpstr>Array Indexing in Java</vt:lpstr>
      <vt:lpstr>Common Array Operations (Finding Sum, Average, Max, Min) Hands-on</vt:lpstr>
      <vt:lpstr>Multidimensional Arrays</vt:lpstr>
      <vt:lpstr>2D Arrays</vt:lpstr>
      <vt:lpstr>2D Arrays</vt:lpstr>
      <vt:lpstr>Applications of Multidimensional Arrays</vt:lpstr>
      <vt:lpstr>Two Dimension Array Examples</vt:lpstr>
      <vt:lpstr>Introduction to Strings</vt:lpstr>
      <vt:lpstr>Strings</vt:lpstr>
      <vt:lpstr>String Basics</vt:lpstr>
      <vt:lpstr>String Pool</vt:lpstr>
      <vt:lpstr>String Pool</vt:lpstr>
      <vt:lpstr>String Pool Examples</vt:lpstr>
      <vt:lpstr>String Concatenation</vt:lpstr>
      <vt:lpstr>String Concatenation</vt:lpstr>
      <vt:lpstr>String Length and Operations </vt:lpstr>
      <vt:lpstr>String Length</vt:lpstr>
      <vt:lpstr>String Operations</vt:lpstr>
      <vt:lpstr>String Operations</vt:lpstr>
      <vt:lpstr>String Operations</vt:lpstr>
      <vt:lpstr>StringBuilder and StringBuffer</vt:lpstr>
      <vt:lpstr> Introduction to StringBuffer and StringBuilder</vt:lpstr>
      <vt:lpstr> Advantages of StringBuilder over String for concatenation</vt:lpstr>
      <vt:lpstr>StringBuffer vs StringBuilder</vt:lpstr>
      <vt:lpstr>Interview Questions</vt:lpstr>
      <vt:lpstr>Arrays Interview Questions</vt:lpstr>
      <vt:lpstr>Arrays Interview Questions</vt:lpstr>
      <vt:lpstr>String Interview Questions</vt:lpstr>
      <vt:lpstr>String Interview Questions</vt:lpstr>
      <vt:lpstr>Assignments</vt:lpstr>
      <vt:lpstr>Array Assignments</vt:lpstr>
      <vt:lpstr>String Assignments</vt:lpstr>
      <vt:lpstr>String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16</cp:revision>
  <dcterms:created xsi:type="dcterms:W3CDTF">2023-08-03T13:19:55Z</dcterms:created>
  <dcterms:modified xsi:type="dcterms:W3CDTF">2023-11-29T18:05:57Z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