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38"/>
  </p:notesMasterIdLst>
  <p:sldIdLst>
    <p:sldId id="259" r:id="rId2"/>
    <p:sldId id="387" r:id="rId3"/>
    <p:sldId id="388" r:id="rId4"/>
    <p:sldId id="450" r:id="rId5"/>
    <p:sldId id="451" r:id="rId6"/>
    <p:sldId id="452" r:id="rId7"/>
    <p:sldId id="454" r:id="rId8"/>
    <p:sldId id="455" r:id="rId9"/>
    <p:sldId id="456" r:id="rId10"/>
    <p:sldId id="457" r:id="rId11"/>
    <p:sldId id="458" r:id="rId12"/>
    <p:sldId id="462" r:id="rId13"/>
    <p:sldId id="459" r:id="rId14"/>
    <p:sldId id="460" r:id="rId15"/>
    <p:sldId id="461" r:id="rId16"/>
    <p:sldId id="464" r:id="rId17"/>
    <p:sldId id="463" r:id="rId18"/>
    <p:sldId id="469" r:id="rId19"/>
    <p:sldId id="470" r:id="rId20"/>
    <p:sldId id="472"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8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1/15/2024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1/15/2024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States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24173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Thread </a:t>
            </a:r>
            <a:r>
              <a:rPr lang="en-IN" b="1" dirty="0"/>
              <a:t>States</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t>Threads </a:t>
            </a:r>
            <a:r>
              <a:rPr lang="en-US" dirty="0"/>
              <a:t>can exist in various states throughout their lifecycle, reflecting their progress and </a:t>
            </a:r>
            <a:r>
              <a:rPr lang="en-US" dirty="0" smtClean="0"/>
              <a:t>activities.</a:t>
            </a:r>
            <a:endParaRPr lang="en-US" dirty="0"/>
          </a:p>
          <a:p>
            <a:pPr>
              <a:buFont typeface="Wingdings" panose="05000000000000000000" pitchFamily="2" charset="2"/>
              <a:buChar char="Ø"/>
            </a:pPr>
            <a:r>
              <a:rPr lang="en-US" b="1" dirty="0" smtClean="0"/>
              <a:t> New</a:t>
            </a:r>
            <a:r>
              <a:rPr lang="en-US" b="1" dirty="0"/>
              <a:t>:</a:t>
            </a:r>
          </a:p>
          <a:p>
            <a:pPr lvl="1">
              <a:buFont typeface="Wingdings" panose="05000000000000000000" pitchFamily="2" charset="2"/>
              <a:buChar char="Ø"/>
            </a:pPr>
            <a:r>
              <a:rPr lang="en-US" dirty="0"/>
              <a:t>A thread is in the </a:t>
            </a:r>
            <a:r>
              <a:rPr lang="en-US" b="1" dirty="0"/>
              <a:t>"New" </a:t>
            </a:r>
            <a:r>
              <a:rPr lang="en-US" dirty="0"/>
              <a:t>state when it </a:t>
            </a:r>
            <a:r>
              <a:rPr lang="en-US" dirty="0" smtClean="0"/>
              <a:t>is just </a:t>
            </a:r>
            <a:r>
              <a:rPr lang="en-US" b="1" dirty="0"/>
              <a:t>created</a:t>
            </a:r>
            <a:r>
              <a:rPr lang="en-US" dirty="0"/>
              <a:t> but not yet started. In this state, the thread's </a:t>
            </a:r>
            <a:r>
              <a:rPr lang="en-US" b="1" dirty="0"/>
              <a:t>start() method has not been</a:t>
            </a:r>
            <a:r>
              <a:rPr lang="en-US" dirty="0"/>
              <a:t> called</a:t>
            </a:r>
            <a:r>
              <a:rPr lang="en-US" dirty="0" smtClean="0"/>
              <a:t>.</a:t>
            </a:r>
            <a:endParaRPr lang="en-US" dirty="0"/>
          </a:p>
          <a:p>
            <a:pPr>
              <a:buFont typeface="Wingdings" panose="05000000000000000000" pitchFamily="2" charset="2"/>
              <a:buChar char="Ø"/>
            </a:pPr>
            <a:r>
              <a:rPr lang="en-US" b="1" dirty="0" smtClean="0"/>
              <a:t>Runnable</a:t>
            </a:r>
            <a:r>
              <a:rPr lang="en-US" b="1" dirty="0"/>
              <a:t>:</a:t>
            </a:r>
          </a:p>
          <a:p>
            <a:pPr lvl="1">
              <a:buFont typeface="Wingdings" panose="05000000000000000000" pitchFamily="2" charset="2"/>
              <a:buChar char="Ø"/>
            </a:pPr>
            <a:r>
              <a:rPr lang="en-US" dirty="0"/>
              <a:t>A thread is in the </a:t>
            </a:r>
            <a:r>
              <a:rPr lang="en-US" b="1" dirty="0"/>
              <a:t>"Runnable" state </a:t>
            </a:r>
            <a:r>
              <a:rPr lang="en-US" dirty="0"/>
              <a:t>when it's </a:t>
            </a:r>
            <a:r>
              <a:rPr lang="en-US" b="1" dirty="0"/>
              <a:t>eligible to run </a:t>
            </a:r>
            <a:r>
              <a:rPr lang="en-US" dirty="0"/>
              <a:t>but </a:t>
            </a:r>
            <a:r>
              <a:rPr lang="en-US" b="1" dirty="0"/>
              <a:t>not currently executing</a:t>
            </a:r>
            <a:r>
              <a:rPr lang="en-US" dirty="0"/>
              <a:t>. It might be </a:t>
            </a:r>
            <a:r>
              <a:rPr lang="en-US" b="1" dirty="0"/>
              <a:t>waiting</a:t>
            </a:r>
            <a:r>
              <a:rPr lang="en-US" dirty="0"/>
              <a:t> for its </a:t>
            </a:r>
            <a:r>
              <a:rPr lang="en-US" b="1" dirty="0"/>
              <a:t>turn to use the CPU</a:t>
            </a:r>
            <a:r>
              <a:rPr lang="en-US" dirty="0"/>
              <a:t>. Threads in this state can be executing or </a:t>
            </a:r>
            <a:r>
              <a:rPr lang="en-US" b="1" dirty="0"/>
              <a:t>ready to execute</a:t>
            </a:r>
            <a:r>
              <a:rPr lang="en-US" dirty="0" smtClean="0"/>
              <a:t>.</a:t>
            </a:r>
            <a:endParaRPr lang="en-US" dirty="0"/>
          </a:p>
          <a:p>
            <a:pPr>
              <a:buFont typeface="Wingdings" panose="05000000000000000000" pitchFamily="2" charset="2"/>
              <a:buChar char="Ø"/>
            </a:pPr>
            <a:r>
              <a:rPr lang="en-US" b="1" dirty="0" smtClean="0"/>
              <a:t>Blocked/Waiting</a:t>
            </a:r>
            <a:r>
              <a:rPr lang="en-US" b="1" dirty="0"/>
              <a:t>:</a:t>
            </a:r>
          </a:p>
          <a:p>
            <a:pPr lvl="1">
              <a:buFont typeface="Wingdings" panose="05000000000000000000" pitchFamily="2" charset="2"/>
              <a:buChar char="Ø"/>
            </a:pPr>
            <a:r>
              <a:rPr lang="en-US" dirty="0"/>
              <a:t>A thread is in the "Blocked" or "Waiting" state when it's </a:t>
            </a:r>
            <a:r>
              <a:rPr lang="en-US" b="1" dirty="0"/>
              <a:t>waiting for a certain condition</a:t>
            </a:r>
            <a:r>
              <a:rPr lang="en-US" dirty="0"/>
              <a:t> before it can continue execution. This can happen when a thread is waiting for </a:t>
            </a:r>
            <a:r>
              <a:rPr lang="en-US" b="1" dirty="0"/>
              <a:t>a lock, I/O operation, or another thread </a:t>
            </a:r>
            <a:r>
              <a:rPr lang="en-US" dirty="0"/>
              <a:t>to </a:t>
            </a:r>
            <a:r>
              <a:rPr lang="en-US" b="1" dirty="0"/>
              <a:t>perform a specific action</a:t>
            </a:r>
            <a:r>
              <a:rPr lang="en-US" dirty="0" smtClean="0"/>
              <a:t>.</a:t>
            </a:r>
            <a:endParaRPr lang="en-US" dirty="0"/>
          </a:p>
          <a:p>
            <a:pPr>
              <a:buFont typeface="Wingdings" panose="05000000000000000000" pitchFamily="2" charset="2"/>
              <a:buChar char="Ø"/>
            </a:pPr>
            <a:r>
              <a:rPr lang="en-US" b="1" dirty="0" smtClean="0"/>
              <a:t>Timed Waiting:</a:t>
            </a:r>
          </a:p>
          <a:p>
            <a:pPr lvl="1">
              <a:buFont typeface="Wingdings" panose="05000000000000000000" pitchFamily="2" charset="2"/>
              <a:buChar char="Ø"/>
            </a:pPr>
            <a:r>
              <a:rPr lang="en-US" dirty="0" smtClean="0"/>
              <a:t>A thread is in the "</a:t>
            </a:r>
            <a:r>
              <a:rPr lang="en-US" b="1" dirty="0" smtClean="0"/>
              <a:t>Timed Waiting</a:t>
            </a:r>
            <a:r>
              <a:rPr lang="en-US" dirty="0" smtClean="0"/>
              <a:t>" state when it's </a:t>
            </a:r>
            <a:r>
              <a:rPr lang="en-US" b="1" dirty="0" smtClean="0"/>
              <a:t>waiting</a:t>
            </a:r>
            <a:r>
              <a:rPr lang="en-US" dirty="0" smtClean="0"/>
              <a:t> for a </a:t>
            </a:r>
            <a:r>
              <a:rPr lang="en-US" b="1" dirty="0" smtClean="0"/>
              <a:t>specific period of time</a:t>
            </a:r>
            <a:r>
              <a:rPr lang="en-US" dirty="0" smtClean="0"/>
              <a:t>. This can occur when a thread calls methods like </a:t>
            </a:r>
            <a:r>
              <a:rPr lang="en-US" b="1" dirty="0" err="1" smtClean="0"/>
              <a:t>Thread.sleep</a:t>
            </a:r>
            <a:r>
              <a:rPr lang="en-US" b="1" dirty="0" smtClean="0"/>
              <a:t>() or </a:t>
            </a:r>
            <a:r>
              <a:rPr lang="en-US" b="1" dirty="0" err="1" smtClean="0"/>
              <a:t>Object.wait</a:t>
            </a:r>
            <a:r>
              <a:rPr lang="en-US" b="1" dirty="0" smtClean="0"/>
              <a:t>() </a:t>
            </a:r>
            <a:r>
              <a:rPr lang="en-US" dirty="0" smtClean="0"/>
              <a:t>with a </a:t>
            </a:r>
            <a:r>
              <a:rPr lang="en-US" b="1" dirty="0" smtClean="0"/>
              <a:t>specified timeout</a:t>
            </a:r>
            <a:r>
              <a:rPr lang="en-US" dirty="0" smtClean="0"/>
              <a:t>.</a:t>
            </a:r>
          </a:p>
          <a:p>
            <a:pPr>
              <a:buFont typeface="Wingdings" panose="05000000000000000000" pitchFamily="2" charset="2"/>
              <a:buChar char="Ø"/>
            </a:pPr>
            <a:r>
              <a:rPr lang="en-US" b="1" dirty="0" smtClean="0"/>
              <a:t>Terminated</a:t>
            </a:r>
            <a:r>
              <a:rPr lang="en-US" b="1" dirty="0"/>
              <a:t>:</a:t>
            </a:r>
          </a:p>
          <a:p>
            <a:pPr lvl="1">
              <a:buFont typeface="Wingdings" panose="05000000000000000000" pitchFamily="2" charset="2"/>
              <a:buChar char="Ø"/>
            </a:pPr>
            <a:r>
              <a:rPr lang="en-US" dirty="0"/>
              <a:t>A thread is in the "</a:t>
            </a:r>
            <a:r>
              <a:rPr lang="en-US" b="1" dirty="0"/>
              <a:t>Terminated</a:t>
            </a:r>
            <a:r>
              <a:rPr lang="en-US" dirty="0"/>
              <a:t>" state when it has </a:t>
            </a:r>
            <a:r>
              <a:rPr lang="en-US" b="1" dirty="0"/>
              <a:t>finished execution</a:t>
            </a:r>
            <a:r>
              <a:rPr lang="en-US" dirty="0"/>
              <a:t>, either by </a:t>
            </a:r>
            <a:r>
              <a:rPr lang="en-US" b="1" dirty="0"/>
              <a:t>completing its run </a:t>
            </a:r>
            <a:r>
              <a:rPr lang="en-US" dirty="0"/>
              <a:t>method or </a:t>
            </a:r>
            <a:r>
              <a:rPr lang="en-US" b="1" dirty="0"/>
              <a:t>being explicitly terminated</a:t>
            </a:r>
            <a:r>
              <a:rPr lang="en-US" dirty="0"/>
              <a:t>. </a:t>
            </a:r>
            <a:r>
              <a:rPr lang="en-US" b="1" dirty="0"/>
              <a:t>A terminated thread cannot be restarted</a:t>
            </a:r>
            <a:r>
              <a:rPr lang="en-US" dirty="0"/>
              <a:t>.</a:t>
            </a:r>
            <a:endParaRPr lang="en-IN" dirty="0"/>
          </a:p>
        </p:txBody>
      </p:sp>
    </p:spTree>
    <p:extLst>
      <p:ext uri="{BB962C8B-B14F-4D97-AF65-F5344CB8AC3E}">
        <p14:creationId xmlns:p14="http://schemas.microsoft.com/office/powerpoint/2010/main" val="2301429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Thread States</a:t>
            </a:r>
            <a:endParaRPr lang="en-IN" dirty="0"/>
          </a:p>
        </p:txBody>
      </p:sp>
      <p:pic>
        <p:nvPicPr>
          <p:cNvPr id="1026" name="Picture 2" descr="Lifecycle and States of a Thread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3902" y="1839289"/>
            <a:ext cx="9327743" cy="43237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98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States</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36609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Threads </a:t>
            </a:r>
            <a:r>
              <a:rPr lang="en-IN" b="1" dirty="0"/>
              <a:t>Communication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00919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Communication</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Thread communication </a:t>
            </a:r>
            <a:r>
              <a:rPr lang="en-US" dirty="0"/>
              <a:t>is the </a:t>
            </a:r>
            <a:r>
              <a:rPr lang="en-US" b="1" dirty="0"/>
              <a:t>process</a:t>
            </a:r>
            <a:r>
              <a:rPr lang="en-US" dirty="0"/>
              <a:t> of </a:t>
            </a:r>
            <a:r>
              <a:rPr lang="en-US" b="1" dirty="0"/>
              <a:t>coordination</a:t>
            </a:r>
            <a:r>
              <a:rPr lang="en-US" dirty="0"/>
              <a:t> and </a:t>
            </a:r>
            <a:r>
              <a:rPr lang="en-US" b="1" dirty="0"/>
              <a:t>data exchange </a:t>
            </a:r>
            <a:r>
              <a:rPr lang="en-US" dirty="0"/>
              <a:t>between </a:t>
            </a:r>
            <a:r>
              <a:rPr lang="en-US" b="1" dirty="0"/>
              <a:t>multiple threads</a:t>
            </a:r>
            <a:r>
              <a:rPr lang="en-US" dirty="0"/>
              <a:t> to </a:t>
            </a:r>
            <a:r>
              <a:rPr lang="en-US" b="1" dirty="0"/>
              <a:t>achieve synchronized execution </a:t>
            </a:r>
            <a:r>
              <a:rPr lang="en-US" dirty="0"/>
              <a:t>and </a:t>
            </a:r>
            <a:r>
              <a:rPr lang="en-US" b="1" dirty="0"/>
              <a:t>shared resource management</a:t>
            </a:r>
            <a:r>
              <a:rPr lang="en-US" dirty="0"/>
              <a:t>.</a:t>
            </a:r>
          </a:p>
          <a:p>
            <a:pPr>
              <a:buFont typeface="Wingdings" panose="05000000000000000000" pitchFamily="2" charset="2"/>
              <a:buChar char="Ø"/>
            </a:pPr>
            <a:r>
              <a:rPr lang="en-US" dirty="0"/>
              <a:t>Threads often need to </a:t>
            </a:r>
            <a:r>
              <a:rPr lang="en-US" b="1" dirty="0"/>
              <a:t>communicate</a:t>
            </a:r>
            <a:r>
              <a:rPr lang="en-US" dirty="0"/>
              <a:t> to </a:t>
            </a:r>
            <a:r>
              <a:rPr lang="en-US" b="1" dirty="0"/>
              <a:t>ensure proper execution order</a:t>
            </a:r>
            <a:r>
              <a:rPr lang="en-US" dirty="0"/>
              <a:t>, </a:t>
            </a:r>
            <a:r>
              <a:rPr lang="en-US" b="1" dirty="0"/>
              <a:t>prevent race conditions</a:t>
            </a:r>
            <a:r>
              <a:rPr lang="en-US" dirty="0"/>
              <a:t>, and </a:t>
            </a:r>
            <a:r>
              <a:rPr lang="en-US" b="1" dirty="0"/>
              <a:t>avoid deadlocks </a:t>
            </a:r>
            <a:r>
              <a:rPr lang="en-US" dirty="0"/>
              <a:t>or other </a:t>
            </a:r>
            <a:r>
              <a:rPr lang="en-US" b="1" dirty="0"/>
              <a:t>synchronization</a:t>
            </a:r>
            <a:r>
              <a:rPr lang="en-US" dirty="0"/>
              <a:t> issues. </a:t>
            </a:r>
          </a:p>
          <a:p>
            <a:pPr>
              <a:buFont typeface="Wingdings" panose="05000000000000000000" pitchFamily="2" charset="2"/>
              <a:buChar char="Ø"/>
            </a:pPr>
            <a:r>
              <a:rPr lang="en-US" dirty="0"/>
              <a:t>Java provides several mechanisms for thread communication</a:t>
            </a:r>
            <a:r>
              <a:rPr lang="en-US" dirty="0" smtClean="0"/>
              <a:t>:</a:t>
            </a:r>
          </a:p>
          <a:p>
            <a:pPr>
              <a:buFont typeface="Wingdings" panose="05000000000000000000" pitchFamily="2" charset="2"/>
              <a:buChar char="Ø"/>
            </a:pPr>
            <a:r>
              <a:rPr lang="en-US" b="1" dirty="0" smtClean="0"/>
              <a:t>Shared </a:t>
            </a:r>
            <a:r>
              <a:rPr lang="en-US" b="1" dirty="0"/>
              <a:t>Resources:</a:t>
            </a:r>
          </a:p>
          <a:p>
            <a:pPr lvl="1">
              <a:buFont typeface="Wingdings" panose="05000000000000000000" pitchFamily="2" charset="2"/>
              <a:buChar char="Ø"/>
            </a:pPr>
            <a:r>
              <a:rPr lang="en-US" dirty="0"/>
              <a:t>Threads can communicate by sharing resources like </a:t>
            </a:r>
            <a:r>
              <a:rPr lang="en-US" b="1" dirty="0"/>
              <a:t>data structures, objects, or variables</a:t>
            </a:r>
            <a:r>
              <a:rPr lang="en-US" dirty="0"/>
              <a:t>. However, sharing resources </a:t>
            </a:r>
            <a:r>
              <a:rPr lang="en-US" b="1" dirty="0"/>
              <a:t>without proper synchronization </a:t>
            </a:r>
            <a:r>
              <a:rPr lang="en-US" dirty="0"/>
              <a:t>can lead to </a:t>
            </a:r>
            <a:r>
              <a:rPr lang="en-US" b="1" dirty="0"/>
              <a:t>data corruption </a:t>
            </a:r>
            <a:r>
              <a:rPr lang="en-US" dirty="0"/>
              <a:t>and </a:t>
            </a:r>
            <a:r>
              <a:rPr lang="en-US" b="1" dirty="0"/>
              <a:t>synchronization</a:t>
            </a:r>
            <a:r>
              <a:rPr lang="en-US" dirty="0"/>
              <a:t> issues</a:t>
            </a:r>
            <a:r>
              <a:rPr lang="en-US" dirty="0" smtClean="0"/>
              <a:t>.</a:t>
            </a:r>
            <a:endParaRPr lang="en-US" dirty="0"/>
          </a:p>
          <a:p>
            <a:pPr>
              <a:buFont typeface="Wingdings" panose="05000000000000000000" pitchFamily="2" charset="2"/>
              <a:buChar char="Ø"/>
            </a:pPr>
            <a:r>
              <a:rPr lang="en-US" b="1" dirty="0" smtClean="0"/>
              <a:t>Wait </a:t>
            </a:r>
            <a:r>
              <a:rPr lang="en-US" b="1" dirty="0"/>
              <a:t>and Notify:</a:t>
            </a:r>
          </a:p>
          <a:p>
            <a:pPr lvl="1">
              <a:buFont typeface="Wingdings" panose="05000000000000000000" pitchFamily="2" charset="2"/>
              <a:buChar char="Ø"/>
            </a:pPr>
            <a:r>
              <a:rPr lang="en-US" dirty="0"/>
              <a:t>Java provides the </a:t>
            </a:r>
            <a:r>
              <a:rPr lang="en-US" b="1" dirty="0"/>
              <a:t>wait(), notify(), and </a:t>
            </a:r>
            <a:r>
              <a:rPr lang="en-US" b="1" dirty="0" err="1"/>
              <a:t>notifyAll</a:t>
            </a:r>
            <a:r>
              <a:rPr lang="en-US" b="1" dirty="0"/>
              <a:t>() </a:t>
            </a:r>
            <a:r>
              <a:rPr lang="en-US" dirty="0"/>
              <a:t>methods for threads to </a:t>
            </a:r>
            <a:r>
              <a:rPr lang="en-US" b="1" dirty="0"/>
              <a:t>wait</a:t>
            </a:r>
            <a:r>
              <a:rPr lang="en-US" dirty="0"/>
              <a:t> for a </a:t>
            </a:r>
            <a:r>
              <a:rPr lang="en-US" b="1" dirty="0"/>
              <a:t>condition</a:t>
            </a:r>
            <a:r>
              <a:rPr lang="en-US" dirty="0"/>
              <a:t> and signal other threads when the </a:t>
            </a:r>
            <a:r>
              <a:rPr lang="en-US" b="1" dirty="0"/>
              <a:t>condition changes</a:t>
            </a:r>
            <a:r>
              <a:rPr lang="en-US" dirty="0" smtClean="0"/>
              <a:t>.</a:t>
            </a:r>
          </a:p>
          <a:p>
            <a:pPr>
              <a:buFont typeface="Wingdings" panose="05000000000000000000" pitchFamily="2" charset="2"/>
              <a:buChar char="Ø"/>
            </a:pPr>
            <a:r>
              <a:rPr lang="en-IN" b="1" dirty="0"/>
              <a:t>Condition Variables</a:t>
            </a:r>
            <a:r>
              <a:rPr lang="en-IN" b="1" dirty="0" smtClean="0"/>
              <a:t>:</a:t>
            </a:r>
          </a:p>
          <a:p>
            <a:pPr lvl="1">
              <a:buFont typeface="Wingdings" panose="05000000000000000000" pitchFamily="2" charset="2"/>
              <a:buChar char="Ø"/>
            </a:pPr>
            <a:r>
              <a:rPr lang="en-US" dirty="0"/>
              <a:t>Java's </a:t>
            </a:r>
            <a:r>
              <a:rPr lang="en-US" b="1" dirty="0" err="1"/>
              <a:t>java.util.concurrent.locks</a:t>
            </a:r>
            <a:r>
              <a:rPr lang="en-US" dirty="0"/>
              <a:t> package provides advanced </a:t>
            </a:r>
            <a:r>
              <a:rPr lang="en-US" b="1" dirty="0"/>
              <a:t>synchronization constructs</a:t>
            </a:r>
            <a:r>
              <a:rPr lang="en-US" dirty="0"/>
              <a:t>, including </a:t>
            </a:r>
            <a:r>
              <a:rPr lang="en-US" b="1" dirty="0"/>
              <a:t>Condition</a:t>
            </a:r>
            <a:r>
              <a:rPr lang="en-US" dirty="0"/>
              <a:t> </a:t>
            </a:r>
            <a:r>
              <a:rPr lang="en-US" b="1" dirty="0"/>
              <a:t>objects</a:t>
            </a:r>
            <a:r>
              <a:rPr lang="en-US" dirty="0"/>
              <a:t> that allow </a:t>
            </a:r>
            <a:r>
              <a:rPr lang="en-US" b="1" dirty="0"/>
              <a:t>threads to wait for specific conditions to be met</a:t>
            </a:r>
            <a:endParaRPr lang="en-IN" b="1" dirty="0"/>
          </a:p>
        </p:txBody>
      </p:sp>
    </p:spTree>
    <p:extLst>
      <p:ext uri="{BB962C8B-B14F-4D97-AF65-F5344CB8AC3E}">
        <p14:creationId xmlns:p14="http://schemas.microsoft.com/office/powerpoint/2010/main" val="49268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wait(), notify(), and </a:t>
            </a:r>
            <a:r>
              <a:rPr lang="en-IN" b="1" dirty="0" err="1"/>
              <a:t>notifyAll</a:t>
            </a:r>
            <a:r>
              <a:rPr lang="en-IN" b="1"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wait</a:t>
            </a:r>
            <a:r>
              <a:rPr lang="en-US" b="1" dirty="0" smtClean="0"/>
              <a:t>():</a:t>
            </a:r>
            <a:endParaRPr lang="en-US" b="1" dirty="0"/>
          </a:p>
          <a:p>
            <a:pPr lvl="1">
              <a:buFont typeface="Wingdings" panose="05000000000000000000" pitchFamily="2" charset="2"/>
              <a:buChar char="Ø"/>
            </a:pPr>
            <a:r>
              <a:rPr lang="en-US" dirty="0"/>
              <a:t>The wait() method is used to make a </a:t>
            </a:r>
            <a:r>
              <a:rPr lang="en-US" b="1" dirty="0"/>
              <a:t>thread temporarily release the lock </a:t>
            </a:r>
            <a:r>
              <a:rPr lang="en-US" dirty="0"/>
              <a:t>it </a:t>
            </a:r>
            <a:r>
              <a:rPr lang="en-US" b="1" dirty="0"/>
              <a:t>holds</a:t>
            </a:r>
            <a:r>
              <a:rPr lang="en-US" dirty="0"/>
              <a:t> and </a:t>
            </a:r>
            <a:r>
              <a:rPr lang="en-US" b="1" dirty="0"/>
              <a:t>enter</a:t>
            </a:r>
            <a:r>
              <a:rPr lang="en-US" dirty="0"/>
              <a:t> a </a:t>
            </a:r>
            <a:r>
              <a:rPr lang="en-US" b="1" dirty="0"/>
              <a:t>waiting state </a:t>
            </a:r>
            <a:r>
              <a:rPr lang="en-US" dirty="0"/>
              <a:t>until </a:t>
            </a:r>
            <a:r>
              <a:rPr lang="en-US" b="1" dirty="0"/>
              <a:t>another thread </a:t>
            </a:r>
            <a:r>
              <a:rPr lang="en-US" dirty="0"/>
              <a:t>invokes the </a:t>
            </a:r>
            <a:r>
              <a:rPr lang="en-US" b="1" dirty="0"/>
              <a:t>notify</a:t>
            </a:r>
            <a:r>
              <a:rPr lang="en-US" dirty="0"/>
              <a:t>() or </a:t>
            </a:r>
            <a:r>
              <a:rPr lang="en-US" b="1" dirty="0" err="1"/>
              <a:t>notifyAll</a:t>
            </a:r>
            <a:r>
              <a:rPr lang="en-US" dirty="0"/>
              <a:t>() method on the </a:t>
            </a:r>
            <a:r>
              <a:rPr lang="en-US" b="1" dirty="0"/>
              <a:t>same object</a:t>
            </a:r>
            <a:r>
              <a:rPr lang="en-US" dirty="0"/>
              <a:t>.</a:t>
            </a:r>
          </a:p>
          <a:p>
            <a:pPr lvl="1">
              <a:buFont typeface="Wingdings" panose="05000000000000000000" pitchFamily="2" charset="2"/>
              <a:buChar char="Ø"/>
            </a:pPr>
            <a:r>
              <a:rPr lang="en-US" dirty="0"/>
              <a:t>When a thread calls </a:t>
            </a:r>
            <a:r>
              <a:rPr lang="en-US" b="1" dirty="0"/>
              <a:t>wait(), </a:t>
            </a:r>
            <a:r>
              <a:rPr lang="en-US" dirty="0"/>
              <a:t>it waits </a:t>
            </a:r>
            <a:r>
              <a:rPr lang="en-US" b="1" dirty="0"/>
              <a:t>until</a:t>
            </a:r>
            <a:r>
              <a:rPr lang="en-US" dirty="0"/>
              <a:t> it </a:t>
            </a:r>
            <a:r>
              <a:rPr lang="en-US" b="1" dirty="0"/>
              <a:t>receives a notification </a:t>
            </a:r>
            <a:r>
              <a:rPr lang="en-US" dirty="0"/>
              <a:t>from </a:t>
            </a:r>
            <a:r>
              <a:rPr lang="en-US" b="1" dirty="0"/>
              <a:t>another thread </a:t>
            </a:r>
            <a:r>
              <a:rPr lang="en-US" dirty="0"/>
              <a:t>or until the specified timeout period elapses</a:t>
            </a:r>
            <a:r>
              <a:rPr lang="en-US" dirty="0" smtClean="0"/>
              <a:t>.</a:t>
            </a:r>
            <a:endParaRPr lang="en-US" dirty="0"/>
          </a:p>
          <a:p>
            <a:pPr>
              <a:buFont typeface="Wingdings" panose="05000000000000000000" pitchFamily="2" charset="2"/>
              <a:buChar char="Ø"/>
            </a:pPr>
            <a:r>
              <a:rPr lang="en-US" b="1" dirty="0"/>
              <a:t>notify</a:t>
            </a:r>
            <a:r>
              <a:rPr lang="en-US" b="1" dirty="0" smtClean="0"/>
              <a:t>():</a:t>
            </a:r>
            <a:endParaRPr lang="en-US" b="1" dirty="0"/>
          </a:p>
          <a:p>
            <a:pPr lvl="1">
              <a:buFont typeface="Wingdings" panose="05000000000000000000" pitchFamily="2" charset="2"/>
              <a:buChar char="Ø"/>
            </a:pPr>
            <a:r>
              <a:rPr lang="en-US" dirty="0"/>
              <a:t>The notify() method </a:t>
            </a:r>
            <a:r>
              <a:rPr lang="en-US" b="1" dirty="0"/>
              <a:t>wakes up one of the waiting threads </a:t>
            </a:r>
            <a:r>
              <a:rPr lang="en-US" dirty="0"/>
              <a:t>that called </a:t>
            </a:r>
            <a:r>
              <a:rPr lang="en-US" b="1" dirty="0"/>
              <a:t>wait() on the same object</a:t>
            </a:r>
            <a:r>
              <a:rPr lang="en-US" dirty="0"/>
              <a:t>. </a:t>
            </a:r>
          </a:p>
          <a:p>
            <a:pPr lvl="1">
              <a:buFont typeface="Wingdings" panose="05000000000000000000" pitchFamily="2" charset="2"/>
              <a:buChar char="Ø"/>
            </a:pPr>
            <a:r>
              <a:rPr lang="en-US" dirty="0"/>
              <a:t>The choice </a:t>
            </a:r>
            <a:r>
              <a:rPr lang="en-US" b="1" dirty="0"/>
              <a:t>of which thread </a:t>
            </a:r>
            <a:r>
              <a:rPr lang="en-US" dirty="0"/>
              <a:t>to </a:t>
            </a:r>
            <a:r>
              <a:rPr lang="en-US" b="1" dirty="0"/>
              <a:t>wake up </a:t>
            </a:r>
            <a:r>
              <a:rPr lang="en-US" dirty="0"/>
              <a:t>is </a:t>
            </a:r>
            <a:r>
              <a:rPr lang="en-US" b="1" dirty="0"/>
              <a:t>not deterministic </a:t>
            </a:r>
            <a:r>
              <a:rPr lang="en-US" dirty="0"/>
              <a:t>and </a:t>
            </a:r>
            <a:r>
              <a:rPr lang="en-US" b="1" dirty="0"/>
              <a:t>depends</a:t>
            </a:r>
            <a:r>
              <a:rPr lang="en-US" dirty="0"/>
              <a:t> on the </a:t>
            </a:r>
            <a:r>
              <a:rPr lang="en-US" b="1" dirty="0"/>
              <a:t>scheduler</a:t>
            </a:r>
            <a:r>
              <a:rPr lang="en-US" dirty="0"/>
              <a:t>.</a:t>
            </a:r>
          </a:p>
          <a:p>
            <a:pPr>
              <a:buFont typeface="Wingdings" panose="05000000000000000000" pitchFamily="2" charset="2"/>
              <a:buChar char="Ø"/>
            </a:pPr>
            <a:r>
              <a:rPr lang="en-US" b="1" dirty="0" err="1" smtClean="0"/>
              <a:t>notifyAll</a:t>
            </a:r>
            <a:r>
              <a:rPr lang="en-US" b="1" dirty="0" smtClean="0"/>
              <a:t>():</a:t>
            </a:r>
            <a:endParaRPr lang="en-US" b="1" dirty="0"/>
          </a:p>
          <a:p>
            <a:pPr lvl="1">
              <a:buFont typeface="Wingdings" panose="05000000000000000000" pitchFamily="2" charset="2"/>
              <a:buChar char="Ø"/>
            </a:pPr>
            <a:r>
              <a:rPr lang="en-US" dirty="0"/>
              <a:t>The </a:t>
            </a:r>
            <a:r>
              <a:rPr lang="en-US" b="1" dirty="0" err="1"/>
              <a:t>notifyAll</a:t>
            </a:r>
            <a:r>
              <a:rPr lang="en-US" dirty="0"/>
              <a:t>() method </a:t>
            </a:r>
            <a:r>
              <a:rPr lang="en-US" b="1" dirty="0"/>
              <a:t>wakes up all </a:t>
            </a:r>
            <a:r>
              <a:rPr lang="en-US" dirty="0"/>
              <a:t>the </a:t>
            </a:r>
            <a:r>
              <a:rPr lang="en-US" b="1" dirty="0"/>
              <a:t>waiting threads </a:t>
            </a:r>
            <a:r>
              <a:rPr lang="en-US" dirty="0"/>
              <a:t>that called </a:t>
            </a:r>
            <a:r>
              <a:rPr lang="en-US" b="1" dirty="0"/>
              <a:t>wait</a:t>
            </a:r>
            <a:r>
              <a:rPr lang="en-US" dirty="0"/>
              <a:t>() on the same object. </a:t>
            </a:r>
          </a:p>
          <a:p>
            <a:pPr lvl="1">
              <a:buFont typeface="Wingdings" panose="05000000000000000000" pitchFamily="2" charset="2"/>
              <a:buChar char="Ø"/>
            </a:pPr>
            <a:r>
              <a:rPr lang="en-US" dirty="0"/>
              <a:t>This allows </a:t>
            </a:r>
            <a:r>
              <a:rPr lang="en-US" b="1" dirty="0"/>
              <a:t>multiple threads </a:t>
            </a:r>
            <a:r>
              <a:rPr lang="en-US" dirty="0"/>
              <a:t>to be </a:t>
            </a:r>
            <a:r>
              <a:rPr lang="en-US" b="1" dirty="0"/>
              <a:t>notified</a:t>
            </a:r>
            <a:r>
              <a:rPr lang="en-US" dirty="0"/>
              <a:t> </a:t>
            </a:r>
            <a:r>
              <a:rPr lang="en-US" b="1" dirty="0"/>
              <a:t>simultaneously</a:t>
            </a:r>
            <a:r>
              <a:rPr lang="en-US" dirty="0"/>
              <a:t> and gives them a </a:t>
            </a:r>
            <a:r>
              <a:rPr lang="en-US" b="1" dirty="0"/>
              <a:t>chance</a:t>
            </a:r>
            <a:r>
              <a:rPr lang="en-US" dirty="0"/>
              <a:t> to </a:t>
            </a:r>
            <a:r>
              <a:rPr lang="en-US" b="1" dirty="0"/>
              <a:t>reacquire</a:t>
            </a:r>
            <a:r>
              <a:rPr lang="en-US" dirty="0"/>
              <a:t> the </a:t>
            </a:r>
            <a:r>
              <a:rPr lang="en-US" b="1" dirty="0"/>
              <a:t>lock</a:t>
            </a:r>
            <a:r>
              <a:rPr lang="en-US" dirty="0"/>
              <a:t> and </a:t>
            </a:r>
            <a:r>
              <a:rPr lang="en-US" b="1" dirty="0"/>
              <a:t>continue execution</a:t>
            </a:r>
            <a:r>
              <a:rPr lang="en-US" dirty="0"/>
              <a:t>.</a:t>
            </a:r>
            <a:endParaRPr lang="en-IN" dirty="0"/>
          </a:p>
        </p:txBody>
      </p:sp>
    </p:spTree>
    <p:extLst>
      <p:ext uri="{BB962C8B-B14F-4D97-AF65-F5344CB8AC3E}">
        <p14:creationId xmlns:p14="http://schemas.microsoft.com/office/powerpoint/2010/main" val="2842326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Communication Hands-On</a:t>
            </a:r>
            <a:endParaRPr lang="en-IN" dirty="0"/>
          </a:p>
        </p:txBody>
      </p:sp>
    </p:spTree>
    <p:extLst>
      <p:ext uri="{BB962C8B-B14F-4D97-AF65-F5344CB8AC3E}">
        <p14:creationId xmlns:p14="http://schemas.microsoft.com/office/powerpoint/2010/main" val="3231600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a:t>
            </a:r>
            <a:r>
              <a:rPr lang="en-IN" b="1" dirty="0" smtClean="0"/>
              <a:t>Interruption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51493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a:t>
            </a:r>
            <a:r>
              <a:rPr lang="en-IN" b="1" dirty="0" smtClean="0"/>
              <a:t>Interruption</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Thread </a:t>
            </a:r>
            <a:r>
              <a:rPr lang="en-US" b="1" dirty="0"/>
              <a:t>interruption </a:t>
            </a:r>
            <a:r>
              <a:rPr lang="en-US" dirty="0"/>
              <a:t>is a mechanism in </a:t>
            </a:r>
            <a:r>
              <a:rPr lang="en-US" b="1" dirty="0"/>
              <a:t>Java</a:t>
            </a:r>
            <a:r>
              <a:rPr lang="en-US" dirty="0"/>
              <a:t> that allows one thread to </a:t>
            </a:r>
            <a:r>
              <a:rPr lang="en-US" b="1" dirty="0"/>
              <a:t>request the interruption or termination</a:t>
            </a:r>
            <a:r>
              <a:rPr lang="en-US" dirty="0"/>
              <a:t> of another thread by setting the </a:t>
            </a:r>
            <a:r>
              <a:rPr lang="en-US" b="1" dirty="0"/>
              <a:t>interrupted</a:t>
            </a:r>
            <a:r>
              <a:rPr lang="en-US" dirty="0"/>
              <a:t> </a:t>
            </a:r>
            <a:r>
              <a:rPr lang="en-US" b="1" dirty="0"/>
              <a:t>status</a:t>
            </a:r>
            <a:r>
              <a:rPr lang="en-US" dirty="0"/>
              <a:t> of the </a:t>
            </a:r>
            <a:r>
              <a:rPr lang="en-US" b="1" dirty="0"/>
              <a:t>target thread</a:t>
            </a:r>
            <a:r>
              <a:rPr lang="en-US" dirty="0" smtClean="0"/>
              <a:t>.</a:t>
            </a:r>
          </a:p>
          <a:p>
            <a:pPr>
              <a:buFont typeface="Wingdings" panose="05000000000000000000" pitchFamily="2" charset="2"/>
              <a:buChar char="Ø"/>
            </a:pPr>
            <a:r>
              <a:rPr lang="en-US" dirty="0" smtClean="0"/>
              <a:t>This </a:t>
            </a:r>
            <a:r>
              <a:rPr lang="en-US" dirty="0"/>
              <a:t>is a way to </a:t>
            </a:r>
            <a:r>
              <a:rPr lang="en-US" b="1" dirty="0"/>
              <a:t>gracefully communicate </a:t>
            </a:r>
            <a:r>
              <a:rPr lang="en-US" dirty="0"/>
              <a:t>to a thread that it </a:t>
            </a:r>
            <a:r>
              <a:rPr lang="en-US" b="1" dirty="0"/>
              <a:t>should stop its ongoing task </a:t>
            </a:r>
            <a:r>
              <a:rPr lang="en-US" dirty="0"/>
              <a:t>and terminate, allowing the </a:t>
            </a:r>
            <a:r>
              <a:rPr lang="en-US" b="1" dirty="0"/>
              <a:t>program</a:t>
            </a:r>
            <a:r>
              <a:rPr lang="en-US" dirty="0"/>
              <a:t> to </a:t>
            </a:r>
            <a:r>
              <a:rPr lang="en-US" b="1" dirty="0"/>
              <a:t>clean up resources</a:t>
            </a:r>
            <a:r>
              <a:rPr lang="en-US" dirty="0"/>
              <a:t> and </a:t>
            </a:r>
            <a:r>
              <a:rPr lang="en-US" b="1" dirty="0"/>
              <a:t>exit properly</a:t>
            </a:r>
            <a:r>
              <a:rPr lang="en-US" dirty="0" smtClean="0"/>
              <a:t>.</a:t>
            </a:r>
          </a:p>
          <a:p>
            <a:pPr>
              <a:buFont typeface="Wingdings" panose="05000000000000000000" pitchFamily="2" charset="2"/>
              <a:buChar char="Ø"/>
            </a:pPr>
            <a:r>
              <a:rPr lang="en-US" dirty="0"/>
              <a:t>When a thread is </a:t>
            </a:r>
            <a:r>
              <a:rPr lang="en-US" b="1" dirty="0"/>
              <a:t>interrupted</a:t>
            </a:r>
            <a:r>
              <a:rPr lang="en-US" dirty="0"/>
              <a:t>, its interrupted status is </a:t>
            </a:r>
            <a:r>
              <a:rPr lang="en-US" b="1" dirty="0"/>
              <a:t>set to true</a:t>
            </a:r>
            <a:r>
              <a:rPr lang="en-US" dirty="0"/>
              <a:t>, indicating that the </a:t>
            </a:r>
            <a:r>
              <a:rPr lang="en-US" b="1" dirty="0"/>
              <a:t>thread has been requested to stop</a:t>
            </a:r>
            <a:r>
              <a:rPr lang="en-US" dirty="0"/>
              <a:t>.</a:t>
            </a:r>
          </a:p>
          <a:p>
            <a:pPr>
              <a:buFont typeface="Wingdings" panose="05000000000000000000" pitchFamily="2" charset="2"/>
              <a:buChar char="Ø"/>
            </a:pPr>
            <a:r>
              <a:rPr lang="en-US" dirty="0"/>
              <a:t> However, it's important to note that </a:t>
            </a:r>
            <a:r>
              <a:rPr lang="en-US" b="1" dirty="0"/>
              <a:t>thread interruption </a:t>
            </a:r>
            <a:r>
              <a:rPr lang="en-US" dirty="0"/>
              <a:t>is a </a:t>
            </a:r>
            <a:r>
              <a:rPr lang="en-US" b="1" dirty="0"/>
              <a:t>cooperative mechanism</a:t>
            </a:r>
            <a:r>
              <a:rPr lang="en-US" dirty="0"/>
              <a:t>.</a:t>
            </a:r>
          </a:p>
          <a:p>
            <a:pPr>
              <a:buFont typeface="Wingdings" panose="05000000000000000000" pitchFamily="2" charset="2"/>
              <a:buChar char="Ø"/>
            </a:pPr>
            <a:r>
              <a:rPr lang="en-US" dirty="0"/>
              <a:t> It doesn't </a:t>
            </a:r>
            <a:r>
              <a:rPr lang="en-US" b="1" dirty="0"/>
              <a:t>forcefully</a:t>
            </a:r>
            <a:r>
              <a:rPr lang="en-US" dirty="0"/>
              <a:t> stop the </a:t>
            </a:r>
            <a:r>
              <a:rPr lang="en-US" b="1" dirty="0"/>
              <a:t>thread</a:t>
            </a:r>
            <a:r>
              <a:rPr lang="en-US" dirty="0"/>
              <a:t>; instead, it's up to the </a:t>
            </a:r>
            <a:r>
              <a:rPr lang="en-US" b="1" dirty="0"/>
              <a:t>interrupted thread </a:t>
            </a:r>
            <a:r>
              <a:rPr lang="en-US" dirty="0"/>
              <a:t>to check its </a:t>
            </a:r>
            <a:r>
              <a:rPr lang="en-US" b="1" dirty="0"/>
              <a:t>interrupted status </a:t>
            </a:r>
            <a:r>
              <a:rPr lang="en-US" dirty="0"/>
              <a:t>and </a:t>
            </a:r>
            <a:r>
              <a:rPr lang="en-US" b="1" dirty="0"/>
              <a:t>decide</a:t>
            </a:r>
            <a:r>
              <a:rPr lang="en-US" dirty="0"/>
              <a:t> how to respond.</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85285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19</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Threads </a:t>
            </a:r>
            <a:r>
              <a:rPr lang="en-IN" b="1" dirty="0" smtClean="0"/>
              <a:t>Interruption Hands-On</a:t>
            </a:r>
            <a:endParaRPr lang="en-IN" dirty="0"/>
          </a:p>
        </p:txBody>
      </p:sp>
    </p:spTree>
    <p:extLst>
      <p:ext uri="{BB962C8B-B14F-4D97-AF65-F5344CB8AC3E}">
        <p14:creationId xmlns:p14="http://schemas.microsoft.com/office/powerpoint/2010/main" val="3779577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Executor Framework</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2258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Pools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a:t>
            </a:r>
            <a:r>
              <a:rPr lang="en-US" b="1" dirty="0"/>
              <a:t>thread pool </a:t>
            </a:r>
            <a:r>
              <a:rPr lang="en-US" dirty="0"/>
              <a:t>is a </a:t>
            </a:r>
            <a:r>
              <a:rPr lang="en-US" b="1" dirty="0"/>
              <a:t>collection</a:t>
            </a:r>
            <a:r>
              <a:rPr lang="en-US" dirty="0"/>
              <a:t> of </a:t>
            </a:r>
            <a:r>
              <a:rPr lang="en-US" b="1" dirty="0"/>
              <a:t>pre-initialized</a:t>
            </a:r>
            <a:r>
              <a:rPr lang="en-US" dirty="0"/>
              <a:t> and </a:t>
            </a:r>
            <a:r>
              <a:rPr lang="en-US" b="1" dirty="0"/>
              <a:t>reusable</a:t>
            </a:r>
            <a:r>
              <a:rPr lang="en-US" dirty="0"/>
              <a:t> </a:t>
            </a:r>
            <a:r>
              <a:rPr lang="en-US" b="1" dirty="0"/>
              <a:t>threads</a:t>
            </a:r>
            <a:r>
              <a:rPr lang="en-US" dirty="0"/>
              <a:t> that are managed by a </a:t>
            </a:r>
            <a:r>
              <a:rPr lang="en-US" b="1" dirty="0"/>
              <a:t>thread pool manager</a:t>
            </a:r>
            <a:r>
              <a:rPr lang="en-US" dirty="0"/>
              <a:t>. </a:t>
            </a:r>
            <a:endParaRPr lang="en-US" dirty="0" smtClean="0"/>
          </a:p>
          <a:p>
            <a:pPr>
              <a:buFont typeface="Wingdings" panose="05000000000000000000" pitchFamily="2" charset="2"/>
              <a:buChar char="Ø"/>
            </a:pPr>
            <a:r>
              <a:rPr lang="en-US" b="1" dirty="0" smtClean="0"/>
              <a:t>Thread </a:t>
            </a:r>
            <a:r>
              <a:rPr lang="en-US" b="1" dirty="0"/>
              <a:t>pools </a:t>
            </a:r>
            <a:r>
              <a:rPr lang="en-US" dirty="0"/>
              <a:t>are </a:t>
            </a:r>
            <a:r>
              <a:rPr lang="en-US" b="1" dirty="0"/>
              <a:t>used</a:t>
            </a:r>
            <a:r>
              <a:rPr lang="en-US" dirty="0"/>
              <a:t> to </a:t>
            </a:r>
            <a:r>
              <a:rPr lang="en-US" b="1" dirty="0"/>
              <a:t>efficiently manage </a:t>
            </a:r>
            <a:r>
              <a:rPr lang="en-US" dirty="0"/>
              <a:t>and </a:t>
            </a:r>
            <a:r>
              <a:rPr lang="en-US" b="1" dirty="0"/>
              <a:t>reuse threads </a:t>
            </a:r>
            <a:r>
              <a:rPr lang="en-US" dirty="0"/>
              <a:t>in </a:t>
            </a:r>
            <a:r>
              <a:rPr lang="en-US" b="1" dirty="0"/>
              <a:t>multithreaded</a:t>
            </a:r>
            <a:r>
              <a:rPr lang="en-US" dirty="0"/>
              <a:t> applications, which can </a:t>
            </a:r>
            <a:r>
              <a:rPr lang="en-US" b="1" dirty="0"/>
              <a:t>improve performance</a:t>
            </a:r>
            <a:r>
              <a:rPr lang="en-US" dirty="0"/>
              <a:t>, </a:t>
            </a:r>
            <a:r>
              <a:rPr lang="en-US" b="1" dirty="0"/>
              <a:t>resource utilization</a:t>
            </a:r>
            <a:r>
              <a:rPr lang="en-US" dirty="0"/>
              <a:t>, and the </a:t>
            </a:r>
            <a:r>
              <a:rPr lang="en-US" b="1" dirty="0"/>
              <a:t>overall scalability </a:t>
            </a:r>
            <a:r>
              <a:rPr lang="en-US" dirty="0"/>
              <a:t>of the application</a:t>
            </a:r>
            <a:r>
              <a:rPr lang="en-US" dirty="0" smtClean="0"/>
              <a:t>.</a:t>
            </a:r>
            <a:endParaRPr lang="en-IN" dirty="0"/>
          </a:p>
          <a:p>
            <a:pPr>
              <a:buFont typeface="Wingdings" panose="05000000000000000000" pitchFamily="2" charset="2"/>
              <a:buChar char="Ø"/>
            </a:pPr>
            <a:r>
              <a:rPr lang="en-US" b="1" dirty="0"/>
              <a:t>Different Types of Thread Pools</a:t>
            </a:r>
            <a:r>
              <a:rPr lang="en-US" b="1" dirty="0" smtClean="0"/>
              <a:t>:</a:t>
            </a:r>
          </a:p>
          <a:p>
            <a:pPr lvl="1">
              <a:buFont typeface="Wingdings" panose="05000000000000000000" pitchFamily="2" charset="2"/>
              <a:buChar char="Ø"/>
            </a:pPr>
            <a:r>
              <a:rPr lang="en-US" b="1" dirty="0" err="1"/>
              <a:t>newFixedThreadPool</a:t>
            </a:r>
            <a:r>
              <a:rPr lang="en-US" b="1" dirty="0"/>
              <a:t>(</a:t>
            </a:r>
            <a:r>
              <a:rPr lang="en-US" b="1" dirty="0" err="1"/>
              <a:t>int</a:t>
            </a:r>
            <a:r>
              <a:rPr lang="en-US" b="1" dirty="0"/>
              <a:t> </a:t>
            </a:r>
            <a:r>
              <a:rPr lang="en-US" b="1" dirty="0" err="1"/>
              <a:t>nThreads</a:t>
            </a:r>
            <a:r>
              <a:rPr lang="en-US" b="1" dirty="0"/>
              <a:t>): </a:t>
            </a:r>
            <a:r>
              <a:rPr lang="en-US" dirty="0"/>
              <a:t>Creates a fixed-size thread pool.</a:t>
            </a:r>
          </a:p>
          <a:p>
            <a:pPr lvl="1">
              <a:buFont typeface="Wingdings" panose="05000000000000000000" pitchFamily="2" charset="2"/>
              <a:buChar char="Ø"/>
            </a:pPr>
            <a:r>
              <a:rPr lang="en-US" b="1" dirty="0" err="1"/>
              <a:t>newCachedThreadPool</a:t>
            </a:r>
            <a:r>
              <a:rPr lang="en-US" b="1" dirty="0"/>
              <a:t>(): </a:t>
            </a:r>
            <a:r>
              <a:rPr lang="en-US" dirty="0"/>
              <a:t>Creates a dynamically sized thread pool.</a:t>
            </a:r>
          </a:p>
          <a:p>
            <a:pPr lvl="1">
              <a:buFont typeface="Wingdings" panose="05000000000000000000" pitchFamily="2" charset="2"/>
              <a:buChar char="Ø"/>
            </a:pPr>
            <a:r>
              <a:rPr lang="en-US" b="1" dirty="0" err="1"/>
              <a:t>newSingleThreadExecutor</a:t>
            </a:r>
            <a:r>
              <a:rPr lang="en-US" b="1" dirty="0"/>
              <a:t>(): </a:t>
            </a:r>
            <a:r>
              <a:rPr lang="en-US" dirty="0"/>
              <a:t>Creates a thread pool with a single worker thread.</a:t>
            </a:r>
          </a:p>
          <a:p>
            <a:pPr lvl="1">
              <a:buFont typeface="Wingdings" panose="05000000000000000000" pitchFamily="2" charset="2"/>
              <a:buChar char="Ø"/>
            </a:pPr>
            <a:r>
              <a:rPr lang="en-US" b="1" dirty="0" err="1" smtClean="0"/>
              <a:t>newScheduledThreadPool</a:t>
            </a:r>
            <a:r>
              <a:rPr lang="en-US" b="1" dirty="0" smtClean="0"/>
              <a:t>(</a:t>
            </a:r>
            <a:r>
              <a:rPr lang="en-US" b="1" dirty="0" err="1" smtClean="0"/>
              <a:t>int</a:t>
            </a:r>
            <a:r>
              <a:rPr lang="en-US" b="1" dirty="0" smtClean="0"/>
              <a:t> </a:t>
            </a:r>
            <a:r>
              <a:rPr lang="en-US" b="1" dirty="0" err="1"/>
              <a:t>corePoolSize</a:t>
            </a:r>
            <a:r>
              <a:rPr lang="en-US" b="1" dirty="0"/>
              <a:t>): </a:t>
            </a:r>
            <a:r>
              <a:rPr lang="en-US" dirty="0"/>
              <a:t>Creates a thread pool that can schedule tasks.</a:t>
            </a:r>
            <a:endParaRPr lang="en-IN" dirty="0"/>
          </a:p>
        </p:txBody>
      </p:sp>
    </p:spTree>
    <p:extLst>
      <p:ext uri="{BB962C8B-B14F-4D97-AF65-F5344CB8AC3E}">
        <p14:creationId xmlns:p14="http://schemas.microsoft.com/office/powerpoint/2010/main" val="3795106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Executor Framework</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Java</a:t>
            </a:r>
            <a:r>
              <a:rPr lang="en-US" dirty="0"/>
              <a:t> provides </a:t>
            </a:r>
            <a:r>
              <a:rPr lang="en-US" b="1" dirty="0"/>
              <a:t>built-in</a:t>
            </a:r>
            <a:r>
              <a:rPr lang="en-US" dirty="0"/>
              <a:t> support for </a:t>
            </a:r>
            <a:r>
              <a:rPr lang="en-US" b="1" dirty="0"/>
              <a:t>thread pools </a:t>
            </a:r>
            <a:r>
              <a:rPr lang="en-US" dirty="0"/>
              <a:t>through the </a:t>
            </a:r>
            <a:r>
              <a:rPr lang="en-US" b="1" dirty="0"/>
              <a:t>Executor framework</a:t>
            </a:r>
            <a:r>
              <a:rPr lang="en-US" dirty="0"/>
              <a:t>, which is part of the </a:t>
            </a:r>
            <a:r>
              <a:rPr lang="en-US" b="1" dirty="0" err="1"/>
              <a:t>java.util.concurrent</a:t>
            </a:r>
            <a:r>
              <a:rPr lang="en-US" b="1" dirty="0"/>
              <a:t> package</a:t>
            </a:r>
            <a:r>
              <a:rPr lang="en-US" dirty="0"/>
              <a:t>. </a:t>
            </a:r>
            <a:endParaRPr lang="en-US" dirty="0" smtClean="0"/>
          </a:p>
          <a:p>
            <a:pPr>
              <a:buFont typeface="Wingdings" panose="05000000000000000000" pitchFamily="2" charset="2"/>
              <a:buChar char="Ø"/>
            </a:pPr>
            <a:r>
              <a:rPr lang="en-US" dirty="0" smtClean="0"/>
              <a:t>The </a:t>
            </a:r>
            <a:r>
              <a:rPr lang="en-US" dirty="0"/>
              <a:t>main </a:t>
            </a:r>
            <a:r>
              <a:rPr lang="en-US" b="1" dirty="0"/>
              <a:t>advantage</a:t>
            </a:r>
            <a:r>
              <a:rPr lang="en-US" dirty="0"/>
              <a:t> of using </a:t>
            </a:r>
            <a:r>
              <a:rPr lang="en-US" b="1" dirty="0"/>
              <a:t>thread pools </a:t>
            </a:r>
            <a:r>
              <a:rPr lang="en-US" dirty="0"/>
              <a:t>is that you can </a:t>
            </a:r>
            <a:r>
              <a:rPr lang="en-US" b="1" dirty="0"/>
              <a:t>avoid</a:t>
            </a:r>
            <a:r>
              <a:rPr lang="en-US" dirty="0"/>
              <a:t> the </a:t>
            </a:r>
            <a:r>
              <a:rPr lang="en-US" b="1" dirty="0"/>
              <a:t>overhead of creating </a:t>
            </a:r>
            <a:r>
              <a:rPr lang="en-US" dirty="0"/>
              <a:t>and </a:t>
            </a:r>
            <a:r>
              <a:rPr lang="en-US" b="1" dirty="0"/>
              <a:t>destroying threads </a:t>
            </a:r>
            <a:r>
              <a:rPr lang="en-US" dirty="0"/>
              <a:t>for </a:t>
            </a:r>
            <a:r>
              <a:rPr lang="en-US" b="1" dirty="0"/>
              <a:t>every task</a:t>
            </a:r>
            <a:r>
              <a:rPr lang="en-US" dirty="0"/>
              <a:t>, which can be </a:t>
            </a:r>
            <a:r>
              <a:rPr lang="en-US" dirty="0" smtClean="0"/>
              <a:t>expensive</a:t>
            </a:r>
          </a:p>
          <a:p>
            <a:pPr>
              <a:buFont typeface="Wingdings" panose="05000000000000000000" pitchFamily="2" charset="2"/>
              <a:buChar char="Ø"/>
            </a:pPr>
            <a:r>
              <a:rPr lang="en-IN" b="1" dirty="0"/>
              <a:t>Creating a Thread Pool</a:t>
            </a:r>
            <a:r>
              <a:rPr lang="en-IN" b="1" dirty="0" smtClean="0"/>
              <a:t>:</a:t>
            </a:r>
          </a:p>
          <a:p>
            <a:pPr lvl="1">
              <a:buFont typeface="Wingdings" panose="05000000000000000000" pitchFamily="2" charset="2"/>
              <a:buChar char="Ø"/>
            </a:pPr>
            <a:r>
              <a:rPr lang="en-US" dirty="0"/>
              <a:t>You can create a thread pool using one of the factory methods provided by the Executors class:</a:t>
            </a:r>
            <a:endParaRPr lang="en-IN" dirty="0" smtClean="0"/>
          </a:p>
          <a:p>
            <a:pPr lvl="2">
              <a:buFont typeface="Wingdings" panose="05000000000000000000" pitchFamily="2" charset="2"/>
              <a:buChar char="§"/>
            </a:pPr>
            <a:r>
              <a:rPr lang="en-US" b="1" dirty="0" err="1" smtClean="0"/>
              <a:t>ExecutorService</a:t>
            </a:r>
            <a:r>
              <a:rPr lang="en-US" b="1" dirty="0" smtClean="0"/>
              <a:t> </a:t>
            </a:r>
            <a:r>
              <a:rPr lang="en-US" b="1" dirty="0"/>
              <a:t>executor = </a:t>
            </a:r>
            <a:r>
              <a:rPr lang="en-US" b="1" dirty="0" err="1"/>
              <a:t>Executors.newFixedThreadPool</a:t>
            </a:r>
            <a:r>
              <a:rPr lang="en-US" b="1" dirty="0"/>
              <a:t>(5);</a:t>
            </a:r>
            <a:r>
              <a:rPr lang="en-US" dirty="0"/>
              <a:t> // Creates a fixed-size thread pool</a:t>
            </a:r>
          </a:p>
          <a:p>
            <a:pPr>
              <a:buFont typeface="Wingdings" panose="05000000000000000000" pitchFamily="2" charset="2"/>
              <a:buChar char="Ø"/>
            </a:pPr>
            <a:r>
              <a:rPr lang="en-IN" b="1" dirty="0"/>
              <a:t>Submitting Tasks:</a:t>
            </a:r>
            <a:r>
              <a:rPr lang="en-IN" dirty="0"/>
              <a:t> </a:t>
            </a:r>
            <a:endParaRPr lang="en-IN" dirty="0" smtClean="0"/>
          </a:p>
          <a:p>
            <a:pPr lvl="1">
              <a:buFont typeface="Wingdings" panose="05000000000000000000" pitchFamily="2" charset="2"/>
              <a:buChar char="Ø"/>
            </a:pPr>
            <a:r>
              <a:rPr lang="en-US" dirty="0"/>
              <a:t>You can submit tasks (implementations of Runnable or Callable) to the thread pool for execution:</a:t>
            </a:r>
            <a:endParaRPr lang="en-IN" dirty="0"/>
          </a:p>
          <a:p>
            <a:pPr lvl="2">
              <a:buFont typeface="Wingdings" panose="05000000000000000000" pitchFamily="2" charset="2"/>
              <a:buChar char="§"/>
            </a:pPr>
            <a:r>
              <a:rPr lang="en-IN" b="1" dirty="0" err="1"/>
              <a:t>executor.submit</a:t>
            </a:r>
            <a:r>
              <a:rPr lang="en-IN" b="1" dirty="0"/>
              <a:t>(new </a:t>
            </a:r>
            <a:r>
              <a:rPr lang="en-IN" b="1" dirty="0" err="1"/>
              <a:t>MyTask</a:t>
            </a:r>
            <a:r>
              <a:rPr lang="en-IN" b="1" dirty="0"/>
              <a:t>());</a:t>
            </a:r>
          </a:p>
          <a:p>
            <a:pPr>
              <a:buFont typeface="Wingdings" panose="05000000000000000000" pitchFamily="2" charset="2"/>
              <a:buChar char="Ø"/>
            </a:pPr>
            <a:r>
              <a:rPr lang="en-US" b="1" dirty="0"/>
              <a:t>Shutting Down the Thread Pool:</a:t>
            </a:r>
            <a:r>
              <a:rPr lang="en-US" dirty="0"/>
              <a:t> </a:t>
            </a:r>
            <a:endParaRPr lang="en-US" dirty="0" smtClean="0"/>
          </a:p>
          <a:p>
            <a:pPr lvl="1">
              <a:buFont typeface="Wingdings" panose="05000000000000000000" pitchFamily="2" charset="2"/>
              <a:buChar char="Ø"/>
            </a:pPr>
            <a:r>
              <a:rPr lang="en-US" dirty="0"/>
              <a:t>After all tasks have been submitted, it's important to shut down the thread pool to release its resources</a:t>
            </a:r>
            <a:r>
              <a:rPr lang="en-US" dirty="0" smtClean="0"/>
              <a:t>:</a:t>
            </a:r>
          </a:p>
          <a:p>
            <a:pPr lvl="2">
              <a:buFont typeface="Wingdings" panose="05000000000000000000" pitchFamily="2" charset="2"/>
              <a:buChar char="§"/>
            </a:pPr>
            <a:r>
              <a:rPr lang="en-US" b="1" dirty="0" err="1"/>
              <a:t>executor.shutdown</a:t>
            </a:r>
            <a:r>
              <a:rPr lang="en-US" b="1" dirty="0" smtClean="0"/>
              <a:t>();</a:t>
            </a:r>
            <a:r>
              <a:rPr lang="en-US" dirty="0"/>
              <a:t/>
            </a:r>
            <a:br>
              <a:rPr lang="en-US" dirty="0"/>
            </a:br>
            <a:endParaRPr lang="en-IN" dirty="0"/>
          </a:p>
        </p:txBody>
      </p:sp>
    </p:spTree>
    <p:extLst>
      <p:ext uri="{BB962C8B-B14F-4D97-AF65-F5344CB8AC3E}">
        <p14:creationId xmlns:p14="http://schemas.microsoft.com/office/powerpoint/2010/main" val="3098683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Executor </a:t>
            </a:r>
            <a:r>
              <a:rPr lang="en-US" b="1" dirty="0" smtClean="0"/>
              <a:t>Framework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041455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Callable Interface</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78008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t>
            </a:r>
            <a:r>
              <a:rPr lang="en-IN" b="1" dirty="0" err="1" smtClean="0"/>
              <a:t>ava.util.concurrent.Callable</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a:t>
            </a:r>
            <a:r>
              <a:rPr lang="en-US" b="1" dirty="0"/>
              <a:t>Callable interface </a:t>
            </a:r>
            <a:r>
              <a:rPr lang="en-US" dirty="0"/>
              <a:t>in </a:t>
            </a:r>
            <a:r>
              <a:rPr lang="en-US" b="1" dirty="0" err="1" smtClean="0"/>
              <a:t>java.util.concurrent</a:t>
            </a:r>
            <a:r>
              <a:rPr lang="en-US" dirty="0" smtClean="0"/>
              <a:t> </a:t>
            </a:r>
            <a:r>
              <a:rPr lang="en-US" dirty="0"/>
              <a:t>package allows </a:t>
            </a:r>
            <a:r>
              <a:rPr lang="en-US" dirty="0" smtClean="0"/>
              <a:t>to </a:t>
            </a:r>
            <a:r>
              <a:rPr lang="en-US" b="1" dirty="0"/>
              <a:t>define tasks </a:t>
            </a:r>
            <a:r>
              <a:rPr lang="en-US" dirty="0"/>
              <a:t>that can be </a:t>
            </a:r>
            <a:r>
              <a:rPr lang="en-US" b="1" dirty="0"/>
              <a:t>executed asynchronously </a:t>
            </a:r>
            <a:r>
              <a:rPr lang="en-US" dirty="0"/>
              <a:t>and </a:t>
            </a:r>
            <a:r>
              <a:rPr lang="en-US" b="1" dirty="0"/>
              <a:t>return a result</a:t>
            </a:r>
            <a:r>
              <a:rPr lang="en-US" dirty="0"/>
              <a:t> or </a:t>
            </a:r>
            <a:r>
              <a:rPr lang="en-US" b="1" dirty="0"/>
              <a:t>throw an </a:t>
            </a:r>
            <a:r>
              <a:rPr lang="en-US" b="1" dirty="0" smtClean="0"/>
              <a:t>exception.</a:t>
            </a:r>
          </a:p>
          <a:p>
            <a:pPr>
              <a:buFont typeface="Wingdings" panose="05000000000000000000" pitchFamily="2" charset="2"/>
              <a:buChar char="Ø"/>
            </a:pPr>
            <a:r>
              <a:rPr lang="en-US" dirty="0"/>
              <a:t>It's </a:t>
            </a:r>
            <a:r>
              <a:rPr lang="en-US" b="1" dirty="0"/>
              <a:t>similar</a:t>
            </a:r>
            <a:r>
              <a:rPr lang="en-US" dirty="0"/>
              <a:t> to the </a:t>
            </a:r>
            <a:r>
              <a:rPr lang="en-US" b="1" dirty="0"/>
              <a:t>Runnable interface </a:t>
            </a:r>
            <a:r>
              <a:rPr lang="en-US" dirty="0"/>
              <a:t>but with the </a:t>
            </a:r>
            <a:r>
              <a:rPr lang="en-US" b="1" dirty="0" smtClean="0"/>
              <a:t>addition of returning a result</a:t>
            </a:r>
            <a:r>
              <a:rPr lang="en-US" dirty="0" smtClean="0"/>
              <a:t>.</a:t>
            </a:r>
          </a:p>
          <a:p>
            <a:pPr>
              <a:buFont typeface="Wingdings" panose="05000000000000000000" pitchFamily="2" charset="2"/>
              <a:buChar char="Ø"/>
            </a:pPr>
            <a:r>
              <a:rPr lang="en-US" dirty="0"/>
              <a:t>The </a:t>
            </a:r>
            <a:r>
              <a:rPr lang="en-US" b="1" dirty="0"/>
              <a:t>call() </a:t>
            </a:r>
            <a:r>
              <a:rPr lang="en-US" dirty="0"/>
              <a:t>method is the </a:t>
            </a:r>
            <a:r>
              <a:rPr lang="en-US" b="1" dirty="0"/>
              <a:t>single abstract method </a:t>
            </a:r>
            <a:r>
              <a:rPr lang="en-US" dirty="0"/>
              <a:t>in the </a:t>
            </a:r>
            <a:r>
              <a:rPr lang="en-US" b="1" dirty="0"/>
              <a:t>Callable interface</a:t>
            </a:r>
            <a:r>
              <a:rPr lang="en-US" dirty="0" smtClean="0"/>
              <a:t>.</a:t>
            </a:r>
          </a:p>
          <a:p>
            <a:pPr>
              <a:buFont typeface="Wingdings" panose="05000000000000000000" pitchFamily="2" charset="2"/>
              <a:buChar char="Ø"/>
            </a:pPr>
            <a:r>
              <a:rPr lang="en-US" dirty="0" smtClean="0"/>
              <a:t> </a:t>
            </a:r>
            <a:r>
              <a:rPr lang="en-US" dirty="0"/>
              <a:t>It represents the </a:t>
            </a:r>
            <a:r>
              <a:rPr lang="en-US" b="1" dirty="0"/>
              <a:t>task</a:t>
            </a:r>
            <a:r>
              <a:rPr lang="en-US" dirty="0"/>
              <a:t> that will be </a:t>
            </a:r>
            <a:r>
              <a:rPr lang="en-US" b="1" dirty="0"/>
              <a:t>executed asynchronously </a:t>
            </a:r>
            <a:r>
              <a:rPr lang="en-US" dirty="0"/>
              <a:t>and is </a:t>
            </a:r>
            <a:r>
              <a:rPr lang="en-US" b="1" dirty="0"/>
              <a:t>responsible</a:t>
            </a:r>
            <a:r>
              <a:rPr lang="en-US" dirty="0"/>
              <a:t> for performing the work. It can </a:t>
            </a:r>
            <a:r>
              <a:rPr lang="en-US" b="1" dirty="0"/>
              <a:t>return a value </a:t>
            </a:r>
            <a:r>
              <a:rPr lang="en-US" dirty="0"/>
              <a:t>of </a:t>
            </a:r>
            <a:r>
              <a:rPr lang="en-US" b="1" dirty="0"/>
              <a:t>type V</a:t>
            </a:r>
            <a:r>
              <a:rPr lang="en-US" dirty="0"/>
              <a:t> and can </a:t>
            </a:r>
            <a:r>
              <a:rPr lang="en-US" b="1" dirty="0"/>
              <a:t>throw</a:t>
            </a:r>
            <a:r>
              <a:rPr lang="en-US" dirty="0"/>
              <a:t> an </a:t>
            </a:r>
            <a:r>
              <a:rPr lang="en-US" b="1" dirty="0"/>
              <a:t>Exception</a:t>
            </a:r>
            <a:r>
              <a:rPr lang="en-US" dirty="0"/>
              <a:t> if </a:t>
            </a:r>
            <a:r>
              <a:rPr lang="en-US" b="1" dirty="0"/>
              <a:t>necessary</a:t>
            </a:r>
            <a:endParaRPr lang="en-IN" b="1" dirty="0"/>
          </a:p>
        </p:txBody>
      </p:sp>
    </p:spTree>
    <p:extLst>
      <p:ext uri="{BB962C8B-B14F-4D97-AF65-F5344CB8AC3E}">
        <p14:creationId xmlns:p14="http://schemas.microsoft.com/office/powerpoint/2010/main" val="2003183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8B097-1405-5B8B-A069-99F5D3E9959A}"/>
              </a:ext>
            </a:extLst>
          </p:cNvPr>
          <p:cNvSpPr>
            <a:spLocks noGrp="1"/>
          </p:cNvSpPr>
          <p:nvPr>
            <p:ph type="title"/>
          </p:nvPr>
        </p:nvSpPr>
        <p:spPr/>
        <p:txBody>
          <a:bodyPr/>
          <a:lstStyle/>
          <a:p>
            <a:r>
              <a:rPr lang="en-IN" b="1" dirty="0" smtClean="0"/>
              <a:t>Multi-Threading </a:t>
            </a:r>
            <a:r>
              <a:rPr lang="en-IN" b="1" dirty="0"/>
              <a:t>Interview Questions</a:t>
            </a:r>
          </a:p>
        </p:txBody>
      </p:sp>
    </p:spTree>
    <p:extLst>
      <p:ext uri="{BB962C8B-B14F-4D97-AF65-F5344CB8AC3E}">
        <p14:creationId xmlns:p14="http://schemas.microsoft.com/office/powerpoint/2010/main" val="4148101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Explain what is thread in java?</a:t>
            </a:r>
          </a:p>
          <a:p>
            <a:pPr>
              <a:buFont typeface="Wingdings" panose="05000000000000000000" pitchFamily="2" charset="2"/>
              <a:buChar char="Ø"/>
            </a:pPr>
            <a:r>
              <a:rPr lang="en-US" dirty="0"/>
              <a:t>How can you create a thread in Java? Provide examples.</a:t>
            </a:r>
          </a:p>
          <a:p>
            <a:pPr>
              <a:buFont typeface="Wingdings" panose="05000000000000000000" pitchFamily="2" charset="2"/>
              <a:buChar char="Ø"/>
            </a:pPr>
            <a:r>
              <a:rPr lang="en-US" dirty="0"/>
              <a:t>What is the difference between a process and a thread?</a:t>
            </a:r>
          </a:p>
          <a:p>
            <a:pPr>
              <a:buFont typeface="Wingdings" panose="05000000000000000000" pitchFamily="2" charset="2"/>
              <a:buChar char="Ø"/>
            </a:pPr>
            <a:r>
              <a:rPr lang="en-US" dirty="0"/>
              <a:t>What are the advantages of using multithreading in Java?</a:t>
            </a:r>
          </a:p>
          <a:p>
            <a:pPr>
              <a:buFont typeface="Wingdings" panose="05000000000000000000" pitchFamily="2" charset="2"/>
              <a:buChar char="Ø"/>
            </a:pPr>
            <a:r>
              <a:rPr lang="en-US" dirty="0"/>
              <a:t>How does the Thread class in Java relate to multithreading?</a:t>
            </a:r>
          </a:p>
          <a:p>
            <a:pPr>
              <a:buFont typeface="Wingdings" panose="05000000000000000000" pitchFamily="2" charset="2"/>
              <a:buChar char="Ø"/>
            </a:pPr>
            <a:r>
              <a:rPr lang="en-US" dirty="0"/>
              <a:t>What is the purpose of the Runnable interface?</a:t>
            </a:r>
          </a:p>
          <a:p>
            <a:pPr>
              <a:buFont typeface="Wingdings" panose="05000000000000000000" pitchFamily="2" charset="2"/>
              <a:buChar char="Ø"/>
            </a:pPr>
            <a:r>
              <a:rPr lang="en-US" dirty="0"/>
              <a:t>How can you start a thread in Java? </a:t>
            </a:r>
          </a:p>
          <a:p>
            <a:pPr>
              <a:buFont typeface="Wingdings" panose="05000000000000000000" pitchFamily="2" charset="2"/>
              <a:buChar char="Ø"/>
            </a:pPr>
            <a:r>
              <a:rPr lang="en-US" dirty="0"/>
              <a:t>How does the sleep() method work in Java threads?</a:t>
            </a:r>
          </a:p>
          <a:p>
            <a:pPr>
              <a:buFont typeface="Wingdings" panose="05000000000000000000" pitchFamily="2" charset="2"/>
              <a:buChar char="Ø"/>
            </a:pPr>
            <a:r>
              <a:rPr lang="en-US" dirty="0"/>
              <a:t>Explain the concept of thread synchronization.</a:t>
            </a:r>
            <a:endParaRPr lang="en-IN" dirty="0"/>
          </a:p>
        </p:txBody>
      </p:sp>
    </p:spTree>
    <p:extLst>
      <p:ext uri="{BB962C8B-B14F-4D97-AF65-F5344CB8AC3E}">
        <p14:creationId xmlns:p14="http://schemas.microsoft.com/office/powerpoint/2010/main" val="2370508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How can you achieve synchronization in Java?</a:t>
            </a:r>
          </a:p>
          <a:p>
            <a:pPr>
              <a:buFont typeface="Wingdings" panose="05000000000000000000" pitchFamily="2" charset="2"/>
              <a:buChar char="Ø"/>
            </a:pPr>
            <a:r>
              <a:rPr lang="en-US" dirty="0"/>
              <a:t>What is the Java synchronized keyword used for?</a:t>
            </a:r>
          </a:p>
          <a:p>
            <a:pPr>
              <a:buFont typeface="Wingdings" panose="05000000000000000000" pitchFamily="2" charset="2"/>
              <a:buChar char="Ø"/>
            </a:pPr>
            <a:r>
              <a:rPr lang="en-US" dirty="0"/>
              <a:t>Explain the difference between synchronized methods and synchronized blocks.</a:t>
            </a:r>
          </a:p>
          <a:p>
            <a:pPr>
              <a:buFont typeface="Wingdings" panose="05000000000000000000" pitchFamily="2" charset="2"/>
              <a:buChar char="Ø"/>
            </a:pPr>
            <a:r>
              <a:rPr lang="en-US" dirty="0"/>
              <a:t>What is a deadlock in the context of multithreading? How can you prevent deadlocks in Java?</a:t>
            </a:r>
          </a:p>
          <a:p>
            <a:pPr>
              <a:buFont typeface="Wingdings" panose="05000000000000000000" pitchFamily="2" charset="2"/>
              <a:buChar char="Ø"/>
            </a:pPr>
            <a:r>
              <a:rPr lang="en-US" dirty="0"/>
              <a:t>What is thread pooling? Why is it beneficial?</a:t>
            </a:r>
          </a:p>
          <a:p>
            <a:pPr>
              <a:buFont typeface="Wingdings" panose="05000000000000000000" pitchFamily="2" charset="2"/>
              <a:buChar char="Ø"/>
            </a:pPr>
            <a:r>
              <a:rPr lang="en-US" dirty="0"/>
              <a:t>Describe the concept of thread priority in Java. </a:t>
            </a:r>
          </a:p>
          <a:p>
            <a:pPr>
              <a:buFont typeface="Wingdings" panose="05000000000000000000" pitchFamily="2" charset="2"/>
              <a:buChar char="Ø"/>
            </a:pPr>
            <a:r>
              <a:rPr lang="en-US" dirty="0"/>
              <a:t>Explain the concept of thread communication.</a:t>
            </a:r>
          </a:p>
          <a:p>
            <a:pPr>
              <a:buFont typeface="Wingdings" panose="05000000000000000000" pitchFamily="2" charset="2"/>
              <a:buChar char="Ø"/>
            </a:pPr>
            <a:r>
              <a:rPr lang="en-US" dirty="0"/>
              <a:t>What are Java's wait() and notify() methods used for?</a:t>
            </a:r>
          </a:p>
          <a:p>
            <a:pPr>
              <a:buFont typeface="Wingdings" panose="05000000000000000000" pitchFamily="2" charset="2"/>
              <a:buChar char="Ø"/>
            </a:pPr>
            <a:r>
              <a:rPr lang="en-US" dirty="0"/>
              <a:t>How can you handle exceptions in a multithreaded environment?</a:t>
            </a:r>
          </a:p>
          <a:p>
            <a:pPr>
              <a:buFont typeface="Wingdings" panose="05000000000000000000" pitchFamily="2" charset="2"/>
              <a:buChar char="Ø"/>
            </a:pPr>
            <a:r>
              <a:rPr lang="en-US" dirty="0"/>
              <a:t>What is the volatile keyword used for in Java multithreading?</a:t>
            </a:r>
            <a:endParaRPr lang="en-IN" dirty="0"/>
          </a:p>
        </p:txBody>
      </p:sp>
    </p:spTree>
    <p:extLst>
      <p:ext uri="{BB962C8B-B14F-4D97-AF65-F5344CB8AC3E}">
        <p14:creationId xmlns:p14="http://schemas.microsoft.com/office/powerpoint/2010/main" val="2626254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19: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Multi-Threading</a:t>
            </a:r>
          </a:p>
          <a:p>
            <a:pPr lvl="1">
              <a:buFont typeface="Wingdings" panose="05000000000000000000" pitchFamily="2" charset="2"/>
              <a:buChar char="Ø"/>
            </a:pPr>
            <a:r>
              <a:rPr lang="en-US" sz="2000" dirty="0" smtClean="0"/>
              <a:t>Java Threads</a:t>
            </a:r>
          </a:p>
          <a:p>
            <a:pPr lvl="1">
              <a:buFont typeface="Wingdings" panose="05000000000000000000" pitchFamily="2" charset="2"/>
              <a:buChar char="Ø"/>
            </a:pPr>
            <a:r>
              <a:rPr lang="en-US" sz="2000" dirty="0" smtClean="0"/>
              <a:t>Threads Synchronization</a:t>
            </a:r>
          </a:p>
          <a:p>
            <a:pPr lvl="1">
              <a:buFont typeface="Wingdings" panose="05000000000000000000" pitchFamily="2" charset="2"/>
              <a:buChar char="Ø"/>
            </a:pPr>
            <a:r>
              <a:rPr lang="en-US" sz="2000" dirty="0" smtClean="0"/>
              <a:t>Threads States</a:t>
            </a:r>
          </a:p>
          <a:p>
            <a:pPr lvl="1">
              <a:buFont typeface="Wingdings" panose="05000000000000000000" pitchFamily="2" charset="2"/>
              <a:buChar char="Ø"/>
            </a:pPr>
            <a:r>
              <a:rPr lang="en-US" sz="2000" dirty="0" smtClean="0"/>
              <a:t>Threads </a:t>
            </a:r>
            <a:r>
              <a:rPr lang="en-US" sz="2000" dirty="0" smtClean="0"/>
              <a:t>Communication</a:t>
            </a:r>
          </a:p>
          <a:p>
            <a:pPr lvl="1">
              <a:buFont typeface="Wingdings" panose="05000000000000000000" pitchFamily="2" charset="2"/>
              <a:buChar char="Ø"/>
            </a:pPr>
            <a:r>
              <a:rPr lang="en-US" sz="2000" smtClean="0"/>
              <a:t>Executor Framework</a:t>
            </a:r>
            <a:endParaRPr lang="en-US" sz="2000" dirty="0" smtClean="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Java join() method used for?</a:t>
            </a:r>
          </a:p>
          <a:p>
            <a:pPr>
              <a:buFont typeface="Wingdings" panose="05000000000000000000" pitchFamily="2" charset="2"/>
              <a:buChar char="Ø"/>
            </a:pPr>
            <a:r>
              <a:rPr lang="en-US" dirty="0"/>
              <a:t>Describe the Executor framework in Java.</a:t>
            </a:r>
          </a:p>
          <a:p>
            <a:pPr>
              <a:buFont typeface="Wingdings" panose="05000000000000000000" pitchFamily="2" charset="2"/>
              <a:buChar char="Ø"/>
            </a:pPr>
            <a:r>
              <a:rPr lang="en-US" dirty="0"/>
              <a:t>What is the purpose of the Callable interface?</a:t>
            </a:r>
          </a:p>
          <a:p>
            <a:pPr>
              <a:buFont typeface="Wingdings" panose="05000000000000000000" pitchFamily="2" charset="2"/>
              <a:buChar char="Ø"/>
            </a:pPr>
            <a:r>
              <a:rPr lang="en-US" dirty="0"/>
              <a:t>Explain the difference between the Runnable and Callable interfaces. </a:t>
            </a:r>
          </a:p>
          <a:p>
            <a:pPr>
              <a:buFont typeface="Wingdings" panose="05000000000000000000" pitchFamily="2" charset="2"/>
              <a:buChar char="Ø"/>
            </a:pPr>
            <a:r>
              <a:rPr lang="en-US" dirty="0"/>
              <a:t>What is a race condition in multithreading, and how can it be prevented?</a:t>
            </a:r>
          </a:p>
          <a:p>
            <a:pPr>
              <a:buFont typeface="Wingdings" panose="05000000000000000000" pitchFamily="2" charset="2"/>
              <a:buChar char="Ø"/>
            </a:pPr>
            <a:r>
              <a:rPr lang="en-US" dirty="0"/>
              <a:t>Explain the concept of context switching in multithreading.</a:t>
            </a:r>
          </a:p>
          <a:p>
            <a:pPr>
              <a:buFont typeface="Wingdings" panose="05000000000000000000" pitchFamily="2" charset="2"/>
              <a:buChar char="Ø"/>
            </a:pPr>
            <a:r>
              <a:rPr lang="en-US" dirty="0"/>
              <a:t>What is the purpose of the ThreadLocal class in Java?</a:t>
            </a:r>
          </a:p>
          <a:p>
            <a:pPr>
              <a:buFont typeface="Wingdings" panose="05000000000000000000" pitchFamily="2" charset="2"/>
              <a:buChar char="Ø"/>
            </a:pPr>
            <a:r>
              <a:rPr lang="en-US" dirty="0"/>
              <a:t>How can you interrupt a thread in Java?</a:t>
            </a:r>
          </a:p>
          <a:p>
            <a:pPr>
              <a:buFont typeface="Wingdings" panose="05000000000000000000" pitchFamily="2" charset="2"/>
              <a:buChar char="Ø"/>
            </a:pPr>
            <a:r>
              <a:rPr lang="en-US" dirty="0"/>
              <a:t>Describe the concept of thread states in Java.</a:t>
            </a:r>
            <a:endParaRPr lang="en-IN" dirty="0"/>
          </a:p>
        </p:txBody>
      </p:sp>
    </p:spTree>
    <p:extLst>
      <p:ext uri="{BB962C8B-B14F-4D97-AF65-F5344CB8AC3E}">
        <p14:creationId xmlns:p14="http://schemas.microsoft.com/office/powerpoint/2010/main" val="2329472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How can you check if a thread is alive in Java? </a:t>
            </a:r>
          </a:p>
          <a:p>
            <a:pPr>
              <a:buFont typeface="Wingdings" panose="05000000000000000000" pitchFamily="2" charset="2"/>
              <a:buChar char="Ø"/>
            </a:pPr>
            <a:r>
              <a:rPr lang="en-US" dirty="0"/>
              <a:t>How do you handle thread interruption exceptions?</a:t>
            </a:r>
          </a:p>
          <a:p>
            <a:pPr>
              <a:buFont typeface="Wingdings" panose="05000000000000000000" pitchFamily="2" charset="2"/>
              <a:buChar char="Ø"/>
            </a:pPr>
            <a:r>
              <a:rPr lang="en-US" dirty="0"/>
              <a:t>What is the java.util.concurrent package used for in Java?</a:t>
            </a:r>
          </a:p>
          <a:p>
            <a:pPr>
              <a:buFont typeface="Wingdings" panose="05000000000000000000" pitchFamily="2" charset="2"/>
              <a:buChar char="Ø"/>
            </a:pPr>
            <a:r>
              <a:rPr lang="en-US" dirty="0"/>
              <a:t>Explain the concepts of a mutex and a semaphore in multithreading.</a:t>
            </a:r>
          </a:p>
          <a:p>
            <a:pPr>
              <a:buFont typeface="Wingdings" panose="05000000000000000000" pitchFamily="2" charset="2"/>
              <a:buChar char="Ø"/>
            </a:pPr>
            <a:r>
              <a:rPr lang="en-US" dirty="0"/>
              <a:t>How can you implement a producer-consumer scenario using threads?</a:t>
            </a:r>
          </a:p>
          <a:p>
            <a:pPr>
              <a:buFont typeface="Wingdings" panose="05000000000000000000" pitchFamily="2" charset="2"/>
              <a:buChar char="Ø"/>
            </a:pPr>
            <a:r>
              <a:rPr lang="en-US" dirty="0"/>
              <a:t>Describe the concept of thread-local storage and its use cases.</a:t>
            </a:r>
          </a:p>
          <a:p>
            <a:pPr>
              <a:buFont typeface="Wingdings" panose="05000000000000000000" pitchFamily="2" charset="2"/>
              <a:buChar char="Ø"/>
            </a:pPr>
            <a:r>
              <a:rPr lang="en-US" dirty="0"/>
              <a:t>How does Java's ReentrantLock differ from the synchronized keyword?</a:t>
            </a:r>
          </a:p>
          <a:p>
            <a:pPr>
              <a:buFont typeface="Wingdings" panose="05000000000000000000" pitchFamily="2" charset="2"/>
              <a:buChar char="Ø"/>
            </a:pPr>
            <a:r>
              <a:rPr lang="en-US" dirty="0"/>
              <a:t>How can you implement thread priorities effectively in a Java application?</a:t>
            </a:r>
          </a:p>
          <a:p>
            <a:pPr>
              <a:buFont typeface="Wingdings" panose="05000000000000000000" pitchFamily="2" charset="2"/>
              <a:buChar char="Ø"/>
            </a:pPr>
            <a:r>
              <a:rPr lang="en-US" dirty="0"/>
              <a:t>Explain the concept of thread interruption and its use cases.</a:t>
            </a:r>
          </a:p>
          <a:p>
            <a:pPr>
              <a:buFont typeface="Wingdings" panose="05000000000000000000" pitchFamily="2" charset="2"/>
              <a:buChar char="Ø"/>
            </a:pPr>
            <a:r>
              <a:rPr lang="en-US" dirty="0"/>
              <a:t>What is the significance of the </a:t>
            </a:r>
            <a:r>
              <a:rPr lang="en-US" dirty="0" err="1"/>
              <a:t>Thread.currentThread</a:t>
            </a:r>
            <a:r>
              <a:rPr lang="en-US" dirty="0"/>
              <a:t>() method?</a:t>
            </a:r>
            <a:endParaRPr lang="en-IN" dirty="0"/>
          </a:p>
        </p:txBody>
      </p:sp>
    </p:spTree>
    <p:extLst>
      <p:ext uri="{BB962C8B-B14F-4D97-AF65-F5344CB8AC3E}">
        <p14:creationId xmlns:p14="http://schemas.microsoft.com/office/powerpoint/2010/main" val="3679203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are daemon threads in Java, and how do they differ from user threads?</a:t>
            </a:r>
          </a:p>
          <a:p>
            <a:pPr>
              <a:buFont typeface="Wingdings" panose="05000000000000000000" pitchFamily="2" charset="2"/>
              <a:buChar char="Ø"/>
            </a:pPr>
            <a:r>
              <a:rPr lang="en-US" dirty="0"/>
              <a:t>How can you create a thread-safe collection in Java?</a:t>
            </a:r>
          </a:p>
          <a:p>
            <a:pPr>
              <a:buFont typeface="Wingdings" panose="05000000000000000000" pitchFamily="2" charset="2"/>
              <a:buChar char="Ø"/>
            </a:pPr>
            <a:r>
              <a:rPr lang="en-US" dirty="0"/>
              <a:t>Explain the concept of the happens-before relationship in the Java Memory Model.</a:t>
            </a:r>
          </a:p>
          <a:p>
            <a:pPr>
              <a:buFont typeface="Wingdings" panose="05000000000000000000" pitchFamily="2" charset="2"/>
              <a:buChar char="Ø"/>
            </a:pPr>
            <a:r>
              <a:rPr lang="en-US" dirty="0"/>
              <a:t>What is the purpose of the </a:t>
            </a:r>
            <a:r>
              <a:rPr lang="en-US" dirty="0" err="1"/>
              <a:t>ReadWriteLock</a:t>
            </a:r>
            <a:r>
              <a:rPr lang="en-US" dirty="0"/>
              <a:t> interface in Java?</a:t>
            </a:r>
          </a:p>
          <a:p>
            <a:pPr>
              <a:buFont typeface="Wingdings" panose="05000000000000000000" pitchFamily="2" charset="2"/>
              <a:buChar char="Ø"/>
            </a:pPr>
            <a:r>
              <a:rPr lang="en-US" dirty="0"/>
              <a:t>How does the </a:t>
            </a:r>
            <a:r>
              <a:rPr lang="en-US" dirty="0" err="1"/>
              <a:t>ForkJoinPool</a:t>
            </a:r>
            <a:r>
              <a:rPr lang="en-US" dirty="0"/>
              <a:t> class work in Java? </a:t>
            </a:r>
          </a:p>
          <a:p>
            <a:pPr>
              <a:buFont typeface="Wingdings" panose="05000000000000000000" pitchFamily="2" charset="2"/>
              <a:buChar char="Ø"/>
            </a:pPr>
            <a:r>
              <a:rPr lang="en-US" dirty="0"/>
              <a:t>Explain the concept of thread dumping and how it can help troubleshoot issues.</a:t>
            </a:r>
          </a:p>
          <a:p>
            <a:pPr>
              <a:buFont typeface="Wingdings" panose="05000000000000000000" pitchFamily="2" charset="2"/>
              <a:buChar char="Ø"/>
            </a:pPr>
            <a:r>
              <a:rPr lang="en-US" dirty="0"/>
              <a:t>What is the role of the </a:t>
            </a:r>
            <a:r>
              <a:rPr lang="en-US" dirty="0" err="1"/>
              <a:t>ScheduledExecutorService</a:t>
            </a:r>
            <a:r>
              <a:rPr lang="en-US" dirty="0"/>
              <a:t> in Java?</a:t>
            </a:r>
          </a:p>
          <a:p>
            <a:pPr>
              <a:buFont typeface="Wingdings" panose="05000000000000000000" pitchFamily="2" charset="2"/>
              <a:buChar char="Ø"/>
            </a:pPr>
            <a:r>
              <a:rPr lang="en-US" dirty="0"/>
              <a:t>Describe the concept of thread naming in Java threads.</a:t>
            </a:r>
            <a:endParaRPr lang="en-IN" dirty="0"/>
          </a:p>
        </p:txBody>
      </p:sp>
    </p:spTree>
    <p:extLst>
      <p:ext uri="{BB962C8B-B14F-4D97-AF65-F5344CB8AC3E}">
        <p14:creationId xmlns:p14="http://schemas.microsoft.com/office/powerpoint/2010/main" val="11788495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8A12C-C3AD-FBBB-F3CF-E72556E69D92}"/>
              </a:ext>
            </a:extLst>
          </p:cNvPr>
          <p:cNvSpPr>
            <a:spLocks noGrp="1"/>
          </p:cNvSpPr>
          <p:nvPr>
            <p:ph type="title"/>
          </p:nvPr>
        </p:nvSpPr>
        <p:spPr/>
        <p:txBody>
          <a:bodyPr/>
          <a:lstStyle/>
          <a:p>
            <a:r>
              <a:rPr lang="en-IN" b="1" dirty="0" smtClean="0"/>
              <a:t>Multi-Threading Assignments</a:t>
            </a:r>
            <a:endParaRPr lang="en-IN" b="1" dirty="0"/>
          </a:p>
        </p:txBody>
      </p:sp>
    </p:spTree>
    <p:extLst>
      <p:ext uri="{BB962C8B-B14F-4D97-AF65-F5344CB8AC3E}">
        <p14:creationId xmlns:p14="http://schemas.microsoft.com/office/powerpoint/2010/main" val="3302885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Assignments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Simple Thread Creation and Execution:</a:t>
            </a:r>
          </a:p>
          <a:p>
            <a:pPr marL="0" indent="0">
              <a:buNone/>
            </a:pPr>
            <a:r>
              <a:rPr lang="en-US" dirty="0"/>
              <a:t>Create a Java program that uses multithreading to simulate the execution of multiple tasks concurrently. Create and start multiple threads that perform different tasks, such as printing numbers or messages to the console.</a:t>
            </a:r>
          </a:p>
          <a:p>
            <a:pPr>
              <a:buFont typeface="Wingdings" panose="05000000000000000000" pitchFamily="2" charset="2"/>
              <a:buChar char="Ø"/>
            </a:pPr>
            <a:r>
              <a:rPr lang="en-US" b="1" dirty="0"/>
              <a:t>Thread Synchronization:</a:t>
            </a:r>
          </a:p>
          <a:p>
            <a:pPr marL="0" indent="0">
              <a:buNone/>
            </a:pPr>
            <a:r>
              <a:rPr lang="en-US" dirty="0"/>
              <a:t>Implement a scenario where two or more threads are accessing a shared resource (e.g., a bank account balance) concurrently. Use synchronization mechanisms such as the synchronized keyword or ReentrantLock to ensure thread-safe access to the shared resource.</a:t>
            </a:r>
          </a:p>
          <a:p>
            <a:pPr>
              <a:buFont typeface="Wingdings" panose="05000000000000000000" pitchFamily="2" charset="2"/>
              <a:buChar char="Ø"/>
            </a:pPr>
            <a:r>
              <a:rPr lang="en-US" b="1" dirty="0"/>
              <a:t>Producer-Consumer Problem:</a:t>
            </a:r>
          </a:p>
          <a:p>
            <a:pPr marL="0" indent="0">
              <a:buNone/>
            </a:pPr>
            <a:r>
              <a:rPr lang="en-US" dirty="0"/>
              <a:t>Implement a producer-consumer problem using threads. Create one or more producer threads that generate data, and one or more consumer threads that consume the data. Use a shared buffer to exchange data between producers and consumers, ensuring that the buffer is synchronized properly.</a:t>
            </a:r>
            <a:endParaRPr lang="en-IN" dirty="0"/>
          </a:p>
        </p:txBody>
      </p:sp>
    </p:spTree>
    <p:extLst>
      <p:ext uri="{BB962C8B-B14F-4D97-AF65-F5344CB8AC3E}">
        <p14:creationId xmlns:p14="http://schemas.microsoft.com/office/powerpoint/2010/main" val="2369228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Multithreading Assignments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b="1" dirty="0"/>
              <a:t>Bank Account Transactions:</a:t>
            </a:r>
          </a:p>
          <a:p>
            <a:pPr marL="0" indent="0">
              <a:buNone/>
            </a:pPr>
            <a:r>
              <a:rPr lang="en-US" dirty="0"/>
              <a:t>Design a multithreaded program that simulates bank account transactions. Implement threads for depositing and withdrawing money from an account. Use synchronization to prevent overdrawing.</a:t>
            </a:r>
          </a:p>
          <a:p>
            <a:pPr>
              <a:buFont typeface="Wingdings" panose="05000000000000000000" pitchFamily="2" charset="2"/>
              <a:buChar char="Ø"/>
            </a:pPr>
            <a:r>
              <a:rPr lang="en-US" b="1" dirty="0"/>
              <a:t>Multithreaded Quiz Game:</a:t>
            </a:r>
          </a:p>
          <a:p>
            <a:pPr marL="0" indent="0">
              <a:buNone/>
            </a:pPr>
            <a:r>
              <a:rPr lang="en-US" dirty="0"/>
              <a:t>Develop a simple quiz game where questions are displayed to users and they need to provide answers within a certain time. Use threads to manage the countdown and user input.</a:t>
            </a:r>
          </a:p>
          <a:p>
            <a:pPr>
              <a:buFont typeface="Wingdings" panose="05000000000000000000" pitchFamily="2" charset="2"/>
              <a:buChar char="Ø"/>
            </a:pPr>
            <a:r>
              <a:rPr lang="en-US" b="1" dirty="0"/>
              <a:t>Simulation of a Restaurant:</a:t>
            </a:r>
          </a:p>
          <a:p>
            <a:pPr marL="0" indent="0">
              <a:buNone/>
            </a:pPr>
            <a:r>
              <a:rPr lang="en-US" dirty="0"/>
              <a:t>Model a restaurant scenario with multiple customers, waiters, and cooks. Use threads to simulate customers ordering, waiters serving, and cooks preparing food.</a:t>
            </a:r>
            <a:endParaRPr lang="en-IN" dirty="0"/>
          </a:p>
        </p:txBody>
      </p:sp>
    </p:spTree>
    <p:extLst>
      <p:ext uri="{BB962C8B-B14F-4D97-AF65-F5344CB8AC3E}">
        <p14:creationId xmlns:p14="http://schemas.microsoft.com/office/powerpoint/2010/main" val="163433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Threads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93599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Multithreading in Java</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are Threads In Java</a:t>
            </a:r>
          </a:p>
          <a:p>
            <a:pPr>
              <a:buFont typeface="Wingdings" panose="05000000000000000000" pitchFamily="2" charset="2"/>
              <a:buChar char="Ø"/>
            </a:pPr>
            <a:r>
              <a:rPr lang="en-US" dirty="0" smtClean="0"/>
              <a:t>Definition </a:t>
            </a:r>
            <a:r>
              <a:rPr lang="en-US" dirty="0"/>
              <a:t>of multithreading</a:t>
            </a:r>
          </a:p>
          <a:p>
            <a:pPr>
              <a:buFont typeface="Wingdings" panose="05000000000000000000" pitchFamily="2" charset="2"/>
              <a:buChar char="Ø"/>
            </a:pPr>
            <a:r>
              <a:rPr lang="en-US" dirty="0"/>
              <a:t>Importance of multithreading for concurrent execution</a:t>
            </a:r>
          </a:p>
          <a:p>
            <a:pPr>
              <a:buFont typeface="Wingdings" panose="05000000000000000000" pitchFamily="2" charset="2"/>
              <a:buChar char="Ø"/>
            </a:pPr>
            <a:r>
              <a:rPr lang="en-US" dirty="0"/>
              <a:t>Benefits of using multiple threads</a:t>
            </a:r>
          </a:p>
          <a:p>
            <a:endParaRPr lang="en-IN" dirty="0"/>
          </a:p>
        </p:txBody>
      </p:sp>
    </p:spTree>
    <p:extLst>
      <p:ext uri="{BB962C8B-B14F-4D97-AF65-F5344CB8AC3E}">
        <p14:creationId xmlns:p14="http://schemas.microsoft.com/office/powerpoint/2010/main" val="1090481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Java.lang.Thread</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What are Threads in Java: </a:t>
            </a:r>
          </a:p>
          <a:p>
            <a:pPr lvl="1">
              <a:buFont typeface="Wingdings" panose="05000000000000000000" pitchFamily="2" charset="2"/>
              <a:buChar char="Ø"/>
            </a:pPr>
            <a:r>
              <a:rPr lang="en-US" dirty="0" smtClean="0"/>
              <a:t>In </a:t>
            </a:r>
            <a:r>
              <a:rPr lang="en-US" dirty="0"/>
              <a:t>Java, a </a:t>
            </a:r>
            <a:r>
              <a:rPr lang="en-US" b="1" dirty="0"/>
              <a:t>thread is the smallest unit of execution </a:t>
            </a:r>
            <a:r>
              <a:rPr lang="en-US" dirty="0"/>
              <a:t>within a </a:t>
            </a:r>
            <a:r>
              <a:rPr lang="en-US" b="1" dirty="0"/>
              <a:t>process</a:t>
            </a:r>
            <a:r>
              <a:rPr lang="en-US" dirty="0"/>
              <a:t>. </a:t>
            </a:r>
            <a:endParaRPr lang="en-US" dirty="0" smtClean="0"/>
          </a:p>
          <a:p>
            <a:pPr lvl="1">
              <a:buFont typeface="Wingdings" panose="05000000000000000000" pitchFamily="2" charset="2"/>
              <a:buChar char="Ø"/>
            </a:pPr>
            <a:r>
              <a:rPr lang="en-US" dirty="0" smtClean="0"/>
              <a:t>Threads </a:t>
            </a:r>
            <a:r>
              <a:rPr lang="en-US" dirty="0"/>
              <a:t>allow </a:t>
            </a:r>
            <a:r>
              <a:rPr lang="en-US" b="1" dirty="0"/>
              <a:t>multiple tasks to be performed concurrently within a single program</a:t>
            </a:r>
            <a:r>
              <a:rPr lang="en-US" dirty="0"/>
              <a:t>, enabling better </a:t>
            </a:r>
            <a:r>
              <a:rPr lang="en-US" b="1" dirty="0"/>
              <a:t>utilization</a:t>
            </a:r>
            <a:r>
              <a:rPr lang="en-US" dirty="0"/>
              <a:t> of </a:t>
            </a:r>
            <a:r>
              <a:rPr lang="en-US" b="1" dirty="0"/>
              <a:t>system resources </a:t>
            </a:r>
            <a:r>
              <a:rPr lang="en-US" dirty="0"/>
              <a:t>and improved </a:t>
            </a:r>
            <a:r>
              <a:rPr lang="en-US" b="1" dirty="0"/>
              <a:t>responsiveness</a:t>
            </a:r>
            <a:r>
              <a:rPr lang="en-US" dirty="0"/>
              <a:t>. </a:t>
            </a:r>
            <a:endParaRPr lang="en-US" dirty="0" smtClean="0"/>
          </a:p>
          <a:p>
            <a:pPr lvl="1">
              <a:buFont typeface="Wingdings" panose="05000000000000000000" pitchFamily="2" charset="2"/>
              <a:buChar char="Ø"/>
            </a:pPr>
            <a:r>
              <a:rPr lang="en-US" dirty="0" smtClean="0"/>
              <a:t>Each </a:t>
            </a:r>
            <a:r>
              <a:rPr lang="en-US" dirty="0"/>
              <a:t>thread represents an </a:t>
            </a:r>
            <a:r>
              <a:rPr lang="en-US" b="1" dirty="0"/>
              <a:t>independent sequence of instructions </a:t>
            </a:r>
            <a:r>
              <a:rPr lang="en-US" dirty="0"/>
              <a:t>that can </a:t>
            </a:r>
            <a:r>
              <a:rPr lang="en-US" b="1" dirty="0"/>
              <a:t>execute in parallel </a:t>
            </a:r>
            <a:r>
              <a:rPr lang="en-US" dirty="0"/>
              <a:t>with other threads</a:t>
            </a:r>
            <a:r>
              <a:rPr lang="en-US" dirty="0" smtClean="0"/>
              <a:t>.</a:t>
            </a:r>
          </a:p>
          <a:p>
            <a:pPr lvl="1">
              <a:buFont typeface="Wingdings" panose="05000000000000000000" pitchFamily="2" charset="2"/>
              <a:buChar char="Ø"/>
            </a:pPr>
            <a:endParaRPr lang="en-US" b="1" dirty="0"/>
          </a:p>
          <a:p>
            <a:pPr>
              <a:buFont typeface="Wingdings" panose="05000000000000000000" pitchFamily="2" charset="2"/>
              <a:buChar char="Ø"/>
            </a:pPr>
            <a:r>
              <a:rPr lang="en-US" b="1" dirty="0" smtClean="0"/>
              <a:t>What </a:t>
            </a:r>
            <a:r>
              <a:rPr lang="en-US" b="1" dirty="0"/>
              <a:t>is Multithreading:</a:t>
            </a:r>
            <a:r>
              <a:rPr lang="en-US" dirty="0"/>
              <a:t> Multithreading is the </a:t>
            </a:r>
            <a:r>
              <a:rPr lang="en-US" b="1" dirty="0"/>
              <a:t>concurrent execution of multiple threads </a:t>
            </a:r>
            <a:r>
              <a:rPr lang="en-US" dirty="0"/>
              <a:t>in a </a:t>
            </a:r>
            <a:r>
              <a:rPr lang="en-US" b="1" dirty="0"/>
              <a:t>single process</a:t>
            </a:r>
            <a:r>
              <a:rPr lang="en-US" dirty="0"/>
              <a:t>. </a:t>
            </a:r>
            <a:r>
              <a:rPr lang="en-US" b="1" dirty="0"/>
              <a:t>Each thread </a:t>
            </a:r>
            <a:r>
              <a:rPr lang="en-US" dirty="0"/>
              <a:t>represents an </a:t>
            </a:r>
            <a:r>
              <a:rPr lang="en-US" b="1" dirty="0"/>
              <a:t>independent flow of execution</a:t>
            </a:r>
            <a:r>
              <a:rPr lang="en-US" dirty="0"/>
              <a:t>, allowing </a:t>
            </a:r>
            <a:r>
              <a:rPr lang="en-US" b="1" dirty="0" smtClean="0"/>
              <a:t>programs</a:t>
            </a:r>
            <a:r>
              <a:rPr lang="en-US" dirty="0" smtClean="0"/>
              <a:t> to </a:t>
            </a:r>
            <a:r>
              <a:rPr lang="en-US" b="1" dirty="0" smtClean="0"/>
              <a:t>perform </a:t>
            </a:r>
            <a:r>
              <a:rPr lang="en-US" b="1" dirty="0"/>
              <a:t>multiple tasks concurrently</a:t>
            </a:r>
            <a:r>
              <a:rPr lang="en-US" dirty="0" smtClean="0"/>
              <a:t>.</a:t>
            </a:r>
          </a:p>
          <a:p>
            <a:pPr marL="0" indent="0">
              <a:buNone/>
            </a:pPr>
            <a:endParaRPr lang="en-US" dirty="0" smtClean="0"/>
          </a:p>
          <a:p>
            <a:pPr>
              <a:buFont typeface="Wingdings" panose="05000000000000000000" pitchFamily="2" charset="2"/>
              <a:buChar char="Ø"/>
            </a:pPr>
            <a:r>
              <a:rPr lang="en-US" b="1" dirty="0" smtClean="0"/>
              <a:t>Creating Threads: </a:t>
            </a:r>
            <a:r>
              <a:rPr lang="en-US" dirty="0" smtClean="0"/>
              <a:t>In </a:t>
            </a:r>
            <a:r>
              <a:rPr lang="en-US" dirty="0"/>
              <a:t>Java, you can create threads by either </a:t>
            </a:r>
            <a:r>
              <a:rPr lang="en-US" b="1" dirty="0"/>
              <a:t>extending the Thread class </a:t>
            </a:r>
            <a:r>
              <a:rPr lang="en-US" dirty="0"/>
              <a:t>or </a:t>
            </a:r>
            <a:r>
              <a:rPr lang="en-US" b="1" dirty="0"/>
              <a:t>implementing the Runnable interface</a:t>
            </a:r>
            <a:r>
              <a:rPr lang="en-US" dirty="0"/>
              <a:t>. </a:t>
            </a:r>
            <a:r>
              <a:rPr lang="en-US" b="1" dirty="0"/>
              <a:t>Implementing Runnable </a:t>
            </a:r>
            <a:r>
              <a:rPr lang="en-US" dirty="0"/>
              <a:t>is generally preferred as it provides better separation of concerns.</a:t>
            </a:r>
            <a:endParaRPr lang="en-IN" dirty="0"/>
          </a:p>
        </p:txBody>
      </p:sp>
    </p:spTree>
    <p:extLst>
      <p:ext uri="{BB962C8B-B14F-4D97-AF65-F5344CB8AC3E}">
        <p14:creationId xmlns:p14="http://schemas.microsoft.com/office/powerpoint/2010/main" val="2566768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Creation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11168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Thread Synchronization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When </a:t>
            </a:r>
            <a:r>
              <a:rPr lang="en-US" b="1" dirty="0"/>
              <a:t>multiple threads access shared resources</a:t>
            </a:r>
            <a:r>
              <a:rPr lang="en-US" dirty="0"/>
              <a:t>, </a:t>
            </a:r>
            <a:r>
              <a:rPr lang="en-US" b="1" dirty="0"/>
              <a:t>synchronization is necessary </a:t>
            </a:r>
            <a:r>
              <a:rPr lang="en-US" dirty="0"/>
              <a:t>to </a:t>
            </a:r>
            <a:r>
              <a:rPr lang="en-US" b="1" dirty="0"/>
              <a:t>prevent data inconsistency and race conditions</a:t>
            </a:r>
            <a:r>
              <a:rPr lang="en-US" dirty="0"/>
              <a:t>. </a:t>
            </a:r>
          </a:p>
          <a:p>
            <a:pPr>
              <a:buFont typeface="Wingdings" panose="05000000000000000000" pitchFamily="2" charset="2"/>
              <a:buChar char="Ø"/>
            </a:pPr>
            <a:r>
              <a:rPr lang="en-US" b="1" dirty="0" smtClean="0"/>
              <a:t>Java</a:t>
            </a:r>
            <a:r>
              <a:rPr lang="en-US" dirty="0" smtClean="0"/>
              <a:t> </a:t>
            </a:r>
            <a:r>
              <a:rPr lang="en-US" dirty="0"/>
              <a:t>provides the </a:t>
            </a:r>
            <a:r>
              <a:rPr lang="en-US" b="1" dirty="0"/>
              <a:t>synchronized keyword </a:t>
            </a:r>
            <a:r>
              <a:rPr lang="en-US" dirty="0"/>
              <a:t>and the </a:t>
            </a:r>
            <a:r>
              <a:rPr lang="en-US" b="1" dirty="0"/>
              <a:t>Lock interface </a:t>
            </a:r>
            <a:r>
              <a:rPr lang="en-US" dirty="0"/>
              <a:t>for </a:t>
            </a:r>
            <a:r>
              <a:rPr lang="en-US" b="1" dirty="0" smtClean="0"/>
              <a:t>synchronization</a:t>
            </a:r>
            <a:r>
              <a:rPr lang="en-US" dirty="0" smtClean="0"/>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99159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Threads </a:t>
            </a:r>
            <a:r>
              <a:rPr lang="en-IN" b="1" dirty="0"/>
              <a:t>Synchronization</a:t>
            </a:r>
            <a:r>
              <a:rPr lang="en-US" b="1" dirty="0" smtClean="0"/>
              <a:t> Creation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39303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12940</TotalTime>
  <Words>1976</Words>
  <Application>Microsoft Office PowerPoint</Application>
  <PresentationFormat>Widescreen</PresentationFormat>
  <Paragraphs>182</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Calibri</vt:lpstr>
      <vt:lpstr>Calibri Light</vt:lpstr>
      <vt:lpstr>Wingdings</vt:lpstr>
      <vt:lpstr>Retrospect</vt:lpstr>
      <vt:lpstr>Java Programming Essentials: A Comprehensive Journey into Core Java and Beyond</vt:lpstr>
      <vt:lpstr>Day 19</vt:lpstr>
      <vt:lpstr>Day 19: Agenda</vt:lpstr>
      <vt:lpstr>Java Threads</vt:lpstr>
      <vt:lpstr>Introduction to Multithreading in Java</vt:lpstr>
      <vt:lpstr>Java.lang.Thread</vt:lpstr>
      <vt:lpstr>Threads Creation Hands-on</vt:lpstr>
      <vt:lpstr>Thread Synchronization</vt:lpstr>
      <vt:lpstr>Threads Synchronization Creation Hands-on</vt:lpstr>
      <vt:lpstr>Threads States</vt:lpstr>
      <vt:lpstr>Java Thread States</vt:lpstr>
      <vt:lpstr>Java Thread States</vt:lpstr>
      <vt:lpstr>Thread States Hands-on</vt:lpstr>
      <vt:lpstr>Threads Communication</vt:lpstr>
      <vt:lpstr>Threads Communication</vt:lpstr>
      <vt:lpstr>wait(), notify(), and notifyAll()</vt:lpstr>
      <vt:lpstr>Threads Communication Hands-On</vt:lpstr>
      <vt:lpstr>Thread Interruption</vt:lpstr>
      <vt:lpstr>Thread Interruption</vt:lpstr>
      <vt:lpstr>Threads Interruption Hands-On</vt:lpstr>
      <vt:lpstr>Java Executor Framework</vt:lpstr>
      <vt:lpstr>Thread Pools</vt:lpstr>
      <vt:lpstr>Executor Framework</vt:lpstr>
      <vt:lpstr>Executor Framework Hands-On</vt:lpstr>
      <vt:lpstr>Callable Interface</vt:lpstr>
      <vt:lpstr>Java.util.concurrent.Callable</vt:lpstr>
      <vt:lpstr>Multi-Threading Interview Questions</vt:lpstr>
      <vt:lpstr>Multithreading Interview Questions</vt:lpstr>
      <vt:lpstr>Multithreading Interview Questions</vt:lpstr>
      <vt:lpstr>Multithreading Interview Questions</vt:lpstr>
      <vt:lpstr>Multithreading Interview Questions</vt:lpstr>
      <vt:lpstr>Multithreading Interview Questions</vt:lpstr>
      <vt:lpstr>Multi-Threading Assignments</vt:lpstr>
      <vt:lpstr>Multithreading Assignments</vt:lpstr>
      <vt:lpstr>Multithreading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294</cp:revision>
  <dcterms:created xsi:type="dcterms:W3CDTF">2023-08-03T13:19:55Z</dcterms:created>
  <dcterms:modified xsi:type="dcterms:W3CDTF">2024-01-17T00:34:56Z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