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16" r:id="rId23"/>
    <p:sldId id="317" r:id="rId24"/>
    <p:sldId id="318" r:id="rId25"/>
    <p:sldId id="305" r:id="rId26"/>
    <p:sldId id="306" r:id="rId27"/>
    <p:sldId id="307" r:id="rId28"/>
    <p:sldId id="310" r:id="rId29"/>
    <p:sldId id="308" r:id="rId30"/>
    <p:sldId id="311" r:id="rId31"/>
    <p:sldId id="309" r:id="rId32"/>
    <p:sldId id="312" r:id="rId33"/>
    <p:sldId id="313" r:id="rId34"/>
    <p:sldId id="314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45DC4-0832-4333-81DC-7A577863207E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28BE-0E2B-4069-BE05-D51DFCCF1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2ABB2-8F96-42EC-B436-4BED3E901E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4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7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2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3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9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2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6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9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28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F814-75D8-48BA-84DB-0B93FB57BFD5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6984-D086-44D0-B55D-3413338B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88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640080"/>
            <a:ext cx="3959334" cy="356616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+mn-lt"/>
              </a:rPr>
              <a:t>Mastering Persistence: JPA and Hibernate Unleashed</a:t>
            </a:r>
            <a:endParaRPr lang="en-US" sz="3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b="1" dirty="0" err="1"/>
              <a:t>Bharath</a:t>
            </a:r>
            <a:r>
              <a:rPr lang="en-US" b="1" dirty="0"/>
              <a:t> Ashok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xmlns="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5" r="2053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78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JPA Class </a:t>
            </a:r>
            <a:r>
              <a:rPr lang="en-IN" b="1" dirty="0" smtClean="0"/>
              <a:t>Relationships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relationship between </a:t>
            </a:r>
            <a:r>
              <a:rPr lang="en-US" b="1" dirty="0" err="1"/>
              <a:t>EntityManagerFactory</a:t>
            </a:r>
            <a:r>
              <a:rPr lang="en-US" dirty="0"/>
              <a:t> and </a:t>
            </a:r>
            <a:r>
              <a:rPr lang="en-US" b="1" dirty="0" err="1"/>
              <a:t>EntityManager</a:t>
            </a:r>
            <a:r>
              <a:rPr lang="en-US" dirty="0"/>
              <a:t> is </a:t>
            </a:r>
            <a:r>
              <a:rPr lang="en-US" b="1" dirty="0"/>
              <a:t>one-to-many</a:t>
            </a:r>
            <a:r>
              <a:rPr lang="en-US" dirty="0"/>
              <a:t>. It is a factory class to </a:t>
            </a:r>
            <a:r>
              <a:rPr lang="en-US" dirty="0" err="1"/>
              <a:t>EntityManager</a:t>
            </a:r>
            <a:r>
              <a:rPr lang="en-US" dirty="0"/>
              <a:t> instances.</a:t>
            </a:r>
          </a:p>
          <a:p>
            <a:r>
              <a:rPr lang="en-US" dirty="0"/>
              <a:t>The relationship between </a:t>
            </a:r>
            <a:r>
              <a:rPr lang="en-US" b="1" dirty="0" err="1"/>
              <a:t>EntityManager</a:t>
            </a:r>
            <a:r>
              <a:rPr lang="en-US" dirty="0"/>
              <a:t> and </a:t>
            </a:r>
            <a:r>
              <a:rPr lang="en-US" b="1" dirty="0" err="1"/>
              <a:t>EntityTransaction</a:t>
            </a:r>
            <a:r>
              <a:rPr lang="en-US" dirty="0"/>
              <a:t> is </a:t>
            </a:r>
            <a:r>
              <a:rPr lang="en-US" b="1" dirty="0"/>
              <a:t>one-to-one</a:t>
            </a:r>
            <a:r>
              <a:rPr lang="en-US" dirty="0"/>
              <a:t>. For each </a:t>
            </a:r>
            <a:r>
              <a:rPr lang="en-US" b="1" dirty="0" err="1"/>
              <a:t>EntityManager</a:t>
            </a:r>
            <a:r>
              <a:rPr lang="en-US" dirty="0"/>
              <a:t> operation, there is an </a:t>
            </a:r>
            <a:r>
              <a:rPr lang="en-US" b="1" dirty="0" err="1"/>
              <a:t>EntityTransaction</a:t>
            </a:r>
            <a:r>
              <a:rPr lang="en-US" dirty="0"/>
              <a:t> instance.</a:t>
            </a:r>
          </a:p>
          <a:p>
            <a:r>
              <a:rPr lang="en-US" dirty="0" smtClean="0"/>
              <a:t>The relationship between </a:t>
            </a:r>
            <a:r>
              <a:rPr lang="en-US" b="1" dirty="0" err="1" smtClean="0"/>
              <a:t>EntityManager</a:t>
            </a:r>
            <a:r>
              <a:rPr lang="en-US" dirty="0" smtClean="0"/>
              <a:t> and </a:t>
            </a:r>
            <a:r>
              <a:rPr lang="en-US" b="1" dirty="0" smtClean="0"/>
              <a:t>Query</a:t>
            </a:r>
            <a:r>
              <a:rPr lang="en-US" dirty="0" smtClean="0"/>
              <a:t> is </a:t>
            </a:r>
            <a:r>
              <a:rPr lang="en-US" b="1" dirty="0" smtClean="0"/>
              <a:t>one-to-many</a:t>
            </a:r>
            <a:r>
              <a:rPr lang="en-US" dirty="0" smtClean="0"/>
              <a:t>. </a:t>
            </a:r>
            <a:r>
              <a:rPr lang="en-US" b="1" dirty="0" smtClean="0"/>
              <a:t>Many</a:t>
            </a:r>
            <a:r>
              <a:rPr lang="en-US" dirty="0" smtClean="0"/>
              <a:t> </a:t>
            </a:r>
            <a:r>
              <a:rPr lang="en-US" b="1" dirty="0" smtClean="0"/>
              <a:t>number</a:t>
            </a:r>
            <a:r>
              <a:rPr lang="en-US" dirty="0" smtClean="0"/>
              <a:t> of </a:t>
            </a:r>
            <a:r>
              <a:rPr lang="en-US" b="1" dirty="0" smtClean="0"/>
              <a:t>queries </a:t>
            </a:r>
            <a:r>
              <a:rPr lang="en-US" dirty="0" smtClean="0"/>
              <a:t>can </a:t>
            </a:r>
            <a:r>
              <a:rPr lang="en-US" b="1" dirty="0" smtClean="0"/>
              <a:t>execute</a:t>
            </a:r>
            <a:r>
              <a:rPr lang="en-US" dirty="0" smtClean="0"/>
              <a:t> using one </a:t>
            </a:r>
            <a:r>
              <a:rPr lang="en-US" b="1" dirty="0" err="1" smtClean="0"/>
              <a:t>EntityManager</a:t>
            </a:r>
            <a:r>
              <a:rPr lang="en-US" dirty="0" smtClean="0"/>
              <a:t> instance.</a:t>
            </a:r>
          </a:p>
          <a:p>
            <a:r>
              <a:rPr lang="en-US" dirty="0" smtClean="0"/>
              <a:t>The </a:t>
            </a:r>
            <a:r>
              <a:rPr lang="en-US" b="1" dirty="0"/>
              <a:t>relationship</a:t>
            </a:r>
            <a:r>
              <a:rPr lang="en-US" dirty="0"/>
              <a:t> between </a:t>
            </a:r>
            <a:r>
              <a:rPr lang="en-US" b="1" dirty="0" err="1"/>
              <a:t>EntityManager</a:t>
            </a:r>
            <a:r>
              <a:rPr lang="en-US" dirty="0"/>
              <a:t> and </a:t>
            </a:r>
            <a:r>
              <a:rPr lang="en-US" b="1" dirty="0"/>
              <a:t>Entity</a:t>
            </a:r>
            <a:r>
              <a:rPr lang="en-US" dirty="0"/>
              <a:t> is </a:t>
            </a:r>
            <a:r>
              <a:rPr lang="en-US" b="1" dirty="0"/>
              <a:t>one-to-many</a:t>
            </a:r>
            <a:r>
              <a:rPr lang="en-US" dirty="0"/>
              <a:t>. One </a:t>
            </a:r>
            <a:r>
              <a:rPr lang="en-US" b="1" dirty="0" err="1"/>
              <a:t>EntityManager</a:t>
            </a:r>
            <a:r>
              <a:rPr lang="en-US" dirty="0"/>
              <a:t> instance can </a:t>
            </a:r>
            <a:r>
              <a:rPr lang="en-US" b="1" dirty="0"/>
              <a:t>manage</a:t>
            </a:r>
            <a:r>
              <a:rPr lang="en-US" dirty="0"/>
              <a:t>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b="1" dirty="0"/>
              <a:t>Entities</a:t>
            </a:r>
            <a:r>
              <a:rPr lang="en-US" dirty="0"/>
              <a:t>.</a:t>
            </a:r>
          </a:p>
        </p:txBody>
      </p:sp>
      <p:pic>
        <p:nvPicPr>
          <p:cNvPr id="6146" name="Picture 2" descr="JPA Class Relationship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387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Flow </a:t>
            </a:r>
            <a:r>
              <a:rPr lang="en-IN" b="1" dirty="0"/>
              <a:t>of JPA </a:t>
            </a:r>
            <a:r>
              <a:rPr lang="en-IN" b="1" dirty="0" smtClean="0"/>
              <a:t>Operations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an </a:t>
            </a:r>
            <a:r>
              <a:rPr lang="en-US" b="1" dirty="0" err="1" smtClean="0"/>
              <a:t>EntityManagerFactory</a:t>
            </a:r>
            <a:r>
              <a:rPr lang="en-US" b="1" dirty="0" smtClean="0"/>
              <a:t> </a:t>
            </a:r>
            <a:r>
              <a:rPr lang="en-US" dirty="0" smtClean="0"/>
              <a:t>using the </a:t>
            </a:r>
            <a:r>
              <a:rPr lang="en-US" b="1" dirty="0" smtClean="0"/>
              <a:t>persistence unit configuration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Obtain </a:t>
            </a:r>
            <a:r>
              <a:rPr lang="en-US" dirty="0"/>
              <a:t>an </a:t>
            </a:r>
            <a:r>
              <a:rPr lang="en-US" b="1" dirty="0" err="1"/>
              <a:t>EntityManager</a:t>
            </a:r>
            <a:r>
              <a:rPr lang="en-US" dirty="0"/>
              <a:t> from the </a:t>
            </a:r>
            <a:r>
              <a:rPr lang="en-US" b="1" dirty="0" err="1"/>
              <a:t>EntityManagerFactory</a:t>
            </a:r>
            <a:r>
              <a:rPr lang="en-US" dirty="0"/>
              <a:t>.</a:t>
            </a:r>
          </a:p>
          <a:p>
            <a:r>
              <a:rPr lang="en-US" dirty="0"/>
              <a:t>Use the </a:t>
            </a:r>
            <a:r>
              <a:rPr lang="en-US" b="1" dirty="0" err="1"/>
              <a:t>EntityManager</a:t>
            </a:r>
            <a:r>
              <a:rPr lang="en-US" dirty="0"/>
              <a:t> to </a:t>
            </a:r>
            <a:r>
              <a:rPr lang="en-US" b="1" dirty="0"/>
              <a:t>perform database operations </a:t>
            </a:r>
            <a:r>
              <a:rPr lang="en-US" dirty="0"/>
              <a:t>(e.g., </a:t>
            </a:r>
            <a:r>
              <a:rPr lang="en-US" b="1" dirty="0"/>
              <a:t>persist</a:t>
            </a:r>
            <a:r>
              <a:rPr lang="en-US" dirty="0"/>
              <a:t>, </a:t>
            </a:r>
            <a:r>
              <a:rPr lang="en-US" b="1" dirty="0"/>
              <a:t>merge</a:t>
            </a:r>
            <a:r>
              <a:rPr lang="en-US" dirty="0"/>
              <a:t>, </a:t>
            </a:r>
            <a:r>
              <a:rPr lang="en-US" b="1" dirty="0"/>
              <a:t>find</a:t>
            </a:r>
            <a:r>
              <a:rPr lang="en-US" dirty="0"/>
              <a:t>, </a:t>
            </a:r>
            <a:r>
              <a:rPr lang="en-US" b="1" dirty="0"/>
              <a:t>remove</a:t>
            </a:r>
            <a:r>
              <a:rPr lang="en-US" dirty="0"/>
              <a:t>) on </a:t>
            </a:r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Write </a:t>
            </a:r>
            <a:r>
              <a:rPr lang="en-US" b="1" dirty="0"/>
              <a:t>JPQL</a:t>
            </a:r>
            <a:r>
              <a:rPr lang="en-US" dirty="0"/>
              <a:t> </a:t>
            </a:r>
            <a:r>
              <a:rPr lang="en-US" b="1" dirty="0"/>
              <a:t>queries</a:t>
            </a:r>
            <a:r>
              <a:rPr lang="en-US" dirty="0"/>
              <a:t> to </a:t>
            </a:r>
            <a:r>
              <a:rPr lang="en-US" b="1" dirty="0"/>
              <a:t>retrieve</a:t>
            </a:r>
            <a:r>
              <a:rPr lang="en-US" dirty="0"/>
              <a:t> and </a:t>
            </a:r>
            <a:r>
              <a:rPr lang="en-US" b="1" dirty="0"/>
              <a:t>manipulate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stored</a:t>
            </a:r>
            <a:r>
              <a:rPr lang="en-US" dirty="0"/>
              <a:t> in the database.</a:t>
            </a:r>
          </a:p>
          <a:p>
            <a:r>
              <a:rPr lang="en-US" dirty="0"/>
              <a:t>Use the </a:t>
            </a:r>
            <a:r>
              <a:rPr lang="en-US" b="1" dirty="0"/>
              <a:t>transaction manager </a:t>
            </a:r>
            <a:r>
              <a:rPr lang="en-US" dirty="0"/>
              <a:t>to </a:t>
            </a:r>
            <a:r>
              <a:rPr lang="en-US" b="1" dirty="0"/>
              <a:t>manage</a:t>
            </a:r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transactions</a:t>
            </a:r>
            <a:r>
              <a:rPr lang="en-US" dirty="0"/>
              <a:t>, ensuring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consistency</a:t>
            </a:r>
            <a:r>
              <a:rPr lang="en-US" dirty="0"/>
              <a:t> and </a:t>
            </a:r>
            <a:r>
              <a:rPr lang="en-US" b="1" dirty="0"/>
              <a:t>integrity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EntityManager</a:t>
            </a:r>
            <a:r>
              <a:rPr lang="en-US" dirty="0"/>
              <a:t> manages the </a:t>
            </a:r>
            <a:r>
              <a:rPr lang="en-US" b="1" dirty="0"/>
              <a:t>persistence context</a:t>
            </a:r>
            <a:r>
              <a:rPr lang="en-US" dirty="0"/>
              <a:t> and </a:t>
            </a:r>
            <a:r>
              <a:rPr lang="en-US" b="1" dirty="0"/>
              <a:t>synchronizes</a:t>
            </a:r>
            <a:r>
              <a:rPr lang="en-US" dirty="0"/>
              <a:t> </a:t>
            </a:r>
            <a:r>
              <a:rPr lang="en-US" b="1" dirty="0"/>
              <a:t>changes</a:t>
            </a:r>
            <a:r>
              <a:rPr lang="en-US" dirty="0"/>
              <a:t> with the </a:t>
            </a:r>
            <a:r>
              <a:rPr lang="en-US" b="1" dirty="0"/>
              <a:t>database</a:t>
            </a:r>
            <a:r>
              <a:rPr lang="en-US" dirty="0"/>
              <a:t> when the </a:t>
            </a:r>
            <a:r>
              <a:rPr lang="en-US" b="1" dirty="0"/>
              <a:t>transaction</a:t>
            </a:r>
            <a:r>
              <a:rPr lang="en-US" dirty="0"/>
              <a:t> is </a:t>
            </a:r>
            <a:r>
              <a:rPr lang="en-US" b="1" dirty="0"/>
              <a:t>committed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1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JPA Annotations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Basic JPA 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@Entity</a:t>
            </a:r>
            <a:r>
              <a:rPr lang="en-IN" b="1" dirty="0" smtClean="0"/>
              <a:t>:</a:t>
            </a:r>
          </a:p>
          <a:p>
            <a:pPr lvl="1"/>
            <a:r>
              <a:rPr lang="en-US" dirty="0"/>
              <a:t>Annotates a Java class as an entity, indicating that it should be persisted in the database as a table</a:t>
            </a:r>
            <a:r>
              <a:rPr lang="en-US" dirty="0" smtClean="0"/>
              <a:t>.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68" y="3381511"/>
            <a:ext cx="7686675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8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Basic JPA 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@Table</a:t>
            </a:r>
            <a:r>
              <a:rPr lang="en-IN" b="1" dirty="0" smtClean="0"/>
              <a:t>:</a:t>
            </a:r>
          </a:p>
          <a:p>
            <a:pPr lvl="1"/>
            <a:r>
              <a:rPr lang="en-US" dirty="0"/>
              <a:t>Specifies the details of the database table to which an entity is mapped, such as the table name and </a:t>
            </a:r>
            <a:r>
              <a:rPr lang="en-US" dirty="0" smtClean="0"/>
              <a:t>schema.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3484924"/>
            <a:ext cx="7648575" cy="2047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Basic JPA 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@Id</a:t>
            </a:r>
            <a:r>
              <a:rPr lang="en-IN" b="1" dirty="0" smtClean="0"/>
              <a:t>:</a:t>
            </a:r>
          </a:p>
          <a:p>
            <a:pPr lvl="1"/>
            <a:r>
              <a:rPr lang="en-US" dirty="0"/>
              <a:t>Marks a field or property as the primary key of the </a:t>
            </a:r>
            <a:r>
              <a:rPr lang="en-US" dirty="0" smtClean="0"/>
              <a:t>entity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GeneratedValue</a:t>
            </a:r>
            <a:r>
              <a:rPr lang="en-US" b="1" dirty="0" smtClean="0"/>
              <a:t>:</a:t>
            </a:r>
          </a:p>
          <a:p>
            <a:pPr lvl="2"/>
            <a:r>
              <a:rPr lang="en-US" dirty="0" smtClean="0"/>
              <a:t>Specifies the generation strategy for primary key values. Common strategies include </a:t>
            </a:r>
            <a:r>
              <a:rPr lang="en-US" b="1" dirty="0" err="1" smtClean="0"/>
              <a:t>GenerationType.IDENTITY</a:t>
            </a:r>
            <a:r>
              <a:rPr lang="en-US" dirty="0" smtClean="0"/>
              <a:t>, </a:t>
            </a:r>
            <a:r>
              <a:rPr lang="en-US" b="1" dirty="0" err="1" smtClean="0"/>
              <a:t>GenerationType.SEQUENCE</a:t>
            </a:r>
            <a:r>
              <a:rPr lang="en-US" dirty="0" smtClean="0"/>
              <a:t>, and </a:t>
            </a:r>
            <a:r>
              <a:rPr lang="en-US" b="1" dirty="0" err="1" smtClean="0"/>
              <a:t>GenerationType.AUTO</a:t>
            </a:r>
            <a:r>
              <a:rPr lang="en-US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4252776"/>
            <a:ext cx="7715250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1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Basic JPA 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@Column:</a:t>
            </a:r>
            <a:endParaRPr lang="en-US" dirty="0"/>
          </a:p>
          <a:p>
            <a:pPr lvl="1"/>
            <a:r>
              <a:rPr lang="en-US" dirty="0"/>
              <a:t>Defines the attributes of a database column, such as the column name, data type, and constraints</a:t>
            </a:r>
            <a:r>
              <a:rPr lang="en-US" dirty="0" smtClean="0"/>
              <a:t>.</a:t>
            </a:r>
            <a:endParaRPr lang="en-US" dirty="0"/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578679"/>
            <a:ext cx="77247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JPA Entity Relationships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Entity 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@</a:t>
            </a:r>
            <a:r>
              <a:rPr lang="en-US" sz="1800" b="1" dirty="0" err="1" smtClean="0"/>
              <a:t>ManyToOne</a:t>
            </a:r>
            <a:r>
              <a:rPr lang="en-US" sz="1800" b="1" dirty="0" smtClean="0"/>
              <a:t>:</a:t>
            </a:r>
          </a:p>
          <a:p>
            <a:pPr lvl="1"/>
            <a:r>
              <a:rPr lang="en-US" sz="1600" dirty="0" smtClean="0"/>
              <a:t>@</a:t>
            </a:r>
            <a:r>
              <a:rPr lang="en-US" sz="1600" b="1" dirty="0" err="1" smtClean="0"/>
              <a:t>ManyToOne</a:t>
            </a:r>
            <a:r>
              <a:rPr lang="en-US" sz="1600" dirty="0" smtClean="0"/>
              <a:t> is used to define a many-to-one relationship between two entities. </a:t>
            </a:r>
          </a:p>
          <a:p>
            <a:pPr lvl="1"/>
            <a:r>
              <a:rPr lang="en-US" sz="1600" dirty="0" smtClean="0"/>
              <a:t>In a many-to-one relationship, </a:t>
            </a:r>
            <a:r>
              <a:rPr lang="en-US" sz="1600" b="1" dirty="0" smtClean="0"/>
              <a:t>multiple instances of one entity </a:t>
            </a:r>
            <a:r>
              <a:rPr lang="en-US" sz="1600" dirty="0" smtClean="0"/>
              <a:t>are </a:t>
            </a:r>
            <a:r>
              <a:rPr lang="en-US" sz="1600" b="1" dirty="0" smtClean="0"/>
              <a:t>associated</a:t>
            </a:r>
            <a:r>
              <a:rPr lang="en-US" sz="1600" dirty="0" smtClean="0"/>
              <a:t> with a </a:t>
            </a:r>
            <a:r>
              <a:rPr lang="en-US" sz="1600" b="1" dirty="0" smtClean="0"/>
              <a:t>single instance of another entity</a:t>
            </a:r>
            <a:r>
              <a:rPr lang="en-US" sz="1600" dirty="0" smtClean="0"/>
              <a:t>. </a:t>
            </a:r>
          </a:p>
          <a:p>
            <a:pPr lvl="1"/>
            <a:r>
              <a:rPr lang="en-US" sz="1600" dirty="0" smtClean="0"/>
              <a:t>For example, in a </a:t>
            </a:r>
            <a:r>
              <a:rPr lang="en-US" sz="1600" b="1" dirty="0" smtClean="0"/>
              <a:t>employee-to-department</a:t>
            </a:r>
            <a:r>
              <a:rPr lang="en-US" sz="1600" dirty="0" smtClean="0"/>
              <a:t> </a:t>
            </a:r>
            <a:r>
              <a:rPr lang="en-US" sz="1600" b="1" dirty="0" smtClean="0"/>
              <a:t>relationship</a:t>
            </a:r>
            <a:r>
              <a:rPr lang="en-US" sz="1600" dirty="0" smtClean="0"/>
              <a:t>, </a:t>
            </a:r>
            <a:r>
              <a:rPr lang="en-US" sz="1600" b="1" dirty="0" smtClean="0"/>
              <a:t>multiple</a:t>
            </a:r>
            <a:r>
              <a:rPr lang="en-US" sz="1600" dirty="0" smtClean="0"/>
              <a:t> </a:t>
            </a:r>
            <a:r>
              <a:rPr lang="en-US" sz="1600" b="1" dirty="0" smtClean="0"/>
              <a:t>employees</a:t>
            </a:r>
            <a:r>
              <a:rPr lang="en-US" sz="1600" dirty="0" smtClean="0"/>
              <a:t> can belong to the </a:t>
            </a:r>
            <a:r>
              <a:rPr lang="en-US" sz="1600" b="1" dirty="0" smtClean="0"/>
              <a:t>same department </a:t>
            </a:r>
            <a:r>
              <a:rPr lang="en-US" sz="1600" dirty="0" smtClean="0"/>
              <a:t>(many employees to one department).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99" y="3518262"/>
            <a:ext cx="5320002" cy="3165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1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Entity 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@</a:t>
            </a:r>
            <a:r>
              <a:rPr lang="en-US" sz="1800" b="1" dirty="0" err="1" smtClean="0"/>
              <a:t>OneToMany</a:t>
            </a:r>
            <a:r>
              <a:rPr lang="en-US" sz="1800" b="1" dirty="0" smtClean="0"/>
              <a:t>:</a:t>
            </a:r>
          </a:p>
          <a:p>
            <a:pPr lvl="1"/>
            <a:r>
              <a:rPr lang="en-US" sz="1600" b="1" dirty="0" smtClean="0"/>
              <a:t>@</a:t>
            </a:r>
            <a:r>
              <a:rPr lang="en-US" sz="1600" b="1" dirty="0" err="1" smtClean="0"/>
              <a:t>OneToMany</a:t>
            </a:r>
            <a:r>
              <a:rPr lang="en-US" sz="1600" b="1" dirty="0" smtClean="0"/>
              <a:t> </a:t>
            </a:r>
            <a:r>
              <a:rPr lang="en-US" sz="1600" dirty="0" smtClean="0"/>
              <a:t>is used to define a </a:t>
            </a:r>
            <a:r>
              <a:rPr lang="en-US" sz="1600" b="1" dirty="0" smtClean="0"/>
              <a:t>one-to-many relationship </a:t>
            </a:r>
            <a:r>
              <a:rPr lang="en-US" sz="1600" dirty="0" smtClean="0"/>
              <a:t>between </a:t>
            </a:r>
            <a:r>
              <a:rPr lang="en-US" sz="1600" b="1" dirty="0" smtClean="0"/>
              <a:t>two entities</a:t>
            </a:r>
            <a:r>
              <a:rPr lang="en-US" sz="1600" dirty="0" smtClean="0"/>
              <a:t>. In a one-to-many relationship, </a:t>
            </a:r>
            <a:r>
              <a:rPr lang="en-US" sz="1600" b="1" dirty="0" smtClean="0"/>
              <a:t>one instance </a:t>
            </a:r>
            <a:r>
              <a:rPr lang="en-US" sz="1600" dirty="0" smtClean="0"/>
              <a:t>of an </a:t>
            </a:r>
            <a:r>
              <a:rPr lang="en-US" sz="1600" b="1" dirty="0" smtClean="0"/>
              <a:t>entity</a:t>
            </a:r>
            <a:r>
              <a:rPr lang="en-US" sz="1600" dirty="0" smtClean="0"/>
              <a:t> is associated with </a:t>
            </a:r>
            <a:r>
              <a:rPr lang="en-US" sz="1600" b="1" dirty="0" smtClean="0"/>
              <a:t>multiple instances </a:t>
            </a:r>
            <a:r>
              <a:rPr lang="en-US" sz="1600" dirty="0" smtClean="0"/>
              <a:t>of </a:t>
            </a:r>
            <a:r>
              <a:rPr lang="en-US" sz="1600" b="1" dirty="0" smtClean="0"/>
              <a:t>another</a:t>
            </a:r>
            <a:r>
              <a:rPr lang="en-US" sz="1600" dirty="0" smtClean="0"/>
              <a:t> </a:t>
            </a:r>
            <a:r>
              <a:rPr lang="en-US" sz="1600" b="1" dirty="0" smtClean="0"/>
              <a:t>entity</a:t>
            </a:r>
            <a:r>
              <a:rPr lang="en-US" sz="1600" dirty="0" smtClean="0"/>
              <a:t>. </a:t>
            </a:r>
          </a:p>
          <a:p>
            <a:pPr lvl="1"/>
            <a:r>
              <a:rPr lang="en-US" sz="1600" dirty="0" smtClean="0"/>
              <a:t>Continuing with the </a:t>
            </a:r>
            <a:r>
              <a:rPr lang="en-US" sz="1600" b="1" dirty="0" smtClean="0"/>
              <a:t>employee-to-department </a:t>
            </a:r>
            <a:r>
              <a:rPr lang="en-US" sz="1600" dirty="0" smtClean="0"/>
              <a:t>example, </a:t>
            </a:r>
            <a:r>
              <a:rPr lang="en-US" sz="1600" b="1" dirty="0" smtClean="0"/>
              <a:t>one department can have multiple employees </a:t>
            </a:r>
            <a:r>
              <a:rPr lang="en-US" sz="1600" dirty="0" smtClean="0"/>
              <a:t>(one department to many employees).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37" y="3153199"/>
            <a:ext cx="5969726" cy="34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Day </a:t>
            </a:r>
            <a:r>
              <a:rPr lang="en-US" sz="3600" b="1" dirty="0" smtClean="0">
                <a:solidFill>
                  <a:schemeClr val="tx1"/>
                </a:solidFill>
              </a:rPr>
              <a:t>24: Agenda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What is JPA?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Why use JPA?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Key Concepts in JPA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JPA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Basic JPA Annotations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JPA Entity </a:t>
            </a:r>
            <a:r>
              <a:rPr lang="en-US" sz="2000" dirty="0" smtClean="0"/>
              <a:t>Relationships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Hands-on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Assignments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Interview Questions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Entity 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sz="1800" b="1" dirty="0" smtClean="0"/>
              <a:t>@</a:t>
            </a:r>
            <a:r>
              <a:rPr lang="en-US" sz="1800" b="1" dirty="0" err="1" smtClean="0"/>
              <a:t>OneToOne</a:t>
            </a:r>
            <a:r>
              <a:rPr lang="en-US" sz="1800" b="1" dirty="0" smtClean="0"/>
              <a:t>:</a:t>
            </a:r>
          </a:p>
          <a:p>
            <a:pPr lvl="1"/>
            <a:r>
              <a:rPr lang="en-US" sz="1600" dirty="0" smtClean="0"/>
              <a:t>The @</a:t>
            </a:r>
            <a:r>
              <a:rPr lang="en-US" sz="1600" b="1" dirty="0" err="1" smtClean="0"/>
              <a:t>OneToOne</a:t>
            </a:r>
            <a:r>
              <a:rPr lang="en-US" sz="1600" dirty="0" smtClean="0"/>
              <a:t> </a:t>
            </a:r>
            <a:r>
              <a:rPr lang="en-US" sz="1600" b="1" dirty="0" smtClean="0"/>
              <a:t>annotation</a:t>
            </a:r>
            <a:r>
              <a:rPr lang="en-US" sz="1600" dirty="0" smtClean="0"/>
              <a:t> is used to define a </a:t>
            </a:r>
            <a:r>
              <a:rPr lang="en-US" sz="1600" b="1" dirty="0" smtClean="0"/>
              <a:t>one-to-one</a:t>
            </a:r>
            <a:r>
              <a:rPr lang="en-US" sz="1600" dirty="0" smtClean="0"/>
              <a:t> </a:t>
            </a:r>
            <a:r>
              <a:rPr lang="en-US" sz="1600" b="1" dirty="0" smtClean="0"/>
              <a:t>relationship</a:t>
            </a:r>
            <a:r>
              <a:rPr lang="en-US" sz="1600" dirty="0" smtClean="0"/>
              <a:t> between </a:t>
            </a:r>
            <a:r>
              <a:rPr lang="en-US" sz="1600" b="1" dirty="0" smtClean="0"/>
              <a:t>two entities</a:t>
            </a:r>
            <a:r>
              <a:rPr lang="en-US" sz="1600" dirty="0" smtClean="0"/>
              <a:t>. In this scenario, each </a:t>
            </a:r>
            <a:r>
              <a:rPr lang="en-US" sz="1600" b="1" dirty="0" smtClean="0"/>
              <a:t>Employee</a:t>
            </a:r>
            <a:r>
              <a:rPr lang="en-US" sz="1600" dirty="0" smtClean="0"/>
              <a:t> </a:t>
            </a:r>
            <a:r>
              <a:rPr lang="en-US" sz="1600" b="1" dirty="0" smtClean="0"/>
              <a:t>entity</a:t>
            </a:r>
            <a:r>
              <a:rPr lang="en-US" sz="1600" dirty="0" smtClean="0"/>
              <a:t> will have a </a:t>
            </a:r>
            <a:r>
              <a:rPr lang="en-US" sz="1600" b="1" dirty="0" smtClean="0"/>
              <a:t>one-to-one relationship</a:t>
            </a:r>
            <a:r>
              <a:rPr lang="en-US" sz="1600" dirty="0" smtClean="0"/>
              <a:t> with an </a:t>
            </a:r>
            <a:r>
              <a:rPr lang="en-US" sz="1600" b="1" dirty="0" smtClean="0"/>
              <a:t>Address</a:t>
            </a:r>
            <a:r>
              <a:rPr lang="en-US" sz="1600" dirty="0" smtClean="0"/>
              <a:t> </a:t>
            </a:r>
            <a:r>
              <a:rPr lang="en-US" sz="1600" b="1" dirty="0" smtClean="0"/>
              <a:t>entity</a:t>
            </a:r>
            <a:r>
              <a:rPr lang="en-US" sz="1600" dirty="0" smtClean="0"/>
              <a:t>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23" y="3051943"/>
            <a:ext cx="4892448" cy="2946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83" y="3051943"/>
            <a:ext cx="5269917" cy="2946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0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Entity 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@</a:t>
            </a:r>
            <a:r>
              <a:rPr lang="en-US" sz="1800" b="1" dirty="0" err="1" smtClean="0"/>
              <a:t>ManyToMany</a:t>
            </a:r>
            <a:r>
              <a:rPr lang="en-US" sz="1800" b="1" dirty="0" smtClean="0"/>
              <a:t>:</a:t>
            </a:r>
          </a:p>
          <a:p>
            <a:pPr lvl="1"/>
            <a:r>
              <a:rPr lang="en-US" sz="1600" b="1" dirty="0" smtClean="0"/>
              <a:t> @</a:t>
            </a:r>
            <a:r>
              <a:rPr lang="en-US" sz="1600" b="1" dirty="0" err="1" smtClean="0"/>
              <a:t>ManyToMany</a:t>
            </a:r>
            <a:r>
              <a:rPr lang="en-US" sz="1600" b="1" dirty="0" smtClean="0"/>
              <a:t> </a:t>
            </a:r>
            <a:r>
              <a:rPr lang="en-US" sz="1600" dirty="0" smtClean="0"/>
              <a:t>relationship in JPA often represents a scenario where </a:t>
            </a:r>
            <a:r>
              <a:rPr lang="en-US" sz="1600" b="1" dirty="0" smtClean="0"/>
              <a:t>multiple instances </a:t>
            </a:r>
            <a:r>
              <a:rPr lang="en-US" sz="1600" dirty="0" smtClean="0"/>
              <a:t>of one </a:t>
            </a:r>
            <a:r>
              <a:rPr lang="en-US" sz="1600" b="1" dirty="0" smtClean="0"/>
              <a:t>entity</a:t>
            </a:r>
            <a:r>
              <a:rPr lang="en-US" sz="1600" dirty="0" smtClean="0"/>
              <a:t> (e.g., </a:t>
            </a:r>
            <a:r>
              <a:rPr lang="en-US" sz="1600" b="1" dirty="0" smtClean="0"/>
              <a:t>Employee</a:t>
            </a:r>
            <a:r>
              <a:rPr lang="en-US" sz="1600" dirty="0" smtClean="0"/>
              <a:t>) are </a:t>
            </a:r>
            <a:r>
              <a:rPr lang="en-US" sz="1600" b="1" dirty="0" smtClean="0"/>
              <a:t>associated</a:t>
            </a:r>
            <a:r>
              <a:rPr lang="en-US" sz="1600" dirty="0" smtClean="0"/>
              <a:t> with </a:t>
            </a:r>
            <a:r>
              <a:rPr lang="en-US" sz="1600" b="1" dirty="0" smtClean="0"/>
              <a:t>multiple</a:t>
            </a:r>
            <a:r>
              <a:rPr lang="en-US" sz="1600" dirty="0" smtClean="0"/>
              <a:t> </a:t>
            </a:r>
            <a:r>
              <a:rPr lang="en-US" sz="1600" b="1" dirty="0" smtClean="0"/>
              <a:t>instances</a:t>
            </a:r>
            <a:r>
              <a:rPr lang="en-US" sz="1600" dirty="0" smtClean="0"/>
              <a:t> of </a:t>
            </a:r>
            <a:r>
              <a:rPr lang="en-US" sz="1600" b="1" dirty="0" smtClean="0"/>
              <a:t>another</a:t>
            </a:r>
            <a:r>
              <a:rPr lang="en-US" sz="1600" dirty="0" smtClean="0"/>
              <a:t> </a:t>
            </a:r>
            <a:r>
              <a:rPr lang="en-US" sz="1600" b="1" dirty="0" smtClean="0"/>
              <a:t>entity</a:t>
            </a:r>
            <a:r>
              <a:rPr lang="en-US" sz="1600" dirty="0" smtClean="0"/>
              <a:t> (e.g., </a:t>
            </a:r>
            <a:r>
              <a:rPr lang="en-US" sz="1600" b="1" dirty="0" smtClean="0"/>
              <a:t>Project</a:t>
            </a:r>
            <a:r>
              <a:rPr lang="en-US" sz="1600" dirty="0" smtClean="0"/>
              <a:t>). In such cases, a </a:t>
            </a:r>
            <a:r>
              <a:rPr lang="en-US" sz="1600" b="1" dirty="0" smtClean="0"/>
              <a:t>join table </a:t>
            </a:r>
            <a:r>
              <a:rPr lang="en-US" sz="1600" dirty="0" smtClean="0"/>
              <a:t>is typically used to manage the many-to-many relationship.</a:t>
            </a:r>
            <a:endParaRPr lang="en-IN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6083"/>
            <a:ext cx="4752703" cy="3403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02" y="3077079"/>
            <a:ext cx="5154441" cy="3432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9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 Day 3 : JPA and Hibernate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MySql</a:t>
            </a:r>
            <a:r>
              <a:rPr lang="en-US" sz="2400" dirty="0" smtClean="0"/>
              <a:t> Installation</a:t>
            </a:r>
          </a:p>
          <a:p>
            <a:r>
              <a:rPr lang="en-US" sz="2400" dirty="0" smtClean="0"/>
              <a:t>AWS </a:t>
            </a:r>
            <a:r>
              <a:rPr lang="en-US" sz="2400" dirty="0" err="1" smtClean="0"/>
              <a:t>Clould</a:t>
            </a:r>
            <a:r>
              <a:rPr lang="en-US" sz="2400" dirty="0" smtClean="0"/>
              <a:t> RDS Setup</a:t>
            </a:r>
          </a:p>
          <a:p>
            <a:r>
              <a:rPr lang="en-US" sz="2400" dirty="0" smtClean="0"/>
              <a:t>Local Workspace Setup</a:t>
            </a:r>
          </a:p>
          <a:p>
            <a:r>
              <a:rPr lang="en-US" sz="2400" dirty="0" smtClean="0"/>
              <a:t>Dependencies  </a:t>
            </a:r>
          </a:p>
          <a:p>
            <a:r>
              <a:rPr lang="en-US" sz="2400" dirty="0" smtClean="0"/>
              <a:t>Hibernate Configuration</a:t>
            </a:r>
          </a:p>
          <a:p>
            <a:r>
              <a:rPr lang="en-US" sz="2400" dirty="0" smtClean="0"/>
              <a:t>JPA Configuration</a:t>
            </a:r>
          </a:p>
          <a:p>
            <a:r>
              <a:rPr lang="en-US" sz="2400" dirty="0" smtClean="0"/>
              <a:t>JPA Properties</a:t>
            </a:r>
          </a:p>
          <a:p>
            <a:r>
              <a:rPr lang="en-US" sz="2400" dirty="0" smtClean="0"/>
              <a:t>JPA Annotations</a:t>
            </a:r>
          </a:p>
          <a:p>
            <a:r>
              <a:rPr lang="en-US" sz="2400" dirty="0" smtClean="0"/>
              <a:t>Entity Relationships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1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Relationships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Relationships Hands-on</a:t>
            </a:r>
          </a:p>
          <a:p>
            <a:pPr lvl="1"/>
            <a:r>
              <a:rPr lang="en-US" b="1" dirty="0" err="1" smtClean="0"/>
              <a:t>OneToOne</a:t>
            </a:r>
            <a:r>
              <a:rPr lang="en-US" dirty="0" smtClean="0"/>
              <a:t> Mapping</a:t>
            </a:r>
          </a:p>
          <a:p>
            <a:pPr lvl="1"/>
            <a:r>
              <a:rPr lang="en-US" b="1" dirty="0" err="1" smtClean="0"/>
              <a:t>OneToMany</a:t>
            </a:r>
            <a:r>
              <a:rPr lang="en-US" dirty="0" smtClean="0"/>
              <a:t> Mapping</a:t>
            </a:r>
          </a:p>
          <a:p>
            <a:pPr lvl="1"/>
            <a:r>
              <a:rPr lang="en-US" b="1" dirty="0" err="1" smtClean="0"/>
              <a:t>ManyToMany</a:t>
            </a:r>
            <a:r>
              <a:rPr lang="en-US" b="1" smtClean="0"/>
              <a:t> </a:t>
            </a:r>
            <a:r>
              <a:rPr lang="en-US" smtClean="0"/>
              <a:t>Mapping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JPA Queries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Queries</a:t>
            </a:r>
          </a:p>
          <a:p>
            <a:r>
              <a:rPr lang="en-US" dirty="0" smtClean="0"/>
              <a:t>Named Queries</a:t>
            </a:r>
          </a:p>
          <a:p>
            <a:r>
              <a:rPr lang="en-US" dirty="0" smtClean="0"/>
              <a:t>JPQL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3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JPA Entity States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4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State</a:t>
            </a:r>
          </a:p>
          <a:p>
            <a:r>
              <a:rPr lang="en-US" dirty="0" smtClean="0"/>
              <a:t>Persistent/Managed State</a:t>
            </a:r>
          </a:p>
          <a:p>
            <a:r>
              <a:rPr lang="en-US" dirty="0" smtClean="0"/>
              <a:t>Detached State</a:t>
            </a:r>
          </a:p>
          <a:p>
            <a:r>
              <a:rPr lang="en-US" dirty="0" smtClean="0"/>
              <a:t>Removed State</a:t>
            </a:r>
          </a:p>
        </p:txBody>
      </p:sp>
      <p:pic>
        <p:nvPicPr>
          <p:cNvPr id="3074" name="Picture 2" descr="A beginner's guide to entity state transitions with JPA and Hibernate -  Vlad Mihalc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96" y="1825625"/>
            <a:ext cx="6081084" cy="38697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1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Transient </a:t>
            </a:r>
            <a:r>
              <a:rPr lang="en-US" b="1" dirty="0" smtClean="0"/>
              <a:t>State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entity object is initially created, it’s state is </a:t>
            </a:r>
            <a:r>
              <a:rPr lang="en-US" b="1" dirty="0"/>
              <a:t>New or Transient</a:t>
            </a:r>
            <a:r>
              <a:rPr lang="en-US" dirty="0"/>
              <a:t>. In this state, the object is not yet associated with an </a:t>
            </a:r>
            <a:r>
              <a:rPr lang="en-US" dirty="0" err="1"/>
              <a:t>EntityManager</a:t>
            </a:r>
            <a:r>
              <a:rPr lang="en-US" dirty="0"/>
              <a:t> and has no representation in the </a:t>
            </a:r>
            <a:r>
              <a:rPr lang="en-US" dirty="0" smtClean="0"/>
              <a:t>database.</a:t>
            </a:r>
          </a:p>
          <a:p>
            <a:r>
              <a:rPr lang="en-US" dirty="0"/>
              <a:t>Objects instantiated using the </a:t>
            </a:r>
            <a:r>
              <a:rPr lang="en-US" b="1" dirty="0"/>
              <a:t>new operator </a:t>
            </a:r>
            <a:r>
              <a:rPr lang="en-US" dirty="0"/>
              <a:t>are not immediately persistent (Managed). Their state is “</a:t>
            </a:r>
            <a:r>
              <a:rPr lang="en-US" b="1" dirty="0"/>
              <a:t>Transient</a:t>
            </a:r>
            <a:r>
              <a:rPr lang="en-US" dirty="0"/>
              <a:t>”. Which means they are not associated with </a:t>
            </a:r>
            <a:r>
              <a:rPr lang="en-US" b="1" dirty="0" smtClean="0"/>
              <a:t>any database </a:t>
            </a:r>
            <a:r>
              <a:rPr lang="en-US" dirty="0" smtClean="0"/>
              <a:t>table </a:t>
            </a:r>
            <a:r>
              <a:rPr lang="en-US" dirty="0"/>
              <a:t>row, and so their state is lost as soon as they are reference removed. </a:t>
            </a:r>
          </a:p>
          <a:p>
            <a:r>
              <a:rPr lang="en-US" dirty="0"/>
              <a:t>Transient state instances state is </a:t>
            </a:r>
            <a:r>
              <a:rPr lang="en-US" b="1" dirty="0"/>
              <a:t>lost</a:t>
            </a:r>
            <a:r>
              <a:rPr lang="en-US" dirty="0"/>
              <a:t> and </a:t>
            </a:r>
            <a:r>
              <a:rPr lang="en-US" b="1" dirty="0"/>
              <a:t>garbage-collected</a:t>
            </a:r>
            <a:r>
              <a:rPr lang="en-US" dirty="0"/>
              <a:t> as soon as they are no longer referenced.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354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Transient State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81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Persistent/Managed </a:t>
            </a:r>
            <a:r>
              <a:rPr lang="en-US" b="1" dirty="0" smtClean="0"/>
              <a:t>State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object is in a </a:t>
            </a:r>
            <a:r>
              <a:rPr lang="en-US" b="1" dirty="0"/>
              <a:t>persistent</a:t>
            </a:r>
            <a:r>
              <a:rPr lang="en-US" dirty="0"/>
              <a:t> or </a:t>
            </a:r>
            <a:r>
              <a:rPr lang="en-US" b="1" dirty="0"/>
              <a:t>managed state </a:t>
            </a:r>
            <a:r>
              <a:rPr lang="en-US" dirty="0"/>
              <a:t>when it is </a:t>
            </a:r>
            <a:r>
              <a:rPr lang="en-US" b="1" dirty="0"/>
              <a:t>associated</a:t>
            </a:r>
            <a:r>
              <a:rPr lang="en-US" dirty="0"/>
              <a:t> with a </a:t>
            </a:r>
            <a:r>
              <a:rPr lang="en-US" b="1" dirty="0"/>
              <a:t>persistence</a:t>
            </a:r>
            <a:r>
              <a:rPr lang="en-US" dirty="0"/>
              <a:t> </a:t>
            </a:r>
            <a:r>
              <a:rPr lang="en-US" b="1" dirty="0"/>
              <a:t>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this state, the </a:t>
            </a:r>
            <a:r>
              <a:rPr lang="en-US" b="1" dirty="0"/>
              <a:t>entity</a:t>
            </a:r>
            <a:r>
              <a:rPr lang="en-US" dirty="0"/>
              <a:t> is being </a:t>
            </a:r>
            <a:r>
              <a:rPr lang="en-US" b="1" dirty="0"/>
              <a:t>actively managed </a:t>
            </a:r>
            <a:r>
              <a:rPr lang="en-US" dirty="0"/>
              <a:t>by the </a:t>
            </a:r>
            <a:r>
              <a:rPr lang="en-US" b="1" dirty="0"/>
              <a:t>JPA provider</a:t>
            </a:r>
            <a:r>
              <a:rPr lang="en-US" dirty="0"/>
              <a:t>, and </a:t>
            </a:r>
            <a:r>
              <a:rPr lang="en-US" b="1" dirty="0"/>
              <a:t>changes</a:t>
            </a:r>
            <a:r>
              <a:rPr lang="en-US" dirty="0"/>
              <a:t> </a:t>
            </a:r>
            <a:r>
              <a:rPr lang="en-US" b="1" dirty="0"/>
              <a:t>made</a:t>
            </a:r>
            <a:r>
              <a:rPr lang="en-US" dirty="0"/>
              <a:t> to the </a:t>
            </a:r>
            <a:r>
              <a:rPr lang="en-US" b="1" dirty="0"/>
              <a:t>object</a:t>
            </a:r>
            <a:r>
              <a:rPr lang="en-US" dirty="0"/>
              <a:t> are </a:t>
            </a: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b="1" dirty="0"/>
              <a:t>synchronized</a:t>
            </a:r>
            <a:r>
              <a:rPr lang="en-US" dirty="0"/>
              <a:t> with the </a:t>
            </a:r>
            <a:r>
              <a:rPr lang="en-US" b="1" dirty="0"/>
              <a:t>database</a:t>
            </a:r>
            <a:r>
              <a:rPr lang="en-US" dirty="0"/>
              <a:t> when the </a:t>
            </a:r>
            <a:r>
              <a:rPr lang="en-US" b="1" dirty="0"/>
              <a:t>persistence</a:t>
            </a:r>
            <a:r>
              <a:rPr lang="en-US" dirty="0"/>
              <a:t> </a:t>
            </a:r>
            <a:r>
              <a:rPr lang="en-US" b="1" dirty="0"/>
              <a:t>context</a:t>
            </a:r>
            <a:r>
              <a:rPr lang="en-US" dirty="0"/>
              <a:t> is </a:t>
            </a:r>
            <a:r>
              <a:rPr lang="en-US" b="1" dirty="0"/>
              <a:t>flushed</a:t>
            </a:r>
            <a:r>
              <a:rPr lang="en-US" dirty="0"/>
              <a:t> (typically at the end of a transaction).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44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JPA?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JPA stands for </a:t>
            </a:r>
            <a:r>
              <a:rPr lang="en-US" b="1" dirty="0"/>
              <a:t>Java Persistence API</a:t>
            </a:r>
            <a:r>
              <a:rPr lang="en-US" dirty="0"/>
              <a:t>. It is a </a:t>
            </a:r>
            <a:r>
              <a:rPr lang="en-US" b="1" dirty="0"/>
              <a:t>Java specification </a:t>
            </a:r>
            <a:r>
              <a:rPr lang="en-US" dirty="0"/>
              <a:t>for managing </a:t>
            </a:r>
            <a:r>
              <a:rPr lang="en-US" b="1" dirty="0"/>
              <a:t>relational data </a:t>
            </a:r>
            <a:r>
              <a:rPr lang="en-US" dirty="0"/>
              <a:t>in Java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JPA provides a </a:t>
            </a:r>
            <a:r>
              <a:rPr lang="en-US" b="1" dirty="0"/>
              <a:t>standardized</a:t>
            </a:r>
            <a:r>
              <a:rPr lang="en-US" dirty="0"/>
              <a:t> way to interact with </a:t>
            </a:r>
            <a:r>
              <a:rPr lang="en-US" b="1" dirty="0"/>
              <a:t>relational databases </a:t>
            </a:r>
            <a:r>
              <a:rPr lang="en-US" dirty="0"/>
              <a:t>using </a:t>
            </a:r>
            <a:r>
              <a:rPr lang="en-US" b="1" dirty="0"/>
              <a:t>object-oriented principles</a:t>
            </a:r>
            <a:r>
              <a:rPr lang="en-US" dirty="0"/>
              <a:t>, making it easier for developers to work with </a:t>
            </a:r>
            <a:r>
              <a:rPr lang="en-US" b="1" dirty="0"/>
              <a:t>databases</a:t>
            </a:r>
            <a:r>
              <a:rPr lang="en-US" dirty="0"/>
              <a:t> in </a:t>
            </a:r>
            <a:r>
              <a:rPr lang="en-US" b="1" dirty="0"/>
              <a:t>Java applications without</a:t>
            </a:r>
            <a:r>
              <a:rPr lang="en-US" dirty="0"/>
              <a:t> needing to write </a:t>
            </a:r>
            <a:r>
              <a:rPr lang="en-US" b="1" dirty="0"/>
              <a:t>complex SQL queries</a:t>
            </a:r>
            <a:r>
              <a:rPr lang="en-US" dirty="0" smtClean="0"/>
              <a:t>.</a:t>
            </a:r>
          </a:p>
          <a:p>
            <a:r>
              <a:rPr lang="en-US" dirty="0"/>
              <a:t>JPA is </a:t>
            </a:r>
            <a:r>
              <a:rPr lang="en-US" b="1" dirty="0"/>
              <a:t>not</a:t>
            </a:r>
            <a:r>
              <a:rPr lang="en-US" dirty="0"/>
              <a:t> an </a:t>
            </a:r>
            <a:r>
              <a:rPr lang="en-US" b="1" dirty="0"/>
              <a:t>implementation</a:t>
            </a:r>
            <a:r>
              <a:rPr lang="en-US" dirty="0"/>
              <a:t> but a </a:t>
            </a:r>
            <a:r>
              <a:rPr lang="en-US" b="1" dirty="0"/>
              <a:t>specification</a:t>
            </a:r>
            <a:r>
              <a:rPr lang="en-US" dirty="0"/>
              <a:t>, which means that different </a:t>
            </a:r>
            <a:r>
              <a:rPr lang="en-US" b="1" dirty="0"/>
              <a:t>Java Persistence providers</a:t>
            </a:r>
            <a:r>
              <a:rPr lang="en-US" dirty="0"/>
              <a:t>, such as </a:t>
            </a:r>
            <a:r>
              <a:rPr lang="en-US" b="1" dirty="0"/>
              <a:t>Hibernate</a:t>
            </a:r>
            <a:r>
              <a:rPr lang="en-US" dirty="0"/>
              <a:t>, </a:t>
            </a:r>
            <a:r>
              <a:rPr lang="en-US" b="1" dirty="0" err="1"/>
              <a:t>EclipseLink</a:t>
            </a:r>
            <a:r>
              <a:rPr lang="en-US" dirty="0"/>
              <a:t>, and </a:t>
            </a:r>
            <a:r>
              <a:rPr lang="en-US" dirty="0" smtClean="0"/>
              <a:t>others. </a:t>
            </a:r>
            <a:r>
              <a:rPr lang="en-US" b="1" dirty="0"/>
              <a:t>Developers</a:t>
            </a:r>
            <a:r>
              <a:rPr lang="en-US" dirty="0"/>
              <a:t> can choose the </a:t>
            </a:r>
            <a:r>
              <a:rPr lang="en-US" b="1" dirty="0"/>
              <a:t>JPA provider </a:t>
            </a:r>
            <a:r>
              <a:rPr lang="en-US" dirty="0"/>
              <a:t>that </a:t>
            </a:r>
            <a:r>
              <a:rPr lang="en-US" b="1" dirty="0"/>
              <a:t>best suits </a:t>
            </a:r>
            <a:r>
              <a:rPr lang="en-US" dirty="0"/>
              <a:t>their needs while still writing code that </a:t>
            </a:r>
            <a:r>
              <a:rPr lang="en-US" b="1" dirty="0"/>
              <a:t>adheres</a:t>
            </a:r>
            <a:r>
              <a:rPr lang="en-US" dirty="0"/>
              <a:t> to the </a:t>
            </a:r>
            <a:r>
              <a:rPr lang="en-US" b="1" dirty="0"/>
              <a:t>JPA </a:t>
            </a:r>
            <a:r>
              <a:rPr lang="en-US" b="1" dirty="0" smtClean="0"/>
              <a:t>standard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2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Persistent State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89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Detached </a:t>
            </a:r>
            <a:r>
              <a:rPr lang="en-US" b="1" dirty="0" smtClean="0"/>
              <a:t>State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state, </a:t>
            </a:r>
            <a:r>
              <a:rPr lang="en-US" b="1" dirty="0"/>
              <a:t>Detached</a:t>
            </a:r>
            <a:r>
              <a:rPr lang="en-US" dirty="0"/>
              <a:t>, represents entity objects that have been </a:t>
            </a:r>
            <a:r>
              <a:rPr lang="en-US" b="1" dirty="0"/>
              <a:t>disconnected</a:t>
            </a:r>
            <a:r>
              <a:rPr lang="en-US" dirty="0"/>
              <a:t> from the </a:t>
            </a:r>
            <a:r>
              <a:rPr lang="en-US" b="1" dirty="0" err="1"/>
              <a:t>EntityManager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An </a:t>
            </a:r>
            <a:r>
              <a:rPr lang="en-US" b="1" dirty="0"/>
              <a:t>entity</a:t>
            </a:r>
            <a:r>
              <a:rPr lang="en-US" dirty="0"/>
              <a:t> object is in a </a:t>
            </a:r>
            <a:r>
              <a:rPr lang="en-US" b="1" dirty="0"/>
              <a:t>detached state </a:t>
            </a:r>
            <a:r>
              <a:rPr lang="en-US" dirty="0"/>
              <a:t>when it was </a:t>
            </a:r>
            <a:r>
              <a:rPr lang="en-US" b="1" dirty="0"/>
              <a:t>previously</a:t>
            </a:r>
            <a:r>
              <a:rPr lang="en-US" dirty="0"/>
              <a:t> </a:t>
            </a:r>
            <a:r>
              <a:rPr lang="en-US" b="1" dirty="0"/>
              <a:t>associated</a:t>
            </a:r>
            <a:r>
              <a:rPr lang="en-US" dirty="0"/>
              <a:t> with a persistence context (i.e., it was in a persistent or managed state), but it is </a:t>
            </a:r>
            <a:r>
              <a:rPr lang="en-US" b="1" dirty="0"/>
              <a:t>no longer actively</a:t>
            </a:r>
            <a:r>
              <a:rPr lang="en-US" dirty="0"/>
              <a:t> </a:t>
            </a:r>
            <a:r>
              <a:rPr lang="en-US" b="1" dirty="0"/>
              <a:t>managed</a:t>
            </a:r>
            <a:r>
              <a:rPr lang="en-US" dirty="0"/>
              <a:t> by that persistence context. </a:t>
            </a:r>
            <a:endParaRPr lang="en-US" dirty="0" smtClean="0"/>
          </a:p>
          <a:p>
            <a:r>
              <a:rPr lang="en-US" dirty="0"/>
              <a:t>There are several scenarios where an entity can become detached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2100" b="1" dirty="0"/>
              <a:t>Closing the Entity Manager: </a:t>
            </a:r>
            <a:r>
              <a:rPr lang="en-US" sz="2100" dirty="0"/>
              <a:t>When the entity manager used to manage the entity is closed, all entities associated with that entity manager become detached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en-US" sz="2100" b="1" dirty="0"/>
              <a:t>Explicit Detach: </a:t>
            </a:r>
            <a:r>
              <a:rPr lang="en-US" sz="2100" dirty="0"/>
              <a:t>You can explicitly detach an entity using the </a:t>
            </a:r>
            <a:r>
              <a:rPr lang="en-US" sz="2100" b="1" dirty="0" err="1"/>
              <a:t>em.detach</a:t>
            </a:r>
            <a:r>
              <a:rPr lang="en-US" sz="2100" b="1" dirty="0"/>
              <a:t>(entity)</a:t>
            </a:r>
            <a:r>
              <a:rPr lang="en-US" sz="2100" dirty="0"/>
              <a:t> method. This is useful when you want to stop tracking an entity without closing the entire entity manager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en-US" sz="2100" b="1" dirty="0"/>
              <a:t>End of Transaction: </a:t>
            </a:r>
            <a:r>
              <a:rPr lang="en-US" sz="2100" dirty="0"/>
              <a:t>In </a:t>
            </a:r>
            <a:r>
              <a:rPr lang="en-US" sz="2100" b="1" dirty="0"/>
              <a:t>container-managed</a:t>
            </a:r>
            <a:r>
              <a:rPr lang="en-US" sz="2100" dirty="0"/>
              <a:t> environments like </a:t>
            </a:r>
            <a:r>
              <a:rPr lang="en-US" sz="2100" b="1" dirty="0"/>
              <a:t>Java EE</a:t>
            </a:r>
            <a:r>
              <a:rPr lang="en-US" sz="2100" dirty="0"/>
              <a:t>, an </a:t>
            </a:r>
            <a:r>
              <a:rPr lang="en-US" sz="2100" b="1" dirty="0"/>
              <a:t>entity</a:t>
            </a:r>
            <a:r>
              <a:rPr lang="en-US" sz="2100" dirty="0"/>
              <a:t> often becomes </a:t>
            </a:r>
            <a:r>
              <a:rPr lang="en-US" sz="2100" b="1" dirty="0"/>
              <a:t>detached</a:t>
            </a:r>
            <a:r>
              <a:rPr lang="en-US" sz="2100" dirty="0"/>
              <a:t> at the </a:t>
            </a:r>
            <a:r>
              <a:rPr lang="en-US" sz="2100" b="1" dirty="0"/>
              <a:t>end</a:t>
            </a:r>
            <a:r>
              <a:rPr lang="en-US" sz="2100" dirty="0"/>
              <a:t> of a </a:t>
            </a:r>
            <a:r>
              <a:rPr lang="en-US" sz="2100" b="1" dirty="0"/>
              <a:t>transaction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en-US" sz="2100" b="1" dirty="0"/>
              <a:t>Merging: </a:t>
            </a:r>
            <a:r>
              <a:rPr lang="en-US" sz="2100" dirty="0"/>
              <a:t>After calling </a:t>
            </a:r>
            <a:r>
              <a:rPr lang="en-US" sz="2100" b="1" dirty="0" err="1"/>
              <a:t>em.merge</a:t>
            </a:r>
            <a:r>
              <a:rPr lang="en-US" sz="2100" b="1" dirty="0"/>
              <a:t>(entity)</a:t>
            </a:r>
            <a:r>
              <a:rPr lang="en-US" sz="2100" dirty="0"/>
              <a:t>, the </a:t>
            </a:r>
            <a:r>
              <a:rPr lang="en-US" sz="2100" b="1" dirty="0"/>
              <a:t>returned</a:t>
            </a:r>
            <a:r>
              <a:rPr lang="en-US" sz="2100" dirty="0"/>
              <a:t> </a:t>
            </a:r>
            <a:r>
              <a:rPr lang="en-US" sz="2100" b="1" dirty="0"/>
              <a:t>entity</a:t>
            </a:r>
            <a:r>
              <a:rPr lang="en-US" sz="2100" dirty="0"/>
              <a:t> is a </a:t>
            </a:r>
            <a:r>
              <a:rPr lang="en-US" sz="2100" b="1" dirty="0"/>
              <a:t>managed copy </a:t>
            </a:r>
            <a:r>
              <a:rPr lang="en-US" sz="2100" dirty="0"/>
              <a:t>of the </a:t>
            </a:r>
            <a:r>
              <a:rPr lang="en-US" sz="2100" b="1" dirty="0"/>
              <a:t>detached</a:t>
            </a:r>
            <a:r>
              <a:rPr lang="en-US" sz="2100" dirty="0"/>
              <a:t> </a:t>
            </a:r>
            <a:r>
              <a:rPr lang="en-US" sz="2100" b="1" dirty="0"/>
              <a:t>entity</a:t>
            </a:r>
            <a:r>
              <a:rPr lang="en-US" sz="2100" dirty="0"/>
              <a:t>, and the </a:t>
            </a:r>
            <a:r>
              <a:rPr lang="en-US" sz="2100" b="1" dirty="0"/>
              <a:t>original entity </a:t>
            </a:r>
            <a:r>
              <a:rPr lang="en-US" sz="2100" dirty="0"/>
              <a:t>becomes detached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95159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Detached State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45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Removed (Deleted) State</a:t>
            </a:r>
            <a:r>
              <a:rPr lang="en-IN" dirty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is in the </a:t>
            </a:r>
            <a:r>
              <a:rPr lang="en-US" b="1" dirty="0"/>
              <a:t>Removed</a:t>
            </a:r>
            <a:r>
              <a:rPr lang="en-US" dirty="0"/>
              <a:t> or </a:t>
            </a:r>
            <a:r>
              <a:rPr lang="en-US" b="1" dirty="0"/>
              <a:t>Deleted</a:t>
            </a:r>
            <a:r>
              <a:rPr lang="en-US" dirty="0"/>
              <a:t> state when it has been </a:t>
            </a:r>
            <a:r>
              <a:rPr lang="en-US" b="1" dirty="0"/>
              <a:t>marked</a:t>
            </a:r>
            <a:r>
              <a:rPr lang="en-US" dirty="0"/>
              <a:t> for </a:t>
            </a:r>
            <a:r>
              <a:rPr lang="en-US" b="1" dirty="0"/>
              <a:t>deletion</a:t>
            </a:r>
            <a:r>
              <a:rPr lang="en-US" dirty="0"/>
              <a:t> from the </a:t>
            </a:r>
            <a:r>
              <a:rPr lang="en-US" b="1" dirty="0"/>
              <a:t>database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/>
              <a:t>typically</a:t>
            </a:r>
            <a:r>
              <a:rPr lang="en-US" dirty="0"/>
              <a:t> </a:t>
            </a:r>
            <a:r>
              <a:rPr lang="en-US" b="1" dirty="0"/>
              <a:t>happens</a:t>
            </a:r>
            <a:r>
              <a:rPr lang="en-US" dirty="0"/>
              <a:t> when you call the </a:t>
            </a:r>
            <a:r>
              <a:rPr lang="en-US" b="1" dirty="0" err="1"/>
              <a:t>EntityManager.remove</a:t>
            </a:r>
            <a:r>
              <a:rPr lang="en-US" b="1" dirty="0"/>
              <a:t>(entity)</a:t>
            </a:r>
            <a:r>
              <a:rPr lang="en-US" dirty="0"/>
              <a:t> method to </a:t>
            </a:r>
            <a:r>
              <a:rPr lang="en-US" b="1" dirty="0"/>
              <a:t>instruct</a:t>
            </a:r>
            <a:r>
              <a:rPr lang="en-US" dirty="0"/>
              <a:t> </a:t>
            </a:r>
            <a:r>
              <a:rPr lang="en-US" b="1" dirty="0"/>
              <a:t>JPA</a:t>
            </a:r>
            <a:r>
              <a:rPr lang="en-US" dirty="0"/>
              <a:t> to </a:t>
            </a:r>
            <a:r>
              <a:rPr lang="en-US" b="1" dirty="0"/>
              <a:t>delete</a:t>
            </a:r>
            <a:r>
              <a:rPr lang="en-US" dirty="0"/>
              <a:t> the corresponding </a:t>
            </a:r>
            <a:r>
              <a:rPr lang="en-US" b="1" dirty="0"/>
              <a:t>record</a:t>
            </a:r>
            <a:r>
              <a:rPr lang="en-US" dirty="0"/>
              <a:t> from the </a:t>
            </a:r>
            <a:r>
              <a:rPr lang="en-US" b="1" dirty="0"/>
              <a:t>database</a:t>
            </a:r>
            <a:r>
              <a:rPr lang="en-US" dirty="0"/>
              <a:t> during the next transaction </a:t>
            </a:r>
            <a:r>
              <a:rPr lang="en-US" b="1" dirty="0"/>
              <a:t>commit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665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Removed State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74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Q&amp;A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3677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Features of JPA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Object-Relational Mapping (ORM): </a:t>
            </a:r>
            <a:r>
              <a:rPr lang="en-US" dirty="0"/>
              <a:t>JPA allows developers to </a:t>
            </a:r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b="1" dirty="0"/>
              <a:t>Java objects </a:t>
            </a:r>
            <a:r>
              <a:rPr lang="en-US" dirty="0"/>
              <a:t>to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tables</a:t>
            </a:r>
            <a:r>
              <a:rPr lang="en-US" dirty="0"/>
              <a:t> and vice versa. </a:t>
            </a:r>
            <a:endParaRPr lang="en-US" dirty="0" smtClean="0"/>
          </a:p>
          <a:p>
            <a:r>
              <a:rPr lang="en-US" b="1" dirty="0" smtClean="0"/>
              <a:t>Entity </a:t>
            </a:r>
            <a:r>
              <a:rPr lang="en-US" b="1" dirty="0"/>
              <a:t>Classes: </a:t>
            </a:r>
            <a:r>
              <a:rPr lang="en-US" dirty="0"/>
              <a:t>In JPA, </a:t>
            </a:r>
            <a:r>
              <a:rPr lang="en-US" dirty="0" smtClean="0"/>
              <a:t>we define </a:t>
            </a:r>
            <a:r>
              <a:rPr lang="en-US" b="1" dirty="0"/>
              <a:t>entity classes </a:t>
            </a:r>
            <a:r>
              <a:rPr lang="en-US" dirty="0"/>
              <a:t>that </a:t>
            </a:r>
            <a:r>
              <a:rPr lang="en-US" b="1" dirty="0"/>
              <a:t>represent data stored </a:t>
            </a:r>
            <a:r>
              <a:rPr lang="en-US" dirty="0"/>
              <a:t>in the </a:t>
            </a:r>
            <a:r>
              <a:rPr lang="en-US" b="1" dirty="0"/>
              <a:t>database</a:t>
            </a:r>
            <a:r>
              <a:rPr lang="en-US" dirty="0"/>
              <a:t>. These classes are </a:t>
            </a:r>
            <a:r>
              <a:rPr lang="en-US" b="1" dirty="0"/>
              <a:t>annotated</a:t>
            </a:r>
            <a:r>
              <a:rPr lang="en-US" dirty="0"/>
              <a:t> with </a:t>
            </a:r>
            <a:r>
              <a:rPr lang="en-US" b="1" dirty="0"/>
              <a:t>JPA annotations</a:t>
            </a:r>
            <a:r>
              <a:rPr lang="en-US" dirty="0"/>
              <a:t> to specify how they </a:t>
            </a:r>
            <a:r>
              <a:rPr lang="en-US" b="1" dirty="0"/>
              <a:t>map</a:t>
            </a:r>
            <a:r>
              <a:rPr lang="en-US" dirty="0"/>
              <a:t> to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tables</a:t>
            </a:r>
            <a:r>
              <a:rPr lang="en-US" dirty="0"/>
              <a:t> and </a:t>
            </a:r>
            <a:r>
              <a:rPr lang="en-US" b="1" dirty="0"/>
              <a:t>columns</a:t>
            </a:r>
            <a:r>
              <a:rPr lang="en-US" dirty="0"/>
              <a:t>.</a:t>
            </a:r>
          </a:p>
          <a:p>
            <a:r>
              <a:rPr lang="en-US" b="1" dirty="0" err="1" smtClean="0"/>
              <a:t>EntityManager</a:t>
            </a:r>
            <a:r>
              <a:rPr lang="en-US" b="1" dirty="0" smtClean="0"/>
              <a:t>:</a:t>
            </a:r>
            <a:r>
              <a:rPr lang="en-US" dirty="0" smtClean="0"/>
              <a:t> The </a:t>
            </a:r>
            <a:r>
              <a:rPr lang="en-US" b="1" dirty="0" err="1" smtClean="0"/>
              <a:t>EntityManager</a:t>
            </a:r>
            <a:r>
              <a:rPr lang="en-US" dirty="0" smtClean="0"/>
              <a:t> is a </a:t>
            </a:r>
            <a:r>
              <a:rPr lang="en-US" b="1" dirty="0" smtClean="0"/>
              <a:t>key component </a:t>
            </a:r>
            <a:r>
              <a:rPr lang="en-US" dirty="0" smtClean="0"/>
              <a:t>of JPA. It is </a:t>
            </a:r>
            <a:r>
              <a:rPr lang="en-US" b="1" dirty="0" smtClean="0"/>
              <a:t>responsible</a:t>
            </a:r>
            <a:r>
              <a:rPr lang="en-US" dirty="0" smtClean="0"/>
              <a:t> for </a:t>
            </a:r>
            <a:r>
              <a:rPr lang="en-US" b="1" dirty="0" smtClean="0"/>
              <a:t>managing the lifecycle </a:t>
            </a:r>
            <a:r>
              <a:rPr lang="en-US" dirty="0" smtClean="0"/>
              <a:t>of </a:t>
            </a:r>
            <a:r>
              <a:rPr lang="en-US" b="1" dirty="0" smtClean="0"/>
              <a:t>entity</a:t>
            </a:r>
            <a:r>
              <a:rPr lang="en-US" dirty="0" smtClean="0"/>
              <a:t> </a:t>
            </a:r>
            <a:r>
              <a:rPr lang="en-US" b="1" dirty="0" smtClean="0"/>
              <a:t>objects</a:t>
            </a:r>
            <a:r>
              <a:rPr lang="en-US" dirty="0" smtClean="0"/>
              <a:t>, </a:t>
            </a:r>
            <a:r>
              <a:rPr lang="en-US" b="1" dirty="0" smtClean="0"/>
              <a:t>persisting</a:t>
            </a:r>
            <a:r>
              <a:rPr lang="en-US" dirty="0" smtClean="0"/>
              <a:t> them to the </a:t>
            </a:r>
            <a:r>
              <a:rPr lang="en-US" b="1" dirty="0" smtClean="0"/>
              <a:t>database</a:t>
            </a:r>
            <a:r>
              <a:rPr lang="en-US" dirty="0" smtClean="0"/>
              <a:t>, and </a:t>
            </a:r>
            <a:r>
              <a:rPr lang="en-US" b="1" dirty="0" smtClean="0"/>
              <a:t>retrieving</a:t>
            </a:r>
            <a:r>
              <a:rPr lang="en-US" dirty="0" smtClean="0"/>
              <a:t> them from the </a:t>
            </a:r>
            <a:r>
              <a:rPr lang="en-US" b="1" dirty="0" smtClean="0"/>
              <a:t>database</a:t>
            </a:r>
            <a:r>
              <a:rPr lang="en-US" dirty="0" smtClean="0"/>
              <a:t>. Think of it as the </a:t>
            </a:r>
            <a:r>
              <a:rPr lang="en-US" b="1" dirty="0" smtClean="0"/>
              <a:t>bridge between</a:t>
            </a:r>
            <a:r>
              <a:rPr lang="en-US" dirty="0" smtClean="0"/>
              <a:t> your </a:t>
            </a:r>
            <a:r>
              <a:rPr lang="en-US" b="1" dirty="0" smtClean="0"/>
              <a:t>Java</a:t>
            </a:r>
            <a:r>
              <a:rPr lang="en-US" dirty="0" smtClean="0"/>
              <a:t> code and the </a:t>
            </a:r>
            <a:r>
              <a:rPr lang="en-US" b="1" dirty="0" smtClean="0"/>
              <a:t>database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JPQL </a:t>
            </a:r>
            <a:r>
              <a:rPr lang="en-US" b="1" dirty="0"/>
              <a:t>(Java Persistence Query Language)</a:t>
            </a:r>
            <a:r>
              <a:rPr lang="en-US" dirty="0"/>
              <a:t>: </a:t>
            </a:r>
            <a:r>
              <a:rPr lang="en-US" b="1" dirty="0"/>
              <a:t>JPQL</a:t>
            </a:r>
            <a:r>
              <a:rPr lang="en-US" dirty="0"/>
              <a:t> is a SQL-like query language </a:t>
            </a:r>
            <a:r>
              <a:rPr lang="en-US" b="1" dirty="0"/>
              <a:t>specific</a:t>
            </a:r>
            <a:r>
              <a:rPr lang="en-US" dirty="0"/>
              <a:t> to </a:t>
            </a:r>
            <a:r>
              <a:rPr lang="en-US" b="1" dirty="0"/>
              <a:t>JPA</a:t>
            </a:r>
            <a:r>
              <a:rPr lang="en-US" dirty="0"/>
              <a:t> that allows you to perform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queries</a:t>
            </a:r>
            <a:r>
              <a:rPr lang="en-US" dirty="0"/>
              <a:t> using </a:t>
            </a:r>
            <a:r>
              <a:rPr lang="en-US" b="1" dirty="0"/>
              <a:t>entity classes </a:t>
            </a:r>
            <a:r>
              <a:rPr lang="en-US" dirty="0"/>
              <a:t>and their </a:t>
            </a:r>
            <a:r>
              <a:rPr lang="en-US" b="1" dirty="0"/>
              <a:t>relationships rather </a:t>
            </a:r>
            <a:r>
              <a:rPr lang="en-US" dirty="0"/>
              <a:t>than </a:t>
            </a:r>
            <a:r>
              <a:rPr lang="en-US" b="1" dirty="0"/>
              <a:t>writing raw SQL queries</a:t>
            </a:r>
            <a:r>
              <a:rPr lang="en-US" dirty="0"/>
              <a:t>.</a:t>
            </a:r>
          </a:p>
          <a:p>
            <a:r>
              <a:rPr lang="en-US" b="1" dirty="0"/>
              <a:t>Transactions</a:t>
            </a:r>
            <a:r>
              <a:rPr lang="en-US" dirty="0"/>
              <a:t>: JPA supports </a:t>
            </a:r>
            <a:r>
              <a:rPr lang="en-US" b="1" dirty="0"/>
              <a:t>transaction management</a:t>
            </a:r>
            <a:r>
              <a:rPr lang="en-US" dirty="0"/>
              <a:t>, ensuring that </a:t>
            </a:r>
            <a:r>
              <a:rPr lang="en-US" b="1" dirty="0"/>
              <a:t>database operations </a:t>
            </a:r>
            <a:r>
              <a:rPr lang="en-US" dirty="0"/>
              <a:t>are performed in a </a:t>
            </a:r>
            <a:r>
              <a:rPr lang="en-US" b="1" dirty="0"/>
              <a:t>consistent</a:t>
            </a:r>
            <a:r>
              <a:rPr lang="en-US" dirty="0"/>
              <a:t> and </a:t>
            </a:r>
            <a:r>
              <a:rPr lang="en-US" b="1" dirty="0"/>
              <a:t>reliable</a:t>
            </a:r>
            <a:r>
              <a:rPr lang="en-US" dirty="0"/>
              <a:t> manner. You can use </a:t>
            </a:r>
            <a:r>
              <a:rPr lang="en-US" b="1" dirty="0"/>
              <a:t>annotations</a:t>
            </a:r>
            <a:r>
              <a:rPr lang="en-US" dirty="0"/>
              <a:t> or </a:t>
            </a:r>
            <a:r>
              <a:rPr lang="en-US" b="1" dirty="0"/>
              <a:t>programmatically</a:t>
            </a:r>
            <a:r>
              <a:rPr lang="en-US" dirty="0"/>
              <a:t> </a:t>
            </a:r>
            <a:r>
              <a:rPr lang="en-US" b="1" dirty="0"/>
              <a:t>manage</a:t>
            </a:r>
            <a:r>
              <a:rPr lang="en-US" dirty="0"/>
              <a:t> </a:t>
            </a:r>
            <a:r>
              <a:rPr lang="en-US" b="1" dirty="0"/>
              <a:t>transactions</a:t>
            </a:r>
            <a:r>
              <a:rPr lang="en-US" dirty="0"/>
              <a:t>.</a:t>
            </a:r>
          </a:p>
          <a:p>
            <a:r>
              <a:rPr lang="en-US" b="1" dirty="0"/>
              <a:t>Relationships</a:t>
            </a:r>
            <a:r>
              <a:rPr lang="en-US" dirty="0"/>
              <a:t>: JPA allows </a:t>
            </a:r>
            <a:r>
              <a:rPr lang="en-US" dirty="0" smtClean="0"/>
              <a:t>us to </a:t>
            </a:r>
            <a:r>
              <a:rPr lang="en-US" dirty="0"/>
              <a:t>define </a:t>
            </a:r>
            <a:r>
              <a:rPr lang="en-US" b="1" dirty="0"/>
              <a:t>relationships</a:t>
            </a:r>
            <a:r>
              <a:rPr lang="en-US" dirty="0"/>
              <a:t> </a:t>
            </a:r>
            <a:r>
              <a:rPr lang="en-US" b="1" dirty="0"/>
              <a:t>between</a:t>
            </a:r>
            <a:r>
              <a:rPr lang="en-US" dirty="0"/>
              <a:t> </a:t>
            </a:r>
            <a:r>
              <a:rPr lang="en-US" b="1" dirty="0"/>
              <a:t>entity classes</a:t>
            </a:r>
            <a:r>
              <a:rPr lang="en-US" dirty="0"/>
              <a:t>, such as </a:t>
            </a:r>
            <a:r>
              <a:rPr lang="en-US" b="1" dirty="0"/>
              <a:t>one-to-one</a:t>
            </a:r>
            <a:r>
              <a:rPr lang="en-US" dirty="0"/>
              <a:t>, o</a:t>
            </a:r>
            <a:r>
              <a:rPr lang="en-US" b="1" dirty="0"/>
              <a:t>ne-to-many</a:t>
            </a:r>
            <a:r>
              <a:rPr lang="en-US" dirty="0"/>
              <a:t>, and </a:t>
            </a:r>
            <a:r>
              <a:rPr lang="en-US" b="1" dirty="0"/>
              <a:t>many-to-many</a:t>
            </a:r>
            <a:r>
              <a:rPr lang="en-US" dirty="0"/>
              <a:t> </a:t>
            </a:r>
            <a:r>
              <a:rPr lang="en-US" b="1" dirty="0"/>
              <a:t>relationships</a:t>
            </a:r>
            <a:r>
              <a:rPr lang="en-US" dirty="0"/>
              <a:t>, which are automatically </a:t>
            </a:r>
            <a:r>
              <a:rPr lang="en-US" b="1" dirty="0"/>
              <a:t>translated</a:t>
            </a:r>
            <a:r>
              <a:rPr lang="en-US" dirty="0"/>
              <a:t> into </a:t>
            </a:r>
            <a:r>
              <a:rPr lang="en-US" b="1" dirty="0"/>
              <a:t>appropriate database schema constructs</a:t>
            </a:r>
            <a:r>
              <a:rPr lang="en-US" dirty="0"/>
              <a:t>.</a:t>
            </a:r>
          </a:p>
          <a:p>
            <a:r>
              <a:rPr lang="en-US" b="1" dirty="0"/>
              <a:t>Caching</a:t>
            </a:r>
            <a:r>
              <a:rPr lang="en-US" dirty="0"/>
              <a:t>: JPA provides </a:t>
            </a:r>
            <a:r>
              <a:rPr lang="en-US" b="1" dirty="0"/>
              <a:t>caching mechanisms </a:t>
            </a:r>
            <a:r>
              <a:rPr lang="en-US" dirty="0"/>
              <a:t>to </a:t>
            </a:r>
            <a:r>
              <a:rPr lang="en-US" b="1" dirty="0"/>
              <a:t>improve performance </a:t>
            </a:r>
            <a:r>
              <a:rPr lang="en-US" dirty="0"/>
              <a:t>by </a:t>
            </a:r>
            <a:r>
              <a:rPr lang="en-US" b="1" dirty="0"/>
              <a:t>reducing</a:t>
            </a:r>
            <a:r>
              <a:rPr lang="en-US" dirty="0"/>
              <a:t> the need to </a:t>
            </a:r>
            <a:r>
              <a:rPr lang="en-US" b="1" dirty="0"/>
              <a:t>repeatedly</a:t>
            </a:r>
            <a:r>
              <a:rPr lang="en-US" dirty="0"/>
              <a:t> </a:t>
            </a:r>
            <a:r>
              <a:rPr lang="en-US" b="1" dirty="0"/>
              <a:t>retrieve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from the </a:t>
            </a:r>
            <a:r>
              <a:rPr lang="en-US" b="1" dirty="0"/>
              <a:t>database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5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JPA: The Bridge b/w Java Objects and Relational DB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primary purpose of JPA (Java Persistence API) is to </a:t>
            </a:r>
            <a:r>
              <a:rPr lang="en-US" b="1" dirty="0"/>
              <a:t>bridge</a:t>
            </a:r>
            <a:r>
              <a:rPr lang="en-US" dirty="0"/>
              <a:t> </a:t>
            </a:r>
            <a:r>
              <a:rPr lang="en-US" b="1" dirty="0"/>
              <a:t>the gap </a:t>
            </a:r>
            <a:r>
              <a:rPr lang="en-US" dirty="0"/>
              <a:t>between </a:t>
            </a:r>
            <a:r>
              <a:rPr lang="en-US" b="1" dirty="0"/>
              <a:t>Java objects </a:t>
            </a:r>
            <a:r>
              <a:rPr lang="en-US" dirty="0"/>
              <a:t>and </a:t>
            </a:r>
            <a:r>
              <a:rPr lang="en-US" b="1" dirty="0"/>
              <a:t>relational databases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achieves this by </a:t>
            </a:r>
            <a:r>
              <a:rPr lang="en-US" b="1" dirty="0"/>
              <a:t>providing</a:t>
            </a:r>
            <a:r>
              <a:rPr lang="en-US" dirty="0"/>
              <a:t> a set of </a:t>
            </a:r>
            <a:r>
              <a:rPr lang="en-US" b="1" dirty="0"/>
              <a:t>standardized APIs </a:t>
            </a:r>
            <a:r>
              <a:rPr lang="en-US" dirty="0"/>
              <a:t>and </a:t>
            </a:r>
            <a:r>
              <a:rPr lang="en-US" b="1" dirty="0"/>
              <a:t>tools</a:t>
            </a:r>
            <a:r>
              <a:rPr lang="en-US" dirty="0"/>
              <a:t> that allow developers to work with </a:t>
            </a:r>
            <a:r>
              <a:rPr lang="en-US" b="1" dirty="0"/>
              <a:t>Java objects </a:t>
            </a:r>
            <a:r>
              <a:rPr lang="en-US" dirty="0"/>
              <a:t>in </a:t>
            </a:r>
            <a:r>
              <a:rPr lang="en-US" b="1" dirty="0"/>
              <a:t>their application </a:t>
            </a:r>
            <a:r>
              <a:rPr lang="en-US" dirty="0"/>
              <a:t>code while seamlessly </a:t>
            </a:r>
            <a:r>
              <a:rPr lang="en-US" b="1" dirty="0"/>
              <a:t>persisting</a:t>
            </a:r>
            <a:r>
              <a:rPr lang="en-US" dirty="0"/>
              <a:t> and </a:t>
            </a:r>
            <a:r>
              <a:rPr lang="en-US" b="1" dirty="0"/>
              <a:t>retrieving data </a:t>
            </a:r>
            <a:r>
              <a:rPr lang="en-US" dirty="0"/>
              <a:t>from a </a:t>
            </a:r>
            <a:r>
              <a:rPr lang="en-US" b="1" dirty="0"/>
              <a:t>relational database. </a:t>
            </a:r>
            <a:endParaRPr lang="en-US" b="1" dirty="0" smtClean="0"/>
          </a:p>
          <a:p>
            <a:pPr lvl="1"/>
            <a:r>
              <a:rPr lang="en-IN" b="1" dirty="0"/>
              <a:t>Object-Relational Mapping (ORM</a:t>
            </a:r>
            <a:r>
              <a:rPr lang="en-IN" b="1" dirty="0" smtClean="0"/>
              <a:t>)</a:t>
            </a:r>
          </a:p>
          <a:p>
            <a:pPr lvl="1"/>
            <a:r>
              <a:rPr lang="en-IN" b="1" dirty="0"/>
              <a:t>Persistence </a:t>
            </a:r>
            <a:r>
              <a:rPr lang="en-IN" b="1" dirty="0" smtClean="0"/>
              <a:t>Context</a:t>
            </a:r>
          </a:p>
          <a:p>
            <a:pPr lvl="1"/>
            <a:r>
              <a:rPr lang="en-IN" b="1" dirty="0"/>
              <a:t>Query Language (JPQL</a:t>
            </a:r>
            <a:r>
              <a:rPr lang="en-IN" b="1" dirty="0" smtClean="0"/>
              <a:t>)</a:t>
            </a:r>
          </a:p>
          <a:p>
            <a:pPr lvl="1"/>
            <a:r>
              <a:rPr lang="en-IN" b="1" dirty="0"/>
              <a:t>Transaction </a:t>
            </a:r>
            <a:r>
              <a:rPr lang="en-IN" b="1" dirty="0" smtClean="0"/>
              <a:t>Management</a:t>
            </a:r>
          </a:p>
          <a:p>
            <a:pPr lvl="1"/>
            <a:r>
              <a:rPr lang="en-IN" b="1" dirty="0"/>
              <a:t>Relationship </a:t>
            </a:r>
            <a:r>
              <a:rPr lang="en-IN" b="1" dirty="0" smtClean="0"/>
              <a:t>Mapping</a:t>
            </a:r>
          </a:p>
          <a:p>
            <a:pPr lvl="1"/>
            <a:r>
              <a:rPr lang="en-IN" b="1" dirty="0"/>
              <a:t>Caching</a:t>
            </a:r>
            <a:endParaRPr lang="en-IN" b="1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1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Use JPA?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Advantages</a:t>
            </a:r>
            <a:r>
              <a:rPr lang="en-IN" dirty="0" smtClean="0"/>
              <a:t>:</a:t>
            </a:r>
          </a:p>
          <a:p>
            <a:pPr lvl="1"/>
            <a:r>
              <a:rPr lang="en-US" b="1" dirty="0"/>
              <a:t>Abstraction of Database Details: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b="1" dirty="0" smtClean="0"/>
              <a:t>JPA</a:t>
            </a:r>
            <a:r>
              <a:rPr lang="en-US" dirty="0" smtClean="0"/>
              <a:t> </a:t>
            </a:r>
            <a:r>
              <a:rPr lang="en-US" b="1" dirty="0"/>
              <a:t>abstracts</a:t>
            </a:r>
            <a:r>
              <a:rPr lang="en-US" dirty="0"/>
              <a:t> many of the </a:t>
            </a:r>
            <a:r>
              <a:rPr lang="en-US" b="1" dirty="0"/>
              <a:t>low-level details </a:t>
            </a:r>
            <a:r>
              <a:rPr lang="en-US" dirty="0"/>
              <a:t>of interacting with a </a:t>
            </a:r>
            <a:r>
              <a:rPr lang="en-US" b="1" dirty="0" smtClean="0"/>
              <a:t>relational database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Developers</a:t>
            </a:r>
            <a:r>
              <a:rPr lang="en-US" dirty="0"/>
              <a:t> can </a:t>
            </a:r>
            <a:r>
              <a:rPr lang="en-US" b="1" dirty="0"/>
              <a:t>work</a:t>
            </a:r>
            <a:r>
              <a:rPr lang="en-US" dirty="0"/>
              <a:t> with </a:t>
            </a:r>
            <a:r>
              <a:rPr lang="en-US" b="1" dirty="0"/>
              <a:t>Java objects </a:t>
            </a:r>
            <a:r>
              <a:rPr lang="en-US" dirty="0"/>
              <a:t>and </a:t>
            </a:r>
            <a:r>
              <a:rPr lang="en-US" b="1" dirty="0"/>
              <a:t>entity classes </a:t>
            </a:r>
            <a:r>
              <a:rPr lang="en-US" dirty="0"/>
              <a:t>instead </a:t>
            </a:r>
            <a:r>
              <a:rPr lang="en-US" b="1" dirty="0"/>
              <a:t>of writing SQL queries </a:t>
            </a:r>
            <a:r>
              <a:rPr lang="en-US" dirty="0"/>
              <a:t>and handling database-specific operations</a:t>
            </a:r>
            <a:endParaRPr lang="en-IN" dirty="0" smtClean="0"/>
          </a:p>
          <a:p>
            <a:pPr lvl="1"/>
            <a:r>
              <a:rPr lang="en-IN" b="1" dirty="0" smtClean="0"/>
              <a:t>Simplifies Database </a:t>
            </a:r>
            <a:r>
              <a:rPr lang="en-IN" b="1" dirty="0"/>
              <a:t>O</a:t>
            </a:r>
            <a:r>
              <a:rPr lang="en-IN" b="1" dirty="0" smtClean="0"/>
              <a:t>perations</a:t>
            </a:r>
            <a:r>
              <a:rPr lang="en-IN" dirty="0" smtClean="0"/>
              <a:t>:</a:t>
            </a:r>
          </a:p>
          <a:p>
            <a:pPr lvl="2"/>
            <a:r>
              <a:rPr lang="en-US" dirty="0"/>
              <a:t>JPA provides a </a:t>
            </a:r>
            <a:r>
              <a:rPr lang="en-US" b="1" dirty="0"/>
              <a:t>powerful</a:t>
            </a:r>
            <a:r>
              <a:rPr lang="en-US" dirty="0"/>
              <a:t> </a:t>
            </a:r>
            <a:r>
              <a:rPr lang="en-US" b="1" dirty="0"/>
              <a:t>ORM</a:t>
            </a:r>
            <a:r>
              <a:rPr lang="en-US" dirty="0"/>
              <a:t> </a:t>
            </a:r>
            <a:r>
              <a:rPr lang="en-US" b="1" dirty="0"/>
              <a:t>framework</a:t>
            </a:r>
            <a:r>
              <a:rPr lang="en-US" dirty="0"/>
              <a:t> that </a:t>
            </a:r>
            <a:r>
              <a:rPr lang="en-US" b="1" dirty="0"/>
              <a:t>automatically</a:t>
            </a:r>
            <a:r>
              <a:rPr lang="en-US" dirty="0"/>
              <a:t> maps </a:t>
            </a:r>
            <a:r>
              <a:rPr lang="en-US" b="1" dirty="0"/>
              <a:t>Java objects </a:t>
            </a:r>
            <a:r>
              <a:rPr lang="en-US" dirty="0"/>
              <a:t>to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tables</a:t>
            </a:r>
            <a:r>
              <a:rPr lang="en-US" dirty="0"/>
              <a:t> and </a:t>
            </a:r>
            <a:r>
              <a:rPr lang="en-US" b="1" dirty="0" smtClean="0"/>
              <a:t>columns</a:t>
            </a:r>
          </a:p>
          <a:p>
            <a:pPr lvl="1"/>
            <a:r>
              <a:rPr lang="en-US" b="1" dirty="0"/>
              <a:t>Portability: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JPA </a:t>
            </a:r>
            <a:r>
              <a:rPr lang="en-US" dirty="0"/>
              <a:t>is a standardized API, which means </a:t>
            </a:r>
            <a:r>
              <a:rPr lang="en-US" b="1" dirty="0"/>
              <a:t>you can write code </a:t>
            </a:r>
            <a:r>
              <a:rPr lang="en-US" dirty="0"/>
              <a:t>that is </a:t>
            </a:r>
            <a:r>
              <a:rPr lang="en-US" b="1" dirty="0"/>
              <a:t>independent</a:t>
            </a:r>
            <a:r>
              <a:rPr lang="en-US" dirty="0"/>
              <a:t> of the </a:t>
            </a:r>
            <a:r>
              <a:rPr lang="en-US" b="1" dirty="0"/>
              <a:t>underlying</a:t>
            </a:r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. </a:t>
            </a:r>
            <a:endParaRPr lang="en-IN" b="1" dirty="0"/>
          </a:p>
          <a:p>
            <a:pPr lvl="1"/>
            <a:r>
              <a:rPr lang="en-IN" b="1" dirty="0"/>
              <a:t>Reduces </a:t>
            </a:r>
            <a:r>
              <a:rPr lang="en-IN" b="1" dirty="0" smtClean="0"/>
              <a:t>Boilerplate </a:t>
            </a:r>
            <a:r>
              <a:rPr lang="en-IN" b="1" dirty="0"/>
              <a:t>C</a:t>
            </a:r>
            <a:r>
              <a:rPr lang="en-IN" b="1" dirty="0" smtClean="0"/>
              <a:t>ode:</a:t>
            </a:r>
          </a:p>
          <a:p>
            <a:pPr lvl="2"/>
            <a:r>
              <a:rPr lang="en-US" dirty="0"/>
              <a:t>JPA </a:t>
            </a:r>
            <a:r>
              <a:rPr lang="en-US" b="1" dirty="0"/>
              <a:t>reduces</a:t>
            </a:r>
            <a:r>
              <a:rPr lang="en-US" dirty="0"/>
              <a:t> the </a:t>
            </a:r>
            <a:r>
              <a:rPr lang="en-US" b="1" dirty="0"/>
              <a:t>amount</a:t>
            </a:r>
            <a:r>
              <a:rPr lang="en-US" dirty="0"/>
              <a:t> of </a:t>
            </a:r>
            <a:r>
              <a:rPr lang="en-US" b="1" dirty="0"/>
              <a:t>repetitive</a:t>
            </a:r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access</a:t>
            </a:r>
            <a:r>
              <a:rPr lang="en-US" dirty="0"/>
              <a:t> code that </a:t>
            </a:r>
            <a:r>
              <a:rPr lang="en-US" b="1" dirty="0"/>
              <a:t>developers</a:t>
            </a:r>
            <a:r>
              <a:rPr lang="en-US" dirty="0"/>
              <a:t> need to </a:t>
            </a:r>
            <a:r>
              <a:rPr lang="en-US" b="1" dirty="0" smtClean="0"/>
              <a:t>write.</a:t>
            </a:r>
            <a:endParaRPr lang="en-IN" b="1" dirty="0"/>
          </a:p>
          <a:p>
            <a:pPr lvl="1"/>
            <a:r>
              <a:rPr lang="en-IN" b="1" dirty="0" smtClean="0"/>
              <a:t>Database Agnostic:</a:t>
            </a:r>
          </a:p>
          <a:p>
            <a:pPr lvl="2"/>
            <a:r>
              <a:rPr lang="en-US" dirty="0" smtClean="0"/>
              <a:t>With JPA, we can write </a:t>
            </a:r>
            <a:r>
              <a:rPr lang="en-US" b="1" dirty="0" smtClean="0"/>
              <a:t>database-agnostic</a:t>
            </a:r>
            <a:r>
              <a:rPr lang="en-US" dirty="0" smtClean="0"/>
              <a:t> code, which means your </a:t>
            </a:r>
            <a:r>
              <a:rPr lang="en-US" b="1" dirty="0" smtClean="0"/>
              <a:t>application</a:t>
            </a:r>
            <a:r>
              <a:rPr lang="en-US" dirty="0" smtClean="0"/>
              <a:t> can </a:t>
            </a:r>
            <a:r>
              <a:rPr lang="en-US" b="1" dirty="0" smtClean="0"/>
              <a:t>work</a:t>
            </a:r>
            <a:r>
              <a:rPr lang="en-US" dirty="0" smtClean="0"/>
              <a:t> with </a:t>
            </a:r>
            <a:r>
              <a:rPr lang="en-US" b="1" dirty="0" smtClean="0"/>
              <a:t>different</a:t>
            </a:r>
            <a:r>
              <a:rPr lang="en-US" dirty="0" smtClean="0"/>
              <a:t> </a:t>
            </a:r>
            <a:r>
              <a:rPr lang="en-US" b="1" dirty="0" smtClean="0"/>
              <a:t>databases</a:t>
            </a:r>
            <a:r>
              <a:rPr lang="en-US" dirty="0" smtClean="0"/>
              <a:t>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b="1" dirty="0" smtClean="0"/>
              <a:t>major</a:t>
            </a:r>
            <a:r>
              <a:rPr lang="en-US" dirty="0" smtClean="0"/>
              <a:t> code </a:t>
            </a:r>
            <a:r>
              <a:rPr lang="en-US" b="1" dirty="0" smtClean="0"/>
              <a:t>modifications</a:t>
            </a:r>
            <a:r>
              <a:rPr lang="en-US" dirty="0" smtClean="0"/>
              <a:t>.</a:t>
            </a:r>
            <a:endParaRPr lang="en-IN" dirty="0"/>
          </a:p>
          <a:p>
            <a:pPr lvl="1"/>
            <a:r>
              <a:rPr lang="en-IN" b="1" dirty="0"/>
              <a:t>Transaction Management</a:t>
            </a:r>
            <a:r>
              <a:rPr lang="en-IN" b="1" dirty="0" smtClean="0"/>
              <a:t>:</a:t>
            </a:r>
          </a:p>
          <a:p>
            <a:pPr lvl="2"/>
            <a:r>
              <a:rPr lang="en-US" dirty="0"/>
              <a:t>JPA provides </a:t>
            </a:r>
            <a:r>
              <a:rPr lang="en-US" b="1" dirty="0"/>
              <a:t>built-in transaction management capabilities</a:t>
            </a:r>
            <a:r>
              <a:rPr lang="en-US" dirty="0"/>
              <a:t>, </a:t>
            </a:r>
            <a:r>
              <a:rPr lang="en-US" b="1" dirty="0"/>
              <a:t>ensuring</a:t>
            </a:r>
            <a:r>
              <a:rPr lang="en-US" dirty="0"/>
              <a:t> that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operations</a:t>
            </a:r>
            <a:r>
              <a:rPr lang="en-US" dirty="0"/>
              <a:t> are </a:t>
            </a:r>
            <a:r>
              <a:rPr lang="en-US" b="1" dirty="0"/>
              <a:t>performed</a:t>
            </a:r>
            <a:r>
              <a:rPr lang="en-US" dirty="0"/>
              <a:t> in a </a:t>
            </a:r>
            <a:r>
              <a:rPr lang="en-US" b="1" dirty="0"/>
              <a:t>consistent</a:t>
            </a:r>
            <a:r>
              <a:rPr lang="en-US" dirty="0"/>
              <a:t> and </a:t>
            </a:r>
            <a:r>
              <a:rPr lang="en-US" b="1" dirty="0"/>
              <a:t>reliable manner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This helps maintain data </a:t>
            </a:r>
            <a:r>
              <a:rPr lang="en-US" b="1" dirty="0"/>
              <a:t>integrity</a:t>
            </a:r>
            <a:r>
              <a:rPr lang="en-US" dirty="0"/>
              <a:t> and </a:t>
            </a:r>
            <a:r>
              <a:rPr lang="en-US" b="1" dirty="0"/>
              <a:t>consistency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9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JPA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architecture</a:t>
            </a:r>
            <a:r>
              <a:rPr lang="en-US" dirty="0"/>
              <a:t> of </a:t>
            </a:r>
            <a:r>
              <a:rPr lang="en-US" b="1" dirty="0"/>
              <a:t>JPA</a:t>
            </a:r>
            <a:r>
              <a:rPr lang="en-US" dirty="0"/>
              <a:t> (</a:t>
            </a:r>
            <a:r>
              <a:rPr lang="en-US" b="1" dirty="0"/>
              <a:t>Java Persistence API</a:t>
            </a:r>
            <a:r>
              <a:rPr lang="en-US" dirty="0"/>
              <a:t>) consists of </a:t>
            </a:r>
            <a:r>
              <a:rPr lang="en-US" b="1" dirty="0"/>
              <a:t>several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b="1" dirty="0"/>
              <a:t>components</a:t>
            </a:r>
            <a:r>
              <a:rPr lang="en-US" dirty="0"/>
              <a:t> that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en-US" b="1" dirty="0"/>
              <a:t>together</a:t>
            </a:r>
            <a:r>
              <a:rPr lang="en-US" dirty="0"/>
              <a:t> to </a:t>
            </a:r>
            <a:r>
              <a:rPr lang="en-US" b="1" dirty="0"/>
              <a:t>enable</a:t>
            </a:r>
            <a:r>
              <a:rPr lang="en-US" dirty="0"/>
              <a:t> the </a:t>
            </a:r>
            <a:r>
              <a:rPr lang="en-US" b="1" dirty="0"/>
              <a:t>mapping</a:t>
            </a:r>
            <a:r>
              <a:rPr lang="en-US" dirty="0"/>
              <a:t> of </a:t>
            </a:r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b="1" dirty="0"/>
              <a:t>objects</a:t>
            </a:r>
            <a:r>
              <a:rPr lang="en-US" dirty="0"/>
              <a:t> to </a:t>
            </a:r>
            <a:r>
              <a:rPr lang="en-US" b="1" dirty="0"/>
              <a:t>relational</a:t>
            </a:r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 smtClean="0"/>
              <a:t>tables.</a:t>
            </a:r>
          </a:p>
          <a:p>
            <a:pPr lvl="1"/>
            <a:r>
              <a:rPr lang="en-IN" b="1" dirty="0"/>
              <a:t>Entity </a:t>
            </a:r>
            <a:r>
              <a:rPr lang="en-IN" b="1" dirty="0" smtClean="0"/>
              <a:t>Classes:</a:t>
            </a:r>
            <a:r>
              <a:rPr lang="en-US" dirty="0"/>
              <a:t>Entity classes represent objects that are persisted in the </a:t>
            </a:r>
            <a:r>
              <a:rPr lang="en-US" dirty="0" smtClean="0"/>
              <a:t>database.</a:t>
            </a:r>
          </a:p>
          <a:p>
            <a:pPr lvl="1"/>
            <a:r>
              <a:rPr lang="en-US" b="1" dirty="0" err="1"/>
              <a:t>EntityManagerFactory</a:t>
            </a:r>
            <a:r>
              <a:rPr lang="en-US" b="1" dirty="0"/>
              <a:t>:</a:t>
            </a:r>
            <a:r>
              <a:rPr lang="en-US" dirty="0"/>
              <a:t> The </a:t>
            </a:r>
            <a:r>
              <a:rPr lang="en-US" dirty="0" err="1"/>
              <a:t>EntityManagerFactory</a:t>
            </a:r>
            <a:r>
              <a:rPr lang="en-US" dirty="0"/>
              <a:t> is a heavyweight, thread-safe factory that creates </a:t>
            </a:r>
            <a:r>
              <a:rPr lang="en-US" dirty="0" err="1"/>
              <a:t>EntityManager</a:t>
            </a:r>
            <a:r>
              <a:rPr lang="en-US" dirty="0"/>
              <a:t> instances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EntityManager</a:t>
            </a:r>
            <a:r>
              <a:rPr lang="en-US" b="1" dirty="0"/>
              <a:t>:</a:t>
            </a:r>
            <a:r>
              <a:rPr lang="en-US" dirty="0"/>
              <a:t> The </a:t>
            </a:r>
            <a:r>
              <a:rPr lang="en-US" b="1" dirty="0" err="1"/>
              <a:t>EntityManager</a:t>
            </a:r>
            <a:r>
              <a:rPr lang="en-US" dirty="0"/>
              <a:t> is a </a:t>
            </a:r>
            <a:r>
              <a:rPr lang="en-US" b="1" dirty="0"/>
              <a:t>lightweight</a:t>
            </a:r>
            <a:r>
              <a:rPr lang="en-US" dirty="0"/>
              <a:t>, </a:t>
            </a:r>
            <a:r>
              <a:rPr lang="en-US" b="1" dirty="0"/>
              <a:t>non-thread-safe</a:t>
            </a:r>
            <a:r>
              <a:rPr lang="en-US" dirty="0"/>
              <a:t> object that manages the </a:t>
            </a:r>
            <a:r>
              <a:rPr lang="en-US" b="1" dirty="0"/>
              <a:t>lifecycle</a:t>
            </a:r>
            <a:r>
              <a:rPr lang="en-US" dirty="0"/>
              <a:t> of </a:t>
            </a:r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b="1" dirty="0"/>
              <a:t>objects</a:t>
            </a:r>
            <a:r>
              <a:rPr lang="en-US" dirty="0"/>
              <a:t> and is </a:t>
            </a:r>
            <a:r>
              <a:rPr lang="en-US" b="1" dirty="0"/>
              <a:t>responsible</a:t>
            </a:r>
            <a:r>
              <a:rPr lang="en-US" dirty="0"/>
              <a:t> for </a:t>
            </a:r>
            <a:r>
              <a:rPr lang="en-US" b="1" dirty="0"/>
              <a:t>performing</a:t>
            </a:r>
            <a:r>
              <a:rPr lang="en-US" dirty="0"/>
              <a:t> </a:t>
            </a:r>
            <a:r>
              <a:rPr lang="en-US" b="1" dirty="0"/>
              <a:t>CRUD</a:t>
            </a:r>
            <a:r>
              <a:rPr lang="en-US" dirty="0"/>
              <a:t> (</a:t>
            </a:r>
            <a:r>
              <a:rPr lang="en-US" b="1" dirty="0"/>
              <a:t>Create, Read, Update, Delete</a:t>
            </a:r>
            <a:r>
              <a:rPr lang="en-US" dirty="0"/>
              <a:t>) </a:t>
            </a:r>
            <a:r>
              <a:rPr lang="en-US" b="1" dirty="0"/>
              <a:t>operations</a:t>
            </a:r>
            <a:r>
              <a:rPr lang="en-US" dirty="0"/>
              <a:t> on the </a:t>
            </a:r>
            <a:r>
              <a:rPr lang="en-US" b="1" dirty="0"/>
              <a:t>database</a:t>
            </a:r>
            <a:r>
              <a:rPr lang="en-US" dirty="0" smtClean="0"/>
              <a:t>.</a:t>
            </a:r>
          </a:p>
          <a:p>
            <a:pPr lvl="1"/>
            <a:r>
              <a:rPr lang="en-IN" b="1" dirty="0"/>
              <a:t>Persistence </a:t>
            </a:r>
            <a:r>
              <a:rPr lang="en-IN" b="1" dirty="0" smtClean="0"/>
              <a:t>Unit:</a:t>
            </a:r>
            <a:r>
              <a:rPr lang="en-US" dirty="0"/>
              <a:t>A persistence unit is a </a:t>
            </a:r>
            <a:r>
              <a:rPr lang="en-US" b="1" dirty="0"/>
              <a:t>logical</a:t>
            </a:r>
            <a:r>
              <a:rPr lang="en-US" dirty="0"/>
              <a:t> </a:t>
            </a:r>
            <a:r>
              <a:rPr lang="en-US" b="1" dirty="0"/>
              <a:t>grouping</a:t>
            </a:r>
            <a:r>
              <a:rPr lang="en-US" dirty="0"/>
              <a:t> of </a:t>
            </a:r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b="1" dirty="0"/>
              <a:t>classes</a:t>
            </a:r>
            <a:r>
              <a:rPr lang="en-US" dirty="0"/>
              <a:t> and their </a:t>
            </a:r>
            <a:r>
              <a:rPr lang="en-US" b="1" dirty="0"/>
              <a:t>associated</a:t>
            </a:r>
            <a:r>
              <a:rPr lang="en-US" dirty="0"/>
              <a:t> </a:t>
            </a:r>
            <a:r>
              <a:rPr lang="en-US" b="1" dirty="0" smtClean="0"/>
              <a:t>configuration.</a:t>
            </a:r>
          </a:p>
          <a:p>
            <a:pPr lvl="2"/>
            <a:r>
              <a:rPr lang="en-US" dirty="0"/>
              <a:t>It is defined in a </a:t>
            </a:r>
            <a:r>
              <a:rPr lang="en-US" b="1" dirty="0"/>
              <a:t>persistence.xml</a:t>
            </a:r>
            <a:r>
              <a:rPr lang="en-US" dirty="0"/>
              <a:t> file </a:t>
            </a:r>
            <a:r>
              <a:rPr lang="en-US" b="1" dirty="0"/>
              <a:t>within</a:t>
            </a:r>
            <a:r>
              <a:rPr lang="en-US" dirty="0"/>
              <a:t> the </a:t>
            </a:r>
            <a:r>
              <a:rPr lang="en-US" b="1" dirty="0"/>
              <a:t>application</a:t>
            </a:r>
            <a:r>
              <a:rPr lang="en-US" dirty="0"/>
              <a:t> and </a:t>
            </a:r>
            <a:r>
              <a:rPr lang="en-US" b="1" dirty="0"/>
              <a:t>specifies</a:t>
            </a:r>
            <a:r>
              <a:rPr lang="en-US" dirty="0"/>
              <a:t> the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connection</a:t>
            </a:r>
            <a:r>
              <a:rPr lang="en-US" dirty="0"/>
              <a:t> </a:t>
            </a:r>
            <a:r>
              <a:rPr lang="en-US" b="1" dirty="0" smtClean="0"/>
              <a:t>details.</a:t>
            </a:r>
            <a:endParaRPr lang="en-IN" b="1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1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JPA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Entity Manager Provider (Provider Implementation</a:t>
            </a:r>
            <a:r>
              <a:rPr lang="en-IN" b="1" dirty="0" smtClean="0"/>
              <a:t>):</a:t>
            </a:r>
          </a:p>
          <a:p>
            <a:pPr lvl="1"/>
            <a:r>
              <a:rPr lang="en-US" b="1" dirty="0"/>
              <a:t>JPA</a:t>
            </a:r>
            <a:r>
              <a:rPr lang="en-US" dirty="0"/>
              <a:t> is a </a:t>
            </a:r>
            <a:r>
              <a:rPr lang="en-US" b="1" dirty="0"/>
              <a:t>specification</a:t>
            </a:r>
            <a:r>
              <a:rPr lang="en-US" dirty="0"/>
              <a:t>, and </a:t>
            </a:r>
            <a:r>
              <a:rPr lang="en-US" b="1" dirty="0"/>
              <a:t>different</a:t>
            </a:r>
            <a:r>
              <a:rPr lang="en-US" dirty="0"/>
              <a:t> providers </a:t>
            </a:r>
            <a:r>
              <a:rPr lang="en-US" b="1" dirty="0"/>
              <a:t>implement</a:t>
            </a:r>
            <a:r>
              <a:rPr lang="en-US" dirty="0"/>
              <a:t> it. </a:t>
            </a:r>
            <a:endParaRPr lang="en-US" dirty="0" smtClean="0"/>
          </a:p>
          <a:p>
            <a:pPr lvl="1"/>
            <a:r>
              <a:rPr lang="en-US" dirty="0" smtClean="0"/>
              <a:t>Examples </a:t>
            </a:r>
            <a:r>
              <a:rPr lang="en-US" dirty="0"/>
              <a:t>of popular JPA providers include </a:t>
            </a:r>
            <a:r>
              <a:rPr lang="en-US" b="1" dirty="0"/>
              <a:t>Hibernate</a:t>
            </a:r>
            <a:r>
              <a:rPr lang="en-US" dirty="0"/>
              <a:t>, </a:t>
            </a:r>
            <a:r>
              <a:rPr lang="en-US" b="1" dirty="0" err="1"/>
              <a:t>EclipseLink</a:t>
            </a:r>
            <a:r>
              <a:rPr lang="en-US" dirty="0"/>
              <a:t>, and </a:t>
            </a:r>
            <a:r>
              <a:rPr lang="en-US" b="1" dirty="0" err="1"/>
              <a:t>OpenJPA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provider offers </a:t>
            </a:r>
            <a:r>
              <a:rPr lang="en-US" b="1" dirty="0"/>
              <a:t>its</a:t>
            </a:r>
            <a:r>
              <a:rPr lang="en-US" dirty="0"/>
              <a:t>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 err="1"/>
              <a:t>EntityManagerFactory</a:t>
            </a:r>
            <a:r>
              <a:rPr lang="en-US" dirty="0"/>
              <a:t> and </a:t>
            </a:r>
            <a:r>
              <a:rPr lang="en-US" b="1" dirty="0" err="1"/>
              <a:t>EntityManager</a:t>
            </a:r>
            <a:r>
              <a:rPr lang="en-US" dirty="0"/>
              <a:t>, which is </a:t>
            </a:r>
            <a:r>
              <a:rPr lang="en-US" b="1" dirty="0"/>
              <a:t>responsible</a:t>
            </a:r>
            <a:r>
              <a:rPr lang="en-US" dirty="0"/>
              <a:t> for </a:t>
            </a:r>
            <a:r>
              <a:rPr lang="en-US" b="1" dirty="0"/>
              <a:t>interacting</a:t>
            </a:r>
            <a:r>
              <a:rPr lang="en-US" dirty="0"/>
              <a:t> with the </a:t>
            </a:r>
            <a:r>
              <a:rPr lang="en-US" b="1" dirty="0"/>
              <a:t>database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entity objects.</a:t>
            </a:r>
          </a:p>
          <a:p>
            <a:r>
              <a:rPr lang="en-US" b="1" dirty="0"/>
              <a:t>Transaction Manager: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JPA </a:t>
            </a:r>
            <a:r>
              <a:rPr lang="en-US" dirty="0"/>
              <a:t>applications often use a </a:t>
            </a:r>
            <a:r>
              <a:rPr lang="en-US" b="1" dirty="0"/>
              <a:t>transaction</a:t>
            </a:r>
            <a:r>
              <a:rPr lang="en-US" dirty="0"/>
              <a:t> </a:t>
            </a:r>
            <a:r>
              <a:rPr lang="en-US" b="1" dirty="0"/>
              <a:t>manager</a:t>
            </a:r>
            <a:r>
              <a:rPr lang="en-US" dirty="0"/>
              <a:t>, which can be </a:t>
            </a:r>
            <a:r>
              <a:rPr lang="en-US" b="1" dirty="0"/>
              <a:t>part</a:t>
            </a:r>
            <a:r>
              <a:rPr lang="en-US" dirty="0"/>
              <a:t> of the </a:t>
            </a:r>
            <a:r>
              <a:rPr lang="en-US" b="1" dirty="0"/>
              <a:t>Java EE container </a:t>
            </a:r>
            <a:r>
              <a:rPr lang="en-US" dirty="0"/>
              <a:t>or </a:t>
            </a:r>
            <a:r>
              <a:rPr lang="en-US" b="1" dirty="0"/>
              <a:t>provided</a:t>
            </a:r>
            <a:r>
              <a:rPr lang="en-US" dirty="0"/>
              <a:t> by a </a:t>
            </a:r>
            <a:r>
              <a:rPr lang="en-US" b="1" dirty="0"/>
              <a:t>framework</a:t>
            </a:r>
            <a:r>
              <a:rPr lang="en-US" dirty="0"/>
              <a:t> like </a:t>
            </a:r>
            <a:r>
              <a:rPr lang="en-US" b="1" dirty="0"/>
              <a:t>Spring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transaction manager </a:t>
            </a:r>
            <a:r>
              <a:rPr lang="en-US" dirty="0"/>
              <a:t>ensures that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operations</a:t>
            </a:r>
            <a:r>
              <a:rPr lang="en-US" dirty="0"/>
              <a:t> are </a:t>
            </a:r>
            <a:r>
              <a:rPr lang="en-US" b="1" dirty="0"/>
              <a:t>performed</a:t>
            </a:r>
            <a:r>
              <a:rPr lang="en-US" dirty="0"/>
              <a:t> within a </a:t>
            </a:r>
            <a:r>
              <a:rPr lang="en-US" b="1" dirty="0"/>
              <a:t>transaction</a:t>
            </a:r>
            <a:r>
              <a:rPr lang="en-US" dirty="0"/>
              <a:t> </a:t>
            </a:r>
            <a:r>
              <a:rPr lang="en-US" b="1" dirty="0"/>
              <a:t>context</a:t>
            </a:r>
            <a:r>
              <a:rPr lang="en-US" dirty="0"/>
              <a:t>, </a:t>
            </a:r>
            <a:r>
              <a:rPr lang="en-US" b="1" dirty="0"/>
              <a:t>providing</a:t>
            </a:r>
            <a:r>
              <a:rPr lang="en-US" dirty="0"/>
              <a:t> </a:t>
            </a:r>
            <a:r>
              <a:rPr lang="en-US" b="1" dirty="0"/>
              <a:t>ACID</a:t>
            </a:r>
            <a:r>
              <a:rPr lang="en-US" dirty="0"/>
              <a:t> (Atomicity, Consistency, Isolation, Durability) properties</a:t>
            </a:r>
            <a:r>
              <a:rPr lang="en-US" dirty="0" smtClean="0"/>
              <a:t>.</a:t>
            </a:r>
          </a:p>
          <a:p>
            <a:r>
              <a:rPr lang="en-US" b="1" dirty="0"/>
              <a:t>Persistence Context: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persistence</a:t>
            </a:r>
            <a:r>
              <a:rPr lang="en-US" dirty="0"/>
              <a:t> </a:t>
            </a:r>
            <a:r>
              <a:rPr lang="en-US" b="1" dirty="0"/>
              <a:t>context</a:t>
            </a:r>
            <a:r>
              <a:rPr lang="en-US" dirty="0"/>
              <a:t> is a </a:t>
            </a:r>
            <a:r>
              <a:rPr lang="en-US" b="1" dirty="0"/>
              <a:t>first-level</a:t>
            </a:r>
            <a:r>
              <a:rPr lang="en-US" dirty="0"/>
              <a:t> </a:t>
            </a:r>
            <a:r>
              <a:rPr lang="en-US" b="1" dirty="0"/>
              <a:t>cache</a:t>
            </a:r>
            <a:r>
              <a:rPr lang="en-US" dirty="0"/>
              <a:t> </a:t>
            </a:r>
            <a:r>
              <a:rPr lang="en-US" b="1" dirty="0"/>
              <a:t>managed</a:t>
            </a:r>
            <a:r>
              <a:rPr lang="en-US" dirty="0"/>
              <a:t> by the </a:t>
            </a:r>
            <a:r>
              <a:rPr lang="en-US" b="1" dirty="0" err="1"/>
              <a:t>EntityManager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b="1" dirty="0"/>
              <a:t>keeps</a:t>
            </a:r>
            <a:r>
              <a:rPr lang="en-US" dirty="0"/>
              <a:t> </a:t>
            </a:r>
            <a:r>
              <a:rPr lang="en-US" b="1" dirty="0"/>
              <a:t>track</a:t>
            </a:r>
            <a:r>
              <a:rPr lang="en-US" dirty="0"/>
              <a:t> of </a:t>
            </a:r>
            <a:r>
              <a:rPr lang="en-US" b="1" dirty="0"/>
              <a:t>managed</a:t>
            </a:r>
            <a:r>
              <a:rPr lang="en-US" dirty="0"/>
              <a:t> </a:t>
            </a:r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b="1" dirty="0"/>
              <a:t>objects</a:t>
            </a:r>
            <a:r>
              <a:rPr lang="en-US" dirty="0"/>
              <a:t> and their </a:t>
            </a:r>
            <a:r>
              <a:rPr lang="en-US" b="1" dirty="0"/>
              <a:t>state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changes made to </a:t>
            </a:r>
            <a:r>
              <a:rPr lang="en-US" b="1" dirty="0"/>
              <a:t>entity objects </a:t>
            </a:r>
            <a:r>
              <a:rPr lang="en-US" dirty="0"/>
              <a:t>within the </a:t>
            </a:r>
            <a:r>
              <a:rPr lang="en-US" b="1" dirty="0"/>
              <a:t>persistence</a:t>
            </a:r>
            <a:r>
              <a:rPr lang="en-US" dirty="0"/>
              <a:t> </a:t>
            </a:r>
            <a:r>
              <a:rPr lang="en-US" b="1" dirty="0"/>
              <a:t>context</a:t>
            </a:r>
            <a:r>
              <a:rPr lang="en-US" dirty="0"/>
              <a:t> are </a:t>
            </a: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b="1" dirty="0"/>
              <a:t>synchronized</a:t>
            </a:r>
            <a:r>
              <a:rPr lang="en-US" dirty="0"/>
              <a:t> with the </a:t>
            </a:r>
            <a:r>
              <a:rPr lang="en-US" b="1" dirty="0"/>
              <a:t>database</a:t>
            </a:r>
            <a:r>
              <a:rPr lang="en-US" dirty="0"/>
              <a:t> when a </a:t>
            </a:r>
            <a:r>
              <a:rPr lang="en-US" b="1" dirty="0"/>
              <a:t>transaction</a:t>
            </a:r>
            <a:r>
              <a:rPr lang="en-US" dirty="0"/>
              <a:t> is </a:t>
            </a:r>
            <a:r>
              <a:rPr lang="en-US" b="1" dirty="0"/>
              <a:t>committed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8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JPA Class Level Architecture</a:t>
            </a:r>
            <a:endParaRPr lang="en-IN" b="1" dirty="0"/>
          </a:p>
        </p:txBody>
      </p:sp>
      <p:pic>
        <p:nvPicPr>
          <p:cNvPr id="4098" name="Picture 2" descr="JPA Class Level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367756"/>
            <a:ext cx="5524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1551</Words>
  <Application>Microsoft Office PowerPoint</Application>
  <PresentationFormat>Widescreen</PresentationFormat>
  <Paragraphs>167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Mastering Persistence: JPA and Hibernate Unleashed</vt:lpstr>
      <vt:lpstr>Day 24: Agenda</vt:lpstr>
      <vt:lpstr>What is JPA?</vt:lpstr>
      <vt:lpstr>Key Features of JPA</vt:lpstr>
      <vt:lpstr>JPA: The Bridge b/w Java Objects and Relational DB</vt:lpstr>
      <vt:lpstr>Why Use JPA?</vt:lpstr>
      <vt:lpstr>JPA Architecture</vt:lpstr>
      <vt:lpstr>JPA Architecture</vt:lpstr>
      <vt:lpstr>JPA Class Level Architecture</vt:lpstr>
      <vt:lpstr>JPA Class Relationships</vt:lpstr>
      <vt:lpstr>Flow of JPA Operations</vt:lpstr>
      <vt:lpstr>JPA Annotations</vt:lpstr>
      <vt:lpstr>Basic JPA Annotations</vt:lpstr>
      <vt:lpstr>Basic JPA Annotations</vt:lpstr>
      <vt:lpstr>Basic JPA Annotations</vt:lpstr>
      <vt:lpstr>Basic JPA Annotations</vt:lpstr>
      <vt:lpstr>JPA Entity Relationships</vt:lpstr>
      <vt:lpstr>Entity Relationships</vt:lpstr>
      <vt:lpstr>Entity Relationships</vt:lpstr>
      <vt:lpstr>Entity Relationships</vt:lpstr>
      <vt:lpstr>Entity Relationships</vt:lpstr>
      <vt:lpstr>Agenda Day 3 : JPA and Hibernate</vt:lpstr>
      <vt:lpstr>Entity Relationships</vt:lpstr>
      <vt:lpstr>JPA Queries</vt:lpstr>
      <vt:lpstr>JPA Entity States</vt:lpstr>
      <vt:lpstr>Entity States</vt:lpstr>
      <vt:lpstr>Transient State</vt:lpstr>
      <vt:lpstr>Example Transient State</vt:lpstr>
      <vt:lpstr>Persistent/Managed State</vt:lpstr>
      <vt:lpstr>Example Persistent State</vt:lpstr>
      <vt:lpstr>Detached State</vt:lpstr>
      <vt:lpstr>Example Detached State</vt:lpstr>
      <vt:lpstr>Removed (Deleted) State:</vt:lpstr>
      <vt:lpstr>Example Removed State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 &amp; JSP Express: Fast-Track to Web Development</dc:title>
  <dc:creator>Ashok, Bharath</dc:creator>
  <cp:lastModifiedBy>Ashok, Bharath</cp:lastModifiedBy>
  <cp:revision>77</cp:revision>
  <dcterms:created xsi:type="dcterms:W3CDTF">2023-09-13T17:31:41Z</dcterms:created>
  <dcterms:modified xsi:type="dcterms:W3CDTF">2023-09-20T00:14:20Z</dcterms:modified>
</cp:coreProperties>
</file>