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93" r:id="rId4"/>
    <p:sldId id="29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80" r:id="rId15"/>
    <p:sldId id="281" r:id="rId16"/>
    <p:sldId id="282" r:id="rId17"/>
    <p:sldId id="285" r:id="rId18"/>
    <p:sldId id="289" r:id="rId19"/>
    <p:sldId id="290" r:id="rId20"/>
    <p:sldId id="291" r:id="rId21"/>
    <p:sldId id="292" r:id="rId22"/>
    <p:sldId id="283" r:id="rId23"/>
    <p:sldId id="298" r:id="rId24"/>
    <p:sldId id="284" r:id="rId25"/>
    <p:sldId id="286" r:id="rId26"/>
    <p:sldId id="295" r:id="rId27"/>
    <p:sldId id="296" r:id="rId28"/>
    <p:sldId id="297" r:id="rId29"/>
    <p:sldId id="287" r:id="rId30"/>
    <p:sldId id="288" r:id="rId31"/>
    <p:sldId id="270" r:id="rId32"/>
    <p:sldId id="271" r:id="rId33"/>
    <p:sldId id="272" r:id="rId34"/>
    <p:sldId id="273" r:id="rId35"/>
    <p:sldId id="274" r:id="rId36"/>
    <p:sldId id="275" r:id="rId37"/>
    <p:sldId id="277" r:id="rId38"/>
    <p:sldId id="278" r:id="rId39"/>
    <p:sldId id="279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4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4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5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42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7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8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6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1FA47E-C36D-474B-A917-DC8B3EA03C3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5D62D8-62DB-483D-89AE-D6FDCF91B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5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Navigating the Office: Real-World Workplace Wisdom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Bharath</a:t>
            </a:r>
            <a:r>
              <a:rPr lang="en-US" dirty="0" smtClean="0"/>
              <a:t> </a:t>
            </a:r>
            <a:r>
              <a:rPr lang="en-US" dirty="0" err="1" smtClean="0"/>
              <a:t>ASHOk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Scrum Meetings </a:t>
            </a:r>
            <a:r>
              <a:rPr lang="en-IN" b="1" dirty="0" smtClean="0"/>
              <a:t>– Stand Up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short, </a:t>
            </a:r>
            <a:r>
              <a:rPr lang="en-US" b="1" dirty="0"/>
              <a:t>daily meeting </a:t>
            </a:r>
            <a:r>
              <a:rPr lang="en-US" dirty="0"/>
              <a:t>where team members discuss </a:t>
            </a:r>
            <a:r>
              <a:rPr lang="en-US" b="1" dirty="0"/>
              <a:t>progress</a:t>
            </a:r>
            <a:r>
              <a:rPr lang="en-US" dirty="0"/>
              <a:t>, </a:t>
            </a:r>
            <a:r>
              <a:rPr lang="en-US" b="1" dirty="0"/>
              <a:t>plans</a:t>
            </a:r>
            <a:r>
              <a:rPr lang="en-US" dirty="0"/>
              <a:t>, and </a:t>
            </a:r>
            <a:r>
              <a:rPr lang="en-US" b="1" dirty="0"/>
              <a:t>any obstacles</a:t>
            </a:r>
            <a:r>
              <a:rPr lang="en-US" dirty="0"/>
              <a:t>.</a:t>
            </a:r>
          </a:p>
          <a:p>
            <a:r>
              <a:rPr lang="en-US" dirty="0"/>
              <a:t>Each team member answers three questions: </a:t>
            </a:r>
            <a:endParaRPr lang="en-US" dirty="0" smtClean="0"/>
          </a:p>
          <a:p>
            <a:pPr lvl="1"/>
            <a:r>
              <a:rPr lang="en-US" b="1" dirty="0" smtClean="0"/>
              <a:t>What </a:t>
            </a:r>
            <a:r>
              <a:rPr lang="en-US" b="1" dirty="0"/>
              <a:t>have I done? </a:t>
            </a:r>
            <a:endParaRPr lang="en-US" b="1" dirty="0" smtClean="0"/>
          </a:p>
          <a:p>
            <a:pPr lvl="1"/>
            <a:r>
              <a:rPr lang="en-US" b="1" dirty="0" smtClean="0"/>
              <a:t>What </a:t>
            </a:r>
            <a:r>
              <a:rPr lang="en-US" b="1" dirty="0"/>
              <a:t>will I do? </a:t>
            </a:r>
            <a:endParaRPr lang="en-US" b="1" dirty="0" smtClean="0"/>
          </a:p>
          <a:p>
            <a:pPr lvl="1"/>
            <a:r>
              <a:rPr lang="en-US" b="1" dirty="0" smtClean="0"/>
              <a:t>Are </a:t>
            </a:r>
            <a:r>
              <a:rPr lang="en-US" b="1" dirty="0"/>
              <a:t>there any impediments?</a:t>
            </a:r>
          </a:p>
          <a:p>
            <a:endParaRPr lang="en-IN" dirty="0"/>
          </a:p>
        </p:txBody>
      </p:sp>
      <p:pic>
        <p:nvPicPr>
          <p:cNvPr id="6150" name="Picture 6" descr="Sprint Planning Meeting in Agile Scrum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06" y="3810561"/>
            <a:ext cx="5007338" cy="2588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79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Scrum Meetings - Sprint </a:t>
            </a:r>
            <a:r>
              <a:rPr lang="en-IN" b="1" dirty="0" smtClean="0"/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each Sprint, the team presents the </a:t>
            </a:r>
            <a:r>
              <a:rPr lang="en-US" b="1" dirty="0"/>
              <a:t>work completed </a:t>
            </a:r>
            <a:r>
              <a:rPr lang="en-US" dirty="0"/>
              <a:t>to </a:t>
            </a:r>
            <a:r>
              <a:rPr lang="en-US" b="1" dirty="0"/>
              <a:t>stakeholders</a:t>
            </a:r>
            <a:r>
              <a:rPr lang="en-US" dirty="0"/>
              <a:t> and </a:t>
            </a:r>
            <a:r>
              <a:rPr lang="en-US" b="1" dirty="0"/>
              <a:t>receives</a:t>
            </a:r>
            <a:r>
              <a:rPr lang="en-US" dirty="0"/>
              <a:t> </a:t>
            </a:r>
            <a:r>
              <a:rPr lang="en-US" b="1" dirty="0"/>
              <a:t>feedback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b="1" dirty="0"/>
              <a:t>backlog</a:t>
            </a:r>
            <a:r>
              <a:rPr lang="en-US" dirty="0"/>
              <a:t> may be </a:t>
            </a:r>
            <a:r>
              <a:rPr lang="en-US" b="1" dirty="0"/>
              <a:t>adjusted</a:t>
            </a:r>
            <a:r>
              <a:rPr lang="en-US" dirty="0"/>
              <a:t> based on </a:t>
            </a:r>
            <a:r>
              <a:rPr lang="en-US" b="1" dirty="0"/>
              <a:t>feedback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Sprint Review - Large Scale Scrum (LeS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8" y="3814355"/>
            <a:ext cx="3699682" cy="3196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41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Scrum Meetings - Sprint Retrospective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meeting at the </a:t>
            </a:r>
            <a:r>
              <a:rPr lang="en-US" b="1" dirty="0"/>
              <a:t>end of each Sprint </a:t>
            </a:r>
            <a:r>
              <a:rPr lang="en-US" dirty="0"/>
              <a:t>where the team </a:t>
            </a:r>
            <a:r>
              <a:rPr lang="en-US" b="1" dirty="0"/>
              <a:t>reflects</a:t>
            </a:r>
            <a:r>
              <a:rPr lang="en-US" dirty="0"/>
              <a:t> on their </a:t>
            </a:r>
            <a:r>
              <a:rPr lang="en-US" b="1" dirty="0"/>
              <a:t>process</a:t>
            </a:r>
            <a:r>
              <a:rPr lang="en-US" dirty="0"/>
              <a:t> and </a:t>
            </a:r>
            <a:r>
              <a:rPr lang="en-US" b="1" dirty="0"/>
              <a:t>identifies</a:t>
            </a:r>
            <a:r>
              <a:rPr lang="en-US" dirty="0"/>
              <a:t> ways to </a:t>
            </a:r>
            <a:r>
              <a:rPr lang="en-US" b="1" dirty="0"/>
              <a:t>improve</a:t>
            </a:r>
            <a:r>
              <a:rPr lang="en-US" dirty="0"/>
              <a:t>.</a:t>
            </a:r>
          </a:p>
          <a:p>
            <a:r>
              <a:rPr lang="en-US" b="1" dirty="0"/>
              <a:t>Continuous improvement </a:t>
            </a:r>
            <a:r>
              <a:rPr lang="en-US" dirty="0"/>
              <a:t>is a key aspect of </a:t>
            </a:r>
            <a:r>
              <a:rPr lang="en-US" b="1" dirty="0"/>
              <a:t>Scrum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9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Agile and Scrum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to adapt to changing requirements.</a:t>
            </a:r>
          </a:p>
          <a:p>
            <a:r>
              <a:rPr lang="en-US" dirty="0"/>
              <a:t>Increased collaboration among team members.</a:t>
            </a:r>
          </a:p>
          <a:p>
            <a:r>
              <a:rPr lang="en-US" dirty="0"/>
              <a:t>Faster delivery of working product increments.</a:t>
            </a:r>
          </a:p>
          <a:p>
            <a:r>
              <a:rPr lang="en-US" dirty="0"/>
              <a:t>Improved customer satisfaction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 Systems and Deployment Styles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10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Version Control Systems (VCS)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tracks changes to files and directories over time.</a:t>
            </a:r>
          </a:p>
          <a:p>
            <a:r>
              <a:rPr lang="en-US" dirty="0"/>
              <a:t>Facilitates collaboration and enables tracking of code history.</a:t>
            </a:r>
          </a:p>
        </p:txBody>
      </p:sp>
    </p:spTree>
    <p:extLst>
      <p:ext uri="{BB962C8B-B14F-4D97-AF65-F5344CB8AC3E}">
        <p14:creationId xmlns:p14="http://schemas.microsoft.com/office/powerpoint/2010/main" val="1347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Centralized VCS: </a:t>
            </a:r>
            <a:r>
              <a:rPr lang="en-US" dirty="0" smtClean="0"/>
              <a:t>A single central repository where developers commit their changes.</a:t>
            </a:r>
          </a:p>
          <a:p>
            <a:r>
              <a:rPr lang="en-US" b="1" dirty="0" smtClean="0"/>
              <a:t>Distributed </a:t>
            </a:r>
            <a:r>
              <a:rPr lang="en-US" b="1" dirty="0"/>
              <a:t>VCS: </a:t>
            </a:r>
            <a:r>
              <a:rPr lang="en-US" dirty="0"/>
              <a:t>Each developer has a local copy, and changes can be synchronized with other copies.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10" y="609600"/>
            <a:ext cx="4155894" cy="2340030"/>
          </a:xfrm>
          <a:prstGeom prst="rect">
            <a:avLst/>
          </a:prstGeom>
        </p:spPr>
      </p:pic>
      <p:pic>
        <p:nvPicPr>
          <p:cNvPr id="8202" name="Picture 10" descr="Version Control Systems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84" y="4313504"/>
            <a:ext cx="3103426" cy="2384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204" name="Picture 12" descr="Version Control Systems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4" y="4313504"/>
            <a:ext cx="3074125" cy="234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362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Git</a:t>
            </a:r>
            <a:r>
              <a:rPr lang="en-US" b="1" dirty="0"/>
              <a:t> Version Control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Version </a:t>
            </a:r>
            <a:r>
              <a:rPr lang="en-US" dirty="0"/>
              <a:t>control </a:t>
            </a:r>
            <a:r>
              <a:rPr lang="en-US" b="1" dirty="0"/>
              <a:t>tracks</a:t>
            </a:r>
            <a:r>
              <a:rPr lang="en-US" dirty="0"/>
              <a:t> </a:t>
            </a:r>
            <a:r>
              <a:rPr lang="en-US" b="1" dirty="0"/>
              <a:t>changes</a:t>
            </a:r>
            <a:r>
              <a:rPr lang="en-US" dirty="0"/>
              <a:t> to </a:t>
            </a:r>
            <a:r>
              <a:rPr lang="en-US" b="1" dirty="0"/>
              <a:t>files</a:t>
            </a:r>
            <a:r>
              <a:rPr lang="en-US" dirty="0"/>
              <a:t> over </a:t>
            </a:r>
            <a:r>
              <a:rPr lang="en-US" b="1" dirty="0"/>
              <a:t>time</a:t>
            </a:r>
            <a:r>
              <a:rPr lang="en-US" dirty="0"/>
              <a:t>.</a:t>
            </a:r>
          </a:p>
          <a:p>
            <a:r>
              <a:rPr lang="en-US" dirty="0"/>
              <a:t>It </a:t>
            </a:r>
            <a:r>
              <a:rPr lang="en-US" b="1" dirty="0"/>
              <a:t>enables</a:t>
            </a:r>
            <a:r>
              <a:rPr lang="en-US" dirty="0"/>
              <a:t> </a:t>
            </a:r>
            <a:r>
              <a:rPr lang="en-US" b="1" dirty="0"/>
              <a:t>multiple</a:t>
            </a:r>
            <a:r>
              <a:rPr lang="en-US" dirty="0"/>
              <a:t> people to work on the </a:t>
            </a:r>
            <a:r>
              <a:rPr lang="en-US" b="1" dirty="0"/>
              <a:t>same project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Git</a:t>
            </a:r>
            <a:r>
              <a:rPr lang="en-US" dirty="0"/>
              <a:t> is a </a:t>
            </a:r>
            <a:r>
              <a:rPr lang="en-US" b="1" dirty="0"/>
              <a:t>distributed</a:t>
            </a:r>
            <a:r>
              <a:rPr lang="en-US" dirty="0"/>
              <a:t> version </a:t>
            </a:r>
            <a:r>
              <a:rPr lang="en-US" b="1" dirty="0"/>
              <a:t>control system</a:t>
            </a:r>
            <a:r>
              <a:rPr lang="en-US" dirty="0"/>
              <a:t>.</a:t>
            </a:r>
          </a:p>
          <a:p>
            <a:r>
              <a:rPr lang="en-US" dirty="0"/>
              <a:t>It's </a:t>
            </a:r>
            <a:r>
              <a:rPr lang="en-US" b="1" dirty="0"/>
              <a:t>open-source</a:t>
            </a:r>
            <a:r>
              <a:rPr lang="en-US" dirty="0"/>
              <a:t> and </a:t>
            </a:r>
            <a:r>
              <a:rPr lang="en-US" b="1" dirty="0"/>
              <a:t>widely</a:t>
            </a:r>
            <a:r>
              <a:rPr lang="en-US" dirty="0"/>
              <a:t> used in </a:t>
            </a:r>
            <a:r>
              <a:rPr lang="en-US" b="1" dirty="0"/>
              <a:t>software development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AutoShape 2" descr="All about Version Contro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97" y="4678438"/>
            <a:ext cx="4853031" cy="2063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22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Git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 (Repo): </a:t>
            </a:r>
            <a:r>
              <a:rPr lang="en-US" dirty="0"/>
              <a:t>The database that stores your project's version history.</a:t>
            </a:r>
          </a:p>
          <a:p>
            <a:r>
              <a:rPr lang="en-US" b="1" dirty="0"/>
              <a:t>Commit: </a:t>
            </a:r>
            <a:r>
              <a:rPr lang="en-US" dirty="0"/>
              <a:t>A snapshot of the project at a specific point in time.</a:t>
            </a:r>
          </a:p>
          <a:p>
            <a:r>
              <a:rPr lang="en-US" b="1" dirty="0"/>
              <a:t>Branch: </a:t>
            </a:r>
            <a:r>
              <a:rPr lang="en-US" dirty="0"/>
              <a:t>A parallel version of the repository.</a:t>
            </a:r>
          </a:p>
          <a:p>
            <a:r>
              <a:rPr lang="en-US" b="1" dirty="0"/>
              <a:t>Merge: </a:t>
            </a:r>
            <a:r>
              <a:rPr lang="en-US" dirty="0"/>
              <a:t>Combining changes from one branch into another.</a:t>
            </a:r>
          </a:p>
          <a:p>
            <a:r>
              <a:rPr lang="en-US" b="1" dirty="0"/>
              <a:t>Clone: </a:t>
            </a:r>
            <a:r>
              <a:rPr lang="en-US" dirty="0"/>
              <a:t>Copying a repository to your local machine.</a:t>
            </a:r>
          </a:p>
          <a:p>
            <a:endParaRPr lang="en-IN" dirty="0"/>
          </a:p>
        </p:txBody>
      </p:sp>
      <p:pic>
        <p:nvPicPr>
          <p:cNvPr id="10242" name="Picture 2" descr="Confusing Terms in the Git Terminology | by Pragati Verma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537" y="4689565"/>
            <a:ext cx="4261952" cy="2168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613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Working Directory: </a:t>
            </a:r>
            <a:r>
              <a:rPr lang="en-US" dirty="0"/>
              <a:t>Where you make changes to files.</a:t>
            </a:r>
          </a:p>
          <a:p>
            <a:r>
              <a:rPr lang="en-US" b="1" dirty="0"/>
              <a:t>Staging Area: </a:t>
            </a:r>
            <a:r>
              <a:rPr lang="en-US" dirty="0"/>
              <a:t>Where you prepare files for commit.</a:t>
            </a:r>
          </a:p>
          <a:p>
            <a:r>
              <a:rPr lang="en-US" b="1" dirty="0"/>
              <a:t>Local Repository: </a:t>
            </a:r>
            <a:r>
              <a:rPr lang="en-US" dirty="0"/>
              <a:t>Where committed changes are saved.</a:t>
            </a:r>
          </a:p>
          <a:p>
            <a:r>
              <a:rPr lang="en-US" b="1" dirty="0"/>
              <a:t>Remote Repository: </a:t>
            </a:r>
            <a:r>
              <a:rPr lang="en-US" dirty="0"/>
              <a:t>A shared, online repository (e.g., GitHub).</a:t>
            </a:r>
          </a:p>
        </p:txBody>
      </p:sp>
      <p:pic>
        <p:nvPicPr>
          <p:cNvPr id="11266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186" y="2142067"/>
            <a:ext cx="3966267" cy="281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268" name="Picture 4" descr="Git Commands - Cloud 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83" y="4945312"/>
            <a:ext cx="2624460" cy="1691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398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Roles and Responsibilities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:</a:t>
            </a:r>
            <a:r>
              <a:rPr lang="en-US" dirty="0" smtClean="0"/>
              <a:t> Initialize a new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add: </a:t>
            </a:r>
            <a:r>
              <a:rPr lang="en-US" dirty="0" smtClean="0"/>
              <a:t>Add changes to the staging area.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commit: </a:t>
            </a:r>
            <a:r>
              <a:rPr lang="en-US" dirty="0" smtClean="0"/>
              <a:t>Create a snapshot of changes.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push: </a:t>
            </a:r>
            <a:r>
              <a:rPr lang="en-US" dirty="0" smtClean="0"/>
              <a:t>Send changes to the remote repository.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pull: </a:t>
            </a:r>
            <a:r>
              <a:rPr lang="en-US" dirty="0" smtClean="0"/>
              <a:t>Retrieve changes from the remote repository.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clone: </a:t>
            </a:r>
            <a:r>
              <a:rPr lang="en-US" dirty="0" smtClean="0"/>
              <a:t>Create a local copy of a remote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0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Development with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Multiple developers </a:t>
            </a:r>
            <a:r>
              <a:rPr lang="en-US" dirty="0"/>
              <a:t>can work on the </a:t>
            </a:r>
            <a:r>
              <a:rPr lang="en-US" b="1" dirty="0"/>
              <a:t>same project</a:t>
            </a:r>
            <a:r>
              <a:rPr lang="en-US" dirty="0"/>
              <a:t>.</a:t>
            </a:r>
          </a:p>
          <a:p>
            <a:r>
              <a:rPr lang="en-US" b="1" dirty="0"/>
              <a:t>Branches</a:t>
            </a:r>
            <a:r>
              <a:rPr lang="en-US" dirty="0"/>
              <a:t> allow </a:t>
            </a:r>
            <a:r>
              <a:rPr lang="en-US" b="1" dirty="0"/>
              <a:t>developers</a:t>
            </a:r>
            <a:r>
              <a:rPr lang="en-US" dirty="0"/>
              <a:t> to work on </a:t>
            </a:r>
            <a:r>
              <a:rPr lang="en-US" b="1" dirty="0"/>
              <a:t>features</a:t>
            </a:r>
            <a:r>
              <a:rPr lang="en-US" dirty="0"/>
              <a:t> </a:t>
            </a:r>
            <a:r>
              <a:rPr lang="en-US" b="1" dirty="0"/>
              <a:t>independently</a:t>
            </a:r>
            <a:r>
              <a:rPr lang="en-US" dirty="0"/>
              <a:t>.</a:t>
            </a:r>
          </a:p>
          <a:p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pull requests </a:t>
            </a:r>
            <a:r>
              <a:rPr lang="en-US" dirty="0"/>
              <a:t>integrate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1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Using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tracking for code changes.</a:t>
            </a:r>
          </a:p>
          <a:p>
            <a:r>
              <a:rPr lang="en-US" dirty="0"/>
              <a:t>Collaboration among team members.</a:t>
            </a:r>
          </a:p>
          <a:p>
            <a:r>
              <a:rPr lang="en-US" dirty="0"/>
              <a:t>Rollback to previous versions.</a:t>
            </a:r>
          </a:p>
          <a:p>
            <a:r>
              <a:rPr lang="en-US" dirty="0"/>
              <a:t>Branching and merging for feature development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Deployment Styles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33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Deployment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making software available for use, either internally or externally.</a:t>
            </a:r>
          </a:p>
          <a:p>
            <a:r>
              <a:rPr lang="en-US" dirty="0"/>
              <a:t>Different deployment styles cater to various project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Styles in Software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 and Continuous Deployment (CD).</a:t>
            </a:r>
          </a:p>
          <a:p>
            <a:r>
              <a:rPr lang="en-US" dirty="0"/>
              <a:t>Staging and Production environments.</a:t>
            </a:r>
          </a:p>
          <a:p>
            <a:r>
              <a:rPr lang="en-US" dirty="0"/>
              <a:t>Blue-Green Deployment and Canary Releases.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Blue-Green Deployment</a:t>
            </a:r>
            <a:endParaRPr lang="en-IN" b="1" dirty="0"/>
          </a:p>
        </p:txBody>
      </p:sp>
      <p:pic>
        <p:nvPicPr>
          <p:cNvPr id="12290" name="Picture 2" descr="Blue Green Deployment | by Tushar Babbar | Practo Engineering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68" y="2141538"/>
            <a:ext cx="5651089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21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Canary Releases Deployment</a:t>
            </a:r>
          </a:p>
        </p:txBody>
      </p:sp>
      <p:pic>
        <p:nvPicPr>
          <p:cNvPr id="13314" name="Picture 2" descr="Implementation Techniques for Canary Releases | GoCD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5" y="2141538"/>
            <a:ext cx="5159294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35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Rolling release Deployment</a:t>
            </a:r>
            <a:endParaRPr lang="en-IN" b="1" dirty="0"/>
          </a:p>
        </p:txBody>
      </p:sp>
      <p:pic>
        <p:nvPicPr>
          <p:cNvPr id="14338" name="Picture 2" descr="🌻Microsevices Deployment Patterns- Rolling vs Blue Green vs Canary🌻 | by  EverythingCloud ☁💭⚡ | DevOps.de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18" y="2490651"/>
            <a:ext cx="6032190" cy="2891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428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the Right Deployment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complexity and size.</a:t>
            </a:r>
          </a:p>
          <a:p>
            <a:r>
              <a:rPr lang="en-US" dirty="0"/>
              <a:t>Risk tolerance.</a:t>
            </a:r>
          </a:p>
          <a:p>
            <a:r>
              <a:rPr lang="en-US" dirty="0"/>
              <a:t>Speed of development and delivery.</a:t>
            </a:r>
          </a:p>
          <a:p>
            <a:r>
              <a:rPr lang="en-US" dirty="0"/>
              <a:t>End-user impact.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Team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Team Leader/Manager:</a:t>
            </a:r>
          </a:p>
          <a:p>
            <a:pPr lvl="1"/>
            <a:r>
              <a:rPr lang="en-US" dirty="0"/>
              <a:t>Provides direction, sets goals, and ensures the team's success.</a:t>
            </a:r>
          </a:p>
          <a:p>
            <a:pPr lvl="1"/>
            <a:r>
              <a:rPr lang="en-US" dirty="0"/>
              <a:t>Makes decisions, allocates tasks, and manages team dynamics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Project </a:t>
            </a:r>
            <a:r>
              <a:rPr lang="en-US" b="1" dirty="0"/>
              <a:t>Manager:</a:t>
            </a:r>
          </a:p>
          <a:p>
            <a:pPr lvl="1"/>
            <a:r>
              <a:rPr lang="en-US" dirty="0"/>
              <a:t>Oversees project-specific tasks, timelines, and resources.</a:t>
            </a:r>
          </a:p>
          <a:p>
            <a:pPr lvl="1"/>
            <a:r>
              <a:rPr lang="en-US" dirty="0"/>
              <a:t>Coordinates with stakeholders and ensures the project stays on track.</a:t>
            </a:r>
          </a:p>
          <a:p>
            <a:r>
              <a:rPr lang="en-US" b="1" dirty="0" smtClean="0"/>
              <a:t>Technical </a:t>
            </a:r>
            <a:r>
              <a:rPr lang="en-US" b="1" dirty="0"/>
              <a:t>Specialist/Architect:</a:t>
            </a:r>
          </a:p>
          <a:p>
            <a:pPr lvl="1"/>
            <a:r>
              <a:rPr lang="en-US" dirty="0"/>
              <a:t>Brings technical expertise to solve specific problems or challenges.</a:t>
            </a:r>
          </a:p>
          <a:p>
            <a:pPr lvl="1"/>
            <a:r>
              <a:rPr lang="en-US" dirty="0"/>
              <a:t>May act as a subject matter expert in a particular domain.</a:t>
            </a:r>
          </a:p>
          <a:p>
            <a:r>
              <a:rPr lang="en-US" b="1" dirty="0"/>
              <a:t>IT Coordinator:</a:t>
            </a:r>
          </a:p>
          <a:p>
            <a:pPr lvl="1"/>
            <a:r>
              <a:rPr lang="en-US" dirty="0"/>
              <a:t>Organizes meetings, ensures smooth communication, and removes obstacles.</a:t>
            </a:r>
          </a:p>
          <a:p>
            <a:pPr lvl="1"/>
            <a:r>
              <a:rPr lang="en-US" dirty="0"/>
              <a:t>Coordinates tasks and resources among team members.</a:t>
            </a:r>
          </a:p>
          <a:p>
            <a:r>
              <a:rPr lang="en-US" b="1" dirty="0"/>
              <a:t>Contributor/Team Member:</a:t>
            </a:r>
          </a:p>
          <a:p>
            <a:pPr lvl="1"/>
            <a:r>
              <a:rPr lang="en-US" dirty="0"/>
              <a:t>Completes assigned tasks and collaborates with others.</a:t>
            </a:r>
          </a:p>
          <a:p>
            <a:pPr lvl="1"/>
            <a:r>
              <a:rPr lang="en-US" dirty="0"/>
              <a:t>Plays a vital role in executing the team's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commit messages in VCS.</a:t>
            </a:r>
          </a:p>
          <a:p>
            <a:r>
              <a:rPr lang="en-US" dirty="0"/>
              <a:t>Automated testing in the CI/CD pipeline.</a:t>
            </a:r>
          </a:p>
          <a:p>
            <a:r>
              <a:rPr lang="en-US" dirty="0"/>
              <a:t>Backups and rollback strategies.</a:t>
            </a:r>
          </a:p>
          <a:p>
            <a:r>
              <a:rPr lang="en-US" dirty="0" smtClean="0"/>
              <a:t>Documentation and communication.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2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Review and Pull Requests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82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Code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is the systematic examination of source code.</a:t>
            </a:r>
          </a:p>
          <a:p>
            <a:r>
              <a:rPr lang="en-US" dirty="0"/>
              <a:t>Developers review code to identify and fix issues before it is merged into the main codebase.</a:t>
            </a:r>
          </a:p>
        </p:txBody>
      </p:sp>
      <p:sp>
        <p:nvSpPr>
          <p:cNvPr id="4" name="AutoShape 2" descr="What Is Code Review? - A Team-Based Approach to Quality Assurance - MATLAB  &amp; Simul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68" name="Picture 8" descr="Introducing Secure Code Reviews as Part of your SDLC Process | SecureFl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66" y="4441372"/>
            <a:ext cx="2777823" cy="2087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3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Importance of Code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bugs and improves code quality.</a:t>
            </a:r>
          </a:p>
          <a:p>
            <a:r>
              <a:rPr lang="en-US" dirty="0"/>
              <a:t>Facilitates knowledge sharing among team members.</a:t>
            </a:r>
          </a:p>
          <a:p>
            <a:r>
              <a:rPr lang="en-US" dirty="0"/>
              <a:t>Enhances collaboration and accountability.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477" y="2142067"/>
            <a:ext cx="4436686" cy="3251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6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Review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developer submits their code for review.</a:t>
            </a:r>
          </a:p>
          <a:p>
            <a:r>
              <a:rPr lang="en-US" dirty="0"/>
              <a:t>Reviewers examine the code and provide feedback.</a:t>
            </a:r>
          </a:p>
          <a:p>
            <a:r>
              <a:rPr lang="en-US" dirty="0"/>
              <a:t>The code author makes necessary changes.</a:t>
            </a:r>
          </a:p>
          <a:p>
            <a:r>
              <a:rPr lang="en-US" dirty="0"/>
              <a:t>The code is re-reviewed until it meets the </a:t>
            </a:r>
            <a:r>
              <a:rPr lang="en-US" dirty="0" smtClean="0"/>
              <a:t>standards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31" y="3045226"/>
            <a:ext cx="5291691" cy="1842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1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Pull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propose and discuss code changes.</a:t>
            </a:r>
          </a:p>
          <a:p>
            <a:r>
              <a:rPr lang="en-US" dirty="0"/>
              <a:t>Commonly used in version control systems like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17410" name="Picture 2" descr="5 elements of a perfect pull request - Work Life by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20" y="4523370"/>
            <a:ext cx="4078785" cy="225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654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Pull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Encourages collaboration and discussion.</a:t>
            </a:r>
          </a:p>
          <a:p>
            <a:r>
              <a:rPr lang="en-US" dirty="0"/>
              <a:t>Offers transparency in the code change process.</a:t>
            </a:r>
          </a:p>
          <a:p>
            <a:r>
              <a:rPr lang="en-US" dirty="0"/>
              <a:t>Allows for automated testing and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1477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Pull Request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developer creates a branch for their feature or bug fix.</a:t>
            </a:r>
          </a:p>
          <a:p>
            <a:r>
              <a:rPr lang="en-US" dirty="0"/>
              <a:t>They submit a pull request for review.</a:t>
            </a:r>
          </a:p>
          <a:p>
            <a:r>
              <a:rPr lang="en-US" dirty="0"/>
              <a:t>Reviewers provide feedback and approval.</a:t>
            </a:r>
          </a:p>
          <a:p>
            <a:r>
              <a:rPr lang="en-US" dirty="0"/>
              <a:t>After approval, the code is merged into the main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77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Best </a:t>
            </a:r>
            <a:r>
              <a:rPr lang="en-IN" b="1" dirty="0" smtClean="0"/>
              <a:t>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defined coding standards and guidelines.</a:t>
            </a:r>
          </a:p>
          <a:p>
            <a:r>
              <a:rPr lang="en-US" dirty="0"/>
              <a:t>Use of automated testing and continuous integration.</a:t>
            </a:r>
          </a:p>
          <a:p>
            <a:r>
              <a:rPr lang="en-US" dirty="0"/>
              <a:t>Constructive feedback and a positive, collaborative tone.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2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Team </a:t>
            </a:r>
            <a:r>
              <a:rPr lang="en-IN" b="1" dirty="0" smtClean="0"/>
              <a:t>Roles (SCRUM)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Scrum Master (Agile/Scrum Teams):</a:t>
            </a:r>
          </a:p>
          <a:p>
            <a:pPr lvl="1"/>
            <a:r>
              <a:rPr lang="en-US" dirty="0" smtClean="0"/>
              <a:t>Serves as a servant-leader to the Scrum team.</a:t>
            </a:r>
          </a:p>
          <a:p>
            <a:pPr lvl="1"/>
            <a:r>
              <a:rPr lang="en-US" dirty="0" smtClean="0"/>
              <a:t>Facilitates Scrum ceremonies (Sprint planning, daily stand-ups, etc.).</a:t>
            </a:r>
          </a:p>
          <a:p>
            <a:pPr lvl="1"/>
            <a:r>
              <a:rPr lang="en-US" dirty="0" smtClean="0"/>
              <a:t>Removes impediments and ensures the Scrum process is followed.</a:t>
            </a:r>
          </a:p>
          <a:p>
            <a:r>
              <a:rPr lang="en-US" b="1" dirty="0" smtClean="0"/>
              <a:t>Product Owner (Agile/Scrum Teams):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the customer's needs and priorities.</a:t>
            </a:r>
          </a:p>
          <a:p>
            <a:pPr lvl="1"/>
            <a:r>
              <a:rPr lang="en-US" dirty="0"/>
              <a:t>Manages the product backlog and sets the direction for the product.</a:t>
            </a:r>
          </a:p>
          <a:p>
            <a:pPr lvl="1"/>
            <a:r>
              <a:rPr lang="en-US" dirty="0"/>
              <a:t>Collaborates with the team to ensure the product meets customer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8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Methodology and Scrum Meetings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0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Agile Methodology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is a </a:t>
            </a:r>
            <a:r>
              <a:rPr lang="en-US" b="1" dirty="0" smtClean="0"/>
              <a:t>project management </a:t>
            </a:r>
            <a:r>
              <a:rPr lang="en-US" dirty="0" smtClean="0"/>
              <a:t>and </a:t>
            </a:r>
            <a:r>
              <a:rPr lang="en-US" b="1" dirty="0" smtClean="0"/>
              <a:t>product development approach.</a:t>
            </a:r>
          </a:p>
          <a:p>
            <a:r>
              <a:rPr lang="en-US" dirty="0" smtClean="0"/>
              <a:t>Agile prioritizes </a:t>
            </a:r>
            <a:r>
              <a:rPr lang="en-US" b="1" dirty="0" smtClean="0"/>
              <a:t>flexibility</a:t>
            </a:r>
            <a:r>
              <a:rPr lang="en-US" dirty="0" smtClean="0"/>
              <a:t>, </a:t>
            </a:r>
            <a:r>
              <a:rPr lang="en-US" b="1" dirty="0" smtClean="0"/>
              <a:t>collaboration</a:t>
            </a:r>
            <a:r>
              <a:rPr lang="en-US" dirty="0" smtClean="0"/>
              <a:t>, and </a:t>
            </a:r>
            <a:r>
              <a:rPr lang="en-US" b="1" dirty="0" smtClean="0"/>
              <a:t>customer</a:t>
            </a:r>
            <a:r>
              <a:rPr lang="en-US" dirty="0" smtClean="0"/>
              <a:t> </a:t>
            </a:r>
            <a:r>
              <a:rPr lang="en-US" b="1" dirty="0" smtClean="0"/>
              <a:t>satisfaction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based on the </a:t>
            </a:r>
            <a:r>
              <a:rPr lang="en-US" b="1" dirty="0"/>
              <a:t>Agile Manifesto</a:t>
            </a:r>
            <a:r>
              <a:rPr lang="en-US" dirty="0"/>
              <a:t>, which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b="1" dirty="0"/>
              <a:t>individuals</a:t>
            </a:r>
            <a:r>
              <a:rPr lang="en-US" dirty="0"/>
              <a:t> and </a:t>
            </a:r>
            <a:r>
              <a:rPr lang="en-US" b="1" dirty="0"/>
              <a:t>interactions</a:t>
            </a:r>
            <a:r>
              <a:rPr lang="en-US" dirty="0"/>
              <a:t>, </a:t>
            </a:r>
            <a:r>
              <a:rPr lang="en-US" b="1" dirty="0"/>
              <a:t>working solutions</a:t>
            </a:r>
            <a:r>
              <a:rPr lang="en-US" dirty="0"/>
              <a:t>, and </a:t>
            </a:r>
            <a:r>
              <a:rPr lang="en-US" b="1" dirty="0"/>
              <a:t>customer collaboration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2052" name="Picture 4" descr="The Agile Development Process for Mobile Apps | Krasa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1" y="4182758"/>
            <a:ext cx="4608014" cy="2548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504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</a:t>
            </a:r>
            <a:r>
              <a:rPr lang="en-US" dirty="0"/>
              <a:t> and </a:t>
            </a:r>
            <a:r>
              <a:rPr lang="en-US" b="1" dirty="0"/>
              <a:t>interactions</a:t>
            </a:r>
            <a:r>
              <a:rPr lang="en-US" dirty="0"/>
              <a:t> over processes and tools</a:t>
            </a:r>
          </a:p>
          <a:p>
            <a:r>
              <a:rPr lang="en-US" b="1" dirty="0"/>
              <a:t>Working solutions </a:t>
            </a:r>
            <a:r>
              <a:rPr lang="en-US" dirty="0"/>
              <a:t>over comprehensive documentation</a:t>
            </a:r>
          </a:p>
          <a:p>
            <a:r>
              <a:rPr lang="en-US" b="1" dirty="0"/>
              <a:t>Customer collaboration </a:t>
            </a:r>
            <a:r>
              <a:rPr lang="en-US" dirty="0"/>
              <a:t>over contract negotiation</a:t>
            </a:r>
          </a:p>
          <a:p>
            <a:r>
              <a:rPr lang="en-US" b="1" dirty="0"/>
              <a:t>Responding</a:t>
            </a:r>
            <a:r>
              <a:rPr lang="en-US" dirty="0"/>
              <a:t> to </a:t>
            </a:r>
            <a:r>
              <a:rPr lang="en-US" b="1" dirty="0"/>
              <a:t>change</a:t>
            </a:r>
            <a:r>
              <a:rPr lang="en-US" dirty="0"/>
              <a:t> over following a plan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29" y="2072315"/>
            <a:ext cx="4595249" cy="378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82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Scrum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is a specific </a:t>
            </a:r>
            <a:r>
              <a:rPr lang="en-US" b="1" dirty="0"/>
              <a:t>Agile framework </a:t>
            </a:r>
            <a:r>
              <a:rPr lang="en-US" dirty="0"/>
              <a:t>that provides a </a:t>
            </a:r>
            <a:r>
              <a:rPr lang="en-US" b="1" dirty="0"/>
              <a:t>structured process </a:t>
            </a:r>
            <a:r>
              <a:rPr lang="en-US" dirty="0"/>
              <a:t>for </a:t>
            </a:r>
            <a:r>
              <a:rPr lang="en-US" b="1" dirty="0"/>
              <a:t>managing complex projects</a:t>
            </a:r>
            <a:r>
              <a:rPr lang="en-US" dirty="0"/>
              <a:t>.</a:t>
            </a:r>
          </a:p>
          <a:p>
            <a:r>
              <a:rPr lang="en-US" dirty="0"/>
              <a:t>It is based on </a:t>
            </a:r>
            <a:r>
              <a:rPr lang="en-US" b="1" dirty="0"/>
              <a:t>iterations</a:t>
            </a:r>
            <a:r>
              <a:rPr lang="en-US" dirty="0"/>
              <a:t>, called </a:t>
            </a:r>
            <a:r>
              <a:rPr lang="en-US" b="1" dirty="0"/>
              <a:t>Sprints</a:t>
            </a:r>
            <a:r>
              <a:rPr lang="en-US" dirty="0"/>
              <a:t>, which are typically </a:t>
            </a:r>
            <a:r>
              <a:rPr lang="en-US" b="1" dirty="0"/>
              <a:t>2-4 weeks long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2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Scrum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Owner: </a:t>
            </a:r>
            <a:r>
              <a:rPr lang="en-US" dirty="0"/>
              <a:t>Represents the customer and prioritizes the product backlog.</a:t>
            </a:r>
          </a:p>
          <a:p>
            <a:r>
              <a:rPr lang="en-US" b="1" dirty="0" smtClean="0"/>
              <a:t>Scrum Master: </a:t>
            </a:r>
            <a:r>
              <a:rPr lang="en-US" dirty="0" smtClean="0"/>
              <a:t>Facilitates the Scrum process and helps the team.</a:t>
            </a:r>
          </a:p>
          <a:p>
            <a:r>
              <a:rPr lang="en-US" b="1" dirty="0" smtClean="0"/>
              <a:t>Development </a:t>
            </a:r>
            <a:r>
              <a:rPr lang="en-US" b="1" dirty="0"/>
              <a:t>Team: </a:t>
            </a:r>
            <a:r>
              <a:rPr lang="en-US" dirty="0"/>
              <a:t>A self-organizing, cross-functional group responsible for delivering the product.</a:t>
            </a:r>
          </a:p>
          <a:p>
            <a:endParaRPr lang="en-IN" dirty="0"/>
          </a:p>
        </p:txBody>
      </p:sp>
      <p:pic>
        <p:nvPicPr>
          <p:cNvPr id="4104" name="Picture 8" descr="https://encrypted-tbn0.gstatic.com/images?q=tbn:ANd9GcR4ALgFGOlpHWFUGlIEz-taJxZ36VY1ZtQntkNIKd6Al1SekSXVV9F2Gzd-jF62-_6aNl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43" y="4264567"/>
            <a:ext cx="4912813" cy="2380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3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228</TotalTime>
  <Words>1166</Words>
  <Application>Microsoft Office PowerPoint</Application>
  <PresentationFormat>Widescreen</PresentationFormat>
  <Paragraphs>153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Georgia</vt:lpstr>
      <vt:lpstr>Celestial</vt:lpstr>
      <vt:lpstr>Navigating the Office: Real-World Workplace Wisdom</vt:lpstr>
      <vt:lpstr>Team Roles and Responsibilities</vt:lpstr>
      <vt:lpstr>Common Team Roles</vt:lpstr>
      <vt:lpstr>Common Team Roles (SCRUM)</vt:lpstr>
      <vt:lpstr>Agile Methodology and Scrum Meetings</vt:lpstr>
      <vt:lpstr>Agile Methodology Overview</vt:lpstr>
      <vt:lpstr>The Agile Manifesto</vt:lpstr>
      <vt:lpstr>Scrum Framework</vt:lpstr>
      <vt:lpstr>Scrum Roles</vt:lpstr>
      <vt:lpstr>Scrum Meetings – Stand Up Call</vt:lpstr>
      <vt:lpstr>Scrum Meetings - Sprint Review</vt:lpstr>
      <vt:lpstr>Scrum Meetings - Sprint Retrospective</vt:lpstr>
      <vt:lpstr>Benefits of Agile and Scrum</vt:lpstr>
      <vt:lpstr>Version Control Systems and Deployment Styles</vt:lpstr>
      <vt:lpstr>Introduction to Version Control Systems (VCS)</vt:lpstr>
      <vt:lpstr>Types of VCS</vt:lpstr>
      <vt:lpstr>Introduction to Git Version Control System</vt:lpstr>
      <vt:lpstr>Key Git Terminology</vt:lpstr>
      <vt:lpstr>Git Workflow</vt:lpstr>
      <vt:lpstr>Common Git Commands</vt:lpstr>
      <vt:lpstr>Collaborative Development with Git</vt:lpstr>
      <vt:lpstr>Benefits of Using VCS</vt:lpstr>
      <vt:lpstr>Deployment Styles</vt:lpstr>
      <vt:lpstr>Introduction to Deployment Styles</vt:lpstr>
      <vt:lpstr>Deployment Styles in Software Development</vt:lpstr>
      <vt:lpstr>Blue-Green Deployment</vt:lpstr>
      <vt:lpstr>Canary Releases Deployment</vt:lpstr>
      <vt:lpstr>Rolling release Deployment</vt:lpstr>
      <vt:lpstr>Choosing the Right Deployment Style</vt:lpstr>
      <vt:lpstr>Best Practices</vt:lpstr>
      <vt:lpstr>Code Review and Pull Requests</vt:lpstr>
      <vt:lpstr>Introduction to Code Review</vt:lpstr>
      <vt:lpstr>The Importance of Code Review</vt:lpstr>
      <vt:lpstr>Code Review Process</vt:lpstr>
      <vt:lpstr>Introduction to Pull Requests</vt:lpstr>
      <vt:lpstr>Benefits of Pull Requests</vt:lpstr>
      <vt:lpstr>Pull Request Workflow</vt:lpstr>
      <vt:lpstr>PR Hands-On</vt:lpstr>
      <vt:lpstr>Best Practices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Ashok, Bharath</dc:creator>
  <cp:lastModifiedBy>Ashok, Bharath</cp:lastModifiedBy>
  <cp:revision>60</cp:revision>
  <dcterms:created xsi:type="dcterms:W3CDTF">2023-10-28T09:47:23Z</dcterms:created>
  <dcterms:modified xsi:type="dcterms:W3CDTF">2023-10-30T18:48:56Z</dcterms:modified>
</cp:coreProperties>
</file>