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9" r:id="rId2"/>
    <p:sldId id="260" r:id="rId3"/>
    <p:sldId id="262" r:id="rId4"/>
    <p:sldId id="263" r:id="rId5"/>
    <p:sldId id="261" r:id="rId6"/>
    <p:sldId id="265" r:id="rId7"/>
    <p:sldId id="264" r:id="rId8"/>
    <p:sldId id="272" r:id="rId9"/>
    <p:sldId id="270" r:id="rId10"/>
    <p:sldId id="271" r:id="rId11"/>
    <p:sldId id="267" r:id="rId12"/>
    <p:sldId id="268" r:id="rId13"/>
    <p:sldId id="275" r:id="rId14"/>
    <p:sldId id="269" r:id="rId15"/>
    <p:sldId id="274" r:id="rId16"/>
    <p:sldId id="273"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71625-35F3-4823-90BB-4FF34BF99980}" type="datetimeFigureOut">
              <a:rPr lang="en-IN" smtClean="0"/>
              <a:t>22-09-2023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334FD-EC6E-4275-8220-B75E3805B61E}" type="slidenum">
              <a:rPr lang="en-IN" smtClean="0"/>
              <a:t>‹#›</a:t>
            </a:fld>
            <a:endParaRPr lang="en-IN"/>
          </a:p>
        </p:txBody>
      </p:sp>
    </p:spTree>
    <p:extLst>
      <p:ext uri="{BB962C8B-B14F-4D97-AF65-F5344CB8AC3E}">
        <p14:creationId xmlns:p14="http://schemas.microsoft.com/office/powerpoint/2010/main" val="225753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2334FD-EC6E-4275-8220-B75E3805B61E}" type="slidenum">
              <a:rPr lang="en-IN" smtClean="0"/>
              <a:t>12</a:t>
            </a:fld>
            <a:endParaRPr lang="en-IN"/>
          </a:p>
        </p:txBody>
      </p:sp>
    </p:spTree>
    <p:extLst>
      <p:ext uri="{BB962C8B-B14F-4D97-AF65-F5344CB8AC3E}">
        <p14:creationId xmlns:p14="http://schemas.microsoft.com/office/powerpoint/2010/main" val="3918045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198504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143565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6605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2175408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3748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8794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2545434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249701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338163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5DC7E-4CA1-411D-8F6D-06CC4A86B4F7}"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91495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5DC7E-4CA1-411D-8F6D-06CC4A86B4F7}" type="datetimeFigureOut">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364829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5DC7E-4CA1-411D-8F6D-06CC4A86B4F7}" type="datetimeFigureOut">
              <a:rPr lang="en-IN" smtClean="0"/>
              <a:t>22-09-2023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382598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5DC7E-4CA1-411D-8F6D-06CC4A86B4F7}" type="datetimeFigureOut">
              <a:rPr lang="en-IN" smtClean="0"/>
              <a:t>22-09-2023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294067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5DC7E-4CA1-411D-8F6D-06CC4A86B4F7}" type="datetimeFigureOut">
              <a:rPr lang="en-IN" smtClean="0"/>
              <a:t>22-09-2023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318651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5DC7E-4CA1-411D-8F6D-06CC4A86B4F7}" type="datetimeFigureOut">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1544076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5DC7E-4CA1-411D-8F6D-06CC4A86B4F7}" type="datetimeFigureOut">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247162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B5DC7E-4CA1-411D-8F6D-06CC4A86B4F7}" type="datetimeFigureOut">
              <a:rPr lang="en-IN" smtClean="0"/>
              <a:t>22-09-2023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822D7C-818B-443A-8564-01FAA67DF23A}" type="slidenum">
              <a:rPr lang="en-IN" smtClean="0"/>
              <a:t>‹#›</a:t>
            </a:fld>
            <a:endParaRPr lang="en-IN"/>
          </a:p>
        </p:txBody>
      </p:sp>
    </p:spTree>
    <p:extLst>
      <p:ext uri="{BB962C8B-B14F-4D97-AF65-F5344CB8AC3E}">
        <p14:creationId xmlns:p14="http://schemas.microsoft.com/office/powerpoint/2010/main" val="11912033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4974337" y="1265314"/>
            <a:ext cx="4299666" cy="3249131"/>
          </a:xfrm>
        </p:spPr>
        <p:txBody>
          <a:bodyPr>
            <a:normAutofit/>
          </a:bodyPr>
          <a:lstStyle/>
          <a:p>
            <a:pPr algn="l">
              <a:lnSpc>
                <a:spcPct val="90000"/>
              </a:lnSpc>
            </a:pPr>
            <a:r>
              <a:rPr lang="en-US" sz="3800" b="1"/>
              <a:t>Mastering the Art of Resume Writing: Your Path to Professional Success</a:t>
            </a:r>
            <a:endParaRPr lang="en-US" sz="3800" b="1">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4974336" y="4514446"/>
            <a:ext cx="4299666" cy="871042"/>
          </a:xfrm>
        </p:spPr>
        <p:txBody>
          <a:bodyPr>
            <a:normAutofit/>
          </a:bodyPr>
          <a:lstStyle/>
          <a:p>
            <a:pPr algn="l"/>
            <a:r>
              <a:rPr lang="en-US" b="1"/>
              <a:t>Bharath Ashok</a:t>
            </a:r>
            <a:endParaRPr lang="en-US" b="1" dirty="0"/>
          </a:p>
        </p:txBody>
      </p:sp>
      <p:sp>
        <p:nvSpPr>
          <p:cNvPr id="10" name="Isosceles Triangle 9">
            <a:extLst>
              <a:ext uri="{FF2B5EF4-FFF2-40B4-BE49-F238E27FC236}">
                <a16:creationId xmlns:a16="http://schemas.microsoft.com/office/drawing/2014/main" xmlns="" id="{5A7802B6-FF37-40CF-A7E2-6F2A0D9A9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 name="Graphic 6" descr="Office Worker">
            <a:extLst>
              <a:ext uri="{FF2B5EF4-FFF2-40B4-BE49-F238E27FC236}">
                <a16:creationId xmlns:a16="http://schemas.microsoft.com/office/drawing/2014/main" xmlns="" id="{492A970F-9AB1-A275-7202-106E3143C6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98710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BB44D-C7EC-402A-0CEB-A1FCF03BB61B}"/>
              </a:ext>
            </a:extLst>
          </p:cNvPr>
          <p:cNvSpPr>
            <a:spLocks noGrp="1"/>
          </p:cNvSpPr>
          <p:nvPr>
            <p:ph type="title"/>
          </p:nvPr>
        </p:nvSpPr>
        <p:spPr/>
        <p:txBody>
          <a:bodyPr/>
          <a:lstStyle/>
          <a:p>
            <a:r>
              <a:rPr lang="en-US" b="1" dirty="0"/>
              <a:t>Objective For Experienced </a:t>
            </a:r>
            <a:endParaRPr lang="en-IN" b="1" dirty="0"/>
          </a:p>
        </p:txBody>
      </p:sp>
      <p:sp>
        <p:nvSpPr>
          <p:cNvPr id="3" name="Content Placeholder 2">
            <a:extLst>
              <a:ext uri="{FF2B5EF4-FFF2-40B4-BE49-F238E27FC236}">
                <a16:creationId xmlns:a16="http://schemas.microsoft.com/office/drawing/2014/main" xmlns="" id="{1750DBD7-9394-65AC-9AB0-ACF0C9336B40}"/>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sz="1600" dirty="0"/>
              <a:t>Experienced software developer with </a:t>
            </a:r>
            <a:r>
              <a:rPr lang="en-US" sz="1600" b="1" dirty="0"/>
              <a:t>X years </a:t>
            </a:r>
            <a:r>
              <a:rPr lang="en-US" sz="1600" dirty="0"/>
              <a:t>of expertise in </a:t>
            </a:r>
            <a:r>
              <a:rPr lang="en-US" sz="1600" b="1" dirty="0"/>
              <a:t>Core Java, Java 8, Spring Boot, microservices, JPA, and Hibernate</a:t>
            </a:r>
            <a:r>
              <a:rPr lang="en-US" sz="1600" dirty="0"/>
              <a:t>. Seeking a challenging role to leverage my </a:t>
            </a:r>
            <a:r>
              <a:rPr lang="en-US" sz="1600" b="1" dirty="0"/>
              <a:t>Java skills </a:t>
            </a:r>
            <a:r>
              <a:rPr lang="en-US" sz="1600" dirty="0"/>
              <a:t>and contribute to the development of </a:t>
            </a:r>
            <a:r>
              <a:rPr lang="en-US" sz="1600" b="1" dirty="0"/>
              <a:t>high-performance</a:t>
            </a:r>
            <a:r>
              <a:rPr lang="en-US" sz="1600" dirty="0"/>
              <a:t> </a:t>
            </a:r>
            <a:r>
              <a:rPr lang="en-US" sz="1600" b="1" dirty="0"/>
              <a:t>software</a:t>
            </a:r>
            <a:r>
              <a:rPr lang="en-US" sz="1600" dirty="0"/>
              <a:t> </a:t>
            </a:r>
            <a:r>
              <a:rPr lang="en-US" sz="1600" b="1" dirty="0"/>
              <a:t>solutions</a:t>
            </a:r>
            <a:r>
              <a:rPr lang="en-US" sz="1600" dirty="0"/>
              <a:t>. Committed to pushing the boundaries of technology, ensuring code quality, and fostering innovation.</a:t>
            </a:r>
          </a:p>
          <a:p>
            <a:pPr>
              <a:buFont typeface="Wingdings" panose="05000000000000000000" pitchFamily="2" charset="2"/>
              <a:buChar char="Ø"/>
            </a:pPr>
            <a:r>
              <a:rPr lang="en-US" sz="1600" b="0" i="0" dirty="0">
                <a:solidFill>
                  <a:srgbClr val="374151"/>
                </a:solidFill>
                <a:effectLst/>
              </a:rPr>
              <a:t>Results-oriented </a:t>
            </a:r>
            <a:r>
              <a:rPr lang="en-US" sz="1600" b="1" i="0" dirty="0">
                <a:solidFill>
                  <a:srgbClr val="374151"/>
                </a:solidFill>
                <a:effectLst/>
              </a:rPr>
              <a:t>software engineer </a:t>
            </a:r>
            <a:r>
              <a:rPr lang="en-US" sz="1600" b="0" i="0" dirty="0">
                <a:solidFill>
                  <a:srgbClr val="374151"/>
                </a:solidFill>
                <a:effectLst/>
              </a:rPr>
              <a:t>with a proven track record of </a:t>
            </a:r>
            <a:r>
              <a:rPr lang="en-US" sz="1600" b="1" i="0" dirty="0">
                <a:solidFill>
                  <a:srgbClr val="374151"/>
                </a:solidFill>
                <a:effectLst/>
              </a:rPr>
              <a:t>X years </a:t>
            </a:r>
            <a:r>
              <a:rPr lang="en-US" sz="1600" b="0" i="0" dirty="0">
                <a:solidFill>
                  <a:srgbClr val="374151"/>
                </a:solidFill>
                <a:effectLst/>
              </a:rPr>
              <a:t>in </a:t>
            </a:r>
            <a:r>
              <a:rPr lang="en-US" sz="1600" b="1" i="0" dirty="0">
                <a:solidFill>
                  <a:srgbClr val="374151"/>
                </a:solidFill>
                <a:effectLst/>
              </a:rPr>
              <a:t>Core Java, Java 8, Spring Boot, microservices, JPA, and Hibernate</a:t>
            </a:r>
            <a:r>
              <a:rPr lang="en-US" sz="1600" b="0" i="0" dirty="0">
                <a:solidFill>
                  <a:srgbClr val="374151"/>
                </a:solidFill>
                <a:effectLst/>
              </a:rPr>
              <a:t>. Eager to continue my career journey by working on </a:t>
            </a:r>
            <a:r>
              <a:rPr lang="en-US" sz="1600" b="1" i="0" dirty="0">
                <a:solidFill>
                  <a:srgbClr val="374151"/>
                </a:solidFill>
                <a:effectLst/>
              </a:rPr>
              <a:t>cutting-edge projects, utilizing my Java expertise</a:t>
            </a:r>
            <a:r>
              <a:rPr lang="en-US" sz="1600" b="0" i="0" dirty="0">
                <a:solidFill>
                  <a:srgbClr val="374151"/>
                </a:solidFill>
                <a:effectLst/>
              </a:rPr>
              <a:t>, and </a:t>
            </a:r>
            <a:r>
              <a:rPr lang="en-US" sz="1600" b="1" i="0" dirty="0">
                <a:solidFill>
                  <a:srgbClr val="374151"/>
                </a:solidFill>
                <a:effectLst/>
              </a:rPr>
              <a:t>collaborating</a:t>
            </a:r>
            <a:r>
              <a:rPr lang="en-US" sz="1600" b="0" i="0" dirty="0">
                <a:solidFill>
                  <a:srgbClr val="374151"/>
                </a:solidFill>
                <a:effectLst/>
              </a:rPr>
              <a:t> </a:t>
            </a:r>
            <a:r>
              <a:rPr lang="en-US" sz="1600" b="1" i="0" dirty="0">
                <a:solidFill>
                  <a:srgbClr val="374151"/>
                </a:solidFill>
                <a:effectLst/>
              </a:rPr>
              <a:t>effectively</a:t>
            </a:r>
            <a:r>
              <a:rPr lang="en-US" sz="1600" b="0" i="0" dirty="0">
                <a:solidFill>
                  <a:srgbClr val="374151"/>
                </a:solidFill>
                <a:effectLst/>
              </a:rPr>
              <a:t> within </a:t>
            </a:r>
            <a:r>
              <a:rPr lang="en-US" sz="1600" b="1" i="0" dirty="0">
                <a:solidFill>
                  <a:srgbClr val="374151"/>
                </a:solidFill>
                <a:effectLst/>
              </a:rPr>
              <a:t>cross-functional teams</a:t>
            </a:r>
            <a:r>
              <a:rPr lang="en-US" sz="1600" b="0" i="0" dirty="0">
                <a:solidFill>
                  <a:srgbClr val="374151"/>
                </a:solidFill>
                <a:effectLst/>
              </a:rPr>
              <a:t>. Dedicated to delivering robust software solutions and achieving business objectives.</a:t>
            </a:r>
            <a:endParaRPr lang="en-US" sz="1600" dirty="0"/>
          </a:p>
          <a:p>
            <a:pPr>
              <a:buFont typeface="Wingdings" panose="05000000000000000000" pitchFamily="2" charset="2"/>
              <a:buChar char="Ø"/>
            </a:pPr>
            <a:r>
              <a:rPr lang="en-US" sz="1600" b="1" dirty="0"/>
              <a:t>Experienced software professional </a:t>
            </a:r>
            <a:r>
              <a:rPr lang="en-US" sz="1600" dirty="0"/>
              <a:t>with </a:t>
            </a:r>
            <a:r>
              <a:rPr lang="en-US" sz="1600" b="1" dirty="0"/>
              <a:t>X years </a:t>
            </a:r>
            <a:r>
              <a:rPr lang="en-US" sz="1600" dirty="0"/>
              <a:t>of hands-on experience in </a:t>
            </a:r>
            <a:r>
              <a:rPr lang="en-US" sz="1600" b="1" dirty="0"/>
              <a:t>Core Java, Java 8, Spring Boot, microservices, JPA, and Hibernate</a:t>
            </a:r>
            <a:r>
              <a:rPr lang="en-US" sz="1600" dirty="0"/>
              <a:t>. Excited to contribute my technical knowledge to a forward-thinking organization, solve complex challenges, and drive the success of software initiatives. Committed to staying updated with industry trends and best practices in Java development.</a:t>
            </a:r>
          </a:p>
          <a:p>
            <a:pPr>
              <a:buFont typeface="Wingdings" panose="05000000000000000000" pitchFamily="2" charset="2"/>
              <a:buChar char="Ø"/>
            </a:pPr>
            <a:r>
              <a:rPr lang="en-US" sz="1600" b="1" dirty="0"/>
              <a:t>Skilled software developer</a:t>
            </a:r>
            <a:r>
              <a:rPr lang="en-US" sz="1600" dirty="0"/>
              <a:t> with a track record of </a:t>
            </a:r>
            <a:r>
              <a:rPr lang="en-US" sz="1600" b="1" dirty="0"/>
              <a:t>X years specializing </a:t>
            </a:r>
            <a:r>
              <a:rPr lang="en-US" sz="1600" dirty="0"/>
              <a:t>in </a:t>
            </a:r>
            <a:r>
              <a:rPr lang="en-US" sz="1600" b="1" dirty="0"/>
              <a:t>Core Java, Java 8, Spring Boot, microservices, JPA, and Hibernate</a:t>
            </a:r>
            <a:r>
              <a:rPr lang="en-US" sz="1600" dirty="0"/>
              <a:t>. Seeking a role that allows me to apply my Java expertise and experience to create efficient, scalable software solutions. Committed to maintaining the highest coding standards, collaborating effectively with teams, and advancing my knowledge in Java and related technologies.</a:t>
            </a:r>
          </a:p>
          <a:p>
            <a:pPr>
              <a:buFont typeface="Wingdings" panose="05000000000000000000" pitchFamily="2" charset="2"/>
              <a:buChar char="Ø"/>
            </a:pPr>
            <a:r>
              <a:rPr lang="en-US" sz="1600" b="1" dirty="0"/>
              <a:t>Experienced software engineer </a:t>
            </a:r>
            <a:r>
              <a:rPr lang="en-US" sz="1600" dirty="0"/>
              <a:t>with a </a:t>
            </a:r>
            <a:r>
              <a:rPr lang="en-US" sz="1600" b="1" dirty="0"/>
              <a:t>strong passion </a:t>
            </a:r>
            <a:r>
              <a:rPr lang="en-US" sz="1600" dirty="0"/>
              <a:t>for </a:t>
            </a:r>
            <a:r>
              <a:rPr lang="en-US" sz="1600" b="1" dirty="0"/>
              <a:t>Core Java, Java 8, Spring Boot, microservices, JPA, and Hibernate, backed by X years of expertise</a:t>
            </a:r>
            <a:r>
              <a:rPr lang="en-US" sz="1600" dirty="0"/>
              <a:t>. Eager to contribute my </a:t>
            </a:r>
            <a:r>
              <a:rPr lang="en-US" sz="1600" b="1" dirty="0"/>
              <a:t>Java skills </a:t>
            </a:r>
            <a:r>
              <a:rPr lang="en-US" sz="1600" dirty="0"/>
              <a:t>to an </a:t>
            </a:r>
            <a:r>
              <a:rPr lang="en-US" sz="1600" b="1" dirty="0"/>
              <a:t>innovative organization</a:t>
            </a:r>
            <a:r>
              <a:rPr lang="en-US" sz="1600" dirty="0"/>
              <a:t>, drive software projects to success, and mentor junior developers. Dedicated to </a:t>
            </a:r>
            <a:r>
              <a:rPr lang="en-US" sz="1600" b="1" dirty="0"/>
              <a:t>excellence</a:t>
            </a:r>
            <a:r>
              <a:rPr lang="en-US" sz="1600" dirty="0"/>
              <a:t>, </a:t>
            </a:r>
            <a:r>
              <a:rPr lang="en-US" sz="1600" b="1" dirty="0"/>
              <a:t>teamwork</a:t>
            </a:r>
            <a:r>
              <a:rPr lang="en-US" sz="1600" dirty="0"/>
              <a:t>, and </a:t>
            </a:r>
            <a:r>
              <a:rPr lang="en-US" sz="1600" b="1" dirty="0"/>
              <a:t>continuous growth </a:t>
            </a:r>
            <a:r>
              <a:rPr lang="en-US" sz="1600" dirty="0"/>
              <a:t>in both coding and software design.</a:t>
            </a:r>
            <a:endParaRPr lang="en-IN" sz="1600" dirty="0"/>
          </a:p>
        </p:txBody>
      </p:sp>
    </p:spTree>
    <p:extLst>
      <p:ext uri="{BB962C8B-B14F-4D97-AF65-F5344CB8AC3E}">
        <p14:creationId xmlns:p14="http://schemas.microsoft.com/office/powerpoint/2010/main" val="2606621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Highlight Your Education</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List your </a:t>
            </a:r>
            <a:r>
              <a:rPr lang="en-US" b="1" dirty="0"/>
              <a:t>educational</a:t>
            </a:r>
            <a:r>
              <a:rPr lang="en-US" dirty="0"/>
              <a:t> </a:t>
            </a:r>
            <a:r>
              <a:rPr lang="en-US" b="1" dirty="0"/>
              <a:t>background</a:t>
            </a:r>
            <a:r>
              <a:rPr lang="en-US" dirty="0"/>
              <a:t> in </a:t>
            </a:r>
            <a:r>
              <a:rPr lang="en-US" b="1" dirty="0"/>
              <a:t>reverse chronological order </a:t>
            </a:r>
            <a:r>
              <a:rPr lang="en-US" dirty="0"/>
              <a:t>(most recent first). Include the following details for </a:t>
            </a:r>
            <a:r>
              <a:rPr lang="en-US" b="1" dirty="0"/>
              <a:t>each</a:t>
            </a:r>
            <a:r>
              <a:rPr lang="en-US" dirty="0"/>
              <a:t> </a:t>
            </a:r>
            <a:r>
              <a:rPr lang="en-US" b="1" dirty="0"/>
              <a:t>institution</a:t>
            </a:r>
            <a:r>
              <a:rPr lang="en-US" dirty="0"/>
              <a:t>:</a:t>
            </a:r>
          </a:p>
          <a:p>
            <a:pPr lvl="1">
              <a:buFont typeface="Wingdings" panose="05000000000000000000" pitchFamily="2" charset="2"/>
              <a:buChar char="Ø"/>
            </a:pPr>
            <a:r>
              <a:rPr lang="en-US" dirty="0"/>
              <a:t>Name of the school/college/university</a:t>
            </a:r>
          </a:p>
          <a:p>
            <a:pPr lvl="1">
              <a:buFont typeface="Wingdings" panose="05000000000000000000" pitchFamily="2" charset="2"/>
              <a:buChar char="Ø"/>
            </a:pPr>
            <a:r>
              <a:rPr lang="en-US" dirty="0"/>
              <a:t>Location (city and state)</a:t>
            </a:r>
          </a:p>
          <a:p>
            <a:pPr lvl="1">
              <a:buFont typeface="Wingdings" panose="05000000000000000000" pitchFamily="2" charset="2"/>
              <a:buChar char="Ø"/>
            </a:pPr>
            <a:r>
              <a:rPr lang="en-US" dirty="0"/>
              <a:t>Degree earned</a:t>
            </a:r>
          </a:p>
          <a:p>
            <a:pPr lvl="1">
              <a:buFont typeface="Wingdings" panose="05000000000000000000" pitchFamily="2" charset="2"/>
              <a:buChar char="Ø"/>
            </a:pPr>
            <a:r>
              <a:rPr lang="en-US" dirty="0"/>
              <a:t>Major and minor (if applicable)</a:t>
            </a:r>
          </a:p>
          <a:p>
            <a:pPr lvl="1">
              <a:buFont typeface="Wingdings" panose="05000000000000000000" pitchFamily="2" charset="2"/>
              <a:buChar char="Ø"/>
            </a:pPr>
            <a:r>
              <a:rPr lang="en-US" dirty="0"/>
              <a:t>Graduation date (or expected graduation date)</a:t>
            </a:r>
          </a:p>
          <a:p>
            <a:pPr>
              <a:buFont typeface="Wingdings" panose="05000000000000000000" pitchFamily="2" charset="2"/>
              <a:buChar char="Ø"/>
            </a:pPr>
            <a:r>
              <a:rPr lang="en-US" b="1" dirty="0"/>
              <a:t>Example:</a:t>
            </a:r>
          </a:p>
          <a:p>
            <a:pPr lvl="1">
              <a:buFont typeface="Wingdings" panose="05000000000000000000" pitchFamily="2" charset="2"/>
              <a:buChar char="Ø"/>
            </a:pPr>
            <a:r>
              <a:rPr lang="en-US" dirty="0"/>
              <a:t>Bachelor of Engineering in Computer Science</a:t>
            </a:r>
          </a:p>
          <a:p>
            <a:pPr lvl="1">
              <a:buFont typeface="Wingdings" panose="05000000000000000000" pitchFamily="2" charset="2"/>
              <a:buChar char="Ø"/>
            </a:pPr>
            <a:r>
              <a:rPr lang="en-US" dirty="0"/>
              <a:t>Master of Technology in Computer Science</a:t>
            </a:r>
          </a:p>
          <a:p>
            <a:pPr lvl="1">
              <a:buFont typeface="Wingdings" panose="05000000000000000000" pitchFamily="2" charset="2"/>
              <a:buChar char="Ø"/>
            </a:pPr>
            <a:r>
              <a:rPr lang="en-US" dirty="0"/>
              <a:t>PES University </a:t>
            </a:r>
            <a:r>
              <a:rPr lang="en-US" dirty="0" err="1"/>
              <a:t>Bangalore,India</a:t>
            </a:r>
            <a:endParaRPr lang="en-US" dirty="0"/>
          </a:p>
          <a:p>
            <a:pPr lvl="1">
              <a:buFont typeface="Wingdings" panose="05000000000000000000" pitchFamily="2" charset="2"/>
              <a:buChar char="Ø"/>
            </a:pPr>
            <a:r>
              <a:rPr lang="en-US" dirty="0"/>
              <a:t>May 2020</a:t>
            </a:r>
          </a:p>
          <a:p>
            <a:pPr lvl="1">
              <a:buFont typeface="Wingdings" panose="05000000000000000000" pitchFamily="2" charset="2"/>
              <a:buChar char="Ø"/>
            </a:pPr>
            <a:r>
              <a:rPr lang="en-US" dirty="0"/>
              <a:t>GPA: 9.0 (optional)</a:t>
            </a:r>
            <a:br>
              <a:rPr lang="en-US" dirty="0"/>
            </a:br>
            <a:endParaRPr lang="en-US" dirty="0"/>
          </a:p>
          <a:p>
            <a:endParaRPr lang="en-IN" dirty="0"/>
          </a:p>
        </p:txBody>
      </p:sp>
    </p:spTree>
    <p:extLst>
      <p:ext uri="{BB962C8B-B14F-4D97-AF65-F5344CB8AC3E}">
        <p14:creationId xmlns:p14="http://schemas.microsoft.com/office/powerpoint/2010/main" val="420152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38">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IN" b="1" dirty="0"/>
              <a:t>Showcase Relevant Skills</a:t>
            </a:r>
            <a:endParaRPr lang="en-IN" dirty="0"/>
          </a:p>
        </p:txBody>
      </p:sp>
      <p:sp>
        <p:nvSpPr>
          <p:cNvPr id="29" name="Content Placeholder 2"/>
          <p:cNvSpPr>
            <a:spLocks noGrp="1"/>
          </p:cNvSpPr>
          <p:nvPr>
            <p:ph idx="1"/>
          </p:nvPr>
        </p:nvSpPr>
        <p:spPr>
          <a:xfrm>
            <a:off x="4654295" y="816638"/>
            <a:ext cx="4619706" cy="5224724"/>
          </a:xfrm>
        </p:spPr>
        <p:txBody>
          <a:bodyPr anchor="ctr">
            <a:normAutofit fontScale="92500" lnSpcReduction="10000"/>
          </a:bodyPr>
          <a:lstStyle/>
          <a:p>
            <a:pPr marL="0" indent="0">
              <a:lnSpc>
                <a:spcPct val="90000"/>
              </a:lnSpc>
              <a:buNone/>
            </a:pPr>
            <a:r>
              <a:rPr lang="en-US" sz="1300" b="1" dirty="0" smtClean="0">
                <a:latin typeface="Calibri" panose="020F0502020204030204" pitchFamily="34" charset="0"/>
                <a:cs typeface="Calibri" panose="020F0502020204030204" pitchFamily="34" charset="0"/>
              </a:rPr>
              <a:t>Relevant Coursework:</a:t>
            </a:r>
          </a:p>
          <a:p>
            <a:pPr>
              <a:lnSpc>
                <a:spcPct val="90000"/>
              </a:lnSpc>
              <a:buFont typeface="Wingdings" panose="05000000000000000000" pitchFamily="2" charset="2"/>
              <a:buChar char="Ø"/>
            </a:pPr>
            <a:r>
              <a:rPr lang="en-US" sz="1000" dirty="0" smtClean="0">
                <a:latin typeface="Calibri" panose="020F0502020204030204" pitchFamily="34" charset="0"/>
                <a:cs typeface="Calibri" panose="020F0502020204030204" pitchFamily="34" charset="0"/>
              </a:rPr>
              <a:t>Object-Oriented Programming </a:t>
            </a:r>
          </a:p>
          <a:p>
            <a:pPr>
              <a:lnSpc>
                <a:spcPct val="90000"/>
              </a:lnSpc>
              <a:buFont typeface="Wingdings" panose="05000000000000000000" pitchFamily="2" charset="2"/>
              <a:buChar char="Ø"/>
            </a:pPr>
            <a:r>
              <a:rPr lang="en-US" sz="1000" dirty="0" smtClean="0">
                <a:latin typeface="Calibri" panose="020F0502020204030204" pitchFamily="34" charset="0"/>
                <a:cs typeface="Calibri" panose="020F0502020204030204" pitchFamily="34" charset="0"/>
              </a:rPr>
              <a:t>Data Structures and Algorithms  </a:t>
            </a:r>
          </a:p>
          <a:p>
            <a:pPr>
              <a:lnSpc>
                <a:spcPct val="90000"/>
              </a:lnSpc>
              <a:buFont typeface="Wingdings" panose="05000000000000000000" pitchFamily="2" charset="2"/>
              <a:buChar char="Ø"/>
            </a:pPr>
            <a:r>
              <a:rPr lang="en-US" sz="1000" dirty="0" smtClean="0">
                <a:latin typeface="Calibri" panose="020F0502020204030204" pitchFamily="34" charset="0"/>
                <a:cs typeface="Calibri" panose="020F0502020204030204" pitchFamily="34" charset="0"/>
              </a:rPr>
              <a:t>Web Development </a:t>
            </a:r>
          </a:p>
          <a:p>
            <a:pPr>
              <a:lnSpc>
                <a:spcPct val="90000"/>
              </a:lnSpc>
              <a:buFont typeface="Wingdings" panose="05000000000000000000" pitchFamily="2" charset="2"/>
              <a:buChar char="Ø"/>
            </a:pPr>
            <a:r>
              <a:rPr lang="en-US" sz="1000" dirty="0" smtClean="0">
                <a:latin typeface="Calibri" panose="020F0502020204030204" pitchFamily="34" charset="0"/>
                <a:cs typeface="Calibri" panose="020F0502020204030204" pitchFamily="34" charset="0"/>
              </a:rPr>
              <a:t>Database Management</a:t>
            </a:r>
          </a:p>
          <a:p>
            <a:pPr marL="0" indent="0">
              <a:lnSpc>
                <a:spcPct val="90000"/>
              </a:lnSpc>
              <a:buNone/>
            </a:pPr>
            <a:r>
              <a:rPr lang="en-IN" sz="1300" b="1" dirty="0" smtClean="0">
                <a:latin typeface="Calibri" panose="020F0502020204030204" pitchFamily="34" charset="0"/>
                <a:cs typeface="Calibri" panose="020F0502020204030204" pitchFamily="34" charset="0"/>
              </a:rPr>
              <a:t>Skills</a:t>
            </a:r>
            <a:r>
              <a:rPr lang="en-IN" sz="1300" dirty="0" smtClean="0">
                <a:latin typeface="Calibri" panose="020F0502020204030204" pitchFamily="34" charset="0"/>
                <a:cs typeface="Calibri" panose="020F0502020204030204" pitchFamily="34" charset="0"/>
              </a:rPr>
              <a:t>: </a:t>
            </a:r>
          </a:p>
          <a:p>
            <a:pPr marL="0" indent="0">
              <a:lnSpc>
                <a:spcPct val="90000"/>
              </a:lnSpc>
              <a:buNone/>
            </a:pPr>
            <a:r>
              <a:rPr lang="en-IN" sz="1100" b="1" dirty="0" smtClean="0">
                <a:latin typeface="Calibri" panose="020F0502020204030204" pitchFamily="34" charset="0"/>
                <a:cs typeface="Calibri" panose="020F0502020204030204" pitchFamily="34" charset="0"/>
              </a:rPr>
              <a:t>Programming Languages</a:t>
            </a:r>
            <a:r>
              <a:rPr lang="en-IN" sz="1100" dirty="0" smtClean="0">
                <a:latin typeface="Calibri" panose="020F0502020204030204" pitchFamily="34" charset="0"/>
                <a:cs typeface="Calibri" panose="020F0502020204030204" pitchFamily="34" charset="0"/>
              </a:rPr>
              <a:t>:</a:t>
            </a:r>
          </a:p>
          <a:p>
            <a:pPr>
              <a:lnSpc>
                <a:spcPct val="90000"/>
              </a:lnSpc>
              <a:buFont typeface="Wingdings" panose="05000000000000000000" pitchFamily="2" charset="2"/>
              <a:buChar char="Ø"/>
            </a:pPr>
            <a:r>
              <a:rPr lang="en-IN" sz="1200" b="1" dirty="0" smtClean="0">
                <a:latin typeface="Calibri" panose="020F0502020204030204" pitchFamily="34" charset="0"/>
                <a:cs typeface="Calibri" panose="020F0502020204030204" pitchFamily="34" charset="0"/>
              </a:rPr>
              <a:t>Java: </a:t>
            </a:r>
            <a:r>
              <a:rPr lang="en-IN" sz="1200" dirty="0" smtClean="0">
                <a:latin typeface="Calibri" panose="020F0502020204030204" pitchFamily="34" charset="0"/>
                <a:cs typeface="Calibri" panose="020F0502020204030204" pitchFamily="34" charset="0"/>
              </a:rPr>
              <a:t>Proficient in Java programming.</a:t>
            </a:r>
          </a:p>
          <a:p>
            <a:pPr>
              <a:lnSpc>
                <a:spcPct val="90000"/>
              </a:lnSpc>
              <a:buFont typeface="Wingdings" panose="05000000000000000000" pitchFamily="2" charset="2"/>
              <a:buChar char="Ø"/>
            </a:pPr>
            <a:r>
              <a:rPr lang="en-IN" sz="1200" b="1" dirty="0" smtClean="0">
                <a:latin typeface="Calibri" panose="020F0502020204030204" pitchFamily="34" charset="0"/>
                <a:cs typeface="Calibri" panose="020F0502020204030204" pitchFamily="34" charset="0"/>
              </a:rPr>
              <a:t>Java 8: </a:t>
            </a:r>
            <a:r>
              <a:rPr lang="en-IN" sz="1200" dirty="0" smtClean="0">
                <a:latin typeface="Calibri" panose="020F0502020204030204" pitchFamily="34" charset="0"/>
                <a:cs typeface="Calibri" panose="020F0502020204030204" pitchFamily="34" charset="0"/>
              </a:rPr>
              <a:t>Familiar with Java 8 features, including lambdas and streams.</a:t>
            </a:r>
          </a:p>
          <a:p>
            <a:pPr marL="0" indent="0">
              <a:lnSpc>
                <a:spcPct val="90000"/>
              </a:lnSpc>
              <a:buNone/>
            </a:pPr>
            <a:r>
              <a:rPr lang="en-IN" sz="1100" b="1" dirty="0" smtClean="0">
                <a:latin typeface="Calibri" panose="020F0502020204030204" pitchFamily="34" charset="0"/>
                <a:cs typeface="Calibri" panose="020F0502020204030204" pitchFamily="34" charset="0"/>
              </a:rPr>
              <a:t>Java Technologies</a:t>
            </a:r>
            <a:r>
              <a:rPr lang="en-IN" sz="1100" dirty="0" smtClean="0">
                <a:latin typeface="Calibri" panose="020F0502020204030204" pitchFamily="34" charset="0"/>
                <a:cs typeface="Calibri" panose="020F0502020204030204" pitchFamily="34" charset="0"/>
              </a:rPr>
              <a:t>:</a:t>
            </a:r>
          </a:p>
          <a:p>
            <a:pPr>
              <a:lnSpc>
                <a:spcPct val="90000"/>
              </a:lnSpc>
              <a:buFont typeface="Wingdings" panose="05000000000000000000" pitchFamily="2" charset="2"/>
              <a:buChar char="Ø"/>
            </a:pPr>
            <a:r>
              <a:rPr lang="en-IN" sz="1200" b="1" dirty="0" smtClean="0">
                <a:latin typeface="Calibri" panose="020F0502020204030204" pitchFamily="34" charset="0"/>
                <a:cs typeface="Calibri" panose="020F0502020204030204" pitchFamily="34" charset="0"/>
              </a:rPr>
              <a:t>Advanced Java: </a:t>
            </a:r>
            <a:r>
              <a:rPr lang="en-IN" sz="1200" dirty="0" smtClean="0">
                <a:latin typeface="Calibri" panose="020F0502020204030204" pitchFamily="34" charset="0"/>
                <a:cs typeface="Calibri" panose="020F0502020204030204" pitchFamily="34" charset="0"/>
              </a:rPr>
              <a:t>Skilled in advanced Java concepts and techniques.</a:t>
            </a:r>
          </a:p>
          <a:p>
            <a:pPr>
              <a:lnSpc>
                <a:spcPct val="90000"/>
              </a:lnSpc>
              <a:buFont typeface="Wingdings" panose="05000000000000000000" pitchFamily="2" charset="2"/>
              <a:buChar char="Ø"/>
            </a:pPr>
            <a:r>
              <a:rPr lang="en-IN" sz="1200" b="1" dirty="0" smtClean="0">
                <a:latin typeface="Calibri" panose="020F0502020204030204" pitchFamily="34" charset="0"/>
                <a:cs typeface="Calibri" panose="020F0502020204030204" pitchFamily="34" charset="0"/>
              </a:rPr>
              <a:t>Spring Boot: </a:t>
            </a:r>
            <a:r>
              <a:rPr lang="en-IN" sz="1200" dirty="0" smtClean="0">
                <a:latin typeface="Calibri" panose="020F0502020204030204" pitchFamily="34" charset="0"/>
                <a:cs typeface="Calibri" panose="020F0502020204030204" pitchFamily="34" charset="0"/>
              </a:rPr>
              <a:t>Experienced in developing Spring Boot applications.</a:t>
            </a:r>
          </a:p>
          <a:p>
            <a:pPr>
              <a:lnSpc>
                <a:spcPct val="90000"/>
              </a:lnSpc>
              <a:buFont typeface="Wingdings" panose="05000000000000000000" pitchFamily="2" charset="2"/>
              <a:buChar char="Ø"/>
            </a:pPr>
            <a:r>
              <a:rPr lang="en-IN" sz="1200" b="1" dirty="0" smtClean="0">
                <a:latin typeface="Calibri" panose="020F0502020204030204" pitchFamily="34" charset="0"/>
                <a:cs typeface="Calibri" panose="020F0502020204030204" pitchFamily="34" charset="0"/>
              </a:rPr>
              <a:t>Hibernate: </a:t>
            </a:r>
            <a:r>
              <a:rPr lang="en-IN" sz="1200" dirty="0" smtClean="0">
                <a:latin typeface="Calibri" panose="020F0502020204030204" pitchFamily="34" charset="0"/>
                <a:cs typeface="Calibri" panose="020F0502020204030204" pitchFamily="34" charset="0"/>
              </a:rPr>
              <a:t>Proficient in Hibernate for database access and ORM.</a:t>
            </a:r>
          </a:p>
          <a:p>
            <a:pPr>
              <a:lnSpc>
                <a:spcPct val="90000"/>
              </a:lnSpc>
              <a:buFont typeface="Wingdings" panose="05000000000000000000" pitchFamily="2" charset="2"/>
              <a:buChar char="Ø"/>
            </a:pPr>
            <a:r>
              <a:rPr lang="en-IN" sz="1200" b="1" dirty="0" smtClean="0">
                <a:latin typeface="Calibri" panose="020F0502020204030204" pitchFamily="34" charset="0"/>
                <a:cs typeface="Calibri" panose="020F0502020204030204" pitchFamily="34" charset="0"/>
              </a:rPr>
              <a:t>JPA (Java Persistence API): </a:t>
            </a:r>
            <a:r>
              <a:rPr lang="en-IN" sz="1200" dirty="0" smtClean="0">
                <a:latin typeface="Calibri" panose="020F0502020204030204" pitchFamily="34" charset="0"/>
                <a:cs typeface="Calibri" panose="020F0502020204030204" pitchFamily="34" charset="0"/>
              </a:rPr>
              <a:t>Knowledgeable in JPA for managing relational data in Java applications.</a:t>
            </a:r>
          </a:p>
          <a:p>
            <a:pPr>
              <a:lnSpc>
                <a:spcPct val="90000"/>
              </a:lnSpc>
              <a:buFont typeface="Wingdings" panose="05000000000000000000" pitchFamily="2" charset="2"/>
              <a:buChar char="Ø"/>
            </a:pPr>
            <a:r>
              <a:rPr lang="en-IN" sz="1200" b="1" dirty="0" smtClean="0">
                <a:latin typeface="Calibri" panose="020F0502020204030204" pitchFamily="34" charset="0"/>
                <a:cs typeface="Calibri" panose="020F0502020204030204" pitchFamily="34" charset="0"/>
              </a:rPr>
              <a:t>Spring Framework: </a:t>
            </a:r>
            <a:r>
              <a:rPr lang="en-IN" sz="1200" dirty="0" smtClean="0">
                <a:latin typeface="Calibri" panose="020F0502020204030204" pitchFamily="34" charset="0"/>
                <a:cs typeface="Calibri" panose="020F0502020204030204" pitchFamily="34" charset="0"/>
              </a:rPr>
              <a:t>Proficient in the Spring Framework for building robust and scalable applications.</a:t>
            </a:r>
          </a:p>
          <a:p>
            <a:pPr marL="0" indent="0">
              <a:lnSpc>
                <a:spcPct val="90000"/>
              </a:lnSpc>
              <a:buNone/>
            </a:pPr>
            <a:r>
              <a:rPr lang="en-IN" sz="1100" b="1" dirty="0" err="1" smtClean="0">
                <a:latin typeface="Calibri" panose="020F0502020204030204" pitchFamily="34" charset="0"/>
                <a:cs typeface="Calibri" panose="020F0502020204030204" pitchFamily="34" charset="0"/>
              </a:rPr>
              <a:t>Microservices</a:t>
            </a:r>
            <a:r>
              <a:rPr lang="en-IN" sz="1100" dirty="0" smtClean="0">
                <a:latin typeface="Calibri" panose="020F0502020204030204" pitchFamily="34" charset="0"/>
                <a:cs typeface="Calibri" panose="020F0502020204030204" pitchFamily="34" charset="0"/>
              </a:rPr>
              <a:t>:</a:t>
            </a:r>
          </a:p>
          <a:p>
            <a:pPr>
              <a:lnSpc>
                <a:spcPct val="90000"/>
              </a:lnSpc>
              <a:buFont typeface="Wingdings" panose="05000000000000000000" pitchFamily="2" charset="2"/>
              <a:buChar char="Ø"/>
            </a:pPr>
            <a:r>
              <a:rPr lang="en-IN" sz="1200" b="1" dirty="0" err="1" smtClean="0">
                <a:latin typeface="Calibri" panose="020F0502020204030204" pitchFamily="34" charset="0"/>
                <a:cs typeface="Calibri" panose="020F0502020204030204" pitchFamily="34" charset="0"/>
              </a:rPr>
              <a:t>Microservices</a:t>
            </a:r>
            <a:r>
              <a:rPr lang="en-IN" sz="1200" b="1" dirty="0" smtClean="0">
                <a:latin typeface="Calibri" panose="020F0502020204030204" pitchFamily="34" charset="0"/>
                <a:cs typeface="Calibri" panose="020F0502020204030204" pitchFamily="34" charset="0"/>
              </a:rPr>
              <a:t>: </a:t>
            </a:r>
            <a:r>
              <a:rPr lang="en-IN" sz="1200" dirty="0" smtClean="0">
                <a:latin typeface="Calibri" panose="020F0502020204030204" pitchFamily="34" charset="0"/>
                <a:cs typeface="Calibri" panose="020F0502020204030204" pitchFamily="34" charset="0"/>
              </a:rPr>
              <a:t>Experienced in designing, developing, and deploying </a:t>
            </a:r>
            <a:r>
              <a:rPr lang="en-IN" sz="1200" dirty="0" err="1" smtClean="0">
                <a:latin typeface="Calibri" panose="020F0502020204030204" pitchFamily="34" charset="0"/>
                <a:cs typeface="Calibri" panose="020F0502020204030204" pitchFamily="34" charset="0"/>
              </a:rPr>
              <a:t>microservices</a:t>
            </a:r>
            <a:r>
              <a:rPr lang="en-IN" sz="1200" dirty="0" smtClean="0">
                <a:latin typeface="Calibri" panose="020F0502020204030204" pitchFamily="34" charset="0"/>
                <a:cs typeface="Calibri" panose="020F0502020204030204" pitchFamily="34" charset="0"/>
              </a:rPr>
              <a:t>-based applications.</a:t>
            </a:r>
          </a:p>
          <a:p>
            <a:pPr>
              <a:lnSpc>
                <a:spcPct val="90000"/>
              </a:lnSpc>
              <a:buFont typeface="Wingdings" panose="05000000000000000000" pitchFamily="2" charset="2"/>
              <a:buChar char="Ø"/>
            </a:pPr>
            <a:r>
              <a:rPr lang="en-IN" sz="1200" b="1" dirty="0" smtClean="0">
                <a:latin typeface="Calibri" panose="020F0502020204030204" pitchFamily="34" charset="0"/>
                <a:cs typeface="Calibri" panose="020F0502020204030204" pitchFamily="34" charset="0"/>
              </a:rPr>
              <a:t>REST API: </a:t>
            </a:r>
            <a:r>
              <a:rPr lang="en-IN" sz="1200" dirty="0" smtClean="0">
                <a:latin typeface="Calibri" panose="020F0502020204030204" pitchFamily="34" charset="0"/>
                <a:cs typeface="Calibri" panose="020F0502020204030204" pitchFamily="34" charset="0"/>
              </a:rPr>
              <a:t>Proficient in creating and consuming RESTful APIs for building scalable and interoperable systems.</a:t>
            </a:r>
            <a:endParaRPr lang="en-IN"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4360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List Internships and Projects</a:t>
            </a:r>
            <a:endParaRPr lang="en-IN" dirty="0"/>
          </a:p>
        </p:txBody>
      </p:sp>
    </p:spTree>
    <p:extLst>
      <p:ext uri="{BB962C8B-B14F-4D97-AF65-F5344CB8AC3E}">
        <p14:creationId xmlns:p14="http://schemas.microsoft.com/office/powerpoint/2010/main" val="3274020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Internships</a:t>
            </a:r>
            <a:endParaRPr lang="en-IN"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dirty="0"/>
              <a:t>Software Development Intern</a:t>
            </a:r>
            <a:r>
              <a:rPr lang="en-US" dirty="0"/>
              <a:t> </a:t>
            </a:r>
            <a:r>
              <a:rPr lang="en-US" i="1" dirty="0"/>
              <a:t>XYZ Company, </a:t>
            </a:r>
            <a:r>
              <a:rPr lang="en-US" i="1" dirty="0" err="1"/>
              <a:t>Anytown</a:t>
            </a:r>
            <a:r>
              <a:rPr lang="en-US" i="1" dirty="0"/>
              <a:t>, USA | Summer 2022</a:t>
            </a:r>
            <a:endParaRPr lang="en-US" dirty="0"/>
          </a:p>
          <a:p>
            <a:pPr lvl="1">
              <a:buFont typeface="Wingdings" panose="05000000000000000000" pitchFamily="2" charset="2"/>
              <a:buChar char="Ø"/>
            </a:pPr>
            <a:r>
              <a:rPr lang="en-US" b="1" dirty="0"/>
              <a:t>Collaborated </a:t>
            </a:r>
            <a:r>
              <a:rPr lang="en-US" dirty="0"/>
              <a:t>with the </a:t>
            </a:r>
            <a:r>
              <a:rPr lang="en-US" b="1" dirty="0"/>
              <a:t>development</a:t>
            </a:r>
            <a:r>
              <a:rPr lang="en-US" dirty="0"/>
              <a:t> team to enhance </a:t>
            </a:r>
            <a:r>
              <a:rPr lang="en-US" b="1" dirty="0"/>
              <a:t>existing Java applications</a:t>
            </a:r>
            <a:r>
              <a:rPr lang="en-US" dirty="0"/>
              <a:t>.</a:t>
            </a:r>
          </a:p>
          <a:p>
            <a:pPr lvl="1">
              <a:buFont typeface="Wingdings" panose="05000000000000000000" pitchFamily="2" charset="2"/>
              <a:buChar char="Ø"/>
            </a:pPr>
            <a:r>
              <a:rPr lang="en-US" dirty="0"/>
              <a:t>Worked on </a:t>
            </a:r>
            <a:r>
              <a:rPr lang="en-US" b="1" dirty="0"/>
              <a:t>optimizing</a:t>
            </a:r>
            <a:r>
              <a:rPr lang="en-US" dirty="0"/>
              <a:t> </a:t>
            </a:r>
            <a:r>
              <a:rPr lang="en-US" b="1" dirty="0"/>
              <a:t>database</a:t>
            </a:r>
            <a:r>
              <a:rPr lang="en-US" dirty="0"/>
              <a:t> queries using </a:t>
            </a:r>
            <a:r>
              <a:rPr lang="en-US" b="1" dirty="0"/>
              <a:t>Hibernate</a:t>
            </a:r>
            <a:r>
              <a:rPr lang="en-US" dirty="0"/>
              <a:t>, resulting in a 20% reduction in query execution time.</a:t>
            </a:r>
          </a:p>
          <a:p>
            <a:pPr lvl="1">
              <a:buFont typeface="Wingdings" panose="05000000000000000000" pitchFamily="2" charset="2"/>
              <a:buChar char="Ø"/>
            </a:pPr>
            <a:r>
              <a:rPr lang="en-US" dirty="0"/>
              <a:t>Assisted in the </a:t>
            </a:r>
            <a:r>
              <a:rPr lang="en-US" b="1" dirty="0"/>
              <a:t>implementation</a:t>
            </a:r>
            <a:r>
              <a:rPr lang="en-US" dirty="0"/>
              <a:t> of new </a:t>
            </a:r>
            <a:r>
              <a:rPr lang="en-US" b="1" dirty="0"/>
              <a:t>RESTful APIs </a:t>
            </a:r>
            <a:r>
              <a:rPr lang="en-US" dirty="0"/>
              <a:t>to support </a:t>
            </a:r>
            <a:r>
              <a:rPr lang="en-US" b="1" dirty="0"/>
              <a:t>mobile</a:t>
            </a:r>
            <a:r>
              <a:rPr lang="en-US" dirty="0"/>
              <a:t> </a:t>
            </a:r>
            <a:r>
              <a:rPr lang="en-US" b="1" dirty="0"/>
              <a:t>application</a:t>
            </a:r>
            <a:r>
              <a:rPr lang="en-US" dirty="0"/>
              <a:t> integration.</a:t>
            </a:r>
          </a:p>
          <a:p>
            <a:pPr marL="514350" indent="-514350">
              <a:buFont typeface="+mj-lt"/>
              <a:buAutoNum type="arabicPeriod"/>
            </a:pPr>
            <a:r>
              <a:rPr lang="en-US" b="1" dirty="0"/>
              <a:t>Java Developer Intern</a:t>
            </a:r>
            <a:r>
              <a:rPr lang="en-US" dirty="0"/>
              <a:t> </a:t>
            </a:r>
            <a:r>
              <a:rPr lang="en-US" i="1" dirty="0"/>
              <a:t>ABC Tech Solutions, City, State | Spring 2021</a:t>
            </a:r>
            <a:endParaRPr lang="en-US" dirty="0"/>
          </a:p>
          <a:p>
            <a:pPr lvl="1">
              <a:buFont typeface="Wingdings" panose="05000000000000000000" pitchFamily="2" charset="2"/>
              <a:buChar char="Ø"/>
            </a:pPr>
            <a:r>
              <a:rPr lang="en-US" dirty="0"/>
              <a:t>Participated in the </a:t>
            </a:r>
            <a:r>
              <a:rPr lang="en-US" b="1" dirty="0"/>
              <a:t>design</a:t>
            </a:r>
            <a:r>
              <a:rPr lang="en-US" dirty="0"/>
              <a:t> and </a:t>
            </a:r>
            <a:r>
              <a:rPr lang="en-US" b="1" dirty="0"/>
              <a:t>development</a:t>
            </a:r>
            <a:r>
              <a:rPr lang="en-US" dirty="0"/>
              <a:t> of a </a:t>
            </a:r>
            <a:r>
              <a:rPr lang="en-US" b="1" dirty="0" err="1"/>
              <a:t>microservices</a:t>
            </a:r>
            <a:r>
              <a:rPr lang="en-US" b="1" dirty="0"/>
              <a:t>-based</a:t>
            </a:r>
            <a:r>
              <a:rPr lang="en-US" dirty="0"/>
              <a:t> e-commerce platform using </a:t>
            </a:r>
            <a:r>
              <a:rPr lang="en-US" b="1" dirty="0"/>
              <a:t>Spring Boot</a:t>
            </a:r>
            <a:r>
              <a:rPr lang="en-US" dirty="0"/>
              <a:t>.</a:t>
            </a:r>
          </a:p>
          <a:p>
            <a:pPr lvl="1">
              <a:buFont typeface="Wingdings" panose="05000000000000000000" pitchFamily="2" charset="2"/>
              <a:buChar char="Ø"/>
            </a:pPr>
            <a:r>
              <a:rPr lang="en-US" b="1" dirty="0"/>
              <a:t>Implemented</a:t>
            </a:r>
            <a:r>
              <a:rPr lang="en-US" dirty="0"/>
              <a:t> user </a:t>
            </a:r>
            <a:r>
              <a:rPr lang="en-US" b="1" dirty="0"/>
              <a:t>authentication</a:t>
            </a:r>
            <a:r>
              <a:rPr lang="en-US" dirty="0"/>
              <a:t> and </a:t>
            </a:r>
            <a:r>
              <a:rPr lang="en-US" b="1" dirty="0"/>
              <a:t>authorization</a:t>
            </a:r>
            <a:r>
              <a:rPr lang="en-US" dirty="0"/>
              <a:t> features using </a:t>
            </a:r>
            <a:r>
              <a:rPr lang="en-US" b="1" dirty="0"/>
              <a:t>Spring Security</a:t>
            </a:r>
            <a:r>
              <a:rPr lang="en-US" dirty="0"/>
              <a:t>.</a:t>
            </a:r>
          </a:p>
          <a:p>
            <a:pPr lvl="1">
              <a:buFont typeface="Wingdings" panose="05000000000000000000" pitchFamily="2" charset="2"/>
              <a:buChar char="Ø"/>
            </a:pPr>
            <a:r>
              <a:rPr lang="en-US" b="1" dirty="0"/>
              <a:t>Conducted</a:t>
            </a:r>
            <a:r>
              <a:rPr lang="en-US" dirty="0"/>
              <a:t> code </a:t>
            </a:r>
            <a:r>
              <a:rPr lang="en-US" b="1" dirty="0"/>
              <a:t>reviews</a:t>
            </a:r>
            <a:r>
              <a:rPr lang="en-US" dirty="0"/>
              <a:t> and </a:t>
            </a:r>
            <a:r>
              <a:rPr lang="en-US" b="1" dirty="0"/>
              <a:t>contributed</a:t>
            </a:r>
            <a:r>
              <a:rPr lang="en-US" dirty="0"/>
              <a:t> to the </a:t>
            </a:r>
            <a:r>
              <a:rPr lang="en-US" b="1" dirty="0"/>
              <a:t>documentation</a:t>
            </a:r>
            <a:r>
              <a:rPr lang="en-US" dirty="0"/>
              <a:t> of the project.</a:t>
            </a:r>
          </a:p>
          <a:p>
            <a:endParaRPr lang="en-IN" b="1" dirty="0"/>
          </a:p>
        </p:txBody>
      </p:sp>
    </p:spTree>
    <p:extLst>
      <p:ext uri="{BB962C8B-B14F-4D97-AF65-F5344CB8AC3E}">
        <p14:creationId xmlns:p14="http://schemas.microsoft.com/office/powerpoint/2010/main" val="423511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Projects</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Ø"/>
            </a:pPr>
            <a:r>
              <a:rPr lang="en-US" b="1" dirty="0"/>
              <a:t>Online Bookstore Web Application</a:t>
            </a:r>
            <a:endParaRPr lang="en-US" dirty="0"/>
          </a:p>
          <a:p>
            <a:pPr lvl="1">
              <a:buFont typeface="Wingdings" panose="05000000000000000000" pitchFamily="2" charset="2"/>
              <a:buChar char="Ø"/>
            </a:pPr>
            <a:r>
              <a:rPr lang="en-US" b="1" dirty="0"/>
              <a:t>Developed</a:t>
            </a:r>
            <a:r>
              <a:rPr lang="en-US" dirty="0"/>
              <a:t> a Java web application using </a:t>
            </a:r>
            <a:r>
              <a:rPr lang="en-US" b="1" dirty="0"/>
              <a:t>Spring MVC</a:t>
            </a:r>
            <a:r>
              <a:rPr lang="en-US" dirty="0"/>
              <a:t>, </a:t>
            </a:r>
            <a:r>
              <a:rPr lang="en-US" b="1" dirty="0"/>
              <a:t>Hibernate</a:t>
            </a:r>
            <a:r>
              <a:rPr lang="en-US" dirty="0"/>
              <a:t>, and </a:t>
            </a:r>
            <a:r>
              <a:rPr lang="en-US" b="1" dirty="0"/>
              <a:t>MySQL</a:t>
            </a:r>
            <a:r>
              <a:rPr lang="en-US" dirty="0"/>
              <a:t> for a </a:t>
            </a:r>
            <a:r>
              <a:rPr lang="en-US" b="1" dirty="0"/>
              <a:t>university project</a:t>
            </a:r>
            <a:r>
              <a:rPr lang="en-US" dirty="0"/>
              <a:t>.</a:t>
            </a:r>
          </a:p>
          <a:p>
            <a:pPr lvl="1">
              <a:buFont typeface="Wingdings" panose="05000000000000000000" pitchFamily="2" charset="2"/>
              <a:buChar char="Ø"/>
            </a:pPr>
            <a:r>
              <a:rPr lang="en-US" b="1" dirty="0"/>
              <a:t>Implemented</a:t>
            </a:r>
            <a:r>
              <a:rPr lang="en-US" dirty="0"/>
              <a:t> user </a:t>
            </a:r>
            <a:r>
              <a:rPr lang="en-US" b="1" dirty="0"/>
              <a:t>authentication</a:t>
            </a:r>
            <a:r>
              <a:rPr lang="en-US" dirty="0"/>
              <a:t>, </a:t>
            </a:r>
            <a:r>
              <a:rPr lang="en-US" b="1" dirty="0"/>
              <a:t>product catalog</a:t>
            </a:r>
            <a:r>
              <a:rPr lang="en-US" dirty="0"/>
              <a:t>, and </a:t>
            </a:r>
            <a:r>
              <a:rPr lang="en-US" b="1" dirty="0"/>
              <a:t>shopping cart </a:t>
            </a:r>
            <a:r>
              <a:rPr lang="en-US" dirty="0"/>
              <a:t>functionalities.</a:t>
            </a:r>
          </a:p>
          <a:p>
            <a:pPr lvl="1">
              <a:buFont typeface="Wingdings" panose="05000000000000000000" pitchFamily="2" charset="2"/>
              <a:buChar char="Ø"/>
            </a:pPr>
            <a:r>
              <a:rPr lang="en-US" dirty="0"/>
              <a:t>Utilized </a:t>
            </a:r>
            <a:r>
              <a:rPr lang="en-US" b="1" dirty="0"/>
              <a:t>JSP</a:t>
            </a:r>
            <a:r>
              <a:rPr lang="en-US" dirty="0"/>
              <a:t> for creating </a:t>
            </a:r>
            <a:r>
              <a:rPr lang="en-US" b="1" dirty="0"/>
              <a:t>dynamic web pages </a:t>
            </a:r>
            <a:r>
              <a:rPr lang="en-US" dirty="0"/>
              <a:t>and </a:t>
            </a:r>
            <a:r>
              <a:rPr lang="en-US" b="1" dirty="0"/>
              <a:t>deployed</a:t>
            </a:r>
            <a:r>
              <a:rPr lang="en-US" dirty="0"/>
              <a:t> the </a:t>
            </a:r>
            <a:r>
              <a:rPr lang="en-US" b="1" dirty="0"/>
              <a:t>application</a:t>
            </a:r>
            <a:r>
              <a:rPr lang="en-US" dirty="0"/>
              <a:t> on a </a:t>
            </a:r>
            <a:r>
              <a:rPr lang="en-US" b="1" dirty="0"/>
              <a:t>Tomcat server</a:t>
            </a:r>
            <a:r>
              <a:rPr lang="en-US" dirty="0"/>
              <a:t>.</a:t>
            </a:r>
          </a:p>
          <a:p>
            <a:pPr>
              <a:buFont typeface="Wingdings" panose="05000000000000000000" pitchFamily="2" charset="2"/>
              <a:buChar char="Ø"/>
            </a:pPr>
            <a:r>
              <a:rPr lang="en-US" b="1" dirty="0" err="1"/>
              <a:t>Microservices</a:t>
            </a:r>
            <a:r>
              <a:rPr lang="en-US" b="1" dirty="0"/>
              <a:t>-Based Blogging Platform</a:t>
            </a:r>
            <a:endParaRPr lang="en-US" dirty="0"/>
          </a:p>
          <a:p>
            <a:pPr lvl="1">
              <a:buFont typeface="Wingdings" panose="05000000000000000000" pitchFamily="2" charset="2"/>
              <a:buChar char="Ø"/>
            </a:pPr>
            <a:r>
              <a:rPr lang="en-US" b="1" dirty="0"/>
              <a:t>Designed</a:t>
            </a:r>
            <a:r>
              <a:rPr lang="en-US" dirty="0"/>
              <a:t> and implemented a </a:t>
            </a:r>
            <a:r>
              <a:rPr lang="en-US" b="1" dirty="0" err="1"/>
              <a:t>microservices</a:t>
            </a:r>
            <a:r>
              <a:rPr lang="en-US" dirty="0"/>
              <a:t> architecture using </a:t>
            </a:r>
            <a:r>
              <a:rPr lang="en-US" b="1" dirty="0"/>
              <a:t>Spring Boot</a:t>
            </a:r>
            <a:r>
              <a:rPr lang="en-US" dirty="0"/>
              <a:t>.</a:t>
            </a:r>
          </a:p>
          <a:p>
            <a:pPr lvl="1">
              <a:buFont typeface="Wingdings" panose="05000000000000000000" pitchFamily="2" charset="2"/>
              <a:buChar char="Ø"/>
            </a:pPr>
            <a:r>
              <a:rPr lang="en-US" b="1" dirty="0"/>
              <a:t>Developed</a:t>
            </a:r>
            <a:r>
              <a:rPr lang="en-US" dirty="0"/>
              <a:t> individual </a:t>
            </a:r>
            <a:r>
              <a:rPr lang="en-US" b="1" dirty="0" err="1"/>
              <a:t>microservices</a:t>
            </a:r>
            <a:r>
              <a:rPr lang="en-US" dirty="0"/>
              <a:t> for </a:t>
            </a:r>
            <a:r>
              <a:rPr lang="en-US" b="1" dirty="0"/>
              <a:t>user management</a:t>
            </a:r>
            <a:r>
              <a:rPr lang="en-US" dirty="0"/>
              <a:t>, blog posts, and </a:t>
            </a:r>
            <a:r>
              <a:rPr lang="en-US" b="1" dirty="0"/>
              <a:t>comments</a:t>
            </a:r>
            <a:r>
              <a:rPr lang="en-US" dirty="0"/>
              <a:t>.</a:t>
            </a:r>
          </a:p>
          <a:p>
            <a:pPr lvl="1">
              <a:buFont typeface="Wingdings" panose="05000000000000000000" pitchFamily="2" charset="2"/>
              <a:buChar char="Ø"/>
            </a:pPr>
            <a:r>
              <a:rPr lang="en-US" b="1" dirty="0"/>
              <a:t>Integrated</a:t>
            </a:r>
            <a:r>
              <a:rPr lang="en-US" dirty="0"/>
              <a:t> these services using </a:t>
            </a:r>
            <a:r>
              <a:rPr lang="en-US" b="1" dirty="0"/>
              <a:t>RESTful APIs </a:t>
            </a:r>
            <a:r>
              <a:rPr lang="en-US" dirty="0"/>
              <a:t>and a </a:t>
            </a:r>
            <a:r>
              <a:rPr lang="en-US" b="1" dirty="0"/>
              <a:t>Eureka service registry</a:t>
            </a:r>
            <a:r>
              <a:rPr lang="en-US" dirty="0"/>
              <a:t>.</a:t>
            </a:r>
          </a:p>
          <a:p>
            <a:pPr>
              <a:buFont typeface="Wingdings" panose="05000000000000000000" pitchFamily="2" charset="2"/>
              <a:buChar char="Ø"/>
            </a:pPr>
            <a:r>
              <a:rPr lang="en-US" b="1" dirty="0"/>
              <a:t>Inventory Management System</a:t>
            </a:r>
            <a:endParaRPr lang="en-US" dirty="0"/>
          </a:p>
          <a:p>
            <a:pPr lvl="1">
              <a:buFont typeface="Wingdings" panose="05000000000000000000" pitchFamily="2" charset="2"/>
              <a:buChar char="Ø"/>
            </a:pPr>
            <a:r>
              <a:rPr lang="en-US" dirty="0"/>
              <a:t>Created an inventory management system using </a:t>
            </a:r>
            <a:r>
              <a:rPr lang="en-US" b="1" dirty="0"/>
              <a:t>Java</a:t>
            </a:r>
            <a:r>
              <a:rPr lang="en-US" dirty="0"/>
              <a:t> and </a:t>
            </a:r>
            <a:r>
              <a:rPr lang="en-US" b="1" dirty="0"/>
              <a:t>JavaFX</a:t>
            </a:r>
            <a:r>
              <a:rPr lang="en-US" dirty="0"/>
              <a:t> for the user interface.</a:t>
            </a:r>
          </a:p>
          <a:p>
            <a:pPr lvl="1">
              <a:buFont typeface="Wingdings" panose="05000000000000000000" pitchFamily="2" charset="2"/>
              <a:buChar char="Ø"/>
            </a:pPr>
            <a:r>
              <a:rPr lang="en-US" dirty="0"/>
              <a:t>Employed </a:t>
            </a:r>
            <a:r>
              <a:rPr lang="en-US" b="1" dirty="0"/>
              <a:t>Hibernate</a:t>
            </a:r>
            <a:r>
              <a:rPr lang="en-US" dirty="0"/>
              <a:t> for data persistence and </a:t>
            </a:r>
            <a:r>
              <a:rPr lang="en-US" b="1" dirty="0"/>
              <a:t>MySQL</a:t>
            </a:r>
            <a:r>
              <a:rPr lang="en-US" dirty="0"/>
              <a:t> as the </a:t>
            </a:r>
            <a:r>
              <a:rPr lang="en-US" b="1" dirty="0"/>
              <a:t>database</a:t>
            </a:r>
            <a:r>
              <a:rPr lang="en-US" dirty="0"/>
              <a:t>.</a:t>
            </a:r>
          </a:p>
          <a:p>
            <a:pPr lvl="1">
              <a:buFont typeface="Wingdings" panose="05000000000000000000" pitchFamily="2" charset="2"/>
              <a:buChar char="Ø"/>
            </a:pPr>
            <a:r>
              <a:rPr lang="en-US" dirty="0"/>
              <a:t>Implemented features for </a:t>
            </a:r>
            <a:r>
              <a:rPr lang="en-US" b="1" dirty="0"/>
              <a:t>adding</a:t>
            </a:r>
            <a:r>
              <a:rPr lang="en-US" dirty="0"/>
              <a:t>, </a:t>
            </a:r>
            <a:r>
              <a:rPr lang="en-US" b="1" dirty="0"/>
              <a:t>updating</a:t>
            </a:r>
            <a:r>
              <a:rPr lang="en-US" dirty="0"/>
              <a:t>, and </a:t>
            </a:r>
            <a:r>
              <a:rPr lang="en-US" b="1" dirty="0"/>
              <a:t>tracking</a:t>
            </a:r>
            <a:r>
              <a:rPr lang="en-US" dirty="0"/>
              <a:t> inventory items.</a:t>
            </a:r>
          </a:p>
          <a:p>
            <a:pPr>
              <a:buFont typeface="Wingdings" panose="05000000000000000000" pitchFamily="2" charset="2"/>
              <a:buChar char="Ø"/>
            </a:pPr>
            <a:r>
              <a:rPr lang="en-US" b="1" dirty="0"/>
              <a:t>RESTful API for Weather Data</a:t>
            </a:r>
            <a:endParaRPr lang="en-US" dirty="0"/>
          </a:p>
          <a:p>
            <a:pPr lvl="1">
              <a:buFont typeface="Wingdings" panose="05000000000000000000" pitchFamily="2" charset="2"/>
              <a:buChar char="Ø"/>
            </a:pPr>
            <a:r>
              <a:rPr lang="en-US" b="1" dirty="0"/>
              <a:t>Designed</a:t>
            </a:r>
            <a:r>
              <a:rPr lang="en-US" dirty="0"/>
              <a:t> and developed a </a:t>
            </a:r>
            <a:r>
              <a:rPr lang="en-US" b="1" dirty="0"/>
              <a:t>RESTful</a:t>
            </a:r>
            <a:r>
              <a:rPr lang="en-US" dirty="0"/>
              <a:t> </a:t>
            </a:r>
            <a:r>
              <a:rPr lang="en-US" b="1" dirty="0"/>
              <a:t>API</a:t>
            </a:r>
            <a:r>
              <a:rPr lang="en-US" dirty="0"/>
              <a:t> in Java to provide </a:t>
            </a:r>
            <a:r>
              <a:rPr lang="en-US" b="1" dirty="0"/>
              <a:t>real-time weather data</a:t>
            </a:r>
            <a:r>
              <a:rPr lang="en-US" dirty="0"/>
              <a:t>.</a:t>
            </a:r>
          </a:p>
          <a:p>
            <a:pPr lvl="1">
              <a:buFont typeface="Wingdings" panose="05000000000000000000" pitchFamily="2" charset="2"/>
              <a:buChar char="Ø"/>
            </a:pPr>
            <a:r>
              <a:rPr lang="en-US" b="1" dirty="0"/>
              <a:t>Integrated</a:t>
            </a:r>
            <a:r>
              <a:rPr lang="en-US" dirty="0"/>
              <a:t> external weather </a:t>
            </a:r>
            <a:r>
              <a:rPr lang="en-US" b="1" dirty="0"/>
              <a:t>data sources </a:t>
            </a:r>
            <a:r>
              <a:rPr lang="en-US" dirty="0"/>
              <a:t>using </a:t>
            </a:r>
            <a:r>
              <a:rPr lang="en-US" b="1" dirty="0"/>
              <a:t>RESTful</a:t>
            </a:r>
            <a:r>
              <a:rPr lang="en-US" dirty="0"/>
              <a:t> requests.</a:t>
            </a:r>
          </a:p>
          <a:p>
            <a:pPr lvl="1">
              <a:buFont typeface="Wingdings" panose="05000000000000000000" pitchFamily="2" charset="2"/>
              <a:buChar char="Ø"/>
            </a:pPr>
            <a:r>
              <a:rPr lang="en-US" dirty="0"/>
              <a:t>Implemented </a:t>
            </a:r>
            <a:r>
              <a:rPr lang="en-US" b="1" dirty="0"/>
              <a:t>caching</a:t>
            </a:r>
            <a:r>
              <a:rPr lang="en-US" dirty="0"/>
              <a:t> mechanisms to enhance </a:t>
            </a:r>
            <a:r>
              <a:rPr lang="en-US" b="1" dirty="0"/>
              <a:t>API performance</a:t>
            </a:r>
            <a:r>
              <a:rPr lang="en-US" dirty="0"/>
              <a:t>.</a:t>
            </a:r>
          </a:p>
          <a:p>
            <a:endParaRPr lang="en-IN" dirty="0"/>
          </a:p>
        </p:txBody>
      </p:sp>
    </p:spTree>
    <p:extLst>
      <p:ext uri="{BB962C8B-B14F-4D97-AF65-F5344CB8AC3E}">
        <p14:creationId xmlns:p14="http://schemas.microsoft.com/office/powerpoint/2010/main" val="4228111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Extracurricular Activities</a:t>
            </a:r>
          </a:p>
        </p:txBody>
      </p:sp>
      <p:sp>
        <p:nvSpPr>
          <p:cNvPr id="3" name="Content Placeholder 2"/>
          <p:cNvSpPr>
            <a:spLocks noGrp="1"/>
          </p:cNvSpPr>
          <p:nvPr>
            <p:ph idx="1"/>
          </p:nvPr>
        </p:nvSpPr>
        <p:spPr/>
        <p:txBody>
          <a:bodyPr>
            <a:normAutofit fontScale="77500" lnSpcReduction="20000"/>
          </a:bodyPr>
          <a:lstStyle/>
          <a:p>
            <a:pPr marL="0" indent="0">
              <a:spcBef>
                <a:spcPts val="50"/>
              </a:spcBef>
              <a:spcAft>
                <a:spcPts val="50"/>
              </a:spcAft>
              <a:buNone/>
            </a:pPr>
            <a:r>
              <a:rPr lang="en-US" sz="3400" b="1" dirty="0"/>
              <a:t>President, Computer Science Club</a:t>
            </a:r>
          </a:p>
          <a:p>
            <a:pPr marL="0" indent="0">
              <a:spcBef>
                <a:spcPts val="50"/>
              </a:spcBef>
              <a:spcAft>
                <a:spcPts val="50"/>
              </a:spcAft>
              <a:buNone/>
            </a:pPr>
            <a:r>
              <a:rPr lang="en-US" dirty="0"/>
              <a:t>PES University</a:t>
            </a:r>
          </a:p>
          <a:p>
            <a:pPr marL="0" indent="0">
              <a:spcBef>
                <a:spcPts val="50"/>
              </a:spcBef>
              <a:spcAft>
                <a:spcPts val="50"/>
              </a:spcAft>
              <a:buNone/>
            </a:pPr>
            <a:r>
              <a:rPr lang="en-US" dirty="0"/>
              <a:t>Bangalore, India</a:t>
            </a:r>
          </a:p>
          <a:p>
            <a:pPr marL="0" indent="0">
              <a:spcBef>
                <a:spcPts val="50"/>
              </a:spcBef>
              <a:spcAft>
                <a:spcPts val="50"/>
              </a:spcAft>
              <a:buNone/>
            </a:pPr>
            <a:r>
              <a:rPr lang="en-US" dirty="0"/>
              <a:t>May 2022-May 2023</a:t>
            </a:r>
          </a:p>
          <a:p>
            <a:pPr>
              <a:spcBef>
                <a:spcPts val="50"/>
              </a:spcBef>
              <a:spcAft>
                <a:spcPts val="50"/>
              </a:spcAft>
              <a:buFont typeface="Wingdings" panose="05000000000000000000" pitchFamily="2" charset="2"/>
              <a:buChar char="Ø"/>
            </a:pPr>
            <a:r>
              <a:rPr lang="en-US" dirty="0"/>
              <a:t>Led a team of </a:t>
            </a:r>
            <a:r>
              <a:rPr lang="en-US" b="1" dirty="0"/>
              <a:t>15+ members </a:t>
            </a:r>
            <a:r>
              <a:rPr lang="en-US" dirty="0"/>
              <a:t>in </a:t>
            </a:r>
            <a:r>
              <a:rPr lang="en-US" b="1" dirty="0"/>
              <a:t>organizing</a:t>
            </a:r>
            <a:r>
              <a:rPr lang="en-US" dirty="0"/>
              <a:t> coding </a:t>
            </a:r>
            <a:r>
              <a:rPr lang="en-US" b="1" dirty="0"/>
              <a:t>competitions</a:t>
            </a:r>
            <a:r>
              <a:rPr lang="en-US" dirty="0"/>
              <a:t>, </a:t>
            </a:r>
            <a:r>
              <a:rPr lang="en-US" b="1" dirty="0"/>
              <a:t>workshops</a:t>
            </a:r>
            <a:r>
              <a:rPr lang="en-US" dirty="0"/>
              <a:t>, and </a:t>
            </a:r>
            <a:r>
              <a:rPr lang="en-US" b="1" dirty="0"/>
              <a:t>tech talks</a:t>
            </a:r>
            <a:r>
              <a:rPr lang="en-US" dirty="0"/>
              <a:t> for over 100 students.</a:t>
            </a:r>
          </a:p>
          <a:p>
            <a:pPr>
              <a:spcBef>
                <a:spcPts val="50"/>
              </a:spcBef>
              <a:spcAft>
                <a:spcPts val="50"/>
              </a:spcAft>
              <a:buFont typeface="Wingdings" panose="05000000000000000000" pitchFamily="2" charset="2"/>
              <a:buChar char="Ø"/>
            </a:pPr>
            <a:r>
              <a:rPr lang="en-US" dirty="0"/>
              <a:t>Coordinated with </a:t>
            </a:r>
            <a:r>
              <a:rPr lang="en-US" b="1" dirty="0"/>
              <a:t>industry</a:t>
            </a:r>
            <a:r>
              <a:rPr lang="en-US" dirty="0"/>
              <a:t> </a:t>
            </a:r>
            <a:r>
              <a:rPr lang="en-US" b="1" dirty="0"/>
              <a:t>professionals</a:t>
            </a:r>
            <a:r>
              <a:rPr lang="en-US" dirty="0"/>
              <a:t> to arrange guest lectures and </a:t>
            </a:r>
            <a:r>
              <a:rPr lang="en-US" b="1" dirty="0"/>
              <a:t>networking events</a:t>
            </a:r>
            <a:r>
              <a:rPr lang="en-US" dirty="0"/>
              <a:t>.</a:t>
            </a:r>
          </a:p>
          <a:p>
            <a:pPr>
              <a:spcBef>
                <a:spcPts val="50"/>
              </a:spcBef>
              <a:spcAft>
                <a:spcPts val="50"/>
              </a:spcAft>
              <a:buFont typeface="Wingdings" panose="05000000000000000000" pitchFamily="2" charset="2"/>
              <a:buChar char="Ø"/>
            </a:pPr>
            <a:r>
              <a:rPr lang="en-US" dirty="0"/>
              <a:t>Implemented a </a:t>
            </a:r>
            <a:r>
              <a:rPr lang="en-US" b="1" dirty="0"/>
              <a:t>mentorship</a:t>
            </a:r>
            <a:r>
              <a:rPr lang="en-US" dirty="0"/>
              <a:t> </a:t>
            </a:r>
            <a:r>
              <a:rPr lang="en-US" b="1" dirty="0"/>
              <a:t>program</a:t>
            </a:r>
            <a:r>
              <a:rPr lang="en-US" dirty="0"/>
              <a:t> for </a:t>
            </a:r>
            <a:r>
              <a:rPr lang="en-US" b="1" dirty="0"/>
              <a:t>junior</a:t>
            </a:r>
            <a:r>
              <a:rPr lang="en-US" dirty="0"/>
              <a:t> </a:t>
            </a:r>
            <a:r>
              <a:rPr lang="en-US" b="1" dirty="0"/>
              <a:t>students</a:t>
            </a:r>
            <a:r>
              <a:rPr lang="en-US" dirty="0"/>
              <a:t> to enhance their </a:t>
            </a:r>
            <a:r>
              <a:rPr lang="en-US" b="1" dirty="0"/>
              <a:t>programming skills</a:t>
            </a:r>
            <a:r>
              <a:rPr lang="en-US" dirty="0"/>
              <a:t>.</a:t>
            </a:r>
          </a:p>
          <a:p>
            <a:pPr marL="0" indent="0">
              <a:spcBef>
                <a:spcPts val="50"/>
              </a:spcBef>
              <a:spcAft>
                <a:spcPts val="50"/>
              </a:spcAft>
              <a:buNone/>
            </a:pPr>
            <a:endParaRPr lang="en-US" dirty="0"/>
          </a:p>
          <a:p>
            <a:pPr marL="0" indent="0">
              <a:spcBef>
                <a:spcPts val="50"/>
              </a:spcBef>
              <a:spcAft>
                <a:spcPts val="50"/>
              </a:spcAft>
              <a:buNone/>
            </a:pPr>
            <a:r>
              <a:rPr lang="en-US" sz="3400" b="1" dirty="0"/>
              <a:t>Member, Toastmasters International</a:t>
            </a:r>
          </a:p>
          <a:p>
            <a:pPr marL="0" indent="0">
              <a:spcBef>
                <a:spcPts val="50"/>
              </a:spcBef>
              <a:spcAft>
                <a:spcPts val="50"/>
              </a:spcAft>
              <a:buNone/>
            </a:pPr>
            <a:r>
              <a:rPr lang="en-US" dirty="0"/>
              <a:t>XYZ Toastmasters Club</a:t>
            </a:r>
          </a:p>
          <a:p>
            <a:pPr marL="0" indent="0">
              <a:spcBef>
                <a:spcPts val="50"/>
              </a:spcBef>
              <a:spcAft>
                <a:spcPts val="50"/>
              </a:spcAft>
              <a:buNone/>
            </a:pPr>
            <a:r>
              <a:rPr lang="en-US" dirty="0"/>
              <a:t>Bangalore, India</a:t>
            </a:r>
          </a:p>
          <a:p>
            <a:pPr marL="0" indent="0">
              <a:spcBef>
                <a:spcPts val="50"/>
              </a:spcBef>
              <a:spcAft>
                <a:spcPts val="50"/>
              </a:spcAft>
              <a:buNone/>
            </a:pPr>
            <a:r>
              <a:rPr lang="en-US" dirty="0"/>
              <a:t>May 2021-May 2022</a:t>
            </a:r>
          </a:p>
          <a:p>
            <a:pPr>
              <a:spcBef>
                <a:spcPts val="50"/>
              </a:spcBef>
              <a:spcAft>
                <a:spcPts val="50"/>
              </a:spcAft>
              <a:buFont typeface="Wingdings" panose="05000000000000000000" pitchFamily="2" charset="2"/>
              <a:buChar char="Ø"/>
            </a:pPr>
            <a:r>
              <a:rPr lang="en-US" dirty="0"/>
              <a:t>Actively participate in </a:t>
            </a:r>
            <a:r>
              <a:rPr lang="en-US" b="1" dirty="0"/>
              <a:t>Toastmasters</a:t>
            </a:r>
            <a:r>
              <a:rPr lang="en-US" dirty="0"/>
              <a:t> </a:t>
            </a:r>
            <a:r>
              <a:rPr lang="en-US" b="1" dirty="0"/>
              <a:t>meetings</a:t>
            </a:r>
            <a:r>
              <a:rPr lang="en-US" dirty="0"/>
              <a:t>, delivering prepared </a:t>
            </a:r>
            <a:r>
              <a:rPr lang="en-US" b="1" dirty="0"/>
              <a:t>speeches</a:t>
            </a:r>
            <a:r>
              <a:rPr lang="en-US" dirty="0"/>
              <a:t> and </a:t>
            </a:r>
            <a:r>
              <a:rPr lang="en-US" b="1" dirty="0"/>
              <a:t>impromptu</a:t>
            </a:r>
            <a:r>
              <a:rPr lang="en-US" dirty="0"/>
              <a:t> talks.</a:t>
            </a:r>
          </a:p>
          <a:p>
            <a:pPr>
              <a:spcBef>
                <a:spcPts val="50"/>
              </a:spcBef>
              <a:spcAft>
                <a:spcPts val="50"/>
              </a:spcAft>
              <a:buFont typeface="Wingdings" panose="05000000000000000000" pitchFamily="2" charset="2"/>
              <a:buChar char="Ø"/>
            </a:pPr>
            <a:r>
              <a:rPr lang="en-US" dirty="0"/>
              <a:t>Developed </a:t>
            </a:r>
            <a:r>
              <a:rPr lang="en-US" b="1" dirty="0"/>
              <a:t>strong communication </a:t>
            </a:r>
            <a:r>
              <a:rPr lang="en-US" dirty="0"/>
              <a:t>and </a:t>
            </a:r>
            <a:r>
              <a:rPr lang="en-US" b="1" dirty="0"/>
              <a:t>leadership</a:t>
            </a:r>
            <a:r>
              <a:rPr lang="en-US" dirty="0"/>
              <a:t> </a:t>
            </a:r>
            <a:r>
              <a:rPr lang="en-US" b="1" dirty="0"/>
              <a:t>skills</a:t>
            </a:r>
            <a:r>
              <a:rPr lang="en-US" dirty="0"/>
              <a:t> through </a:t>
            </a:r>
            <a:r>
              <a:rPr lang="en-US" b="1" dirty="0"/>
              <a:t>regular</a:t>
            </a:r>
            <a:r>
              <a:rPr lang="en-US" dirty="0"/>
              <a:t> </a:t>
            </a:r>
            <a:r>
              <a:rPr lang="en-US" b="1" dirty="0"/>
              <a:t>participation</a:t>
            </a:r>
            <a:r>
              <a:rPr lang="en-US" dirty="0"/>
              <a:t>.</a:t>
            </a:r>
          </a:p>
          <a:p>
            <a:pPr>
              <a:spcBef>
                <a:spcPts val="50"/>
              </a:spcBef>
              <a:spcAft>
                <a:spcPts val="50"/>
              </a:spcAft>
              <a:buFont typeface="Wingdings" panose="05000000000000000000" pitchFamily="2" charset="2"/>
              <a:buChar char="Ø"/>
            </a:pPr>
            <a:r>
              <a:rPr lang="en-US" dirty="0"/>
              <a:t>Currently pursuing </a:t>
            </a:r>
            <a:r>
              <a:rPr lang="en-US" b="1" dirty="0"/>
              <a:t>certification</a:t>
            </a:r>
            <a:r>
              <a:rPr lang="en-US" dirty="0"/>
              <a:t> in </a:t>
            </a:r>
            <a:r>
              <a:rPr lang="en-US" b="1" dirty="0"/>
              <a:t>public</a:t>
            </a:r>
            <a:r>
              <a:rPr lang="en-US" dirty="0"/>
              <a:t> </a:t>
            </a:r>
            <a:r>
              <a:rPr lang="en-US" b="1" dirty="0"/>
              <a:t>speaking</a:t>
            </a:r>
            <a:r>
              <a:rPr lang="en-US" dirty="0"/>
              <a:t> and </a:t>
            </a:r>
            <a:r>
              <a:rPr lang="en-US" b="1" dirty="0"/>
              <a:t>leadership</a:t>
            </a:r>
            <a:r>
              <a:rPr lang="en-US" dirty="0"/>
              <a:t>.</a:t>
            </a:r>
            <a:endParaRPr lang="en-IN" dirty="0"/>
          </a:p>
          <a:p>
            <a:endParaRPr lang="en-IN" dirty="0"/>
          </a:p>
        </p:txBody>
      </p:sp>
    </p:spTree>
    <p:extLst>
      <p:ext uri="{BB962C8B-B14F-4D97-AF65-F5344CB8AC3E}">
        <p14:creationId xmlns:p14="http://schemas.microsoft.com/office/powerpoint/2010/main" val="28848143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 Certifications and Courses</a:t>
            </a:r>
            <a:endParaRPr lang="en-IN" dirty="0"/>
          </a:p>
        </p:txBody>
      </p:sp>
      <p:sp>
        <p:nvSpPr>
          <p:cNvPr id="3" name="Content Placeholder 2"/>
          <p:cNvSpPr>
            <a:spLocks noGrp="1"/>
          </p:cNvSpPr>
          <p:nvPr>
            <p:ph idx="1"/>
          </p:nvPr>
        </p:nvSpPr>
        <p:spPr/>
        <p:txBody>
          <a:bodyPr>
            <a:normAutofit/>
          </a:bodyPr>
          <a:lstStyle/>
          <a:p>
            <a:r>
              <a:rPr lang="en-IN" b="1" dirty="0"/>
              <a:t>Certifications:</a:t>
            </a:r>
          </a:p>
          <a:p>
            <a:pPr lvl="1">
              <a:buFont typeface="Wingdings" panose="05000000000000000000" pitchFamily="2" charset="2"/>
              <a:buChar char="Ø"/>
            </a:pPr>
            <a:r>
              <a:rPr lang="en-IN" dirty="0"/>
              <a:t>Oracle Certified Associate, </a:t>
            </a:r>
            <a:r>
              <a:rPr lang="en-IN" b="1" dirty="0"/>
              <a:t>Java SE 8 </a:t>
            </a:r>
            <a:r>
              <a:rPr lang="en-IN" dirty="0"/>
              <a:t>Programmer (</a:t>
            </a:r>
            <a:r>
              <a:rPr lang="en-IN" b="1" dirty="0"/>
              <a:t>OCAJP</a:t>
            </a:r>
            <a:r>
              <a:rPr lang="en-IN" dirty="0"/>
              <a:t>)</a:t>
            </a:r>
          </a:p>
          <a:p>
            <a:pPr lvl="1">
              <a:buFont typeface="Wingdings" panose="05000000000000000000" pitchFamily="2" charset="2"/>
              <a:buChar char="Ø"/>
            </a:pPr>
            <a:r>
              <a:rPr lang="en-IN" dirty="0"/>
              <a:t>Spring Framework Certification</a:t>
            </a:r>
          </a:p>
          <a:p>
            <a:pPr lvl="1">
              <a:buFont typeface="Wingdings" panose="05000000000000000000" pitchFamily="2" charset="2"/>
              <a:buChar char="Ø"/>
            </a:pPr>
            <a:r>
              <a:rPr lang="en-IN" b="1" dirty="0"/>
              <a:t>AWS</a:t>
            </a:r>
            <a:r>
              <a:rPr lang="en-IN" dirty="0"/>
              <a:t> </a:t>
            </a:r>
            <a:r>
              <a:rPr lang="en-IN" b="1" dirty="0"/>
              <a:t>Certified</a:t>
            </a:r>
            <a:r>
              <a:rPr lang="en-IN" dirty="0"/>
              <a:t> </a:t>
            </a:r>
            <a:r>
              <a:rPr lang="en-IN" b="1" dirty="0"/>
              <a:t>Developer</a:t>
            </a:r>
            <a:r>
              <a:rPr lang="en-IN" dirty="0"/>
              <a:t> – Associate</a:t>
            </a:r>
          </a:p>
          <a:p>
            <a:r>
              <a:rPr lang="en-IN" b="1" dirty="0"/>
              <a:t>Relevant Courses:</a:t>
            </a:r>
            <a:r>
              <a:rPr lang="en-IN" dirty="0"/>
              <a:t>	</a:t>
            </a:r>
          </a:p>
          <a:p>
            <a:pPr lvl="1">
              <a:buFont typeface="Wingdings" panose="05000000000000000000" pitchFamily="2" charset="2"/>
              <a:buChar char="Ø"/>
            </a:pPr>
            <a:r>
              <a:rPr lang="en-IN" b="1" dirty="0"/>
              <a:t>Coursera:</a:t>
            </a:r>
            <a:r>
              <a:rPr lang="en-IN" dirty="0"/>
              <a:t> "</a:t>
            </a:r>
            <a:r>
              <a:rPr lang="en-IN" dirty="0" err="1"/>
              <a:t>Microservices</a:t>
            </a:r>
            <a:r>
              <a:rPr lang="en-IN" dirty="0"/>
              <a:t> Architecture and Deployment with Spring Boot"</a:t>
            </a:r>
          </a:p>
          <a:p>
            <a:pPr lvl="1">
              <a:buFont typeface="Wingdings" panose="05000000000000000000" pitchFamily="2" charset="2"/>
              <a:buChar char="Ø"/>
            </a:pPr>
            <a:r>
              <a:rPr lang="en-IN" b="1" dirty="0" err="1"/>
              <a:t>edX</a:t>
            </a:r>
            <a:r>
              <a:rPr lang="en-IN" b="1" dirty="0"/>
              <a:t>: </a:t>
            </a:r>
            <a:r>
              <a:rPr lang="en-IN" dirty="0"/>
              <a:t>"Hibernate and JPA Fundamentals"</a:t>
            </a:r>
          </a:p>
          <a:p>
            <a:pPr lvl="1">
              <a:buFont typeface="Wingdings" panose="05000000000000000000" pitchFamily="2" charset="2"/>
              <a:buChar char="Ø"/>
            </a:pPr>
            <a:r>
              <a:rPr lang="en-IN" b="1" dirty="0" err="1"/>
              <a:t>Udemy</a:t>
            </a:r>
            <a:r>
              <a:rPr lang="en-IN" b="1" dirty="0"/>
              <a:t>: </a:t>
            </a:r>
            <a:r>
              <a:rPr lang="en-IN" dirty="0"/>
              <a:t>"Java 8 in Action: Lambdas, Streams, and More"</a:t>
            </a:r>
          </a:p>
        </p:txBody>
      </p:sp>
    </p:spTree>
    <p:extLst>
      <p:ext uri="{BB962C8B-B14F-4D97-AF65-F5344CB8AC3E}">
        <p14:creationId xmlns:p14="http://schemas.microsoft.com/office/powerpoint/2010/main" val="132736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Choose a Professional Format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Ensure your resume is </a:t>
            </a:r>
            <a:r>
              <a:rPr lang="en-US" b="1" dirty="0"/>
              <a:t>easy</a:t>
            </a:r>
            <a:r>
              <a:rPr lang="en-US" dirty="0"/>
              <a:t> to </a:t>
            </a:r>
            <a:r>
              <a:rPr lang="en-US" b="1" dirty="0"/>
              <a:t>read</a:t>
            </a:r>
            <a:r>
              <a:rPr lang="en-US" dirty="0"/>
              <a:t> and </a:t>
            </a:r>
            <a:r>
              <a:rPr lang="en-US" b="1" dirty="0"/>
              <a:t>visually</a:t>
            </a:r>
            <a:r>
              <a:rPr lang="en-US" dirty="0"/>
              <a:t> appealing. </a:t>
            </a:r>
          </a:p>
          <a:p>
            <a:pPr>
              <a:buFont typeface="Wingdings" panose="05000000000000000000" pitchFamily="2" charset="2"/>
              <a:buChar char="Ø"/>
            </a:pPr>
            <a:r>
              <a:rPr lang="en-US" dirty="0"/>
              <a:t>Use a </a:t>
            </a:r>
            <a:r>
              <a:rPr lang="en-US" b="1" dirty="0"/>
              <a:t>clean</a:t>
            </a:r>
            <a:r>
              <a:rPr lang="en-US" dirty="0"/>
              <a:t> and </a:t>
            </a:r>
            <a:r>
              <a:rPr lang="en-US" b="1" dirty="0"/>
              <a:t>professional</a:t>
            </a:r>
            <a:r>
              <a:rPr lang="en-US" dirty="0"/>
              <a:t> </a:t>
            </a:r>
            <a:r>
              <a:rPr lang="en-US" b="1" dirty="0"/>
              <a:t>font</a:t>
            </a:r>
            <a:r>
              <a:rPr lang="en-US" dirty="0"/>
              <a:t> (e.g., </a:t>
            </a:r>
            <a:r>
              <a:rPr lang="en-US" b="1" dirty="0"/>
              <a:t>Arial</a:t>
            </a:r>
            <a:r>
              <a:rPr lang="en-US" dirty="0"/>
              <a:t>, </a:t>
            </a:r>
            <a:r>
              <a:rPr lang="en-US" b="1" dirty="0"/>
              <a:t>Calibri</a:t>
            </a:r>
            <a:r>
              <a:rPr lang="en-US" dirty="0"/>
              <a:t>).</a:t>
            </a:r>
          </a:p>
          <a:p>
            <a:pPr>
              <a:buFont typeface="Wingdings" panose="05000000000000000000" pitchFamily="2" charset="2"/>
              <a:buChar char="Ø"/>
            </a:pPr>
            <a:r>
              <a:rPr lang="en-US" dirty="0"/>
              <a:t>Maintain </a:t>
            </a:r>
            <a:r>
              <a:rPr lang="en-US" b="1" dirty="0"/>
              <a:t>consistent</a:t>
            </a:r>
            <a:r>
              <a:rPr lang="en-US" dirty="0"/>
              <a:t> formatting </a:t>
            </a:r>
            <a:r>
              <a:rPr lang="en-US" b="1" dirty="0"/>
              <a:t>throughout</a:t>
            </a:r>
            <a:r>
              <a:rPr lang="en-US" dirty="0"/>
              <a:t> the </a:t>
            </a:r>
            <a:r>
              <a:rPr lang="en-US" b="1" dirty="0"/>
              <a:t>document</a:t>
            </a:r>
            <a:r>
              <a:rPr lang="en-US" dirty="0"/>
              <a:t>.</a:t>
            </a:r>
            <a:endParaRPr lang="en-IN" dirty="0"/>
          </a:p>
        </p:txBody>
      </p:sp>
    </p:spTree>
    <p:extLst>
      <p:ext uri="{BB962C8B-B14F-4D97-AF65-F5344CB8AC3E}">
        <p14:creationId xmlns:p14="http://schemas.microsoft.com/office/powerpoint/2010/main" val="1279948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Introduction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16825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Agenda</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a:t>Introduction to Resume Writing</a:t>
            </a:r>
          </a:p>
          <a:p>
            <a:pPr>
              <a:buFont typeface="Wingdings" panose="05000000000000000000" pitchFamily="2" charset="2"/>
              <a:buChar char="Ø"/>
            </a:pPr>
            <a:r>
              <a:rPr lang="en-IN"/>
              <a:t>Resume Components</a:t>
            </a:r>
          </a:p>
          <a:p>
            <a:pPr>
              <a:buFont typeface="Wingdings" panose="05000000000000000000" pitchFamily="2" charset="2"/>
              <a:buChar char="Ø"/>
            </a:pPr>
            <a:r>
              <a:rPr lang="en-IN"/>
              <a:t>Resume Formatting and Design</a:t>
            </a:r>
          </a:p>
          <a:p>
            <a:pPr>
              <a:buFont typeface="Wingdings" panose="05000000000000000000" pitchFamily="2" charset="2"/>
              <a:buChar char="Ø"/>
            </a:pPr>
            <a:r>
              <a:rPr lang="en-IN"/>
              <a:t>Tailoring Your Resume</a:t>
            </a:r>
          </a:p>
          <a:p>
            <a:pPr>
              <a:buFont typeface="Wingdings" panose="05000000000000000000" pitchFamily="2" charset="2"/>
              <a:buChar char="Ø"/>
            </a:pPr>
            <a:r>
              <a:rPr lang="en-IN"/>
              <a:t>Writing Effective Bullet Points</a:t>
            </a:r>
          </a:p>
          <a:p>
            <a:pPr>
              <a:buFont typeface="Wingdings" panose="05000000000000000000" pitchFamily="2" charset="2"/>
              <a:buChar char="Ø"/>
            </a:pPr>
            <a:r>
              <a:rPr lang="en-US"/>
              <a:t>Cover Letter</a:t>
            </a:r>
            <a:endParaRPr lang="en-IN"/>
          </a:p>
          <a:p>
            <a:pPr marL="0" indent="0">
              <a:buNone/>
            </a:pPr>
            <a:endParaRPr lang="en-IN" dirty="0"/>
          </a:p>
        </p:txBody>
      </p:sp>
    </p:spTree>
    <p:extLst>
      <p:ext uri="{BB962C8B-B14F-4D97-AF65-F5344CB8AC3E}">
        <p14:creationId xmlns:p14="http://schemas.microsoft.com/office/powerpoint/2010/main" val="1362140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1AB77-6B74-8CC6-4BC9-877A998CD4A7}"/>
              </a:ext>
            </a:extLst>
          </p:cNvPr>
          <p:cNvSpPr>
            <a:spLocks noGrp="1"/>
          </p:cNvSpPr>
          <p:nvPr>
            <p:ph type="title"/>
          </p:nvPr>
        </p:nvSpPr>
        <p:spPr/>
        <p:txBody>
          <a:bodyPr/>
          <a:lstStyle/>
          <a:p>
            <a:r>
              <a:rPr lang="en-IN" b="1" i="0" dirty="0">
                <a:effectLst/>
                <a:latin typeface="Söhne"/>
              </a:rPr>
              <a:t>Introduce Yourself</a:t>
            </a:r>
            <a:endParaRPr lang="en-IN" dirty="0"/>
          </a:p>
        </p:txBody>
      </p:sp>
      <p:sp>
        <p:nvSpPr>
          <p:cNvPr id="3" name="Content Placeholder 2">
            <a:extLst>
              <a:ext uri="{FF2B5EF4-FFF2-40B4-BE49-F238E27FC236}">
                <a16:creationId xmlns:a16="http://schemas.microsoft.com/office/drawing/2014/main" xmlns="" id="{A4E79B19-4F2D-1610-4CB6-6588B2B785DD}"/>
              </a:ext>
            </a:extLst>
          </p:cNvPr>
          <p:cNvSpPr>
            <a:spLocks noGrp="1"/>
          </p:cNvSpPr>
          <p:nvPr>
            <p:ph idx="1"/>
          </p:nvPr>
        </p:nvSpPr>
        <p:spPr>
          <a:xfrm>
            <a:off x="838200" y="1871329"/>
            <a:ext cx="10515600" cy="4305633"/>
          </a:xfrm>
        </p:spPr>
        <p:txBody>
          <a:bodyPr>
            <a:noAutofit/>
          </a:bodyPr>
          <a:lstStyle/>
          <a:p>
            <a:pPr marL="0" indent="0" algn="l">
              <a:buNone/>
            </a:pPr>
            <a:r>
              <a:rPr lang="en-US" sz="2000" b="1" i="0" dirty="0">
                <a:effectLst/>
              </a:rPr>
              <a:t>Introduction:</a:t>
            </a:r>
            <a:endParaRPr lang="en-US" sz="2000" b="0" i="0" dirty="0">
              <a:effectLst/>
            </a:endParaRPr>
          </a:p>
          <a:p>
            <a:pPr algn="l">
              <a:buFont typeface="Wingdings" panose="05000000000000000000" pitchFamily="2" charset="2"/>
              <a:buChar char="Ø"/>
            </a:pPr>
            <a:r>
              <a:rPr lang="en-US" sz="2000" b="0" i="0" dirty="0">
                <a:effectLst/>
              </a:rPr>
              <a:t>Start by introducing yourself with your name. </a:t>
            </a:r>
          </a:p>
          <a:p>
            <a:pPr marL="0" indent="0" algn="l">
              <a:buNone/>
            </a:pPr>
            <a:r>
              <a:rPr lang="en-US" sz="2000" b="1" i="0" dirty="0">
                <a:effectLst/>
              </a:rPr>
              <a:t>Educational Background:</a:t>
            </a:r>
            <a:endParaRPr lang="en-US" sz="2000" b="0" i="0" dirty="0">
              <a:effectLst/>
            </a:endParaRPr>
          </a:p>
          <a:p>
            <a:pPr algn="l">
              <a:buFont typeface="Wingdings" panose="05000000000000000000" pitchFamily="2" charset="2"/>
              <a:buChar char="Ø"/>
            </a:pPr>
            <a:r>
              <a:rPr lang="en-US" sz="2000" b="0" i="0" dirty="0">
                <a:effectLst/>
              </a:rPr>
              <a:t>Briefly state your degree and the university you graduated from.</a:t>
            </a:r>
          </a:p>
          <a:p>
            <a:pPr algn="l">
              <a:buFont typeface="Wingdings" panose="05000000000000000000" pitchFamily="2" charset="2"/>
              <a:buChar char="Ø"/>
            </a:pPr>
            <a:r>
              <a:rPr lang="en-US" sz="2000" b="0" i="0" dirty="0">
                <a:effectLst/>
              </a:rPr>
              <a:t>Highlight any relevant coursework or academic achievements.</a:t>
            </a:r>
          </a:p>
          <a:p>
            <a:pPr marL="0" indent="0" algn="l">
              <a:buNone/>
            </a:pPr>
            <a:r>
              <a:rPr lang="en-US" sz="2000" b="1" i="0" dirty="0">
                <a:effectLst/>
              </a:rPr>
              <a:t>Professional Experience:</a:t>
            </a:r>
            <a:endParaRPr lang="en-US" sz="2000" b="0" i="0" dirty="0">
              <a:effectLst/>
            </a:endParaRPr>
          </a:p>
          <a:p>
            <a:pPr algn="l">
              <a:buFont typeface="Wingdings" panose="05000000000000000000" pitchFamily="2" charset="2"/>
              <a:buChar char="Ø"/>
            </a:pPr>
            <a:r>
              <a:rPr lang="en-US" sz="2000" b="0" i="0" dirty="0">
                <a:effectLst/>
              </a:rPr>
              <a:t>Mention the number of years of experience you have as a software developer.</a:t>
            </a:r>
          </a:p>
          <a:p>
            <a:pPr algn="l">
              <a:buFont typeface="Wingdings" panose="05000000000000000000" pitchFamily="2" charset="2"/>
              <a:buChar char="Ø"/>
            </a:pPr>
            <a:r>
              <a:rPr lang="en-US" sz="2000" b="0" i="0" dirty="0">
                <a:effectLst/>
              </a:rPr>
              <a:t>Highlight key experiences and projects that are relevant to the job you're interviewing for.</a:t>
            </a:r>
          </a:p>
          <a:p>
            <a:pPr algn="l">
              <a:buFont typeface="Wingdings" panose="05000000000000000000" pitchFamily="2" charset="2"/>
              <a:buChar char="Ø"/>
            </a:pPr>
            <a:r>
              <a:rPr lang="en-US" sz="2000" b="0" i="0" dirty="0">
                <a:effectLst/>
              </a:rPr>
              <a:t>Mention the specific technologies and skills you've worked with, such as Core Java, Java 8, Spring Boot, microservices, JPA, and Hibernate.</a:t>
            </a:r>
          </a:p>
        </p:txBody>
      </p:sp>
    </p:spTree>
    <p:extLst>
      <p:ext uri="{BB962C8B-B14F-4D97-AF65-F5344CB8AC3E}">
        <p14:creationId xmlns:p14="http://schemas.microsoft.com/office/powerpoint/2010/main" val="398162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BC224-DC31-25A1-8402-C17667B49ED8}"/>
              </a:ext>
            </a:extLst>
          </p:cNvPr>
          <p:cNvSpPr>
            <a:spLocks noGrp="1"/>
          </p:cNvSpPr>
          <p:nvPr>
            <p:ph type="title"/>
          </p:nvPr>
        </p:nvSpPr>
        <p:spPr/>
        <p:txBody>
          <a:bodyPr/>
          <a:lstStyle/>
          <a:p>
            <a:r>
              <a:rPr lang="en-IN" b="1" i="0" dirty="0">
                <a:effectLst/>
                <a:latin typeface="Söhne"/>
              </a:rPr>
              <a:t>Introduce Yourself</a:t>
            </a:r>
            <a:endParaRPr lang="en-IN" dirty="0"/>
          </a:p>
        </p:txBody>
      </p:sp>
      <p:sp>
        <p:nvSpPr>
          <p:cNvPr id="3" name="Content Placeholder 2">
            <a:extLst>
              <a:ext uri="{FF2B5EF4-FFF2-40B4-BE49-F238E27FC236}">
                <a16:creationId xmlns:a16="http://schemas.microsoft.com/office/drawing/2014/main" xmlns="" id="{A402A959-B3ED-9B19-D69B-6C2F992A3350}"/>
              </a:ext>
            </a:extLst>
          </p:cNvPr>
          <p:cNvSpPr>
            <a:spLocks noGrp="1"/>
          </p:cNvSpPr>
          <p:nvPr>
            <p:ph idx="1"/>
          </p:nvPr>
        </p:nvSpPr>
        <p:spPr/>
        <p:txBody>
          <a:bodyPr>
            <a:normAutofit fontScale="70000" lnSpcReduction="20000"/>
          </a:bodyPr>
          <a:lstStyle/>
          <a:p>
            <a:pPr marL="0" indent="0" algn="l">
              <a:buNone/>
            </a:pPr>
            <a:r>
              <a:rPr lang="en-US" sz="2400" b="1" i="0" dirty="0">
                <a:effectLst/>
              </a:rPr>
              <a:t>Enthusiasm and Learning:</a:t>
            </a:r>
            <a:endParaRPr lang="en-US" sz="2400" b="0" i="0" dirty="0">
              <a:effectLst/>
            </a:endParaRPr>
          </a:p>
          <a:p>
            <a:pPr algn="l">
              <a:buFont typeface="Wingdings" panose="05000000000000000000" pitchFamily="2" charset="2"/>
              <a:buChar char="Ø"/>
            </a:pPr>
            <a:r>
              <a:rPr lang="en-US" sz="2400" b="0" i="0" dirty="0">
                <a:effectLst/>
              </a:rPr>
              <a:t>Express your enthusiasm for software development and your interest in staying up-to-date with the latest technologies.</a:t>
            </a:r>
          </a:p>
          <a:p>
            <a:pPr algn="l">
              <a:buFont typeface="Wingdings" panose="05000000000000000000" pitchFamily="2" charset="2"/>
              <a:buChar char="Ø"/>
            </a:pPr>
            <a:r>
              <a:rPr lang="en-US" sz="2400" b="0" i="0" dirty="0">
                <a:effectLst/>
              </a:rPr>
              <a:t>Highlight your problem-solving skills and willingness to tackle complex challenges. </a:t>
            </a:r>
          </a:p>
          <a:p>
            <a:pPr marL="0" indent="0" algn="l">
              <a:buNone/>
            </a:pPr>
            <a:r>
              <a:rPr lang="en-US" sz="2400" b="1" i="0" dirty="0">
                <a:effectLst/>
              </a:rPr>
              <a:t>Personal Interests (Optional):</a:t>
            </a:r>
            <a:endParaRPr lang="en-US" sz="2400" b="0" i="0" dirty="0">
              <a:effectLst/>
            </a:endParaRPr>
          </a:p>
          <a:p>
            <a:pPr algn="l">
              <a:buFont typeface="Wingdings" panose="05000000000000000000" pitchFamily="2" charset="2"/>
              <a:buChar char="Ø"/>
            </a:pPr>
            <a:r>
              <a:rPr lang="en-US" sz="2400" b="0" i="0" dirty="0">
                <a:effectLst/>
              </a:rPr>
              <a:t>Share a few hobbies or interests outside of work to showcase your well-rounded personality.</a:t>
            </a:r>
          </a:p>
          <a:p>
            <a:pPr algn="l">
              <a:buFont typeface="Wingdings" panose="05000000000000000000" pitchFamily="2" charset="2"/>
              <a:buChar char="Ø"/>
            </a:pPr>
            <a:r>
              <a:rPr lang="en-US" sz="2400" b="0" i="0" dirty="0">
                <a:effectLst/>
              </a:rPr>
              <a:t>This section is optional but can add a personal touch to your response.</a:t>
            </a:r>
          </a:p>
          <a:p>
            <a:pPr marL="0" indent="0" algn="l">
              <a:buNone/>
            </a:pPr>
            <a:r>
              <a:rPr lang="en-US" sz="2400" b="1" i="0" dirty="0">
                <a:effectLst/>
              </a:rPr>
              <a:t>Conclusion:</a:t>
            </a:r>
            <a:endParaRPr lang="en-US" sz="2400" b="0" i="0" dirty="0">
              <a:effectLst/>
            </a:endParaRPr>
          </a:p>
          <a:p>
            <a:pPr algn="l">
              <a:buFont typeface="Wingdings" panose="05000000000000000000" pitchFamily="2" charset="2"/>
              <a:buChar char="Ø"/>
            </a:pPr>
            <a:r>
              <a:rPr lang="en-US" sz="2400" b="0" i="0" dirty="0">
                <a:effectLst/>
              </a:rPr>
              <a:t>Summarize your key qualifications and what you bring to the role.</a:t>
            </a:r>
          </a:p>
          <a:p>
            <a:pPr algn="l">
              <a:buFont typeface="Wingdings" panose="05000000000000000000" pitchFamily="2" charset="2"/>
              <a:buChar char="Ø"/>
            </a:pPr>
            <a:r>
              <a:rPr lang="en-US" sz="2400" b="0" i="0" dirty="0">
                <a:effectLst/>
              </a:rPr>
              <a:t>Express your eagerness to contribute to the company's success.</a:t>
            </a:r>
          </a:p>
          <a:p>
            <a:endParaRPr lang="en-IN" dirty="0"/>
          </a:p>
        </p:txBody>
      </p:sp>
    </p:spTree>
    <p:extLst>
      <p:ext uri="{BB962C8B-B14F-4D97-AF65-F5344CB8AC3E}">
        <p14:creationId xmlns:p14="http://schemas.microsoft.com/office/powerpoint/2010/main" val="2150290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78FCF-85F1-5291-6A8E-AA666EEA4248}"/>
              </a:ext>
            </a:extLst>
          </p:cNvPr>
          <p:cNvSpPr>
            <a:spLocks noGrp="1"/>
          </p:cNvSpPr>
          <p:nvPr>
            <p:ph type="title"/>
          </p:nvPr>
        </p:nvSpPr>
        <p:spPr/>
        <p:txBody>
          <a:bodyPr/>
          <a:lstStyle/>
          <a:p>
            <a:r>
              <a:rPr lang="en-US" dirty="0"/>
              <a:t>Reason </a:t>
            </a:r>
            <a:r>
              <a:rPr lang="en-US" dirty="0" smtClean="0"/>
              <a:t>For </a:t>
            </a:r>
            <a:r>
              <a:rPr lang="en-US" dirty="0"/>
              <a:t>C</a:t>
            </a:r>
            <a:r>
              <a:rPr lang="en-US" dirty="0" smtClean="0"/>
              <a:t>hange</a:t>
            </a:r>
            <a:endParaRPr lang="en-IN" dirty="0"/>
          </a:p>
        </p:txBody>
      </p:sp>
      <p:sp>
        <p:nvSpPr>
          <p:cNvPr id="3" name="Content Placeholder 2">
            <a:extLst>
              <a:ext uri="{FF2B5EF4-FFF2-40B4-BE49-F238E27FC236}">
                <a16:creationId xmlns:a16="http://schemas.microsoft.com/office/drawing/2014/main" xmlns="" id="{90FC7345-C464-F1E9-2A4D-425785FAB342}"/>
              </a:ext>
            </a:extLst>
          </p:cNvPr>
          <p:cNvSpPr>
            <a:spLocks noGrp="1"/>
          </p:cNvSpPr>
          <p:nvPr>
            <p:ph idx="1"/>
          </p:nvPr>
        </p:nvSpPr>
        <p:spPr/>
        <p:txBody>
          <a:bodyPr>
            <a:normAutofit fontScale="92500"/>
          </a:bodyPr>
          <a:lstStyle/>
          <a:p>
            <a:pPr>
              <a:buFont typeface="Wingdings" panose="05000000000000000000" pitchFamily="2" charset="2"/>
              <a:buChar char="Ø"/>
            </a:pPr>
            <a:r>
              <a:rPr lang="en-US" b="1" i="0" dirty="0">
                <a:solidFill>
                  <a:srgbClr val="374151"/>
                </a:solidFill>
                <a:effectLst/>
                <a:latin typeface="Söhne"/>
              </a:rPr>
              <a:t>Professional Stagnation:</a:t>
            </a:r>
            <a:r>
              <a:rPr lang="en-US" b="0" i="0" dirty="0">
                <a:solidFill>
                  <a:srgbClr val="374151"/>
                </a:solidFill>
                <a:effectLst/>
                <a:latin typeface="Söhne"/>
              </a:rPr>
              <a:t> If you felt that you weren't being challenged or that your professional growth had stagnated in your previous role, you can elaborate on how seeking a new position is a proactive step toward personal and career development.</a:t>
            </a:r>
          </a:p>
          <a:p>
            <a:pPr>
              <a:buFont typeface="Wingdings" panose="05000000000000000000" pitchFamily="2" charset="2"/>
              <a:buChar char="Ø"/>
            </a:pPr>
            <a:r>
              <a:rPr lang="en-US" b="1" i="0" dirty="0">
                <a:solidFill>
                  <a:srgbClr val="374151"/>
                </a:solidFill>
                <a:effectLst/>
                <a:latin typeface="Söhne"/>
              </a:rPr>
              <a:t>Desire for Innovation:</a:t>
            </a:r>
            <a:r>
              <a:rPr lang="en-US" b="0" i="0" dirty="0">
                <a:solidFill>
                  <a:srgbClr val="374151"/>
                </a:solidFill>
                <a:effectLst/>
                <a:latin typeface="Söhne"/>
              </a:rPr>
              <a:t> Emphasize your desire to work in a more innovative and forward-thinking environment. Discuss how you're drawn to companies like the one you're interviewing with because they prioritize innovation and offer opportunities to work on cutting-edge projects.</a:t>
            </a:r>
          </a:p>
          <a:p>
            <a:pPr algn="l">
              <a:buFont typeface="Wingdings" panose="05000000000000000000" pitchFamily="2" charset="2"/>
              <a:buChar char="Ø"/>
            </a:pPr>
            <a:r>
              <a:rPr lang="en-US" b="1" i="0" dirty="0">
                <a:solidFill>
                  <a:srgbClr val="374151"/>
                </a:solidFill>
                <a:effectLst/>
                <a:latin typeface="Söhne"/>
              </a:rPr>
              <a:t>Fresh Challenges:</a:t>
            </a:r>
            <a:r>
              <a:rPr lang="en-US" b="0" i="0" dirty="0">
                <a:solidFill>
                  <a:srgbClr val="374151"/>
                </a:solidFill>
                <a:effectLst/>
                <a:latin typeface="Söhne"/>
              </a:rPr>
              <a:t> Highlight your enthusiasm for embracing new challenges, learning, and taking on responsibilities that you may not have had the opportunity to tackle in your previous role.</a:t>
            </a:r>
          </a:p>
          <a:p>
            <a:pPr algn="l">
              <a:buFont typeface="Wingdings" panose="05000000000000000000" pitchFamily="2" charset="2"/>
              <a:buChar char="Ø"/>
            </a:pPr>
            <a:r>
              <a:rPr lang="en-US" b="1" i="0" dirty="0">
                <a:solidFill>
                  <a:srgbClr val="374151"/>
                </a:solidFill>
                <a:effectLst/>
                <a:latin typeface="Söhne"/>
              </a:rPr>
              <a:t>Continued Learning:</a:t>
            </a:r>
            <a:r>
              <a:rPr lang="en-US" b="0" i="0" dirty="0">
                <a:solidFill>
                  <a:srgbClr val="374151"/>
                </a:solidFill>
                <a:effectLst/>
                <a:latin typeface="Söhne"/>
              </a:rPr>
              <a:t> Emphasize your commitment to continuous learning and how the new job aligns with your goal of staying current with industry trends and acquiring new skills.</a:t>
            </a:r>
          </a:p>
          <a:p>
            <a:pPr>
              <a:buFont typeface="Wingdings" panose="05000000000000000000" pitchFamily="2" charset="2"/>
              <a:buChar char="Ø"/>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93059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Isosceles Triangle 11">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Isosceles Triangle 15">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16">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19" name="Rectangle 18">
            <a:extLst>
              <a:ext uri="{FF2B5EF4-FFF2-40B4-BE49-F238E27FC236}">
                <a16:creationId xmlns:a16="http://schemas.microsoft.com/office/drawing/2014/main" xmlns="" id="{0ADFFC45-3DC9-4433-926F-043E879D9D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B5F26A87-0610-435F-AA13-BD658385C9D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xmlns="" id="{E6321436-5AAD-4FB6-BB0D-316D4540E82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xmlns="" id="{94B0BD33-3D46-4F43-947A-825DFEF6106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xmlns="" id="{92E26C27-E1F5-47DC-9F83-469D196C55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5">
              <a:extLst>
                <a:ext uri="{FF2B5EF4-FFF2-40B4-BE49-F238E27FC236}">
                  <a16:creationId xmlns:a16="http://schemas.microsoft.com/office/drawing/2014/main" xmlns="" id="{95F944E7-2B4E-4AE2-B4DB-846FF8AE0B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xmlns="" id="{FF14952D-390F-46CC-B302-73DDD9C41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7">
              <a:extLst>
                <a:ext uri="{FF2B5EF4-FFF2-40B4-BE49-F238E27FC236}">
                  <a16:creationId xmlns:a16="http://schemas.microsoft.com/office/drawing/2014/main" xmlns="" id="{867CDE55-B22A-40D0-882A-9452919EEC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xmlns="" id="{8C409231-C942-4808-B529-DAC32A7DB0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b="1"/>
              <a:t>Steps to Build a Right Resume</a:t>
            </a:r>
          </a:p>
        </p:txBody>
      </p:sp>
      <p:sp>
        <p:nvSpPr>
          <p:cNvPr id="30" name="Freeform: Shape 29">
            <a:extLst>
              <a:ext uri="{FF2B5EF4-FFF2-40B4-BE49-F238E27FC236}">
                <a16:creationId xmlns:a16="http://schemas.microsoft.com/office/drawing/2014/main" xmlns="" id="{69370F01-B8C9-4CE4-824C-92B2792E6E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74709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7">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b="1"/>
              <a:t>Essential Resume Building Blocks: From Format to LinkedIn Profile</a:t>
            </a:r>
            <a:endParaRPr lang="en-IN" dirty="0"/>
          </a:p>
        </p:txBody>
      </p:sp>
      <p:sp>
        <p:nvSpPr>
          <p:cNvPr id="3" name="Content Placeholder 2"/>
          <p:cNvSpPr>
            <a:spLocks noGrp="1"/>
          </p:cNvSpPr>
          <p:nvPr>
            <p:ph idx="1"/>
          </p:nvPr>
        </p:nvSpPr>
        <p:spPr>
          <a:xfrm>
            <a:off x="4654295" y="816638"/>
            <a:ext cx="4619706" cy="5224724"/>
          </a:xfrm>
        </p:spPr>
        <p:txBody>
          <a:bodyPr anchor="ctr">
            <a:normAutofit/>
          </a:bodyPr>
          <a:lstStyle/>
          <a:p>
            <a:pPr>
              <a:buFont typeface="Wingdings" panose="05000000000000000000" pitchFamily="2" charset="2"/>
              <a:buChar char="Ø"/>
            </a:pPr>
            <a:r>
              <a:rPr lang="en-US" dirty="0"/>
              <a:t>Choose the Right Resume Format</a:t>
            </a:r>
          </a:p>
          <a:p>
            <a:pPr>
              <a:buFont typeface="Wingdings" panose="05000000000000000000" pitchFamily="2" charset="2"/>
              <a:buChar char="Ø"/>
            </a:pPr>
            <a:r>
              <a:rPr lang="en-IN" dirty="0"/>
              <a:t>Include Contact Information</a:t>
            </a:r>
          </a:p>
          <a:p>
            <a:pPr>
              <a:buFont typeface="Wingdings" panose="05000000000000000000" pitchFamily="2" charset="2"/>
              <a:buChar char="Ø"/>
            </a:pPr>
            <a:r>
              <a:rPr lang="en-US" dirty="0"/>
              <a:t>Write a Strong Resume Objective or Summary</a:t>
            </a:r>
          </a:p>
          <a:p>
            <a:pPr>
              <a:buFont typeface="Wingdings" panose="05000000000000000000" pitchFamily="2" charset="2"/>
              <a:buChar char="Ø"/>
            </a:pPr>
            <a:r>
              <a:rPr lang="en-IN" dirty="0"/>
              <a:t>Highlight Your Education</a:t>
            </a:r>
          </a:p>
          <a:p>
            <a:pPr>
              <a:buFont typeface="Wingdings" panose="05000000000000000000" pitchFamily="2" charset="2"/>
              <a:buChar char="Ø"/>
            </a:pPr>
            <a:r>
              <a:rPr lang="en-IN" dirty="0"/>
              <a:t>Showcase Relevant Skills</a:t>
            </a:r>
          </a:p>
          <a:p>
            <a:pPr>
              <a:buFont typeface="Wingdings" panose="05000000000000000000" pitchFamily="2" charset="2"/>
              <a:buChar char="Ø"/>
            </a:pPr>
            <a:r>
              <a:rPr lang="en-IN" dirty="0"/>
              <a:t>List Internships and Projects</a:t>
            </a:r>
          </a:p>
          <a:p>
            <a:pPr>
              <a:buFont typeface="Wingdings" panose="05000000000000000000" pitchFamily="2" charset="2"/>
              <a:buChar char="Ø"/>
            </a:pPr>
            <a:r>
              <a:rPr lang="en-IN" dirty="0"/>
              <a:t>Mention Extracurricular Activities</a:t>
            </a:r>
          </a:p>
          <a:p>
            <a:pPr>
              <a:buFont typeface="Wingdings" panose="05000000000000000000" pitchFamily="2" charset="2"/>
              <a:buChar char="Ø"/>
            </a:pPr>
            <a:r>
              <a:rPr lang="en-IN" dirty="0"/>
              <a:t>Add Certifications and Courses</a:t>
            </a:r>
          </a:p>
          <a:p>
            <a:pPr>
              <a:buFont typeface="Wingdings" panose="05000000000000000000" pitchFamily="2" charset="2"/>
              <a:buChar char="Ø"/>
            </a:pPr>
            <a:r>
              <a:rPr lang="en-IN" dirty="0"/>
              <a:t>Tailor Your Resume</a:t>
            </a:r>
          </a:p>
          <a:p>
            <a:pPr>
              <a:buFont typeface="Wingdings" panose="05000000000000000000" pitchFamily="2" charset="2"/>
              <a:buChar char="Ø"/>
            </a:pPr>
            <a:r>
              <a:rPr lang="en-IN" dirty="0"/>
              <a:t>Choose a Professional Format</a:t>
            </a:r>
          </a:p>
          <a:p>
            <a:pPr>
              <a:buFont typeface="Wingdings" panose="05000000000000000000" pitchFamily="2" charset="2"/>
              <a:buChar char="Ø"/>
            </a:pPr>
            <a:r>
              <a:rPr lang="en-US" dirty="0"/>
              <a:t>Save and Send as a PDF</a:t>
            </a:r>
          </a:p>
          <a:p>
            <a:pPr>
              <a:buFont typeface="Wingdings" panose="05000000000000000000" pitchFamily="2" charset="2"/>
              <a:buChar char="Ø"/>
            </a:pPr>
            <a:r>
              <a:rPr lang="en-IN" dirty="0"/>
              <a:t>Include a LinkedIn Profile</a:t>
            </a:r>
          </a:p>
        </p:txBody>
      </p:sp>
    </p:spTree>
    <p:extLst>
      <p:ext uri="{BB962C8B-B14F-4D97-AF65-F5344CB8AC3E}">
        <p14:creationId xmlns:p14="http://schemas.microsoft.com/office/powerpoint/2010/main" val="1162073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Choose the Right Resume Format</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Online Resume Builders like </a:t>
            </a:r>
            <a:r>
              <a:rPr lang="en-US" b="1" dirty="0"/>
              <a:t>Resume-Now</a:t>
            </a:r>
            <a:r>
              <a:rPr lang="en-US" dirty="0"/>
              <a:t> or </a:t>
            </a:r>
            <a:r>
              <a:rPr lang="en-US" b="1" dirty="0" err="1"/>
              <a:t>Zety</a:t>
            </a:r>
            <a:endParaRPr lang="en-US" b="1" dirty="0"/>
          </a:p>
          <a:p>
            <a:pPr>
              <a:buFont typeface="Wingdings" panose="05000000000000000000" pitchFamily="2" charset="2"/>
              <a:buChar char="Ø"/>
            </a:pPr>
            <a:r>
              <a:rPr lang="en-US" dirty="0"/>
              <a:t>There are several resume </a:t>
            </a:r>
            <a:r>
              <a:rPr lang="en-US" b="1" dirty="0"/>
              <a:t>formats </a:t>
            </a:r>
            <a:r>
              <a:rPr lang="en-US" dirty="0"/>
              <a:t>to choose from</a:t>
            </a:r>
          </a:p>
          <a:p>
            <a:pPr>
              <a:buFont typeface="Wingdings" panose="05000000000000000000" pitchFamily="2" charset="2"/>
              <a:buChar char="Ø"/>
            </a:pPr>
            <a:r>
              <a:rPr lang="en-US" dirty="0"/>
              <a:t>But for freshers, a </a:t>
            </a:r>
            <a:r>
              <a:rPr lang="en-US" b="1" dirty="0"/>
              <a:t>chronological</a:t>
            </a:r>
            <a:r>
              <a:rPr lang="en-US" dirty="0"/>
              <a:t> or a </a:t>
            </a:r>
            <a:r>
              <a:rPr lang="en-US" b="1" dirty="0"/>
              <a:t>combination</a:t>
            </a:r>
            <a:r>
              <a:rPr lang="en-US" dirty="0"/>
              <a:t> (</a:t>
            </a:r>
            <a:r>
              <a:rPr lang="en-US" b="1" dirty="0"/>
              <a:t>hybrid</a:t>
            </a:r>
            <a:r>
              <a:rPr lang="en-US" dirty="0"/>
              <a:t>) format is often the most effective</a:t>
            </a:r>
          </a:p>
          <a:p>
            <a:pPr>
              <a:buFont typeface="Wingdings" panose="05000000000000000000" pitchFamily="2" charset="2"/>
              <a:buChar char="Ø"/>
            </a:pPr>
            <a:r>
              <a:rPr lang="en-US" dirty="0"/>
              <a:t>These formats emphasize your </a:t>
            </a:r>
            <a:r>
              <a:rPr lang="en-US" b="1" dirty="0"/>
              <a:t>education</a:t>
            </a:r>
            <a:r>
              <a:rPr lang="en-US" dirty="0"/>
              <a:t>, </a:t>
            </a:r>
            <a:r>
              <a:rPr lang="en-US" b="1" dirty="0"/>
              <a:t>skills</a:t>
            </a:r>
            <a:r>
              <a:rPr lang="en-US" dirty="0"/>
              <a:t>, and any relevant </a:t>
            </a:r>
            <a:r>
              <a:rPr lang="en-US" b="1" dirty="0"/>
              <a:t>experience</a:t>
            </a:r>
            <a:r>
              <a:rPr lang="en-US" dirty="0"/>
              <a:t> you have</a:t>
            </a:r>
          </a:p>
          <a:p>
            <a:pPr>
              <a:buFont typeface="Wingdings" panose="05000000000000000000" pitchFamily="2" charset="2"/>
              <a:buChar char="Ø"/>
            </a:pPr>
            <a:r>
              <a:rPr lang="en-IN" b="1" dirty="0"/>
              <a:t>Chronological Resume:</a:t>
            </a:r>
          </a:p>
          <a:p>
            <a:pPr lvl="1">
              <a:buFont typeface="Wingdings" panose="05000000000000000000" pitchFamily="2" charset="2"/>
              <a:buChar char="Ø"/>
            </a:pPr>
            <a:r>
              <a:rPr lang="en-IN" b="1" dirty="0"/>
              <a:t>Emphasizes Work History: </a:t>
            </a:r>
            <a:r>
              <a:rPr lang="en-US" dirty="0"/>
              <a:t>The primary focus is on your work history</a:t>
            </a:r>
            <a:endParaRPr lang="en-IN" b="1" dirty="0"/>
          </a:p>
          <a:p>
            <a:pPr lvl="1">
              <a:buFont typeface="Wingdings" panose="05000000000000000000" pitchFamily="2" charset="2"/>
              <a:buChar char="Ø"/>
            </a:pPr>
            <a:r>
              <a:rPr lang="en-US" b="1" dirty="0"/>
              <a:t>Best for:</a:t>
            </a:r>
            <a:r>
              <a:rPr lang="en-US" dirty="0"/>
              <a:t> Individuals with a strong, consistent work history and career progression.</a:t>
            </a:r>
          </a:p>
          <a:p>
            <a:pPr>
              <a:buFont typeface="Wingdings" panose="05000000000000000000" pitchFamily="2" charset="2"/>
              <a:buChar char="Ø"/>
            </a:pPr>
            <a:r>
              <a:rPr lang="en-IN" b="1" dirty="0"/>
              <a:t>Combination (Hybrid) Resume:</a:t>
            </a:r>
          </a:p>
          <a:p>
            <a:pPr lvl="1">
              <a:buFont typeface="Wingdings" panose="05000000000000000000" pitchFamily="2" charset="2"/>
              <a:buChar char="Ø"/>
            </a:pPr>
            <a:r>
              <a:rPr lang="en-IN" b="1" dirty="0"/>
              <a:t>Balances Skills and Experience: </a:t>
            </a:r>
            <a:r>
              <a:rPr lang="en-US" dirty="0"/>
              <a:t>Combines the best of both worlds</a:t>
            </a:r>
            <a:endParaRPr lang="en-IN" b="1" dirty="0"/>
          </a:p>
          <a:p>
            <a:pPr lvl="1">
              <a:buFont typeface="Wingdings" panose="05000000000000000000" pitchFamily="2" charset="2"/>
              <a:buChar char="Ø"/>
            </a:pPr>
            <a:r>
              <a:rPr lang="en-US" b="1" dirty="0"/>
              <a:t>Best for:</a:t>
            </a:r>
            <a:r>
              <a:rPr lang="en-US" dirty="0"/>
              <a:t> Freshers, career changers, or individuals with a mix of skills and limited work experience</a:t>
            </a:r>
            <a:endParaRPr lang="en-IN" dirty="0"/>
          </a:p>
        </p:txBody>
      </p:sp>
    </p:spTree>
    <p:extLst>
      <p:ext uri="{BB962C8B-B14F-4D97-AF65-F5344CB8AC3E}">
        <p14:creationId xmlns:p14="http://schemas.microsoft.com/office/powerpoint/2010/main" val="309580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Resume Format Examples</a:t>
            </a:r>
            <a:endParaRPr lang="en-IN" b="1" dirty="0"/>
          </a:p>
        </p:txBody>
      </p:sp>
    </p:spTree>
    <p:extLst>
      <p:ext uri="{BB962C8B-B14F-4D97-AF65-F5344CB8AC3E}">
        <p14:creationId xmlns:p14="http://schemas.microsoft.com/office/powerpoint/2010/main" val="584372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Include Contact Information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At the top of your resume, provide your full name, </a:t>
            </a:r>
            <a:r>
              <a:rPr lang="en-US" b="1" dirty="0"/>
              <a:t>phone number</a:t>
            </a:r>
            <a:r>
              <a:rPr lang="en-US" dirty="0"/>
              <a:t>, </a:t>
            </a:r>
            <a:r>
              <a:rPr lang="en-US" b="1" dirty="0"/>
              <a:t>email</a:t>
            </a:r>
            <a:r>
              <a:rPr lang="en-US" dirty="0"/>
              <a:t> </a:t>
            </a:r>
            <a:r>
              <a:rPr lang="en-US" b="1" dirty="0"/>
              <a:t>address</a:t>
            </a:r>
            <a:r>
              <a:rPr lang="en-US" dirty="0"/>
              <a:t>, and </a:t>
            </a:r>
            <a:r>
              <a:rPr lang="en-US" b="1" dirty="0"/>
              <a:t>optionally</a:t>
            </a:r>
            <a:r>
              <a:rPr lang="en-US" dirty="0"/>
              <a:t> your </a:t>
            </a:r>
            <a:r>
              <a:rPr lang="en-US" b="1" dirty="0"/>
              <a:t>LinkedIn profile URL </a:t>
            </a:r>
            <a:r>
              <a:rPr lang="en-US" dirty="0"/>
              <a:t>if you have one. Make sure your contact information is professional.</a:t>
            </a:r>
          </a:p>
          <a:p>
            <a:pPr lvl="1">
              <a:buFont typeface="Wingdings" panose="05000000000000000000" pitchFamily="2" charset="2"/>
              <a:buChar char="Ø"/>
            </a:pPr>
            <a:r>
              <a:rPr lang="en-US" dirty="0"/>
              <a:t>[Your Name] </a:t>
            </a:r>
          </a:p>
          <a:p>
            <a:pPr lvl="1">
              <a:buFont typeface="Wingdings" panose="05000000000000000000" pitchFamily="2" charset="2"/>
              <a:buChar char="Ø"/>
            </a:pPr>
            <a:r>
              <a:rPr lang="en-US" dirty="0"/>
              <a:t>[Your Address] </a:t>
            </a:r>
          </a:p>
          <a:p>
            <a:pPr lvl="1">
              <a:buFont typeface="Wingdings" panose="05000000000000000000" pitchFamily="2" charset="2"/>
              <a:buChar char="Ø"/>
            </a:pPr>
            <a:r>
              <a:rPr lang="en-US" dirty="0"/>
              <a:t>[City, State, ZIP Code] </a:t>
            </a:r>
          </a:p>
          <a:p>
            <a:pPr lvl="1">
              <a:buFont typeface="Wingdings" panose="05000000000000000000" pitchFamily="2" charset="2"/>
              <a:buChar char="Ø"/>
            </a:pPr>
            <a:r>
              <a:rPr lang="en-US" dirty="0"/>
              <a:t>[Your Email Address] </a:t>
            </a:r>
          </a:p>
          <a:p>
            <a:pPr lvl="1">
              <a:buFont typeface="Wingdings" panose="05000000000000000000" pitchFamily="2" charset="2"/>
              <a:buChar char="Ø"/>
            </a:pPr>
            <a:r>
              <a:rPr lang="en-US" dirty="0"/>
              <a:t>[Your Phone Number]</a:t>
            </a:r>
          </a:p>
          <a:p>
            <a:pPr lvl="1">
              <a:buFont typeface="Wingdings" panose="05000000000000000000" pitchFamily="2" charset="2"/>
              <a:buChar char="Ø"/>
            </a:pPr>
            <a:r>
              <a:rPr lang="en-US" dirty="0"/>
              <a:t>[LinkedIn Profile URL - Optional]</a:t>
            </a:r>
          </a:p>
          <a:p>
            <a:r>
              <a:rPr lang="en-US" b="1" dirty="0"/>
              <a:t>Example:</a:t>
            </a:r>
          </a:p>
          <a:p>
            <a:pPr lvl="1">
              <a:buFont typeface="Wingdings" panose="05000000000000000000" pitchFamily="2" charset="2"/>
              <a:buChar char="Ø"/>
            </a:pPr>
            <a:r>
              <a:rPr lang="en-US" dirty="0"/>
              <a:t>[</a:t>
            </a:r>
            <a:r>
              <a:rPr lang="en-US" dirty="0" err="1"/>
              <a:t>Bharath</a:t>
            </a:r>
            <a:r>
              <a:rPr lang="en-US" dirty="0"/>
              <a:t> Ashok]</a:t>
            </a:r>
          </a:p>
          <a:p>
            <a:pPr lvl="1">
              <a:buFont typeface="Wingdings" panose="05000000000000000000" pitchFamily="2" charset="2"/>
              <a:buChar char="Ø"/>
            </a:pPr>
            <a:r>
              <a:rPr lang="en-US" dirty="0"/>
              <a:t>[Bangalore] </a:t>
            </a:r>
          </a:p>
          <a:p>
            <a:pPr lvl="1">
              <a:buFont typeface="Wingdings" panose="05000000000000000000" pitchFamily="2" charset="2"/>
              <a:buChar char="Ø"/>
            </a:pPr>
            <a:r>
              <a:rPr lang="en-US" dirty="0"/>
              <a:t>[bharath.ashok@gmail.com] </a:t>
            </a:r>
          </a:p>
          <a:p>
            <a:pPr lvl="1">
              <a:buFont typeface="Wingdings" panose="05000000000000000000" pitchFamily="2" charset="2"/>
              <a:buChar char="Ø"/>
            </a:pPr>
            <a:r>
              <a:rPr lang="en-US" dirty="0"/>
              <a:t>[(123) 456-7890]</a:t>
            </a:r>
          </a:p>
          <a:p>
            <a:pPr lvl="1">
              <a:buFont typeface="Wingdings" panose="05000000000000000000" pitchFamily="2" charset="2"/>
              <a:buChar char="Ø"/>
            </a:pPr>
            <a:r>
              <a:rPr lang="en-US" dirty="0"/>
              <a:t>[www.linkedin.com/bharath - Optional]</a:t>
            </a:r>
          </a:p>
          <a:p>
            <a:pPr lvl="1">
              <a:buFont typeface="Wingdings" panose="05000000000000000000" pitchFamily="2" charset="2"/>
              <a:buChar char="Ø"/>
            </a:pPr>
            <a:r>
              <a:rPr lang="en-US" dirty="0"/>
              <a:t>[ www.github.com/bharath - Optional]</a:t>
            </a:r>
          </a:p>
          <a:p>
            <a:endParaRPr lang="en-IN" dirty="0"/>
          </a:p>
        </p:txBody>
      </p:sp>
    </p:spTree>
    <p:extLst>
      <p:ext uri="{BB962C8B-B14F-4D97-AF65-F5344CB8AC3E}">
        <p14:creationId xmlns:p14="http://schemas.microsoft.com/office/powerpoint/2010/main" val="352460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Write a Strong Resume Objective or Summary</a:t>
            </a:r>
            <a:endParaRPr lang="en-IN" dirty="0"/>
          </a:p>
        </p:txBody>
      </p:sp>
    </p:spTree>
    <p:extLst>
      <p:ext uri="{BB962C8B-B14F-4D97-AF65-F5344CB8AC3E}">
        <p14:creationId xmlns:p14="http://schemas.microsoft.com/office/powerpoint/2010/main" val="2709238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C2981-BD8D-0A07-095C-E2BE1A04D27D}"/>
              </a:ext>
            </a:extLst>
          </p:cNvPr>
          <p:cNvSpPr>
            <a:spLocks noGrp="1"/>
          </p:cNvSpPr>
          <p:nvPr>
            <p:ph type="title"/>
          </p:nvPr>
        </p:nvSpPr>
        <p:spPr/>
        <p:txBody>
          <a:bodyPr/>
          <a:lstStyle/>
          <a:p>
            <a:r>
              <a:rPr lang="en-US" b="1" dirty="0"/>
              <a:t>Objective For Fresher</a:t>
            </a:r>
            <a:endParaRPr lang="en-IN" b="1" dirty="0"/>
          </a:p>
        </p:txBody>
      </p:sp>
      <p:sp>
        <p:nvSpPr>
          <p:cNvPr id="3" name="Content Placeholder 2">
            <a:extLst>
              <a:ext uri="{FF2B5EF4-FFF2-40B4-BE49-F238E27FC236}">
                <a16:creationId xmlns:a16="http://schemas.microsoft.com/office/drawing/2014/main" xmlns="" id="{5F268334-2CC6-9587-5403-49CC72892AC8}"/>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sz="1600" dirty="0"/>
              <a:t>Aspiring software developer with proficiency in </a:t>
            </a:r>
            <a:r>
              <a:rPr lang="en-US" sz="1600" b="1" dirty="0"/>
              <a:t>core Java</a:t>
            </a:r>
            <a:r>
              <a:rPr lang="en-US" sz="1600" dirty="0"/>
              <a:t>, </a:t>
            </a:r>
            <a:r>
              <a:rPr lang="en-US" sz="1600" b="1" dirty="0"/>
              <a:t>Java 8</a:t>
            </a:r>
            <a:r>
              <a:rPr lang="en-US" sz="1600" dirty="0"/>
              <a:t>, </a:t>
            </a:r>
            <a:r>
              <a:rPr lang="en-US" sz="1600" b="1" dirty="0"/>
              <a:t>Spring Boot</a:t>
            </a:r>
            <a:r>
              <a:rPr lang="en-US" sz="1600" dirty="0"/>
              <a:t>, </a:t>
            </a:r>
            <a:r>
              <a:rPr lang="en-US" sz="1600" b="1" dirty="0" err="1"/>
              <a:t>Microservices</a:t>
            </a:r>
            <a:r>
              <a:rPr lang="en-US" sz="1600" dirty="0"/>
              <a:t>, </a:t>
            </a:r>
            <a:r>
              <a:rPr lang="en-US" sz="1600" b="1" dirty="0"/>
              <a:t>JPA</a:t>
            </a:r>
            <a:r>
              <a:rPr lang="en-US" sz="1600" dirty="0"/>
              <a:t>, and </a:t>
            </a:r>
            <a:r>
              <a:rPr lang="en-US" sz="1600" b="1" dirty="0"/>
              <a:t>Hibernate</a:t>
            </a:r>
            <a:r>
              <a:rPr lang="en-US" sz="1600" dirty="0"/>
              <a:t>, gained through coursework and personal projects. Seeking an </a:t>
            </a:r>
            <a:r>
              <a:rPr lang="en-US" sz="1600" b="1" dirty="0"/>
              <a:t>entry-level</a:t>
            </a:r>
            <a:r>
              <a:rPr lang="en-US" sz="1600" dirty="0"/>
              <a:t> role where I can utilize my </a:t>
            </a:r>
            <a:r>
              <a:rPr lang="en-US" sz="1600" b="1" dirty="0"/>
              <a:t>Java skills</a:t>
            </a:r>
            <a:r>
              <a:rPr lang="en-US" sz="1600" dirty="0"/>
              <a:t>, work alongside </a:t>
            </a:r>
            <a:r>
              <a:rPr lang="en-US" sz="1600" b="1" dirty="0"/>
              <a:t>industry experts</a:t>
            </a:r>
            <a:r>
              <a:rPr lang="en-US" sz="1600" dirty="0"/>
              <a:t>, and continue to enhance my abilities. Committed to keeping up with the latest technologies and best practices.</a:t>
            </a:r>
          </a:p>
          <a:p>
            <a:pPr>
              <a:buFont typeface="Wingdings" panose="05000000000000000000" pitchFamily="2" charset="2"/>
              <a:buChar char="Ø"/>
            </a:pPr>
            <a:r>
              <a:rPr lang="en-US" sz="1600" dirty="0"/>
              <a:t>Entry-level software developer with a </a:t>
            </a:r>
            <a:r>
              <a:rPr lang="en-US" sz="1600" b="1" dirty="0"/>
              <a:t>strong passion </a:t>
            </a:r>
            <a:r>
              <a:rPr lang="en-US" sz="1600" dirty="0"/>
              <a:t>for core </a:t>
            </a:r>
            <a:r>
              <a:rPr lang="en-US" sz="1600" b="1" dirty="0"/>
              <a:t>Java, Java 8, Spring Boot</a:t>
            </a:r>
            <a:r>
              <a:rPr lang="en-US" sz="1600" dirty="0"/>
              <a:t>, </a:t>
            </a:r>
            <a:r>
              <a:rPr lang="en-US" sz="1600" b="1" dirty="0"/>
              <a:t>microservices</a:t>
            </a:r>
            <a:r>
              <a:rPr lang="en-US" sz="1600" dirty="0"/>
              <a:t>, </a:t>
            </a:r>
            <a:r>
              <a:rPr lang="en-US" sz="1600" b="1" dirty="0"/>
              <a:t>JPA</a:t>
            </a:r>
            <a:r>
              <a:rPr lang="en-US" sz="1600" dirty="0"/>
              <a:t>, and </a:t>
            </a:r>
            <a:r>
              <a:rPr lang="en-US" sz="1600" b="1" dirty="0"/>
              <a:t>Hibernate</a:t>
            </a:r>
            <a:r>
              <a:rPr lang="en-US" sz="1600" dirty="0"/>
              <a:t>. Enthusiastic about starting my professional journey and contributing my </a:t>
            </a:r>
            <a:r>
              <a:rPr lang="en-US" sz="1600" b="1" dirty="0"/>
              <a:t>Java skills </a:t>
            </a:r>
            <a:r>
              <a:rPr lang="en-US" sz="1600" dirty="0"/>
              <a:t>to an innovative company. Committed to </a:t>
            </a:r>
            <a:r>
              <a:rPr lang="en-US" sz="1600" b="1" dirty="0"/>
              <a:t>excellence</a:t>
            </a:r>
            <a:r>
              <a:rPr lang="en-US" sz="1600" dirty="0"/>
              <a:t>, </a:t>
            </a:r>
            <a:r>
              <a:rPr lang="en-US" sz="1600" b="1" dirty="0"/>
              <a:t>teamwork</a:t>
            </a:r>
            <a:r>
              <a:rPr lang="en-US" sz="1600" dirty="0"/>
              <a:t>, and </a:t>
            </a:r>
            <a:r>
              <a:rPr lang="en-US" sz="1600" b="1" dirty="0"/>
              <a:t>continuous</a:t>
            </a:r>
            <a:r>
              <a:rPr lang="en-US" sz="1600" dirty="0"/>
              <a:t> </a:t>
            </a:r>
            <a:r>
              <a:rPr lang="en-US" sz="1600" b="1" dirty="0"/>
              <a:t>improvement</a:t>
            </a:r>
            <a:r>
              <a:rPr lang="en-US" sz="1600" dirty="0"/>
              <a:t> in both </a:t>
            </a:r>
            <a:r>
              <a:rPr lang="en-US" sz="1600" b="1" dirty="0"/>
              <a:t>coding</a:t>
            </a:r>
            <a:r>
              <a:rPr lang="en-US" sz="1600" dirty="0"/>
              <a:t> and </a:t>
            </a:r>
            <a:r>
              <a:rPr lang="en-US" sz="1600" b="1" dirty="0"/>
              <a:t>software design</a:t>
            </a:r>
            <a:r>
              <a:rPr lang="en-US" sz="1600" dirty="0"/>
              <a:t>.</a:t>
            </a:r>
          </a:p>
          <a:p>
            <a:pPr>
              <a:buFont typeface="Wingdings" panose="05000000000000000000" pitchFamily="2" charset="2"/>
              <a:buChar char="Ø"/>
            </a:pPr>
            <a:r>
              <a:rPr lang="en-US" sz="1600" b="1" dirty="0"/>
              <a:t>Motivated</a:t>
            </a:r>
            <a:r>
              <a:rPr lang="en-US" sz="1600" dirty="0"/>
              <a:t> and </a:t>
            </a:r>
            <a:r>
              <a:rPr lang="en-US" sz="1600" b="1" dirty="0"/>
              <a:t>technically</a:t>
            </a:r>
            <a:r>
              <a:rPr lang="en-US" sz="1600" dirty="0"/>
              <a:t> adept graduate with a focus on core </a:t>
            </a:r>
            <a:r>
              <a:rPr lang="en-US" sz="1600" b="1" dirty="0"/>
              <a:t>Java</a:t>
            </a:r>
            <a:r>
              <a:rPr lang="en-US" sz="1600" dirty="0"/>
              <a:t>, </a:t>
            </a:r>
            <a:r>
              <a:rPr lang="en-US" sz="1600" b="1" dirty="0"/>
              <a:t>Java 8</a:t>
            </a:r>
            <a:r>
              <a:rPr lang="en-US" sz="1600" dirty="0"/>
              <a:t>, </a:t>
            </a:r>
            <a:r>
              <a:rPr lang="en-US" sz="1600" b="1" dirty="0"/>
              <a:t>Spring Boot</a:t>
            </a:r>
            <a:r>
              <a:rPr lang="en-US" sz="1600" dirty="0"/>
              <a:t>, </a:t>
            </a:r>
            <a:r>
              <a:rPr lang="en-US" sz="1600" b="1" dirty="0"/>
              <a:t>microservices</a:t>
            </a:r>
            <a:r>
              <a:rPr lang="en-US" sz="1600" dirty="0"/>
              <a:t>, </a:t>
            </a:r>
            <a:r>
              <a:rPr lang="en-US" sz="1600" b="1" dirty="0"/>
              <a:t>JPA</a:t>
            </a:r>
            <a:r>
              <a:rPr lang="en-US" sz="1600" dirty="0"/>
              <a:t>, and </a:t>
            </a:r>
            <a:r>
              <a:rPr lang="en-US" sz="1600" b="1" dirty="0"/>
              <a:t>Hibernate</a:t>
            </a:r>
            <a:r>
              <a:rPr lang="en-US" sz="1600" dirty="0"/>
              <a:t>. Keen to join a forward-thinking organization where I can actively contribute to software development projects. Dedicated to continuous learning and staying current with emerging trends.</a:t>
            </a:r>
          </a:p>
          <a:p>
            <a:pPr>
              <a:buFont typeface="Wingdings" panose="05000000000000000000" pitchFamily="2" charset="2"/>
              <a:buChar char="Ø"/>
            </a:pPr>
            <a:r>
              <a:rPr lang="en-US" sz="1600" dirty="0"/>
              <a:t>Highly motivated software enthusiast with strong skills in </a:t>
            </a:r>
            <a:r>
              <a:rPr lang="en-US" sz="1600" b="1" dirty="0"/>
              <a:t>Core Java</a:t>
            </a:r>
            <a:r>
              <a:rPr lang="en-US" sz="1600" dirty="0"/>
              <a:t>, </a:t>
            </a:r>
            <a:r>
              <a:rPr lang="en-US" sz="1600" b="1" dirty="0"/>
              <a:t>Java 8</a:t>
            </a:r>
            <a:r>
              <a:rPr lang="en-US" sz="1600" dirty="0"/>
              <a:t>, </a:t>
            </a:r>
            <a:r>
              <a:rPr lang="en-US" sz="1600" b="1" dirty="0"/>
              <a:t>Spring</a:t>
            </a:r>
            <a:r>
              <a:rPr lang="en-US" sz="1600" dirty="0"/>
              <a:t> </a:t>
            </a:r>
            <a:r>
              <a:rPr lang="en-US" sz="1600" b="1" dirty="0"/>
              <a:t>Boot</a:t>
            </a:r>
            <a:r>
              <a:rPr lang="en-US" sz="1600" dirty="0"/>
              <a:t>, </a:t>
            </a:r>
            <a:r>
              <a:rPr lang="en-US" sz="1600" b="1" dirty="0"/>
              <a:t>microservices</a:t>
            </a:r>
            <a:r>
              <a:rPr lang="en-US" sz="1600" dirty="0"/>
              <a:t>, </a:t>
            </a:r>
            <a:r>
              <a:rPr lang="en-US" sz="1600" b="1" dirty="0"/>
              <a:t>JPA</a:t>
            </a:r>
            <a:r>
              <a:rPr lang="en-US" sz="1600" dirty="0"/>
              <a:t>, and </a:t>
            </a:r>
            <a:r>
              <a:rPr lang="en-US" sz="1600" b="1" dirty="0"/>
              <a:t>Hibernate</a:t>
            </a:r>
            <a:r>
              <a:rPr lang="en-US" sz="1600" dirty="0"/>
              <a:t>. Eager to begin a successful career in </a:t>
            </a:r>
            <a:r>
              <a:rPr lang="en-US" sz="1600" b="1" dirty="0"/>
              <a:t>software development</a:t>
            </a:r>
            <a:r>
              <a:rPr lang="en-US" sz="1600" dirty="0"/>
              <a:t>, contribute my </a:t>
            </a:r>
            <a:r>
              <a:rPr lang="en-US" sz="1600" b="1" dirty="0"/>
              <a:t>Java expertise</a:t>
            </a:r>
            <a:r>
              <a:rPr lang="en-US" sz="1600" dirty="0"/>
              <a:t>, and work collaboratively on innovative projects. Committed to continuous learning and pushing the boundaries of my abilities.</a:t>
            </a:r>
          </a:p>
          <a:p>
            <a:pPr>
              <a:buFont typeface="Wingdings" panose="05000000000000000000" pitchFamily="2" charset="2"/>
              <a:buChar char="Ø"/>
            </a:pPr>
            <a:r>
              <a:rPr lang="en-US" sz="1600" b="1" dirty="0"/>
              <a:t>Passionate</a:t>
            </a:r>
            <a:r>
              <a:rPr lang="en-US" sz="1600" dirty="0"/>
              <a:t> about </a:t>
            </a:r>
            <a:r>
              <a:rPr lang="en-US" sz="1600" b="1" dirty="0"/>
              <a:t>software development </a:t>
            </a:r>
            <a:r>
              <a:rPr lang="en-US" sz="1600" dirty="0"/>
              <a:t>and equipped with a strong grasp of </a:t>
            </a:r>
            <a:r>
              <a:rPr lang="en-US" sz="1600" b="1" dirty="0"/>
              <a:t>Core Java, Java 8, Spring Boot, microservices, JPA, and Hibernate</a:t>
            </a:r>
            <a:r>
              <a:rPr lang="en-US" sz="1600" dirty="0"/>
              <a:t>. Excited to launch my career as a software developer, contribute my </a:t>
            </a:r>
            <a:r>
              <a:rPr lang="en-US" sz="1600" b="1" dirty="0"/>
              <a:t>Java skills </a:t>
            </a:r>
            <a:r>
              <a:rPr lang="en-US" sz="1600" dirty="0"/>
              <a:t>to solve real-world problems, and collaborate effectively within a </a:t>
            </a:r>
            <a:r>
              <a:rPr lang="en-US" sz="1600" b="1" dirty="0"/>
              <a:t>dynamic team</a:t>
            </a:r>
            <a:r>
              <a:rPr lang="en-US" sz="1600" dirty="0"/>
              <a:t>. Committed to maintaining code quality and fostering innovation</a:t>
            </a:r>
          </a:p>
          <a:p>
            <a:endParaRPr lang="en-US" sz="1600" dirty="0"/>
          </a:p>
          <a:p>
            <a:endParaRPr lang="en-IN" sz="1600" dirty="0"/>
          </a:p>
        </p:txBody>
      </p:sp>
    </p:spTree>
    <p:extLst>
      <p:ext uri="{BB962C8B-B14F-4D97-AF65-F5344CB8AC3E}">
        <p14:creationId xmlns:p14="http://schemas.microsoft.com/office/powerpoint/2010/main" val="320127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795</TotalTime>
  <Words>1953</Words>
  <Application>Microsoft Office PowerPoint</Application>
  <PresentationFormat>Widescreen</PresentationFormat>
  <Paragraphs>178</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Söhne</vt:lpstr>
      <vt:lpstr>Trebuchet MS</vt:lpstr>
      <vt:lpstr>Wingdings</vt:lpstr>
      <vt:lpstr>Wingdings 3</vt:lpstr>
      <vt:lpstr>Facet</vt:lpstr>
      <vt:lpstr>Mastering the Art of Resume Writing: Your Path to Professional Success</vt:lpstr>
      <vt:lpstr>Agenda</vt:lpstr>
      <vt:lpstr>Steps to Build a Right Resume</vt:lpstr>
      <vt:lpstr>Essential Resume Building Blocks: From Format to LinkedIn Profile</vt:lpstr>
      <vt:lpstr>Choose the Right Resume Format</vt:lpstr>
      <vt:lpstr>Resume Format Examples</vt:lpstr>
      <vt:lpstr>Include Contact Information</vt:lpstr>
      <vt:lpstr>Write a Strong Resume Objective or Summary</vt:lpstr>
      <vt:lpstr>Objective For Fresher</vt:lpstr>
      <vt:lpstr>Objective For Experienced </vt:lpstr>
      <vt:lpstr>Highlight Your Education</vt:lpstr>
      <vt:lpstr>Showcase Relevant Skills</vt:lpstr>
      <vt:lpstr>List Internships and Projects</vt:lpstr>
      <vt:lpstr>Internships</vt:lpstr>
      <vt:lpstr>Projects</vt:lpstr>
      <vt:lpstr>Extracurricular Activities</vt:lpstr>
      <vt:lpstr>Add Certifications and Courses</vt:lpstr>
      <vt:lpstr>Choose a Professional Format</vt:lpstr>
      <vt:lpstr>Brief Introduction</vt:lpstr>
      <vt:lpstr>Introduce Yourself</vt:lpstr>
      <vt:lpstr>Introduce Yourself</vt:lpstr>
      <vt:lpstr>Reason For Change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the Art of Resume Writing: Your Path to Professional Success</dc:title>
  <dc:creator>Ashok, Bharath</dc:creator>
  <cp:lastModifiedBy>Ashok, Bharath</cp:lastModifiedBy>
  <cp:revision>62</cp:revision>
  <dcterms:created xsi:type="dcterms:W3CDTF">2023-09-21T14:40:12Z</dcterms:created>
  <dcterms:modified xsi:type="dcterms:W3CDTF">2023-09-22T04:47:49Z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2023-09-21T18:22:16Z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8bd1a4aa-c3e4-44e1-8938-f35c9c83e03a</vt:lpwstr>
  </property>
  <property fmtid="{D5CDD505-2E9C-101B-9397-08002B2CF9AE}" pid="8" name="MSIP_Label_8aa00c31-701e-4223-8b9c-13bd86c6a24f_ContentBits">
    <vt:lpwstr>0</vt:lpwstr>
  </property>
</Properties>
</file>