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5"/>
  </p:notes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82" r:id="rId22"/>
    <p:sldId id="279" r:id="rId23"/>
    <p:sldId id="280" r:id="rId24"/>
    <p:sldId id="281" r:id="rId25"/>
    <p:sldId id="283" r:id="rId26"/>
    <p:sldId id="284" r:id="rId27"/>
    <p:sldId id="286" r:id="rId28"/>
    <p:sldId id="285" r:id="rId29"/>
    <p:sldId id="288" r:id="rId30"/>
    <p:sldId id="287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6" r:id="rId39"/>
    <p:sldId id="299" r:id="rId40"/>
    <p:sldId id="300" r:id="rId41"/>
    <p:sldId id="301" r:id="rId42"/>
    <p:sldId id="302" r:id="rId43"/>
    <p:sldId id="303" r:id="rId44"/>
    <p:sldId id="313" r:id="rId45"/>
    <p:sldId id="314" r:id="rId46"/>
    <p:sldId id="322" r:id="rId47"/>
    <p:sldId id="323" r:id="rId48"/>
    <p:sldId id="324" r:id="rId49"/>
    <p:sldId id="325" r:id="rId50"/>
    <p:sldId id="337" r:id="rId51"/>
    <p:sldId id="340" r:id="rId52"/>
    <p:sldId id="304" r:id="rId53"/>
    <p:sldId id="319" r:id="rId54"/>
    <p:sldId id="320" r:id="rId55"/>
    <p:sldId id="315" r:id="rId56"/>
    <p:sldId id="316" r:id="rId57"/>
    <p:sldId id="317" r:id="rId58"/>
    <p:sldId id="318" r:id="rId59"/>
    <p:sldId id="321" r:id="rId60"/>
    <p:sldId id="329" r:id="rId61"/>
    <p:sldId id="338" r:id="rId62"/>
    <p:sldId id="328" r:id="rId63"/>
    <p:sldId id="33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259" r:id="rId72"/>
    <p:sldId id="326" r:id="rId73"/>
    <p:sldId id="327" r:id="rId74"/>
    <p:sldId id="342" r:id="rId75"/>
    <p:sldId id="343" r:id="rId76"/>
    <p:sldId id="344" r:id="rId77"/>
    <p:sldId id="345" r:id="rId78"/>
    <p:sldId id="347" r:id="rId79"/>
    <p:sldId id="346" r:id="rId80"/>
    <p:sldId id="348" r:id="rId81"/>
    <p:sldId id="341" r:id="rId82"/>
    <p:sldId id="349" r:id="rId83"/>
    <p:sldId id="351" r:id="rId84"/>
    <p:sldId id="350" r:id="rId85"/>
    <p:sldId id="305" r:id="rId86"/>
    <p:sldId id="306" r:id="rId87"/>
    <p:sldId id="307" r:id="rId88"/>
    <p:sldId id="308" r:id="rId89"/>
    <p:sldId id="309" r:id="rId90"/>
    <p:sldId id="310" r:id="rId91"/>
    <p:sldId id="311" r:id="rId92"/>
    <p:sldId id="312" r:id="rId93"/>
    <p:sldId id="271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E9529C-4563-4D6F-A6F1-56719AAB91BC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0BD0DD71-94C4-4C23-94E2-44E99376CC9C}">
      <dgm:prSet phldrT="[Text]" phldr="1"/>
      <dgm:spPr/>
      <dgm:t>
        <a:bodyPr/>
        <a:lstStyle/>
        <a:p>
          <a:endParaRPr lang="en-IN"/>
        </a:p>
      </dgm:t>
    </dgm:pt>
    <dgm:pt modelId="{08408DFE-F7CA-432A-A3AD-A71185AD2E1C}" type="parTrans" cxnId="{0FB2CA01-C220-417C-B1A1-64E83C3AC496}">
      <dgm:prSet/>
      <dgm:spPr/>
      <dgm:t>
        <a:bodyPr/>
        <a:lstStyle/>
        <a:p>
          <a:endParaRPr lang="en-IN"/>
        </a:p>
      </dgm:t>
    </dgm:pt>
    <dgm:pt modelId="{06DE28B6-8D18-4525-BC1A-A6DC9A8D4B83}" type="sibTrans" cxnId="{0FB2CA01-C220-417C-B1A1-64E83C3AC496}">
      <dgm:prSet/>
      <dgm:spPr>
        <a:blipFill>
          <a:blip xmlns:r="http://schemas.openxmlformats.org/officeDocument/2006/relationships" r:embed="rId1"/>
          <a:srcRect/>
          <a:stretch>
            <a:fillRect l="-7000" r="-7000"/>
          </a:stretch>
        </a:blipFill>
      </dgm:spPr>
      <dgm:t>
        <a:bodyPr/>
        <a:lstStyle/>
        <a:p>
          <a:endParaRPr lang="en-IN"/>
        </a:p>
      </dgm:t>
    </dgm:pt>
    <dgm:pt modelId="{9D960C65-A20E-4FD4-AEDB-F20FFB451DA5}" type="pres">
      <dgm:prSet presAssocID="{E0E9529C-4563-4D6F-A6F1-56719AAB91BC}" presName="Name0" presStyleCnt="0">
        <dgm:presLayoutVars>
          <dgm:dir/>
        </dgm:presLayoutVars>
      </dgm:prSet>
      <dgm:spPr/>
    </dgm:pt>
    <dgm:pt modelId="{684BA3ED-03C9-42EA-8F2C-CF7D067A4B15}" type="pres">
      <dgm:prSet presAssocID="{06DE28B6-8D18-4525-BC1A-A6DC9A8D4B83}" presName="picture_1" presStyleLbl="bgImgPlace1" presStyleIdx="0" presStyleCnt="1"/>
      <dgm:spPr/>
      <dgm:t>
        <a:bodyPr/>
        <a:lstStyle/>
        <a:p>
          <a:endParaRPr lang="en-IN"/>
        </a:p>
      </dgm:t>
    </dgm:pt>
    <dgm:pt modelId="{9D9E30F5-FDE1-4C7D-8759-057FCDC8CF19}" type="pres">
      <dgm:prSet presAssocID="{0BD0DD71-94C4-4C23-94E2-44E99376CC9C}" presName="text_1" presStyleLbl="node1" presStyleIdx="0" presStyleCnt="0" custFlipHor="1" custScaleX="2425" custScaleY="15000" custLinFactNeighborX="-35567" custLinFactNeighborY="-822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93561C-15FC-4C45-BE1D-42743E4416A7}" type="pres">
      <dgm:prSet presAssocID="{E0E9529C-4563-4D6F-A6F1-56719AAB91BC}" presName="maxNode" presStyleCnt="0"/>
      <dgm:spPr/>
    </dgm:pt>
    <dgm:pt modelId="{99548753-811C-4DCE-9467-6318FD57EC23}" type="pres">
      <dgm:prSet presAssocID="{E0E9529C-4563-4D6F-A6F1-56719AAB91BC}" presName="Name33" presStyleCnt="0"/>
      <dgm:spPr/>
    </dgm:pt>
  </dgm:ptLst>
  <dgm:cxnLst>
    <dgm:cxn modelId="{522C8DA3-87CF-4E19-A177-1F9557B57E7F}" type="presOf" srcId="{0BD0DD71-94C4-4C23-94E2-44E99376CC9C}" destId="{9D9E30F5-FDE1-4C7D-8759-057FCDC8CF19}" srcOrd="0" destOrd="0" presId="urn:microsoft.com/office/officeart/2008/layout/AccentedPicture"/>
    <dgm:cxn modelId="{0FB2CA01-C220-417C-B1A1-64E83C3AC496}" srcId="{E0E9529C-4563-4D6F-A6F1-56719AAB91BC}" destId="{0BD0DD71-94C4-4C23-94E2-44E99376CC9C}" srcOrd="0" destOrd="0" parTransId="{08408DFE-F7CA-432A-A3AD-A71185AD2E1C}" sibTransId="{06DE28B6-8D18-4525-BC1A-A6DC9A8D4B83}"/>
    <dgm:cxn modelId="{861C79B2-ED51-42EE-AF37-9FF50D5EA12E}" type="presOf" srcId="{06DE28B6-8D18-4525-BC1A-A6DC9A8D4B83}" destId="{684BA3ED-03C9-42EA-8F2C-CF7D067A4B15}" srcOrd="0" destOrd="0" presId="urn:microsoft.com/office/officeart/2008/layout/AccentedPicture"/>
    <dgm:cxn modelId="{8C3E69A8-F947-4849-B726-22EB74DE958D}" type="presOf" srcId="{E0E9529C-4563-4D6F-A6F1-56719AAB91BC}" destId="{9D960C65-A20E-4FD4-AEDB-F20FFB451DA5}" srcOrd="0" destOrd="0" presId="urn:microsoft.com/office/officeart/2008/layout/AccentedPicture"/>
    <dgm:cxn modelId="{0DC9136C-976D-47F0-8019-E4147C510228}" type="presParOf" srcId="{9D960C65-A20E-4FD4-AEDB-F20FFB451DA5}" destId="{684BA3ED-03C9-42EA-8F2C-CF7D067A4B15}" srcOrd="0" destOrd="0" presId="urn:microsoft.com/office/officeart/2008/layout/AccentedPicture"/>
    <dgm:cxn modelId="{EDB1AE56-2801-4E8B-9727-9499C1329D84}" type="presParOf" srcId="{9D960C65-A20E-4FD4-AEDB-F20FFB451DA5}" destId="{9D9E30F5-FDE1-4C7D-8759-057FCDC8CF19}" srcOrd="1" destOrd="0" presId="urn:microsoft.com/office/officeart/2008/layout/AccentedPicture"/>
    <dgm:cxn modelId="{EF65F4CB-296D-48A1-9DA7-9854DFB9BEEC}" type="presParOf" srcId="{9D960C65-A20E-4FD4-AEDB-F20FFB451DA5}" destId="{1993561C-15FC-4C45-BE1D-42743E4416A7}" srcOrd="2" destOrd="0" presId="urn:microsoft.com/office/officeart/2008/layout/AccentedPicture"/>
    <dgm:cxn modelId="{D8C2EDF9-D681-4ACE-B7A6-616BC6EF40EE}" type="presParOf" srcId="{1993561C-15FC-4C45-BE1D-42743E4416A7}" destId="{99548753-811C-4DCE-9467-6318FD57EC23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8A79D-C458-4C73-AD74-43D0266463D7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4A32B704-B9DB-4E66-BAE7-42589DCE49F2}">
      <dgm:prSet phldrT="[Text]" phldr="1"/>
      <dgm:spPr/>
      <dgm:t>
        <a:bodyPr/>
        <a:lstStyle/>
        <a:p>
          <a:endParaRPr lang="en-IN" dirty="0"/>
        </a:p>
      </dgm:t>
    </dgm:pt>
    <dgm:pt modelId="{80629C93-7208-4402-B16C-3CBAE005EFE4}" type="sibTrans" cxnId="{7344387A-7268-4C66-91FC-AACCCF692835}">
      <dgm:prSet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  <dgm:t>
        <a:bodyPr/>
        <a:lstStyle/>
        <a:p>
          <a:endParaRPr lang="en-IN"/>
        </a:p>
      </dgm:t>
    </dgm:pt>
    <dgm:pt modelId="{D8584690-9437-41DB-8B03-6E79D7F3FE69}" type="parTrans" cxnId="{7344387A-7268-4C66-91FC-AACCCF692835}">
      <dgm:prSet/>
      <dgm:spPr/>
      <dgm:t>
        <a:bodyPr/>
        <a:lstStyle/>
        <a:p>
          <a:endParaRPr lang="en-IN"/>
        </a:p>
      </dgm:t>
    </dgm:pt>
    <dgm:pt modelId="{D2DC8E49-189D-4F4A-AA27-D44336808BFC}" type="pres">
      <dgm:prSet presAssocID="{76F8A79D-C458-4C73-AD74-43D0266463D7}" presName="Name0" presStyleCnt="0">
        <dgm:presLayoutVars>
          <dgm:dir/>
        </dgm:presLayoutVars>
      </dgm:prSet>
      <dgm:spPr/>
    </dgm:pt>
    <dgm:pt modelId="{CC6E45BE-E6F4-40FC-AA02-2D5FBD49B6D5}" type="pres">
      <dgm:prSet presAssocID="{80629C93-7208-4402-B16C-3CBAE005EFE4}" presName="picture_1" presStyleLbl="bgImgPlace1" presStyleIdx="0" presStyleCnt="1"/>
      <dgm:spPr/>
      <dgm:t>
        <a:bodyPr/>
        <a:lstStyle/>
        <a:p>
          <a:endParaRPr lang="en-IN"/>
        </a:p>
      </dgm:t>
    </dgm:pt>
    <dgm:pt modelId="{D8397EAE-B1AE-4A0A-B77F-FB45CAE33CD5}" type="pres">
      <dgm:prSet presAssocID="{4A32B704-B9DB-4E66-BAE7-42589DCE49F2}" presName="text_1" presStyleLbl="node1" presStyleIdx="0" presStyleCnt="0" custFlipVert="1" custScaleX="28949" custScaleY="16650" custLinFactNeighborX="-34133" custLinFactNeighborY="11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48EF8-46A7-438A-8097-08BFA650A25D}" type="pres">
      <dgm:prSet presAssocID="{76F8A79D-C458-4C73-AD74-43D0266463D7}" presName="maxNode" presStyleCnt="0"/>
      <dgm:spPr/>
    </dgm:pt>
    <dgm:pt modelId="{5FD74B15-F918-496C-A10A-4D4D9BB9D4E1}" type="pres">
      <dgm:prSet presAssocID="{76F8A79D-C458-4C73-AD74-43D0266463D7}" presName="Name33" presStyleCnt="0"/>
      <dgm:spPr/>
    </dgm:pt>
  </dgm:ptLst>
  <dgm:cxnLst>
    <dgm:cxn modelId="{7EF30E2F-7193-4ECB-96D0-F2D7B73F0CF2}" type="presOf" srcId="{80629C93-7208-4402-B16C-3CBAE005EFE4}" destId="{CC6E45BE-E6F4-40FC-AA02-2D5FBD49B6D5}" srcOrd="0" destOrd="0" presId="urn:microsoft.com/office/officeart/2008/layout/AccentedPicture"/>
    <dgm:cxn modelId="{A711DBC0-16DC-4930-9E84-A643B6471E9D}" type="presOf" srcId="{4A32B704-B9DB-4E66-BAE7-42589DCE49F2}" destId="{D8397EAE-B1AE-4A0A-B77F-FB45CAE33CD5}" srcOrd="0" destOrd="0" presId="urn:microsoft.com/office/officeart/2008/layout/AccentedPicture"/>
    <dgm:cxn modelId="{7344387A-7268-4C66-91FC-AACCCF692835}" srcId="{76F8A79D-C458-4C73-AD74-43D0266463D7}" destId="{4A32B704-B9DB-4E66-BAE7-42589DCE49F2}" srcOrd="0" destOrd="0" parTransId="{D8584690-9437-41DB-8B03-6E79D7F3FE69}" sibTransId="{80629C93-7208-4402-B16C-3CBAE005EFE4}"/>
    <dgm:cxn modelId="{D146ADED-AC9A-45E8-ADCC-8A5978C14EAA}" type="presOf" srcId="{76F8A79D-C458-4C73-AD74-43D0266463D7}" destId="{D2DC8E49-189D-4F4A-AA27-D44336808BFC}" srcOrd="0" destOrd="0" presId="urn:microsoft.com/office/officeart/2008/layout/AccentedPicture"/>
    <dgm:cxn modelId="{843854D1-FC66-4D57-BCC7-CBC263D57F0A}" type="presParOf" srcId="{D2DC8E49-189D-4F4A-AA27-D44336808BFC}" destId="{CC6E45BE-E6F4-40FC-AA02-2D5FBD49B6D5}" srcOrd="0" destOrd="0" presId="urn:microsoft.com/office/officeart/2008/layout/AccentedPicture"/>
    <dgm:cxn modelId="{74B7CBA4-975D-4217-A388-A8A2C05C6560}" type="presParOf" srcId="{D2DC8E49-189D-4F4A-AA27-D44336808BFC}" destId="{D8397EAE-B1AE-4A0A-B77F-FB45CAE33CD5}" srcOrd="1" destOrd="0" presId="urn:microsoft.com/office/officeart/2008/layout/AccentedPicture"/>
    <dgm:cxn modelId="{D5C3E954-74C7-485C-9986-F196DD14D5D4}" type="presParOf" srcId="{D2DC8E49-189D-4F4A-AA27-D44336808BFC}" destId="{9D448EF8-46A7-438A-8097-08BFA650A25D}" srcOrd="2" destOrd="0" presId="urn:microsoft.com/office/officeart/2008/layout/AccentedPicture"/>
    <dgm:cxn modelId="{8231F9D8-122F-475D-ADDD-4D36A678505C}" type="presParOf" srcId="{9D448EF8-46A7-438A-8097-08BFA650A25D}" destId="{5FD74B15-F918-496C-A10A-4D4D9BB9D4E1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4F7-E10A-4350-A6B5-DC5860FE44C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B4656-45C7-4D68-AAC9-3129DB68A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B4656-45C7-4D68-AAC9-3129DB68AF5D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41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2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5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8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8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89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82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4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3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6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3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8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0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04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07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7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A793-A923-4C02-ABCF-0DCBB50452E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48C1BA-FB17-4757-9380-269E40F0E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22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Spring's Secrets Unveiled: Mastering the Art of Spring &amp; </a:t>
            </a:r>
            <a:r>
              <a:rPr lang="en-US" b="1" dirty="0" smtClean="0"/>
              <a:t>Spring Boot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Bharath</a:t>
            </a:r>
            <a:r>
              <a:rPr lang="en-US" dirty="0" smtClean="0"/>
              <a:t> Ashok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5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 Bean vs POJO vs Spring Bean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Java Bean</a:t>
            </a:r>
            <a:r>
              <a:rPr lang="en-US" dirty="0" smtClean="0"/>
              <a:t>: Classes adhering to </a:t>
            </a:r>
            <a:r>
              <a:rPr lang="en-US" b="1" dirty="0" smtClean="0"/>
              <a:t>3 constraints</a:t>
            </a:r>
            <a:endParaRPr lang="en-US" dirty="0" smtClean="0"/>
          </a:p>
          <a:p>
            <a:pPr lvl="1"/>
            <a:r>
              <a:rPr lang="en-US" dirty="0" smtClean="0"/>
              <a:t>Have public default (no argument) constructors </a:t>
            </a:r>
          </a:p>
          <a:p>
            <a:pPr lvl="1"/>
            <a:r>
              <a:rPr lang="en-US" dirty="0" smtClean="0"/>
              <a:t>Allow access to their properties using getter and setter methods 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java.io.Serializable</a:t>
            </a:r>
            <a:endParaRPr lang="en-US" dirty="0" smtClean="0"/>
          </a:p>
          <a:p>
            <a:r>
              <a:rPr lang="en-US" b="1" dirty="0" smtClean="0"/>
              <a:t>POJO: </a:t>
            </a:r>
            <a:r>
              <a:rPr lang="en-US" dirty="0" smtClean="0"/>
              <a:t>Plain Old Java Object </a:t>
            </a:r>
          </a:p>
          <a:p>
            <a:pPr lvl="1"/>
            <a:r>
              <a:rPr lang="en-US" dirty="0" smtClean="0"/>
              <a:t>A POJO is a class in Java that doesn't have to adhere to any specific Java EE (Enterprise Edition) or framework conventions.</a:t>
            </a:r>
          </a:p>
          <a:p>
            <a:pPr lvl="1"/>
            <a:r>
              <a:rPr lang="en-US" dirty="0" smtClean="0"/>
              <a:t>A POJO is simply a Java class that encapsulates data and behavior</a:t>
            </a:r>
          </a:p>
          <a:p>
            <a:pPr lvl="1"/>
            <a:r>
              <a:rPr lang="en-US" dirty="0" smtClean="0"/>
              <a:t>No constraints </a:t>
            </a:r>
          </a:p>
          <a:p>
            <a:pPr lvl="1"/>
            <a:r>
              <a:rPr lang="en-US" dirty="0" smtClean="0"/>
              <a:t>Any Java Object is a POJO! </a:t>
            </a:r>
          </a:p>
          <a:p>
            <a:r>
              <a:rPr lang="en-US" b="1" dirty="0" smtClean="0"/>
              <a:t>Spring Bean: </a:t>
            </a:r>
            <a:r>
              <a:rPr lang="en-US" dirty="0" smtClean="0"/>
              <a:t>Any Java object that is managed by Spring </a:t>
            </a:r>
          </a:p>
          <a:p>
            <a:pPr lvl="1"/>
            <a:r>
              <a:rPr lang="en-US" dirty="0" smtClean="0"/>
              <a:t>Spring uses IOC Container (Bean Factory or Application Context) to manage these objects</a:t>
            </a:r>
          </a:p>
        </p:txBody>
      </p:sp>
    </p:spTree>
    <p:extLst>
      <p:ext uri="{BB962C8B-B14F-4D97-AF65-F5344CB8AC3E}">
        <p14:creationId xmlns:p14="http://schemas.microsoft.com/office/powerpoint/2010/main" val="17662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POJO vs Java Bean Vs Spring Bean Hands-On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022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Dependency Injection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Constructor-based</a:t>
            </a:r>
            <a:r>
              <a:rPr lang="en-US" dirty="0" smtClean="0"/>
              <a:t> : Dependencies are set by creating the Bean using its Constructor </a:t>
            </a:r>
          </a:p>
          <a:p>
            <a:r>
              <a:rPr lang="en-US" b="1" dirty="0" smtClean="0"/>
              <a:t>Setter-based </a:t>
            </a:r>
            <a:r>
              <a:rPr lang="en-US" dirty="0" smtClean="0"/>
              <a:t>: Dependencies are set by calling setter methods on your beans </a:t>
            </a:r>
          </a:p>
          <a:p>
            <a:r>
              <a:rPr lang="en-US" b="1" dirty="0" smtClean="0"/>
              <a:t>Field</a:t>
            </a:r>
            <a:r>
              <a:rPr lang="en-US" dirty="0" smtClean="0"/>
              <a:t>: No setter or constructor. Dependency is injected using reflection. </a:t>
            </a:r>
          </a:p>
          <a:p>
            <a:r>
              <a:rPr lang="en-US" b="1" dirty="0" smtClean="0"/>
              <a:t>Which one should you use</a:t>
            </a:r>
            <a:r>
              <a:rPr lang="en-US" dirty="0" smtClean="0"/>
              <a:t>:  Spring team recommends Constructor-based injection as dependencies are automatically set when an object is created!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9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Dependency Injection Hands-On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Pizza App With Dependency Injection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Spring Annotations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4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@Component</a:t>
            </a:r>
          </a:p>
          <a:p>
            <a:r>
              <a:rPr lang="en-US" dirty="0" smtClean="0"/>
              <a:t>@Primary</a:t>
            </a:r>
          </a:p>
          <a:p>
            <a:r>
              <a:rPr lang="en-US" dirty="0" smtClean="0"/>
              <a:t>@Configuration</a:t>
            </a:r>
          </a:p>
          <a:p>
            <a:r>
              <a:rPr lang="en-US" dirty="0" smtClean="0"/>
              <a:t>@Qualifier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Autowired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5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Auto-Wring In Spring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Auto-wiring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Auto wiring </a:t>
            </a:r>
            <a:r>
              <a:rPr lang="en-IN" b="1" dirty="0" smtClean="0"/>
              <a:t>by </a:t>
            </a:r>
            <a:r>
              <a:rPr lang="en-IN" b="1" dirty="0"/>
              <a:t>Type </a:t>
            </a:r>
            <a:endParaRPr lang="en-US" dirty="0" smtClean="0"/>
          </a:p>
          <a:p>
            <a:r>
              <a:rPr lang="en-IN" b="1" dirty="0"/>
              <a:t>Auto wiring </a:t>
            </a:r>
            <a:r>
              <a:rPr lang="en-IN" b="1" dirty="0" smtClean="0"/>
              <a:t>by Name</a:t>
            </a:r>
          </a:p>
          <a:p>
            <a:r>
              <a:rPr lang="en-IN" b="1" dirty="0"/>
              <a:t>Auto wiring </a:t>
            </a:r>
            <a:r>
              <a:rPr lang="en-IN" b="1" dirty="0" smtClean="0"/>
              <a:t>by Constructor</a:t>
            </a:r>
          </a:p>
          <a:p>
            <a:r>
              <a:rPr lang="en-IN" b="1" dirty="0" smtClean="0"/>
              <a:t>Auto wiring </a:t>
            </a:r>
            <a:r>
              <a:rPr lang="en-IN" b="1" dirty="0"/>
              <a:t>by </a:t>
            </a:r>
            <a:r>
              <a:rPr lang="en-IN" b="1" dirty="0" smtClean="0"/>
              <a:t>Qualifier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4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Auto-wiring In Depth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dependency needs to be @</a:t>
            </a:r>
            <a:r>
              <a:rPr lang="en-US" dirty="0" err="1"/>
              <a:t>Autowired</a:t>
            </a:r>
            <a:r>
              <a:rPr lang="en-US" dirty="0"/>
              <a:t>, IOC container looks for matches/candidates (by name and/or type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1: </a:t>
            </a:r>
            <a:r>
              <a:rPr lang="en-US" b="1" dirty="0" smtClean="0"/>
              <a:t>If no match is found Result: </a:t>
            </a:r>
            <a:r>
              <a:rPr lang="en-US" dirty="0" smtClean="0"/>
              <a:t>Exception is thrown You need to help Spring Framework find a match Typical problems: @Component (or ..) missing Class not in component scan </a:t>
            </a:r>
          </a:p>
          <a:p>
            <a:pPr lvl="1"/>
            <a:r>
              <a:rPr lang="en-US" dirty="0" smtClean="0"/>
              <a:t>2: </a:t>
            </a:r>
            <a:r>
              <a:rPr lang="en-US" b="1" dirty="0" smtClean="0"/>
              <a:t>One match is found Result: </a:t>
            </a:r>
            <a:r>
              <a:rPr lang="en-US" dirty="0" err="1" smtClean="0"/>
              <a:t>Autowiring</a:t>
            </a:r>
            <a:r>
              <a:rPr lang="en-US" dirty="0" smtClean="0"/>
              <a:t> is successful </a:t>
            </a:r>
          </a:p>
          <a:p>
            <a:pPr lvl="1"/>
            <a:r>
              <a:rPr lang="en-US" b="1" dirty="0" smtClean="0"/>
              <a:t>3: Multiple candidates Result: </a:t>
            </a:r>
            <a:r>
              <a:rPr lang="en-US" dirty="0" smtClean="0"/>
              <a:t>Exception is thrown You need to help Spring Framework choose between the candidates </a:t>
            </a:r>
          </a:p>
          <a:p>
            <a:pPr lvl="2"/>
            <a:r>
              <a:rPr lang="en-US" dirty="0" smtClean="0"/>
              <a:t>1: Mark one of them as </a:t>
            </a:r>
            <a:r>
              <a:rPr lang="en-US" b="1" dirty="0" smtClean="0"/>
              <a:t>@Primary </a:t>
            </a:r>
            <a:r>
              <a:rPr lang="en-US" dirty="0" smtClean="0"/>
              <a:t>If only one of the candidates is marked @Primary, it becomes the auto-wired value 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: Use @Qualifier - Example: </a:t>
            </a:r>
            <a:r>
              <a:rPr lang="en-US" b="1" dirty="0"/>
              <a:t>@Qualifier("</a:t>
            </a:r>
            <a:r>
              <a:rPr lang="en-US" b="1" dirty="0" err="1"/>
              <a:t>myQualifierName</a:t>
            </a:r>
            <a:r>
              <a:rPr lang="en-US" b="1" dirty="0"/>
              <a:t>") </a:t>
            </a:r>
            <a:r>
              <a:rPr lang="en-US" dirty="0"/>
              <a:t>Provides more specific control Can be used on a class, member variables and method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1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Spring Architecture</a:t>
            </a:r>
          </a:p>
          <a:p>
            <a:r>
              <a:rPr lang="en-US" b="1" dirty="0" smtClean="0"/>
              <a:t>Dependency Injection and </a:t>
            </a:r>
            <a:r>
              <a:rPr lang="en-US" b="1" dirty="0" err="1" smtClean="0"/>
              <a:t>IoC</a:t>
            </a:r>
            <a:r>
              <a:rPr lang="en-US" b="1" dirty="0" smtClean="0"/>
              <a:t> (Inversion of Control)</a:t>
            </a:r>
          </a:p>
          <a:p>
            <a:r>
              <a:rPr lang="en-IN" b="1" dirty="0" smtClean="0"/>
              <a:t>Spring Data Access/Integration</a:t>
            </a:r>
          </a:p>
          <a:p>
            <a:r>
              <a:rPr lang="en-IN" b="1" dirty="0" smtClean="0"/>
              <a:t>Spring Web</a:t>
            </a:r>
          </a:p>
          <a:p>
            <a:r>
              <a:rPr lang="en-IN" b="1" dirty="0" smtClean="0"/>
              <a:t>Spring Boot</a:t>
            </a:r>
          </a:p>
          <a:p>
            <a:r>
              <a:rPr lang="en-IN" b="1" dirty="0" smtClean="0"/>
              <a:t>Spring Cloud for </a:t>
            </a:r>
            <a:r>
              <a:rPr lang="en-IN" b="1" dirty="0" err="1"/>
              <a:t>M</a:t>
            </a:r>
            <a:r>
              <a:rPr lang="en-IN" b="1" dirty="0" err="1" smtClean="0"/>
              <a:t>icroservices</a:t>
            </a:r>
            <a:endParaRPr lang="en-IN" b="1" dirty="0" smtClean="0"/>
          </a:p>
          <a:p>
            <a:r>
              <a:rPr lang="en-IN" b="1" dirty="0" smtClean="0"/>
              <a:t>Spring Security</a:t>
            </a:r>
          </a:p>
          <a:p>
            <a:r>
              <a:rPr lang="en-IN" b="1" dirty="0" smtClean="0"/>
              <a:t>Spring Data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5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Auto-Wring Hands-On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IOC vs DI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</a:t>
            </a:r>
            <a:r>
              <a:rPr lang="en-IN" b="1" dirty="0" err="1"/>
              <a:t>IoC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Spring </a:t>
            </a:r>
            <a:r>
              <a:rPr lang="en-US" dirty="0" err="1"/>
              <a:t>IoC</a:t>
            </a:r>
            <a:r>
              <a:rPr lang="en-US" dirty="0"/>
              <a:t> (Inversion of Control) Container is the core of Spring Framework. 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creates the objects</a:t>
            </a:r>
            <a:r>
              <a:rPr lang="en-US" dirty="0" smtClean="0"/>
              <a:t>, </a:t>
            </a:r>
            <a:r>
              <a:rPr lang="en-US" dirty="0"/>
              <a:t>manages their entire life cycle.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Container uses Dependency Injection(DI) to manage the components that make up the application. </a:t>
            </a:r>
            <a:endParaRPr lang="en-US" dirty="0" smtClean="0"/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gets the information about the objects from a configuration file(XML) or Java Code or Java Annotations and Java POJO class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These objects are called </a:t>
            </a:r>
            <a:r>
              <a:rPr lang="en-US" dirty="0" smtClean="0"/>
              <a:t>Spring Beans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Since </a:t>
            </a:r>
            <a:r>
              <a:rPr lang="en-US" dirty="0"/>
              <a:t>the Controlling of Java objects and their lifecycle is not done by the developers, hence the name Inversion Of Control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followings are some of the main features of Spring </a:t>
            </a:r>
            <a:r>
              <a:rPr lang="en-US" dirty="0" err="1"/>
              <a:t>IoC</a:t>
            </a:r>
            <a:r>
              <a:rPr lang="en-US" dirty="0"/>
              <a:t>,</a:t>
            </a:r>
          </a:p>
          <a:p>
            <a:pPr lvl="1" fontAlgn="base"/>
            <a:r>
              <a:rPr lang="en-US" dirty="0"/>
              <a:t>Creating Object for </a:t>
            </a:r>
            <a:r>
              <a:rPr lang="en-US" dirty="0" smtClean="0"/>
              <a:t>us</a:t>
            </a:r>
            <a:endParaRPr lang="en-US" dirty="0"/>
          </a:p>
          <a:p>
            <a:pPr lvl="1" fontAlgn="base"/>
            <a:r>
              <a:rPr lang="en-US" dirty="0"/>
              <a:t>Managing our </a:t>
            </a:r>
            <a:r>
              <a:rPr lang="en-US" dirty="0" smtClean="0"/>
              <a:t>objects</a:t>
            </a:r>
            <a:endParaRPr lang="en-US" dirty="0"/>
          </a:p>
          <a:p>
            <a:pPr lvl="1" fontAlgn="base"/>
            <a:r>
              <a:rPr lang="en-US" dirty="0"/>
              <a:t>Helping our application to be </a:t>
            </a:r>
            <a:r>
              <a:rPr lang="en-US" dirty="0" smtClean="0"/>
              <a:t>configurable</a:t>
            </a:r>
            <a:endParaRPr lang="en-US" dirty="0"/>
          </a:p>
          <a:p>
            <a:pPr lvl="1" fontAlgn="base"/>
            <a:r>
              <a:rPr lang="en-US" dirty="0"/>
              <a:t>Managing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34365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Dependency Injection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Dependency Injection is the main functionality provided by Spring IOC(Inversion of Control).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Spring-Core module is responsible for injecting dependencies through either Constructor or Setter methods.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design principle of Inversion of Control emphasizes keeping the Java classes independent of each other and the container frees them from object creation and maintenance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Dependency </a:t>
            </a:r>
            <a:r>
              <a:rPr lang="en-US" dirty="0"/>
              <a:t>Injection in Spring also ensures loose coupling between the classes.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types of Spring Dependency Injection</a:t>
            </a:r>
            <a:r>
              <a:rPr lang="en-US" dirty="0" smtClean="0"/>
              <a:t>.</a:t>
            </a:r>
            <a:endParaRPr lang="en-IN" dirty="0"/>
          </a:p>
          <a:p>
            <a:pPr lvl="1" fontAlgn="base"/>
            <a:r>
              <a:rPr lang="en-US" dirty="0"/>
              <a:t>Setter Dependency Injection (SDI)</a:t>
            </a:r>
          </a:p>
          <a:p>
            <a:pPr lvl="1" fontAlgn="base"/>
            <a:r>
              <a:rPr lang="en-US" dirty="0"/>
              <a:t>Constructor Dependency Injection (CDI)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7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Spring </a:t>
            </a:r>
            <a:r>
              <a:rPr lang="en-US" b="1" dirty="0" err="1"/>
              <a:t>IoC</a:t>
            </a:r>
            <a:r>
              <a:rPr lang="en-US" b="1" dirty="0"/>
              <a:t> </a:t>
            </a:r>
            <a:r>
              <a:rPr lang="en-US" b="1" dirty="0" smtClean="0"/>
              <a:t>vs </a:t>
            </a:r>
            <a:r>
              <a:rPr lang="en-IN" b="1" dirty="0" smtClean="0"/>
              <a:t>Dependency </a:t>
            </a:r>
            <a:r>
              <a:rPr lang="en-IN" b="1" dirty="0"/>
              <a:t>Injection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781413"/>
              </p:ext>
            </p:extLst>
          </p:nvPr>
        </p:nvGraphicFramePr>
        <p:xfrm>
          <a:off x="677863" y="2160588"/>
          <a:ext cx="859631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Spring </a:t>
                      </a:r>
                      <a:r>
                        <a:rPr lang="en-US" sz="1600" b="1" dirty="0" err="1">
                          <a:effectLst/>
                        </a:rPr>
                        <a:t>IoC</a:t>
                      </a:r>
                      <a:r>
                        <a:rPr lang="en-US" sz="1600" b="1" dirty="0">
                          <a:effectLst/>
                        </a:rPr>
                        <a:t> (Inversion of Control)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>
                          <a:effectLst/>
                        </a:rPr>
                        <a:t>Spring Dependency Injection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 fontAlgn="ctr"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250" b="0" dirty="0">
                          <a:effectLst/>
                        </a:rPr>
                        <a:t>Spring </a:t>
                      </a:r>
                      <a:r>
                        <a:rPr lang="en-US" sz="1250" b="0" dirty="0" err="1">
                          <a:effectLst/>
                        </a:rPr>
                        <a:t>IoC</a:t>
                      </a:r>
                      <a:r>
                        <a:rPr lang="en-US" sz="1250" b="0" dirty="0">
                          <a:effectLst/>
                        </a:rPr>
                        <a:t> Container is the core of Spring Framework. </a:t>
                      </a:r>
                      <a:endParaRPr lang="en-US" sz="1250" b="0" dirty="0" smtClean="0">
                        <a:effectLst/>
                      </a:endParaRPr>
                    </a:p>
                    <a:p>
                      <a:pPr marL="285750" indent="-285750" algn="l" fontAlgn="ctr"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250" b="0" dirty="0" smtClean="0">
                          <a:effectLst/>
                        </a:rPr>
                        <a:t>It </a:t>
                      </a:r>
                      <a:r>
                        <a:rPr lang="en-US" sz="1250" b="0" dirty="0">
                          <a:effectLst/>
                        </a:rPr>
                        <a:t>creates the </a:t>
                      </a:r>
                      <a:r>
                        <a:rPr lang="en-US" sz="1250" b="0" dirty="0" smtClean="0">
                          <a:effectLst/>
                        </a:rPr>
                        <a:t>objects</a:t>
                      </a:r>
                      <a:r>
                        <a:rPr lang="en-US" sz="1250" b="0" baseline="0" dirty="0" smtClean="0">
                          <a:effectLst/>
                        </a:rPr>
                        <a:t> and </a:t>
                      </a:r>
                      <a:r>
                        <a:rPr lang="en-US" sz="1250" b="0" dirty="0" smtClean="0">
                          <a:effectLst/>
                        </a:rPr>
                        <a:t>manages </a:t>
                      </a:r>
                      <a:r>
                        <a:rPr lang="en-US" sz="1250" b="0" dirty="0">
                          <a:effectLst/>
                        </a:rPr>
                        <a:t>their entire life cycle.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250" b="0" dirty="0">
                          <a:effectLst/>
                        </a:rPr>
                        <a:t>Spring Dependency injection is a way to inject the dependency of a framework component by the following ways of spring: </a:t>
                      </a:r>
                      <a:endParaRPr lang="en-US" sz="1250" b="0" dirty="0" smtClean="0">
                        <a:effectLst/>
                      </a:endParaRPr>
                    </a:p>
                    <a:p>
                      <a:pPr marL="285750" indent="-285750" algn="l" fontAlgn="ctr"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250" b="0" dirty="0" smtClean="0">
                          <a:effectLst/>
                        </a:rPr>
                        <a:t>Constructor </a:t>
                      </a:r>
                      <a:r>
                        <a:rPr lang="en-US" sz="1250" b="0" dirty="0">
                          <a:effectLst/>
                        </a:rPr>
                        <a:t>Injection and Setter Injection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 fontAlgn="ctr"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2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helps in creating objects, managing objects, configurations, etc. because of </a:t>
                      </a:r>
                      <a:r>
                        <a:rPr lang="en-US" sz="12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IoC</a:t>
                      </a:r>
                      <a:r>
                        <a:rPr lang="en-US" sz="12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(Inversion of Control). 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250" b="0" dirty="0">
                          <a:effectLst/>
                        </a:rPr>
                        <a:t>Spring framework helps in the creation of loosely-coupled applications because of Dependency Injection.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 fontAlgn="ctr"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250" b="0" dirty="0">
                          <a:effectLst/>
                        </a:rPr>
                        <a:t>Spring </a:t>
                      </a:r>
                      <a:r>
                        <a:rPr lang="en-US" sz="1250" b="0" dirty="0" err="1">
                          <a:effectLst/>
                        </a:rPr>
                        <a:t>IoC</a:t>
                      </a:r>
                      <a:r>
                        <a:rPr lang="en-US" sz="1250" b="0" dirty="0">
                          <a:effectLst/>
                        </a:rPr>
                        <a:t> is achieved through Dependency Injection.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250" b="0" dirty="0">
                          <a:effectLst/>
                        </a:rPr>
                        <a:t>Dependency Injection is the method of providing the dependencies </a:t>
                      </a:r>
                      <a:endParaRPr lang="en-US" sz="1250" b="0" dirty="0" smtClean="0">
                        <a:effectLst/>
                      </a:endParaRPr>
                    </a:p>
                    <a:p>
                      <a:pPr marL="285750" indent="-285750" algn="l" fontAlgn="ctr"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250" b="0" dirty="0" smtClean="0">
                          <a:effectLst/>
                        </a:rPr>
                        <a:t>And </a:t>
                      </a:r>
                      <a:r>
                        <a:rPr lang="en-US" sz="1250" b="0" dirty="0">
                          <a:effectLst/>
                        </a:rPr>
                        <a:t>Inversion of Control is the end result of Dependency Injection.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 fontAlgn="ctr"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250" b="0" dirty="0" err="1">
                          <a:effectLst/>
                        </a:rPr>
                        <a:t>IoC</a:t>
                      </a:r>
                      <a:r>
                        <a:rPr lang="en-US" sz="1250" b="0" dirty="0">
                          <a:effectLst/>
                        </a:rPr>
                        <a:t> is a design principle where the control flow of the program is inverted.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250" b="0" dirty="0">
                          <a:effectLst/>
                        </a:rPr>
                        <a:t>Dependency Injection is one of the subtypes of the IOC principle.  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vs Eager Initialization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Initialization of Spring Beans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initialization for Spring Beans: </a:t>
            </a:r>
            <a:r>
              <a:rPr lang="en-US" b="1" dirty="0"/>
              <a:t>Eager </a:t>
            </a:r>
            <a:endParaRPr lang="en-US" b="1" dirty="0" smtClean="0"/>
          </a:p>
          <a:p>
            <a:r>
              <a:rPr lang="en-US" dirty="0" smtClean="0"/>
              <a:t>Eager </a:t>
            </a:r>
            <a:r>
              <a:rPr lang="en-US" dirty="0"/>
              <a:t>initialization is recommended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Errors </a:t>
            </a:r>
            <a:r>
              <a:rPr lang="en-US" dirty="0"/>
              <a:t>in the configuration are discovered immediately at application startup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we can </a:t>
            </a:r>
            <a:r>
              <a:rPr lang="en-US" dirty="0"/>
              <a:t>configure beans to be lazily initialized using </a:t>
            </a:r>
            <a:r>
              <a:rPr lang="en-US" dirty="0" smtClean="0"/>
              <a:t>@lazy </a:t>
            </a:r>
            <a:r>
              <a:rPr lang="en-US" dirty="0"/>
              <a:t>annotation: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recommended (AND) Not frequently used </a:t>
            </a:r>
            <a:endParaRPr lang="en-US" dirty="0" smtClean="0"/>
          </a:p>
          <a:p>
            <a:r>
              <a:rPr lang="en-US" b="1" dirty="0" smtClean="0"/>
              <a:t>Lazy </a:t>
            </a:r>
            <a:r>
              <a:rPr lang="en-US" b="1" dirty="0"/>
              <a:t>annotation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almost everywhere @Component and @Bean are used </a:t>
            </a:r>
            <a:endParaRPr lang="en-US" dirty="0" smtClean="0"/>
          </a:p>
          <a:p>
            <a:pPr lvl="1"/>
            <a:r>
              <a:rPr lang="en-US" dirty="0" smtClean="0"/>
              <a:t>Lazy-resolution </a:t>
            </a:r>
            <a:r>
              <a:rPr lang="en-US" dirty="0"/>
              <a:t>proxy will be injected instead of actual dependency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on Configuration (@Configuration) class: </a:t>
            </a:r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/>
              <a:t>@Bean methods within the @Configuration will be lazily initialized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4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Bean Scopes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Bean Scopes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Spring Beans are defined to be used in a specific scope</a:t>
            </a:r>
            <a:r>
              <a:rPr lang="en-IN" dirty="0" smtClean="0"/>
              <a:t>:</a:t>
            </a:r>
          </a:p>
          <a:p>
            <a:r>
              <a:rPr lang="en-IN" b="1" dirty="0" smtClean="0"/>
              <a:t>Singleton</a:t>
            </a:r>
            <a:r>
              <a:rPr lang="en-IN" dirty="0" smtClean="0"/>
              <a:t>: </a:t>
            </a:r>
            <a:r>
              <a:rPr lang="en-IN" dirty="0"/>
              <a:t>One object instance per Spring </a:t>
            </a:r>
            <a:r>
              <a:rPr lang="en-IN" dirty="0" err="1"/>
              <a:t>IoC</a:t>
            </a:r>
            <a:r>
              <a:rPr lang="en-IN" dirty="0"/>
              <a:t> container </a:t>
            </a:r>
            <a:endParaRPr lang="en-IN" b="1" dirty="0" smtClean="0"/>
          </a:p>
          <a:p>
            <a:r>
              <a:rPr lang="en-IN" b="1" dirty="0" smtClean="0"/>
              <a:t>Prototype</a:t>
            </a:r>
            <a:r>
              <a:rPr lang="en-IN" dirty="0" smtClean="0"/>
              <a:t>: Possibly </a:t>
            </a:r>
            <a:r>
              <a:rPr lang="en-IN" dirty="0"/>
              <a:t>many object instances per Spring </a:t>
            </a:r>
            <a:r>
              <a:rPr lang="en-IN" dirty="0" err="1"/>
              <a:t>IoC</a:t>
            </a:r>
            <a:r>
              <a:rPr lang="en-IN" dirty="0"/>
              <a:t> </a:t>
            </a:r>
            <a:r>
              <a:rPr lang="en-IN" dirty="0" smtClean="0"/>
              <a:t>container</a:t>
            </a:r>
          </a:p>
          <a:p>
            <a:r>
              <a:rPr lang="en-IN" dirty="0" smtClean="0"/>
              <a:t>Scopes </a:t>
            </a:r>
            <a:r>
              <a:rPr lang="en-IN" dirty="0"/>
              <a:t>applicable ONLY for web-aware Spring </a:t>
            </a:r>
            <a:r>
              <a:rPr lang="en-IN" b="1" dirty="0" err="1"/>
              <a:t>ApplicationContext</a:t>
            </a:r>
            <a:r>
              <a:rPr lang="en-IN" b="1" dirty="0"/>
              <a:t> </a:t>
            </a:r>
            <a:endParaRPr lang="en-IN" b="1" dirty="0" smtClean="0"/>
          </a:p>
          <a:p>
            <a:pPr lvl="1"/>
            <a:r>
              <a:rPr lang="en-IN" b="1" dirty="0" smtClean="0"/>
              <a:t>Request: </a:t>
            </a:r>
            <a:r>
              <a:rPr lang="en-IN" dirty="0" smtClean="0"/>
              <a:t>One </a:t>
            </a:r>
            <a:r>
              <a:rPr lang="en-IN" dirty="0"/>
              <a:t>object instance per single HTTP request </a:t>
            </a:r>
            <a:endParaRPr lang="en-IN" dirty="0" smtClean="0"/>
          </a:p>
          <a:p>
            <a:pPr lvl="1"/>
            <a:r>
              <a:rPr lang="en-IN" b="1" dirty="0" smtClean="0"/>
              <a:t>Session</a:t>
            </a:r>
            <a:r>
              <a:rPr lang="en-IN" dirty="0"/>
              <a:t>:</a:t>
            </a:r>
            <a:r>
              <a:rPr lang="en-IN" dirty="0" smtClean="0"/>
              <a:t>  One </a:t>
            </a:r>
            <a:r>
              <a:rPr lang="en-IN" dirty="0"/>
              <a:t>object instance per user HTTP Session </a:t>
            </a:r>
            <a:endParaRPr lang="en-IN" dirty="0" smtClean="0"/>
          </a:p>
          <a:p>
            <a:pPr lvl="1"/>
            <a:r>
              <a:rPr lang="en-IN" b="1" dirty="0" smtClean="0"/>
              <a:t>Application</a:t>
            </a:r>
            <a:r>
              <a:rPr lang="en-IN" dirty="0"/>
              <a:t>:</a:t>
            </a:r>
            <a:r>
              <a:rPr lang="en-IN" dirty="0" smtClean="0"/>
              <a:t> </a:t>
            </a:r>
            <a:r>
              <a:rPr lang="en-IN" dirty="0"/>
              <a:t>One object instance per web application runtime </a:t>
            </a:r>
            <a:endParaRPr lang="en-IN" dirty="0" smtClean="0"/>
          </a:p>
          <a:p>
            <a:pPr lvl="1"/>
            <a:r>
              <a:rPr lang="en-IN" b="1" dirty="0" err="1" smtClean="0"/>
              <a:t>Websocket</a:t>
            </a:r>
            <a:r>
              <a:rPr lang="en-IN" dirty="0" smtClean="0"/>
              <a:t>: One </a:t>
            </a:r>
            <a:r>
              <a:rPr lang="en-IN" dirty="0"/>
              <a:t>object instance per </a:t>
            </a:r>
            <a:r>
              <a:rPr lang="en-IN" dirty="0" err="1"/>
              <a:t>WebSocket</a:t>
            </a:r>
            <a:r>
              <a:rPr lang="en-IN" dirty="0"/>
              <a:t> instance </a:t>
            </a:r>
            <a:endParaRPr lang="en-IN" dirty="0" smtClean="0"/>
          </a:p>
          <a:p>
            <a:r>
              <a:rPr lang="en-IN" b="1" dirty="0" smtClean="0"/>
              <a:t>Java </a:t>
            </a:r>
            <a:r>
              <a:rPr lang="en-IN" b="1" dirty="0"/>
              <a:t>Singleton (GOF) </a:t>
            </a:r>
            <a:r>
              <a:rPr lang="en-IN" dirty="0"/>
              <a:t>vs </a:t>
            </a:r>
            <a:r>
              <a:rPr lang="en-IN" b="1" dirty="0"/>
              <a:t>Spring Singleton </a:t>
            </a:r>
            <a:endParaRPr lang="en-IN" b="1" dirty="0" smtClean="0"/>
          </a:p>
          <a:p>
            <a:pPr lvl="1"/>
            <a:r>
              <a:rPr lang="en-IN" dirty="0" smtClean="0"/>
              <a:t>Spring Singleton: One </a:t>
            </a:r>
            <a:r>
              <a:rPr lang="en-IN" dirty="0"/>
              <a:t>object instance per Spring </a:t>
            </a:r>
            <a:r>
              <a:rPr lang="en-IN" dirty="0" err="1"/>
              <a:t>IoC</a:t>
            </a:r>
            <a:r>
              <a:rPr lang="en-IN" dirty="0"/>
              <a:t> container </a:t>
            </a:r>
            <a:endParaRPr lang="en-IN" dirty="0" smtClean="0"/>
          </a:p>
          <a:p>
            <a:pPr lvl="1"/>
            <a:r>
              <a:rPr lang="en-IN" dirty="0" smtClean="0"/>
              <a:t>Java </a:t>
            </a:r>
            <a:r>
              <a:rPr lang="en-IN" dirty="0"/>
              <a:t>Singleton (GOF): One object instance per JVM</a:t>
            </a:r>
          </a:p>
        </p:txBody>
      </p:sp>
    </p:spTree>
    <p:extLst>
      <p:ext uri="{BB962C8B-B14F-4D97-AF65-F5344CB8AC3E}">
        <p14:creationId xmlns:p14="http://schemas.microsoft.com/office/powerpoint/2010/main" val="3793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 </a:t>
            </a:r>
            <a:r>
              <a:rPr lang="en-US" b="1" dirty="0" smtClean="0"/>
              <a:t>vs Prototype </a:t>
            </a:r>
            <a:r>
              <a:rPr lang="en-US" b="1" dirty="0"/>
              <a:t>Bean </a:t>
            </a:r>
            <a:r>
              <a:rPr lang="en-US" b="1" dirty="0" smtClean="0"/>
              <a:t>Scopes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489721"/>
              </p:ext>
            </p:extLst>
          </p:nvPr>
        </p:nvGraphicFramePr>
        <p:xfrm>
          <a:off x="677863" y="2160588"/>
          <a:ext cx="8596312" cy="25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Singleton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Prototype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Only one instance is created for a single bean definition per Spring IoC container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A new instance is created for a single bean definition every time a request is made for that bean.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Same object is shared for each request made for that bean. i.e. The same object is returned each time it is injected.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For each new request a new instance is created. i.e. A new object is created each time it is injected.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By default scope of a bean is singleton. So we don’t need to declare a been as singleton explicitly.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By default scope is not prototype so you have to declare the scope of a been as prototype explicitly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7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Spring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 smtClean="0"/>
              <a:t>We can build a variety of applications using </a:t>
            </a:r>
            <a:r>
              <a:rPr lang="en-US" sz="1800" b="1" dirty="0" smtClean="0"/>
              <a:t>Java</a:t>
            </a:r>
            <a:r>
              <a:rPr lang="en-US" sz="1800" dirty="0" smtClean="0"/>
              <a:t>, </a:t>
            </a:r>
            <a:r>
              <a:rPr lang="en-US" sz="1800" b="1" dirty="0" smtClean="0"/>
              <a:t>Spring</a:t>
            </a:r>
            <a:r>
              <a:rPr lang="en-US" sz="1800" dirty="0" smtClean="0"/>
              <a:t> and </a:t>
            </a:r>
            <a:r>
              <a:rPr lang="en-US" sz="1800" b="1" dirty="0" smtClean="0"/>
              <a:t>Spring Boot</a:t>
            </a:r>
            <a:r>
              <a:rPr lang="en-US" sz="1800" dirty="0" smtClean="0"/>
              <a:t>: </a:t>
            </a:r>
          </a:p>
          <a:p>
            <a:pPr lvl="1"/>
            <a:r>
              <a:rPr lang="en-US" sz="1600" b="1" dirty="0" smtClean="0"/>
              <a:t>Web </a:t>
            </a:r>
          </a:p>
          <a:p>
            <a:pPr lvl="1"/>
            <a:r>
              <a:rPr lang="en-US" sz="1600" b="1" dirty="0" smtClean="0"/>
              <a:t>REST API </a:t>
            </a:r>
          </a:p>
          <a:p>
            <a:pPr lvl="1"/>
            <a:r>
              <a:rPr lang="en-US" sz="1600" b="1" dirty="0" smtClean="0"/>
              <a:t>Full Stack </a:t>
            </a:r>
          </a:p>
          <a:p>
            <a:pPr lvl="1"/>
            <a:r>
              <a:rPr lang="en-US" sz="1600" b="1" dirty="0" err="1" smtClean="0"/>
              <a:t>Microservices</a:t>
            </a:r>
            <a:endParaRPr lang="en-US" sz="1600" b="1" dirty="0" smtClean="0"/>
          </a:p>
          <a:p>
            <a:r>
              <a:rPr lang="en-US" sz="1800" dirty="0" smtClean="0"/>
              <a:t>Irrespective of the application we are building: </a:t>
            </a:r>
          </a:p>
          <a:p>
            <a:pPr lvl="1"/>
            <a:r>
              <a:rPr lang="en-US" sz="1600" b="1" dirty="0" smtClean="0"/>
              <a:t>Spring framework </a:t>
            </a:r>
            <a:r>
              <a:rPr lang="en-US" sz="1600" dirty="0" smtClean="0"/>
              <a:t>provides all the </a:t>
            </a:r>
            <a:r>
              <a:rPr lang="en-US" sz="1600" b="1" dirty="0" smtClean="0"/>
              <a:t>core features</a:t>
            </a:r>
          </a:p>
          <a:p>
            <a:pPr lvl="1"/>
            <a:r>
              <a:rPr lang="en-IN" sz="1600" b="1" dirty="0" smtClean="0"/>
              <a:t>Modularity and Loose Coupling</a:t>
            </a:r>
          </a:p>
          <a:p>
            <a:pPr lvl="1"/>
            <a:r>
              <a:rPr lang="en-IN" sz="1600" b="1" dirty="0" smtClean="0"/>
              <a:t>Dependency Injection (DI)</a:t>
            </a:r>
          </a:p>
          <a:p>
            <a:pPr lvl="1"/>
            <a:r>
              <a:rPr lang="en-IN" sz="1600" b="1" dirty="0" smtClean="0"/>
              <a:t>Aspect-Oriented Programming (AOP)</a:t>
            </a:r>
          </a:p>
          <a:p>
            <a:pPr lvl="1"/>
            <a:r>
              <a:rPr lang="en-IN" sz="1600" b="1" dirty="0" smtClean="0"/>
              <a:t>Enterprise Integration</a:t>
            </a:r>
          </a:p>
          <a:p>
            <a:pPr lvl="1"/>
            <a:r>
              <a:rPr lang="en-IN" sz="1600" b="1" dirty="0" smtClean="0"/>
              <a:t>Data Access</a:t>
            </a:r>
          </a:p>
          <a:p>
            <a:pPr lvl="1"/>
            <a:r>
              <a:rPr lang="en-IN" sz="1600" b="1" dirty="0"/>
              <a:t>Transaction </a:t>
            </a:r>
            <a:r>
              <a:rPr lang="en-IN" sz="1600" b="1" dirty="0" smtClean="0"/>
              <a:t>Management</a:t>
            </a:r>
          </a:p>
          <a:p>
            <a:pPr lvl="1"/>
            <a:r>
              <a:rPr lang="en-IN" sz="1600" b="1" dirty="0"/>
              <a:t>Web </a:t>
            </a:r>
            <a:r>
              <a:rPr lang="en-IN" sz="1600" b="1" dirty="0" smtClean="0"/>
              <a:t>Development</a:t>
            </a:r>
          </a:p>
          <a:p>
            <a:pPr lvl="1"/>
            <a:r>
              <a:rPr lang="en-US" sz="1600" b="1" dirty="0" smtClean="0"/>
              <a:t>Testing</a:t>
            </a:r>
            <a:endParaRPr lang="en-IN" sz="1600" b="1" dirty="0"/>
          </a:p>
        </p:txBody>
      </p:sp>
      <p:pic>
        <p:nvPicPr>
          <p:cNvPr id="1030" name="Picture 6" descr="The Spring Framework Beginner's Guide: Features, Architecture &amp; Getting  Started – BMC Software | B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428596"/>
            <a:ext cx="4221480" cy="3966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0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Bean Scopes </a:t>
            </a:r>
            <a:r>
              <a:rPr lang="en-IN" b="1" dirty="0" smtClean="0"/>
              <a:t>Hands-On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Annotations vs XML </a:t>
            </a:r>
            <a:r>
              <a:rPr lang="en-IN" dirty="0" smtClean="0"/>
              <a:t>Configuration Hands-On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Stereotype Annotations</a:t>
            </a:r>
          </a:p>
        </p:txBody>
      </p:sp>
    </p:spTree>
    <p:extLst>
      <p:ext uri="{BB962C8B-B14F-4D97-AF65-F5344CB8AC3E}">
        <p14:creationId xmlns:p14="http://schemas.microsoft.com/office/powerpoint/2010/main" val="33218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Stereotype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@Component </a:t>
            </a:r>
            <a:r>
              <a:rPr lang="en-US" dirty="0"/>
              <a:t>- Generic annotation applicable for any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Base </a:t>
            </a:r>
            <a:r>
              <a:rPr lang="en-US" dirty="0"/>
              <a:t>for all Spring Stereotype Annotations </a:t>
            </a:r>
            <a:endParaRPr lang="en-US" dirty="0" smtClean="0"/>
          </a:p>
          <a:p>
            <a:r>
              <a:rPr lang="en-US" b="1" dirty="0" smtClean="0"/>
              <a:t>Specializations</a:t>
            </a:r>
            <a:r>
              <a:rPr lang="en-US" dirty="0" smtClean="0"/>
              <a:t> </a:t>
            </a:r>
            <a:r>
              <a:rPr lang="en-US" dirty="0"/>
              <a:t>of @Component: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smtClean="0"/>
              <a:t>Service </a:t>
            </a:r>
            <a:r>
              <a:rPr lang="en-US" dirty="0" smtClean="0"/>
              <a:t>- </a:t>
            </a:r>
            <a:r>
              <a:rPr lang="en-US" dirty="0"/>
              <a:t>Indicates that an annotated class has business logic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/>
              <a:t>Controller</a:t>
            </a:r>
            <a:r>
              <a:rPr lang="en-US" dirty="0"/>
              <a:t> - Indicates that an annotated class is a "Controller" (e.g. a web controller) Used to define controllers in your web applications and REST API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/>
              <a:t>Repository</a:t>
            </a:r>
            <a:r>
              <a:rPr lang="en-US" dirty="0"/>
              <a:t> - Indicates that an annotated class is used to retrieve and/or manipulate data in a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2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</a:t>
            </a:r>
            <a:r>
              <a:rPr lang="en-US" b="1" dirty="0" smtClean="0"/>
              <a:t>Recap Of </a:t>
            </a:r>
            <a:r>
              <a:rPr lang="en-US" b="1" dirty="0"/>
              <a:t>Important Spring Annotations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885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Important Spring Annotations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70854"/>
              </p:ext>
            </p:extLst>
          </p:nvPr>
        </p:nvGraphicFramePr>
        <p:xfrm>
          <a:off x="677863" y="2160588"/>
          <a:ext cx="8596312" cy="422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54"/>
                <a:gridCol w="6513558"/>
              </a:tblGrid>
              <a:tr h="320373">
                <a:tc>
                  <a:txBody>
                    <a:bodyPr/>
                    <a:lstStyle/>
                    <a:p>
                      <a:r>
                        <a:rPr lang="en-IN" dirty="0" smtClean="0"/>
                        <a:t>Annotation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447644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@Configuration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Indicates that a class declares one or more @Bean methods and may be processed by the Spring container to generate bean definitions</a:t>
                      </a:r>
                      <a:endParaRPr lang="en-IN" sz="1400" dirty="0"/>
                    </a:p>
                  </a:txBody>
                  <a:tcPr/>
                </a:tc>
              </a:tr>
              <a:tr h="631968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</a:t>
                      </a:r>
                      <a:r>
                        <a:rPr lang="en-IN" sz="1400" b="1" dirty="0" err="1" smtClean="0"/>
                        <a:t>ComponentScan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/>
                        <a:t>Define specific packages to scan for components.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/>
                        <a:t>If specific packages are not defined, scanning will occur from the package of the class that declares this annotation</a:t>
                      </a:r>
                      <a:endParaRPr lang="en-IN" sz="1400" dirty="0"/>
                    </a:p>
                  </a:txBody>
                  <a:tcPr/>
                </a:tc>
              </a:tr>
              <a:tr h="447644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@Bean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Indicates that a method produces a bean to be managed by the Spring container</a:t>
                      </a:r>
                      <a:endParaRPr lang="en-IN" sz="1400" dirty="0"/>
                    </a:p>
                  </a:txBody>
                  <a:tcPr/>
                </a:tc>
              </a:tr>
              <a:tr h="320373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@Component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Indicates that an annotated class is a "component"</a:t>
                      </a:r>
                      <a:endParaRPr lang="en-IN" sz="1400" dirty="0"/>
                    </a:p>
                  </a:txBody>
                  <a:tcPr/>
                </a:tc>
              </a:tr>
              <a:tr h="447644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@Service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Specialization of @Component indicating that an annotated class has business logic</a:t>
                      </a:r>
                      <a:endParaRPr lang="en-IN" sz="1400" dirty="0"/>
                    </a:p>
                  </a:txBody>
                  <a:tcPr/>
                </a:tc>
              </a:tr>
              <a:tr h="631968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@Controller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/>
                        <a:t>Specialization of @Component indicating that an annotated class is a "Controller" (e.g. a web controller). </a:t>
                      </a:r>
                    </a:p>
                    <a:p>
                      <a:pPr marL="342900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/>
                        <a:t>Used to define controllers in your web applications and REST API </a:t>
                      </a:r>
                      <a:endParaRPr lang="en-IN" sz="1400" dirty="0"/>
                    </a:p>
                  </a:txBody>
                  <a:tcPr/>
                </a:tc>
              </a:tr>
              <a:tr h="447644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@Repository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Specialization of @Component indicating that an annotated class is used to retrieve and/or manipulate data in a database 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5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Important Spring Annotations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824810"/>
              </p:ext>
            </p:extLst>
          </p:nvPr>
        </p:nvGraphicFramePr>
        <p:xfrm>
          <a:off x="677863" y="2160588"/>
          <a:ext cx="8596312" cy="43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54"/>
                <a:gridCol w="6513558"/>
              </a:tblGrid>
              <a:tr h="320373">
                <a:tc>
                  <a:txBody>
                    <a:bodyPr/>
                    <a:lstStyle/>
                    <a:p>
                      <a:r>
                        <a:rPr lang="en-IN" dirty="0" smtClean="0"/>
                        <a:t>Annotation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447644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@Primary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Indicates that a bean should be given preference when multiple candidates are qualified to </a:t>
                      </a:r>
                      <a:r>
                        <a:rPr lang="en-US" sz="1400" dirty="0" err="1" smtClean="0"/>
                        <a:t>autowire</a:t>
                      </a:r>
                      <a:r>
                        <a:rPr lang="en-US" sz="1400" dirty="0" smtClean="0"/>
                        <a:t> a </a:t>
                      </a:r>
                      <a:r>
                        <a:rPr lang="en-US" sz="1400" dirty="0" err="1" smtClean="0"/>
                        <a:t>singlevalued</a:t>
                      </a:r>
                      <a:r>
                        <a:rPr lang="en-US" sz="1400" dirty="0" smtClean="0"/>
                        <a:t> dependency.</a:t>
                      </a:r>
                      <a:endParaRPr lang="en-IN" sz="1400" dirty="0"/>
                    </a:p>
                  </a:txBody>
                  <a:tcPr/>
                </a:tc>
              </a:tr>
              <a:tr h="631968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@Qualifier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400" dirty="0" smtClean="0"/>
                        <a:t>Used on a field or parameter as a qualifier for candidate beans when </a:t>
                      </a:r>
                      <a:r>
                        <a:rPr lang="en-US" sz="1400" dirty="0" err="1" smtClean="0"/>
                        <a:t>autowiring</a:t>
                      </a:r>
                      <a:r>
                        <a:rPr lang="en-US" sz="1400" dirty="0" smtClean="0"/>
                        <a:t>.</a:t>
                      </a:r>
                      <a:endParaRPr lang="en-IN" sz="1400" dirty="0"/>
                    </a:p>
                  </a:txBody>
                  <a:tcPr/>
                </a:tc>
              </a:tr>
              <a:tr h="447644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@Lazy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Indicates that a bean has to be lazily initialized. Absence of @Lazy annotation will lead to eager initialization.</a:t>
                      </a:r>
                      <a:endParaRPr lang="en-IN" sz="1400" dirty="0"/>
                    </a:p>
                  </a:txBody>
                  <a:tcPr/>
                </a:tc>
              </a:tr>
              <a:tr h="320373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@Scope (value = </a:t>
                      </a:r>
                      <a:r>
                        <a:rPr lang="en-IN" sz="1400" b="1" dirty="0" err="1" smtClean="0"/>
                        <a:t>ConfigurableBeanFactory.SCOPE_PROTOTYPE</a:t>
                      </a:r>
                      <a:r>
                        <a:rPr lang="en-IN" sz="1400" b="1" dirty="0" smtClean="0"/>
                        <a:t>)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Defines a bean to be a prototype - a new instance will be created every time you refer to the bean. Default scope is singleton - one instance per IOC container.</a:t>
                      </a:r>
                      <a:endParaRPr lang="en-IN" sz="1400" dirty="0"/>
                    </a:p>
                  </a:txBody>
                  <a:tcPr/>
                </a:tc>
              </a:tr>
              <a:tr h="447644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</a:t>
                      </a:r>
                      <a:r>
                        <a:rPr lang="en-IN" sz="1400" b="1" dirty="0" err="1" smtClean="0"/>
                        <a:t>PreDestroy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/>
                        <a:t>Identifies the method that will receive the callback notification to signal that the instance is in the process of being removed by the container. </a:t>
                      </a:r>
                    </a:p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 smtClean="0"/>
                        <a:t>Typically used to release resources that it has been holding. </a:t>
                      </a:r>
                      <a:endParaRPr lang="en-IN" sz="1400" dirty="0"/>
                    </a:p>
                  </a:txBody>
                  <a:tcPr/>
                </a:tc>
              </a:tr>
              <a:tr h="631968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@</a:t>
                      </a:r>
                      <a:r>
                        <a:rPr lang="en-IN" sz="1400" b="1" dirty="0" err="1" smtClean="0"/>
                        <a:t>PostConstruct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Identifies the method that will be executed after dependency injection is done to perform any initialization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Recap </a:t>
            </a:r>
            <a:r>
              <a:rPr lang="en-US" b="1" dirty="0" smtClean="0"/>
              <a:t>of </a:t>
            </a:r>
            <a:r>
              <a:rPr lang="en-US" b="1" dirty="0"/>
              <a:t>Important Spring Concepts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728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Important Spring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03454"/>
              </p:ext>
            </p:extLst>
          </p:nvPr>
        </p:nvGraphicFramePr>
        <p:xfrm>
          <a:off x="677863" y="2160588"/>
          <a:ext cx="8596312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206"/>
                <a:gridCol w="67661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Concept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Dependency Injection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Identify beans, their dependencies and wire them together (provides IOC - Inversion of Control)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Constr. Injection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Dependencies are set by creating the Bean using its Constructor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Setter Injection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Dependencies are set by calling setter methods on your beans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Field Injection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setter or constructor. Dependency is injected using reflection.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IOC Container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Spring IOC Context that manages Spring beans &amp; their lifecycle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Bean Factory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Basic Spring IOC Container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Application Context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Advanced Spring IOC Container with enterprise-specific features - Easy to use in web applications with internationalization features and good integration with Spring AOP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Spring Beans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Objects managed by Spring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8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Big Picture - Framework, Modules and Projects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Features of Spring Framework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Loose Coupling </a:t>
            </a:r>
          </a:p>
          <a:p>
            <a:r>
              <a:rPr lang="en-US" dirty="0" smtClean="0"/>
              <a:t>IOC Container </a:t>
            </a:r>
          </a:p>
          <a:p>
            <a:r>
              <a:rPr lang="en-US" dirty="0" smtClean="0"/>
              <a:t>Application Context </a:t>
            </a:r>
          </a:p>
          <a:p>
            <a:r>
              <a:rPr lang="en-US" dirty="0" smtClean="0"/>
              <a:t>Component Scan </a:t>
            </a:r>
          </a:p>
          <a:p>
            <a:r>
              <a:rPr lang="en-US" dirty="0" smtClean="0"/>
              <a:t>Dependency Injection </a:t>
            </a:r>
          </a:p>
          <a:p>
            <a:r>
              <a:rPr lang="en-US" dirty="0" smtClean="0"/>
              <a:t>Spring Beans </a:t>
            </a:r>
          </a:p>
          <a:p>
            <a:r>
              <a:rPr lang="en-US" dirty="0" smtClean="0"/>
              <a:t>Auto Wiring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2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Spring Hierarchy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Spring Core : </a:t>
            </a:r>
            <a:r>
              <a:rPr lang="en-US" dirty="0"/>
              <a:t>IOC Container, Dependency Injection, Auto Wiring, ..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the fundamental building blocks to: </a:t>
            </a:r>
            <a:endParaRPr lang="en-US" dirty="0" smtClean="0"/>
          </a:p>
          <a:p>
            <a:pPr lvl="1"/>
            <a:r>
              <a:rPr lang="en-US" dirty="0" smtClean="0"/>
              <a:t>Building </a:t>
            </a:r>
            <a:r>
              <a:rPr lang="en-US" dirty="0"/>
              <a:t>web applications </a:t>
            </a:r>
            <a:endParaRPr lang="en-US" dirty="0" smtClean="0"/>
          </a:p>
          <a:p>
            <a:pPr lvl="1"/>
            <a:r>
              <a:rPr lang="en-US" dirty="0" smtClean="0"/>
              <a:t>Creating </a:t>
            </a:r>
            <a:r>
              <a:rPr lang="en-US" dirty="0"/>
              <a:t>REST API </a:t>
            </a:r>
            <a:endParaRPr lang="en-US" dirty="0" smtClean="0"/>
          </a:p>
          <a:p>
            <a:pPr lvl="1"/>
            <a:r>
              <a:rPr lang="en-US" dirty="0" smtClean="0"/>
              <a:t>Implementing Authentication </a:t>
            </a:r>
            <a:r>
              <a:rPr lang="en-US" dirty="0"/>
              <a:t>and </a:t>
            </a:r>
            <a:r>
              <a:rPr lang="en-US" dirty="0" smtClean="0"/>
              <a:t>Authorization </a:t>
            </a:r>
          </a:p>
          <a:p>
            <a:pPr lvl="1"/>
            <a:r>
              <a:rPr lang="en-US" dirty="0" smtClean="0"/>
              <a:t>Talking </a:t>
            </a:r>
            <a:r>
              <a:rPr lang="en-US" dirty="0"/>
              <a:t>to a </a:t>
            </a:r>
            <a:r>
              <a:rPr lang="en-US" dirty="0" smtClean="0"/>
              <a:t>Database </a:t>
            </a:r>
          </a:p>
          <a:p>
            <a:pPr lvl="1"/>
            <a:r>
              <a:rPr lang="en-US" dirty="0" smtClean="0"/>
              <a:t>Integrating </a:t>
            </a:r>
            <a:r>
              <a:rPr lang="en-US" dirty="0"/>
              <a:t>with other systems </a:t>
            </a:r>
            <a:endParaRPr lang="en-US" dirty="0" smtClean="0"/>
          </a:p>
          <a:p>
            <a:pPr lvl="1"/>
            <a:r>
              <a:rPr lang="en-US" dirty="0" smtClean="0"/>
              <a:t>Writing </a:t>
            </a:r>
            <a:r>
              <a:rPr lang="en-US" dirty="0"/>
              <a:t>great unit </a:t>
            </a:r>
            <a:r>
              <a:rPr lang="en-US" dirty="0" smtClean="0"/>
              <a:t>tests</a:t>
            </a:r>
          </a:p>
          <a:p>
            <a:r>
              <a:rPr lang="en-IN" b="1" dirty="0"/>
              <a:t>Spring Big Picture</a:t>
            </a:r>
            <a:r>
              <a:rPr lang="en-IN" b="1" dirty="0" smtClean="0"/>
              <a:t>:</a:t>
            </a:r>
          </a:p>
          <a:p>
            <a:pPr lvl="1"/>
            <a:r>
              <a:rPr lang="en-IN" dirty="0"/>
              <a:t>Spring Framework </a:t>
            </a:r>
            <a:endParaRPr lang="en-IN" dirty="0" smtClean="0"/>
          </a:p>
          <a:p>
            <a:pPr lvl="1"/>
            <a:r>
              <a:rPr lang="en-IN" dirty="0" smtClean="0"/>
              <a:t>Spring </a:t>
            </a:r>
            <a:r>
              <a:rPr lang="en-IN" dirty="0"/>
              <a:t>Modules </a:t>
            </a:r>
            <a:endParaRPr lang="en-IN" dirty="0" smtClean="0"/>
          </a:p>
          <a:p>
            <a:pPr lvl="1"/>
            <a:r>
              <a:rPr lang="en-IN" dirty="0" smtClean="0"/>
              <a:t>Spring </a:t>
            </a:r>
            <a:r>
              <a:rPr lang="en-IN" dirty="0"/>
              <a:t>Projects</a:t>
            </a:r>
            <a:endParaRPr lang="en-IN" b="1" dirty="0" smtClean="0"/>
          </a:p>
          <a:p>
            <a:pPr lvl="1"/>
            <a:endParaRPr lang="en-IN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61272862"/>
              </p:ext>
            </p:extLst>
          </p:nvPr>
        </p:nvGraphicFramePr>
        <p:xfrm>
          <a:off x="5860870" y="2595155"/>
          <a:ext cx="3579222" cy="350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5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Spring Framework </a:t>
            </a:r>
            <a:r>
              <a:rPr lang="en-IN" b="1" dirty="0"/>
              <a:t>and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Framework contains multiple </a:t>
            </a:r>
            <a:r>
              <a:rPr lang="en-IN" b="1" dirty="0"/>
              <a:t>Spring Modules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b="1" dirty="0" smtClean="0"/>
              <a:t>Fundamental </a:t>
            </a:r>
            <a:r>
              <a:rPr lang="en-IN" b="1" dirty="0"/>
              <a:t>Features: </a:t>
            </a:r>
            <a:endParaRPr lang="en-IN" b="1" dirty="0" smtClean="0"/>
          </a:p>
          <a:p>
            <a:pPr lvl="1"/>
            <a:r>
              <a:rPr lang="en-IN" b="1" dirty="0" smtClean="0"/>
              <a:t>Core:</a:t>
            </a:r>
            <a:r>
              <a:rPr lang="en-IN" dirty="0" smtClean="0"/>
              <a:t> IOC </a:t>
            </a:r>
            <a:r>
              <a:rPr lang="en-IN" dirty="0"/>
              <a:t>Container, Dependency Injection, Auto Wiring, </a:t>
            </a:r>
            <a:r>
              <a:rPr lang="en-IN" dirty="0" smtClean="0"/>
              <a:t>.. </a:t>
            </a:r>
          </a:p>
          <a:p>
            <a:pPr lvl="1"/>
            <a:r>
              <a:rPr lang="en-IN" b="1" dirty="0" smtClean="0"/>
              <a:t>Web</a:t>
            </a:r>
            <a:r>
              <a:rPr lang="en-IN" b="1" dirty="0"/>
              <a:t>: </a:t>
            </a:r>
            <a:r>
              <a:rPr lang="en-IN" dirty="0"/>
              <a:t>Spring MVC </a:t>
            </a:r>
            <a:r>
              <a:rPr lang="en-IN" dirty="0" err="1"/>
              <a:t>etc</a:t>
            </a:r>
            <a:r>
              <a:rPr lang="en-IN" dirty="0"/>
              <a:t> (Web applications, REST API) </a:t>
            </a:r>
            <a:endParaRPr lang="en-IN" dirty="0" smtClean="0"/>
          </a:p>
          <a:p>
            <a:pPr lvl="1"/>
            <a:r>
              <a:rPr lang="en-IN" b="1" dirty="0" smtClean="0"/>
              <a:t>Web </a:t>
            </a:r>
            <a:r>
              <a:rPr lang="en-IN" b="1" dirty="0"/>
              <a:t>Reactive: </a:t>
            </a:r>
            <a:r>
              <a:rPr lang="en-IN" dirty="0"/>
              <a:t>Spring </a:t>
            </a:r>
            <a:r>
              <a:rPr lang="en-IN" dirty="0" err="1"/>
              <a:t>WebFlux</a:t>
            </a:r>
            <a:r>
              <a:rPr lang="en-IN" dirty="0"/>
              <a:t> </a:t>
            </a:r>
            <a:r>
              <a:rPr lang="en-IN" dirty="0" err="1"/>
              <a:t>etc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b="1" dirty="0" smtClean="0"/>
              <a:t>Data </a:t>
            </a:r>
            <a:r>
              <a:rPr lang="en-IN" b="1" dirty="0"/>
              <a:t>Access: </a:t>
            </a:r>
            <a:r>
              <a:rPr lang="en-IN" dirty="0"/>
              <a:t>JDBC, JPA </a:t>
            </a:r>
            <a:r>
              <a:rPr lang="en-IN" dirty="0" err="1"/>
              <a:t>etc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b="1" dirty="0" smtClean="0"/>
              <a:t>Integration</a:t>
            </a:r>
            <a:r>
              <a:rPr lang="en-IN" b="1" dirty="0"/>
              <a:t>: </a:t>
            </a:r>
            <a:r>
              <a:rPr lang="en-IN" dirty="0"/>
              <a:t>JMS </a:t>
            </a:r>
            <a:r>
              <a:rPr lang="en-IN" dirty="0" err="1"/>
              <a:t>etc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b="1" dirty="0" smtClean="0"/>
              <a:t>Testing</a:t>
            </a:r>
            <a:r>
              <a:rPr lang="en-IN" b="1" dirty="0"/>
              <a:t>: </a:t>
            </a:r>
            <a:r>
              <a:rPr lang="en-IN" dirty="0"/>
              <a:t>Mock Objects, Spring MVC Test </a:t>
            </a:r>
            <a:r>
              <a:rPr lang="en-IN" dirty="0" err="1"/>
              <a:t>etc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43953286"/>
              </p:ext>
            </p:extLst>
          </p:nvPr>
        </p:nvGraphicFramePr>
        <p:xfrm>
          <a:off x="6687744" y="3334370"/>
          <a:ext cx="2586258" cy="2706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4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architectures evolve continuously </a:t>
            </a:r>
            <a:endParaRPr lang="en-US" dirty="0" smtClean="0"/>
          </a:p>
          <a:p>
            <a:pPr lvl="1"/>
            <a:r>
              <a:rPr lang="en-US" dirty="0" smtClean="0"/>
              <a:t>Web </a:t>
            </a:r>
            <a:r>
              <a:rPr lang="en-US" dirty="0"/>
              <a:t>&gt; REST API &gt; </a:t>
            </a:r>
            <a:r>
              <a:rPr lang="en-US" dirty="0" smtClean="0"/>
              <a:t>Micro services </a:t>
            </a:r>
            <a:r>
              <a:rPr lang="en-US" dirty="0"/>
              <a:t>&gt; </a:t>
            </a:r>
            <a:r>
              <a:rPr lang="en-US" dirty="0" smtClean="0"/>
              <a:t>Cloud</a:t>
            </a:r>
          </a:p>
          <a:p>
            <a:r>
              <a:rPr lang="en-US" dirty="0"/>
              <a:t>Spring evolves through </a:t>
            </a:r>
            <a:r>
              <a:rPr lang="en-US" b="1" dirty="0"/>
              <a:t>Spring Projects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/>
              <a:t>First Project: </a:t>
            </a:r>
            <a:r>
              <a:rPr lang="en-US" dirty="0"/>
              <a:t>Spring Framework </a:t>
            </a:r>
            <a:endParaRPr lang="en-US" dirty="0" smtClean="0"/>
          </a:p>
          <a:p>
            <a:pPr lvl="1"/>
            <a:r>
              <a:rPr lang="en-US" b="1" dirty="0" smtClean="0"/>
              <a:t>Spring </a:t>
            </a:r>
            <a:r>
              <a:rPr lang="en-US" b="1" dirty="0"/>
              <a:t>Security: </a:t>
            </a:r>
            <a:r>
              <a:rPr lang="en-US" dirty="0"/>
              <a:t>Secure your web application or REST API or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Spring </a:t>
            </a:r>
            <a:r>
              <a:rPr lang="en-US" b="1" dirty="0"/>
              <a:t>Data:</a:t>
            </a:r>
            <a:r>
              <a:rPr lang="en-US" dirty="0"/>
              <a:t> Integrate the same way with different types of databases : NoSQL and Relational </a:t>
            </a:r>
            <a:endParaRPr lang="en-US" dirty="0" smtClean="0"/>
          </a:p>
          <a:p>
            <a:pPr lvl="1"/>
            <a:r>
              <a:rPr lang="en-US" b="1" dirty="0" smtClean="0"/>
              <a:t>Spring </a:t>
            </a:r>
            <a:r>
              <a:rPr lang="en-US" b="1" dirty="0"/>
              <a:t>Integration:</a:t>
            </a:r>
            <a:r>
              <a:rPr lang="en-US" dirty="0"/>
              <a:t> Address challenges with integration with other applications </a:t>
            </a:r>
            <a:endParaRPr lang="en-US" dirty="0" smtClean="0"/>
          </a:p>
          <a:p>
            <a:pPr lvl="1"/>
            <a:r>
              <a:rPr lang="en-US" b="1" dirty="0" smtClean="0"/>
              <a:t>Spring </a:t>
            </a:r>
            <a:r>
              <a:rPr lang="en-US" b="1" dirty="0"/>
              <a:t>Boot: </a:t>
            </a:r>
            <a:r>
              <a:rPr lang="en-US" dirty="0"/>
              <a:t>Popular framework to build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Spring </a:t>
            </a:r>
            <a:r>
              <a:rPr lang="en-US" b="1" dirty="0"/>
              <a:t>Cloud:</a:t>
            </a:r>
            <a:r>
              <a:rPr lang="en-US" dirty="0"/>
              <a:t> Build cloud native applications</a:t>
            </a:r>
            <a:endParaRPr lang="en-US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16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</a:t>
            </a:r>
            <a:r>
              <a:rPr lang="en-IN" b="1" dirty="0" smtClean="0"/>
              <a:t>Ecosystem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Hierarchy: Spring Projects &gt; Spring Framework &gt; Spring </a:t>
            </a:r>
            <a:r>
              <a:rPr lang="en-US" dirty="0" smtClean="0"/>
              <a:t>Modules</a:t>
            </a:r>
          </a:p>
          <a:p>
            <a:r>
              <a:rPr lang="en-US" sz="2000" b="1" dirty="0"/>
              <a:t>Why is Spring </a:t>
            </a:r>
            <a:r>
              <a:rPr lang="en-US" sz="2000" b="1" dirty="0" smtClean="0"/>
              <a:t>Ecosystem </a:t>
            </a:r>
            <a:r>
              <a:rPr lang="en-US" sz="2000" b="1" dirty="0"/>
              <a:t>popular</a:t>
            </a:r>
            <a:r>
              <a:rPr lang="en-US" sz="2000" b="1" dirty="0" smtClean="0"/>
              <a:t>?</a:t>
            </a:r>
          </a:p>
          <a:p>
            <a:pPr lvl="1"/>
            <a:r>
              <a:rPr lang="en-US" b="1" dirty="0"/>
              <a:t>Loose Coupling: </a:t>
            </a:r>
            <a:r>
              <a:rPr lang="en-US" dirty="0"/>
              <a:t>Spring manages creation and wiring of beans and dependencies </a:t>
            </a:r>
            <a:endParaRPr lang="en-US" dirty="0" smtClean="0"/>
          </a:p>
          <a:p>
            <a:pPr lvl="2"/>
            <a:r>
              <a:rPr lang="en-US" dirty="0" smtClean="0"/>
              <a:t>Makes </a:t>
            </a:r>
            <a:r>
              <a:rPr lang="en-US" dirty="0"/>
              <a:t>it easy to build loosely coupled applications </a:t>
            </a:r>
            <a:endParaRPr lang="en-US" dirty="0" smtClean="0"/>
          </a:p>
          <a:p>
            <a:pPr lvl="2"/>
            <a:r>
              <a:rPr lang="en-US" dirty="0" smtClean="0"/>
              <a:t>Make </a:t>
            </a:r>
            <a:r>
              <a:rPr lang="en-US" dirty="0"/>
              <a:t>writing unit tests easy! (Spring Unit Testing) </a:t>
            </a:r>
            <a:endParaRPr lang="en-US" dirty="0" smtClean="0"/>
          </a:p>
          <a:p>
            <a:pPr lvl="1"/>
            <a:r>
              <a:rPr lang="en-US" b="1" dirty="0" smtClean="0"/>
              <a:t>Reduced </a:t>
            </a:r>
            <a:r>
              <a:rPr lang="en-US" b="1" dirty="0"/>
              <a:t>Boilerplate Code: </a:t>
            </a:r>
            <a:r>
              <a:rPr lang="en-US" dirty="0"/>
              <a:t>Focus on Business Logic </a:t>
            </a:r>
            <a:endParaRPr lang="en-US" dirty="0" smtClean="0"/>
          </a:p>
          <a:p>
            <a:pPr lvl="2"/>
            <a:r>
              <a:rPr lang="en-US" dirty="0" smtClean="0"/>
              <a:t>Example</a:t>
            </a:r>
            <a:r>
              <a:rPr lang="en-US" dirty="0"/>
              <a:t>: No need for exception handling in each method! All Checked Exceptions are converted to Runtime or Unchecked Exceptions </a:t>
            </a:r>
            <a:endParaRPr lang="en-US" dirty="0" smtClean="0"/>
          </a:p>
          <a:p>
            <a:pPr lvl="1"/>
            <a:r>
              <a:rPr lang="en-US" b="1" dirty="0" smtClean="0"/>
              <a:t>Architectural </a:t>
            </a:r>
            <a:r>
              <a:rPr lang="en-US" b="1" dirty="0"/>
              <a:t>Flexibility: </a:t>
            </a:r>
            <a:r>
              <a:rPr lang="en-US" dirty="0"/>
              <a:t>Spring Modules and Projects </a:t>
            </a:r>
            <a:endParaRPr lang="en-US" dirty="0" smtClean="0"/>
          </a:p>
          <a:p>
            <a:pPr lvl="2"/>
            <a:r>
              <a:rPr lang="en-US" dirty="0" smtClean="0"/>
              <a:t>We </a:t>
            </a:r>
            <a:r>
              <a:rPr lang="en-US" dirty="0"/>
              <a:t>can pick and choose which ones to use </a:t>
            </a:r>
            <a:r>
              <a:rPr lang="en-US" dirty="0" smtClean="0"/>
              <a:t>(We </a:t>
            </a:r>
            <a:r>
              <a:rPr lang="en-US" dirty="0"/>
              <a:t>DON'T need to use all of them!) </a:t>
            </a:r>
            <a:endParaRPr lang="en-US" dirty="0" smtClean="0"/>
          </a:p>
          <a:p>
            <a:pPr lvl="1"/>
            <a:r>
              <a:rPr lang="en-US" b="1" dirty="0" smtClean="0"/>
              <a:t>Evolution </a:t>
            </a:r>
            <a:r>
              <a:rPr lang="en-US" b="1" dirty="0"/>
              <a:t>with Time: </a:t>
            </a:r>
            <a:r>
              <a:rPr lang="en-US" dirty="0" err="1"/>
              <a:t>Microservices</a:t>
            </a:r>
            <a:r>
              <a:rPr lang="en-US" dirty="0"/>
              <a:t> and Cloud Spring Boot, Spring Cloud </a:t>
            </a:r>
            <a:r>
              <a:rPr lang="en-US" dirty="0" err="1"/>
              <a:t>etc</a:t>
            </a:r>
            <a:r>
              <a:rPr lang="en-US" dirty="0"/>
              <a:t>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4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Data Access Hands-On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863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Data Access Hands-On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without </a:t>
            </a:r>
            <a:r>
              <a:rPr lang="en-US" dirty="0" err="1" smtClean="0"/>
              <a:t>Jdbc</a:t>
            </a:r>
            <a:r>
              <a:rPr lang="en-US" dirty="0" smtClean="0"/>
              <a:t> Template Example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with </a:t>
            </a:r>
            <a:r>
              <a:rPr lang="en-US" dirty="0" err="1" smtClean="0"/>
              <a:t>Jdbc</a:t>
            </a:r>
            <a:r>
              <a:rPr lang="en-US" dirty="0" smtClean="0"/>
              <a:t> Template</a:t>
            </a:r>
          </a:p>
          <a:p>
            <a:r>
              <a:rPr lang="en-US" dirty="0" smtClean="0"/>
              <a:t>Spring Boot with </a:t>
            </a:r>
            <a:r>
              <a:rPr lang="en-US" dirty="0" err="1" smtClean="0"/>
              <a:t>Jdbc</a:t>
            </a:r>
            <a:r>
              <a:rPr lang="en-US" dirty="0" smtClean="0"/>
              <a:t> Template</a:t>
            </a:r>
            <a:r>
              <a:rPr lang="en-IN" dirty="0" smtClean="0"/>
              <a:t> CRUD Example</a:t>
            </a:r>
          </a:p>
          <a:p>
            <a:r>
              <a:rPr lang="en-US" dirty="0" smtClean="0"/>
              <a:t>Spring Boot with </a:t>
            </a:r>
            <a:r>
              <a:rPr lang="en-US" dirty="0" err="1" smtClean="0"/>
              <a:t>Jdbc</a:t>
            </a:r>
            <a:r>
              <a:rPr lang="en-US" dirty="0" smtClean="0"/>
              <a:t> and Rest Controller</a:t>
            </a:r>
          </a:p>
        </p:txBody>
      </p:sp>
    </p:spTree>
    <p:extLst>
      <p:ext uri="{BB962C8B-B14F-4D97-AF65-F5344CB8AC3E}">
        <p14:creationId xmlns:p14="http://schemas.microsoft.com/office/powerpoint/2010/main" val="28883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Data Access With Hibernate Hands-On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36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Data Access With 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should manually handle below:</a:t>
            </a:r>
          </a:p>
          <a:p>
            <a:pPr lvl="1"/>
            <a:r>
              <a:rPr lang="en-US" dirty="0" smtClean="0"/>
              <a:t>Dependencies Management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Beans Configuration</a:t>
            </a:r>
          </a:p>
          <a:p>
            <a:pPr lvl="1"/>
            <a:r>
              <a:rPr lang="en-US" dirty="0" smtClean="0"/>
              <a:t>Queries and Method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Data JPA Hands-On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020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Data </a:t>
            </a:r>
            <a:r>
              <a:rPr lang="en-US" b="1" dirty="0" smtClean="0"/>
              <a:t>JPA Auto-Configuration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Data JPA automatically Manages below:</a:t>
            </a:r>
          </a:p>
          <a:p>
            <a:pPr lvl="1"/>
            <a:r>
              <a:rPr lang="en-US" dirty="0" smtClean="0"/>
              <a:t>Dependencies </a:t>
            </a:r>
            <a:r>
              <a:rPr lang="en-US" dirty="0"/>
              <a:t>Management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Beans Configuration</a:t>
            </a:r>
          </a:p>
          <a:p>
            <a:pPr lvl="1"/>
            <a:r>
              <a:rPr lang="en-US" dirty="0"/>
              <a:t>Queries and Method </a:t>
            </a:r>
            <a:r>
              <a:rPr lang="en-US" dirty="0" smtClean="0"/>
              <a:t>Implementation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1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Tight Coupling and Loose Coupling Hands-on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4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to learn Spring JDBC, </a:t>
            </a:r>
            <a:r>
              <a:rPr lang="en-US" b="1" dirty="0"/>
              <a:t>JPA and </a:t>
            </a:r>
            <a:r>
              <a:rPr lang="en-US" b="1" dirty="0" smtClean="0"/>
              <a:t>Spring Data JPA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01: Create a </a:t>
            </a:r>
            <a:r>
              <a:rPr lang="en-US" b="1" dirty="0">
                <a:solidFill>
                  <a:schemeClr val="accent1"/>
                </a:solidFill>
              </a:rPr>
              <a:t>Spring Boot Project </a:t>
            </a:r>
            <a:r>
              <a:rPr lang="en-US" dirty="0"/>
              <a:t>with </a:t>
            </a:r>
            <a:r>
              <a:rPr lang="en-US" dirty="0" smtClean="0"/>
              <a:t>H2 in Mem DB</a:t>
            </a:r>
            <a:endParaRPr lang="en-US" dirty="0"/>
          </a:p>
          <a:p>
            <a:r>
              <a:rPr lang="en-US" dirty="0"/>
              <a:t>02: Create </a:t>
            </a:r>
            <a:r>
              <a:rPr lang="en-US" b="1" dirty="0" smtClean="0"/>
              <a:t>PRODUCT</a:t>
            </a:r>
            <a:r>
              <a:rPr lang="en-US" dirty="0" smtClean="0"/>
              <a:t> table</a:t>
            </a:r>
            <a:endParaRPr lang="en-US" dirty="0"/>
          </a:p>
          <a:p>
            <a:r>
              <a:rPr lang="en-US" dirty="0"/>
              <a:t>03: Use </a:t>
            </a:r>
            <a:r>
              <a:rPr lang="en-US" b="1" dirty="0">
                <a:solidFill>
                  <a:schemeClr val="accent1"/>
                </a:solidFill>
              </a:rPr>
              <a:t>Spring JDBC </a:t>
            </a:r>
            <a:r>
              <a:rPr lang="en-US" dirty="0"/>
              <a:t>to play with </a:t>
            </a:r>
            <a:r>
              <a:rPr lang="en-US" b="1" dirty="0"/>
              <a:t>PRODUCT</a:t>
            </a:r>
            <a:r>
              <a:rPr lang="en-US" dirty="0"/>
              <a:t> </a:t>
            </a:r>
            <a:r>
              <a:rPr lang="en-US" dirty="0" smtClean="0"/>
              <a:t>table</a:t>
            </a:r>
            <a:endParaRPr lang="en-US" dirty="0"/>
          </a:p>
          <a:p>
            <a:r>
              <a:rPr lang="en-US" dirty="0"/>
              <a:t>04: Use </a:t>
            </a:r>
            <a:r>
              <a:rPr lang="en-US" b="1" dirty="0">
                <a:solidFill>
                  <a:schemeClr val="accent1"/>
                </a:solidFill>
              </a:rPr>
              <a:t>JPA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Hibernate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play </a:t>
            </a:r>
            <a:r>
              <a:rPr lang="en-US" dirty="0" smtClean="0"/>
              <a:t>with </a:t>
            </a:r>
            <a:r>
              <a:rPr lang="en-US" b="1" dirty="0"/>
              <a:t>PRODUCT</a:t>
            </a:r>
            <a:r>
              <a:rPr lang="en-US" dirty="0"/>
              <a:t> </a:t>
            </a:r>
            <a:r>
              <a:rPr lang="en-US" dirty="0" smtClean="0"/>
              <a:t>table</a:t>
            </a:r>
            <a:endParaRPr lang="en-US" dirty="0"/>
          </a:p>
          <a:p>
            <a:r>
              <a:rPr lang="en-US" dirty="0"/>
              <a:t>05: Use </a:t>
            </a:r>
            <a:r>
              <a:rPr lang="en-US" b="1" dirty="0">
                <a:solidFill>
                  <a:schemeClr val="accent1"/>
                </a:solidFill>
              </a:rPr>
              <a:t>Spring Data JPA </a:t>
            </a:r>
            <a:r>
              <a:rPr lang="en-US" dirty="0"/>
              <a:t>to play with </a:t>
            </a:r>
            <a:r>
              <a:rPr lang="en-US" b="1" dirty="0"/>
              <a:t>PRODUCT</a:t>
            </a:r>
            <a:r>
              <a:rPr lang="en-US" dirty="0"/>
              <a:t> </a:t>
            </a:r>
            <a:r>
              <a:rPr lang="en-US" dirty="0" smtClean="0"/>
              <a:t>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4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JDBC to Spring JDBC to JPA to Spring Data JPA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JDBC</a:t>
            </a:r>
          </a:p>
          <a:p>
            <a:pPr lvl="1"/>
            <a:r>
              <a:rPr lang="en-US" dirty="0"/>
              <a:t>Write a lot of SQL queries! </a:t>
            </a:r>
            <a:r>
              <a:rPr lang="en-US" dirty="0" smtClean="0"/>
              <a:t>(</a:t>
            </a:r>
            <a:r>
              <a:rPr lang="en-US" b="1" dirty="0" smtClean="0"/>
              <a:t>SELECT</a:t>
            </a:r>
            <a:r>
              <a:rPr lang="en-US" dirty="0" smtClean="0"/>
              <a:t> from </a:t>
            </a:r>
            <a:r>
              <a:rPr lang="en-US" b="1" dirty="0" smtClean="0"/>
              <a:t>PRODUCT</a:t>
            </a:r>
            <a:r>
              <a:rPr lang="en-US" dirty="0" smtClean="0"/>
              <a:t> where </a:t>
            </a:r>
            <a:r>
              <a:rPr lang="en-US" dirty="0"/>
              <a:t>id=?)</a:t>
            </a:r>
          </a:p>
          <a:p>
            <a:pPr lvl="1"/>
            <a:r>
              <a:rPr lang="en-US" dirty="0"/>
              <a:t>And write a lot of Java code</a:t>
            </a:r>
          </a:p>
          <a:p>
            <a:r>
              <a:rPr lang="en-US" b="1" dirty="0"/>
              <a:t>Spring JDBC</a:t>
            </a:r>
          </a:p>
          <a:p>
            <a:pPr lvl="1"/>
            <a:r>
              <a:rPr lang="en-US" dirty="0"/>
              <a:t>Write a lot of SQL queries </a:t>
            </a:r>
            <a:r>
              <a:rPr lang="en-US" dirty="0" smtClean="0"/>
              <a:t>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b="1" dirty="0"/>
              <a:t>PRODUCT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/>
              <a:t>id=?)</a:t>
            </a:r>
          </a:p>
          <a:p>
            <a:pPr lvl="1"/>
            <a:r>
              <a:rPr lang="en-US" dirty="0"/>
              <a:t>BUT lesser Java code</a:t>
            </a:r>
          </a:p>
          <a:p>
            <a:r>
              <a:rPr lang="en-US" b="1" dirty="0"/>
              <a:t>JPA</a:t>
            </a:r>
          </a:p>
          <a:p>
            <a:pPr lvl="1"/>
            <a:r>
              <a:rPr lang="en-US" dirty="0"/>
              <a:t>Do NOT worry about queries</a:t>
            </a:r>
          </a:p>
          <a:p>
            <a:pPr lvl="1"/>
            <a:r>
              <a:rPr lang="en-US" dirty="0"/>
              <a:t>Just Map Entities to Tables!</a:t>
            </a:r>
          </a:p>
          <a:p>
            <a:r>
              <a:rPr lang="en-US" b="1" dirty="0"/>
              <a:t>Spring Data JPA</a:t>
            </a:r>
          </a:p>
          <a:p>
            <a:pPr lvl="1"/>
            <a:r>
              <a:rPr lang="en-US" dirty="0"/>
              <a:t>Let's make JPA even more simple!</a:t>
            </a:r>
          </a:p>
          <a:p>
            <a:pPr lvl="1"/>
            <a:r>
              <a:rPr lang="en-US" dirty="0"/>
              <a:t>I will take care of everything!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0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World Before Spring Boot! </a:t>
            </a:r>
          </a:p>
        </p:txBody>
      </p:sp>
    </p:spTree>
    <p:extLst>
      <p:ext uri="{BB962C8B-B14F-4D97-AF65-F5344CB8AC3E}">
        <p14:creationId xmlns:p14="http://schemas.microsoft.com/office/powerpoint/2010/main" val="5227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World Before Spring Boot!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Before Spring </a:t>
            </a:r>
            <a:r>
              <a:rPr lang="en-US" dirty="0" smtClean="0"/>
              <a:t>Boot, </a:t>
            </a:r>
            <a:r>
              <a:rPr lang="en-US" dirty="0"/>
              <a:t>developers working on </a:t>
            </a:r>
            <a:r>
              <a:rPr lang="en-US" b="1" dirty="0">
                <a:solidFill>
                  <a:schemeClr val="accent1"/>
                </a:solidFill>
              </a:rPr>
              <a:t>Spring applications </a:t>
            </a:r>
            <a:r>
              <a:rPr lang="en-US" dirty="0"/>
              <a:t>typically followed a </a:t>
            </a:r>
            <a:r>
              <a:rPr lang="en-US" b="1" dirty="0">
                <a:solidFill>
                  <a:schemeClr val="accent1"/>
                </a:solidFill>
              </a:rPr>
              <a:t>series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1"/>
                </a:solidFill>
              </a:rPr>
              <a:t>manual steps </a:t>
            </a:r>
            <a:r>
              <a:rPr lang="en-US" dirty="0"/>
              <a:t>to set up and configure their projects.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are some of the </a:t>
            </a:r>
            <a:r>
              <a:rPr lang="en-US" b="1" dirty="0">
                <a:solidFill>
                  <a:schemeClr val="accent1"/>
                </a:solidFill>
              </a:rPr>
              <a:t>common steps </a:t>
            </a:r>
            <a:r>
              <a:rPr lang="en-US" dirty="0"/>
              <a:t>that developers performed before Spring Boot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Project </a:t>
            </a:r>
            <a:r>
              <a:rPr lang="en-IN" b="1" dirty="0" smtClean="0"/>
              <a:t>Setup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Dependency </a:t>
            </a:r>
            <a:r>
              <a:rPr lang="en-IN" b="1" dirty="0" smtClean="0"/>
              <a:t>Management</a:t>
            </a:r>
          </a:p>
          <a:p>
            <a:pPr lvl="2"/>
            <a:r>
              <a:rPr lang="en-US" dirty="0"/>
              <a:t>Manually specify and manage dependencies in a build tool's configuration file  (e.g., pom.xml for Maven</a:t>
            </a:r>
            <a:r>
              <a:rPr lang="en-US" dirty="0" smtClean="0"/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Spring </a:t>
            </a:r>
            <a:r>
              <a:rPr lang="en-IN" b="1" dirty="0" smtClean="0"/>
              <a:t>Configuration</a:t>
            </a:r>
          </a:p>
          <a:p>
            <a:pPr lvl="2"/>
            <a:r>
              <a:rPr lang="en-US" dirty="0"/>
              <a:t>Create XML configuration files (e.g.,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pplicationContext.xm</a:t>
            </a:r>
            <a:r>
              <a:rPr lang="en-US" dirty="0"/>
              <a:t>l) to define Spring beans and configure components, aspect weaving, and other Spring-related settings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Manually </a:t>
            </a:r>
            <a:r>
              <a:rPr lang="en-US" b="1" dirty="0">
                <a:solidFill>
                  <a:schemeClr val="accent1"/>
                </a:solidFill>
              </a:rPr>
              <a:t>wire beans together by specifying </a:t>
            </a:r>
            <a:r>
              <a:rPr lang="en-US" dirty="0"/>
              <a:t>&lt;bean&gt; elements in </a:t>
            </a:r>
            <a:r>
              <a:rPr lang="en-US" b="1" dirty="0">
                <a:solidFill>
                  <a:schemeClr val="accent1"/>
                </a:solidFill>
              </a:rPr>
              <a:t>XML configuration files </a:t>
            </a:r>
            <a:r>
              <a:rPr lang="en-US" dirty="0"/>
              <a:t>or using Java-based configuration classes.</a:t>
            </a:r>
          </a:p>
          <a:p>
            <a:pPr lvl="2"/>
            <a:r>
              <a:rPr lang="en-US" dirty="0"/>
              <a:t>Configure </a:t>
            </a:r>
            <a:r>
              <a:rPr lang="en-US" b="1" dirty="0">
                <a:solidFill>
                  <a:schemeClr val="accent1"/>
                </a:solidFill>
              </a:rPr>
              <a:t>data source connections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transaction management</a:t>
            </a:r>
            <a:r>
              <a:rPr lang="en-US" dirty="0"/>
              <a:t>, and other </a:t>
            </a:r>
            <a:r>
              <a:rPr lang="en-US" b="1" dirty="0">
                <a:solidFill>
                  <a:schemeClr val="accent1"/>
                </a:solidFill>
              </a:rPr>
              <a:t>persistence-related settings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Web Application Setup (if applicable</a:t>
            </a:r>
            <a:r>
              <a:rPr lang="en-US" b="1" dirty="0" smtClean="0"/>
              <a:t>)</a:t>
            </a:r>
          </a:p>
          <a:p>
            <a:pPr lvl="2"/>
            <a:r>
              <a:rPr lang="en-US" dirty="0"/>
              <a:t>Set up a servlet container </a:t>
            </a:r>
            <a:r>
              <a:rPr lang="en-US" b="1" dirty="0">
                <a:solidFill>
                  <a:schemeClr val="accent1"/>
                </a:solidFill>
              </a:rPr>
              <a:t>(e.g., Tomcat, Jetty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separately from the application.</a:t>
            </a:r>
          </a:p>
          <a:p>
            <a:pPr lvl="2"/>
            <a:r>
              <a:rPr lang="en-US" dirty="0"/>
              <a:t>Create XML configuration files </a:t>
            </a:r>
            <a:r>
              <a:rPr lang="en-US" b="1" dirty="0">
                <a:solidFill>
                  <a:schemeClr val="accent1"/>
                </a:solidFill>
              </a:rPr>
              <a:t>(e.g., web.xml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for configuring servlets, filters, and listeners.</a:t>
            </a:r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chemeClr val="accent1"/>
                </a:solidFill>
              </a:rPr>
              <a:t>Spring MVC controllers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views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1"/>
                </a:solidFill>
              </a:rPr>
              <a:t>routing mappings </a:t>
            </a:r>
            <a:r>
              <a:rPr lang="en-US" dirty="0"/>
              <a:t>manually using </a:t>
            </a:r>
            <a:r>
              <a:rPr lang="en-US" dirty="0" smtClean="0"/>
              <a:t>XML.</a:t>
            </a:r>
            <a:endParaRPr lang="en-US" dirty="0"/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4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World Before Spring Boot!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 startAt="4"/>
            </a:pPr>
            <a:r>
              <a:rPr lang="en-IN" b="1" dirty="0"/>
              <a:t>Exception </a:t>
            </a:r>
            <a:r>
              <a:rPr lang="en-IN" b="1" dirty="0" smtClean="0"/>
              <a:t>Handling</a:t>
            </a:r>
            <a:endParaRPr lang="en-IN" dirty="0"/>
          </a:p>
          <a:p>
            <a:pPr lvl="1"/>
            <a:r>
              <a:rPr lang="en-US" dirty="0"/>
              <a:t>Write </a:t>
            </a:r>
            <a:r>
              <a:rPr lang="en-US" b="1" dirty="0">
                <a:solidFill>
                  <a:schemeClr val="accent1"/>
                </a:solidFill>
              </a:rPr>
              <a:t>custom exception handling code </a:t>
            </a:r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try-catch blocks </a:t>
            </a: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error handling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logging</a:t>
            </a:r>
            <a:r>
              <a:rPr lang="en-US" dirty="0" smtClean="0"/>
              <a:t>.</a:t>
            </a:r>
            <a:endParaRPr lang="en-IN" dirty="0" smtClean="0"/>
          </a:p>
          <a:p>
            <a:pPr>
              <a:buFont typeface="+mj-lt"/>
              <a:buAutoNum type="arabicPeriod" startAt="4"/>
            </a:pPr>
            <a:r>
              <a:rPr lang="en-IN" b="1" dirty="0" smtClean="0"/>
              <a:t>Logging Configuration</a:t>
            </a:r>
          </a:p>
          <a:p>
            <a:pPr lvl="1"/>
            <a:r>
              <a:rPr lang="en-IN" dirty="0" smtClean="0"/>
              <a:t>Manually </a:t>
            </a:r>
            <a:r>
              <a:rPr lang="en-IN" dirty="0"/>
              <a:t>configure logging frameworks like </a:t>
            </a:r>
            <a:r>
              <a:rPr lang="en-IN" b="1" dirty="0"/>
              <a:t>Log4j</a:t>
            </a:r>
            <a:r>
              <a:rPr lang="en-IN" dirty="0"/>
              <a:t> or </a:t>
            </a:r>
            <a:r>
              <a:rPr lang="en-IN" b="1" dirty="0"/>
              <a:t>Java</a:t>
            </a:r>
            <a:r>
              <a:rPr lang="en-IN" dirty="0"/>
              <a:t> </a:t>
            </a:r>
            <a:r>
              <a:rPr lang="en-IN" b="1" dirty="0"/>
              <a:t>Logging</a:t>
            </a:r>
            <a:r>
              <a:rPr lang="en-IN" dirty="0"/>
              <a:t> </a:t>
            </a:r>
            <a:r>
              <a:rPr lang="en-IN" b="1" dirty="0"/>
              <a:t>(</a:t>
            </a:r>
            <a:r>
              <a:rPr lang="en-IN" b="1" dirty="0" err="1"/>
              <a:t>java.util.logging</a:t>
            </a:r>
            <a:r>
              <a:rPr lang="en-IN" b="1" dirty="0"/>
              <a:t>) </a:t>
            </a:r>
            <a:r>
              <a:rPr lang="en-IN" dirty="0"/>
              <a:t>using </a:t>
            </a:r>
            <a:r>
              <a:rPr lang="en-IN" b="1" dirty="0"/>
              <a:t>XML</a:t>
            </a:r>
            <a:r>
              <a:rPr lang="en-IN" dirty="0"/>
              <a:t> or </a:t>
            </a:r>
            <a:r>
              <a:rPr lang="en-IN" b="1" dirty="0"/>
              <a:t>property</a:t>
            </a:r>
            <a:r>
              <a:rPr lang="en-IN" dirty="0"/>
              <a:t> </a:t>
            </a:r>
            <a:r>
              <a:rPr lang="en-IN" b="1" dirty="0"/>
              <a:t>files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Set log levels and log file locations</a:t>
            </a:r>
            <a:r>
              <a:rPr lang="en-IN" dirty="0" smtClean="0"/>
              <a:t>.</a:t>
            </a:r>
          </a:p>
          <a:p>
            <a:pPr>
              <a:buFont typeface="+mj-lt"/>
              <a:buAutoNum type="arabicPeriod" startAt="5"/>
            </a:pPr>
            <a:r>
              <a:rPr lang="en-IN" b="1" dirty="0"/>
              <a:t>Database Setup and </a:t>
            </a:r>
            <a:r>
              <a:rPr lang="en-IN" b="1" dirty="0" smtClean="0"/>
              <a:t>Migration</a:t>
            </a:r>
          </a:p>
          <a:p>
            <a:pPr lvl="1"/>
            <a:r>
              <a:rPr lang="en-US" dirty="0"/>
              <a:t>Manually create and manage database schemas and tables.</a:t>
            </a:r>
          </a:p>
          <a:p>
            <a:pPr lvl="1"/>
            <a:r>
              <a:rPr lang="en-US" dirty="0"/>
              <a:t>Handle database migrations and updates manually, often using SQL scripts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5"/>
            </a:pPr>
            <a:r>
              <a:rPr lang="en-IN" b="1" dirty="0" smtClean="0"/>
              <a:t>Deployment:</a:t>
            </a:r>
            <a:endParaRPr lang="en-US" dirty="0"/>
          </a:p>
          <a:p>
            <a:pPr lvl="1"/>
            <a:r>
              <a:rPr lang="en-US" dirty="0"/>
              <a:t>Package the application as a </a:t>
            </a:r>
            <a:r>
              <a:rPr lang="en-US" dirty="0">
                <a:solidFill>
                  <a:schemeClr val="accent1"/>
                </a:solidFill>
              </a:rPr>
              <a:t>WAR</a:t>
            </a:r>
            <a:r>
              <a:rPr lang="en-US" dirty="0"/>
              <a:t> (Web Application Archive) or </a:t>
            </a:r>
            <a:r>
              <a:rPr lang="en-US" dirty="0">
                <a:solidFill>
                  <a:schemeClr val="accent1"/>
                </a:solidFill>
              </a:rPr>
              <a:t>JAR</a:t>
            </a:r>
            <a:r>
              <a:rPr lang="en-US" dirty="0"/>
              <a:t> (Java Archive) file.</a:t>
            </a:r>
          </a:p>
          <a:p>
            <a:pPr lvl="1"/>
            <a:r>
              <a:rPr lang="en-US" dirty="0"/>
              <a:t>Deploy the application to a </a:t>
            </a:r>
            <a:r>
              <a:rPr lang="en-US" dirty="0">
                <a:solidFill>
                  <a:schemeClr val="accent1"/>
                </a:solidFill>
              </a:rPr>
              <a:t>servlet container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application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manually.</a:t>
            </a:r>
          </a:p>
          <a:p>
            <a:pPr lvl="1"/>
            <a:r>
              <a:rPr lang="en-US" dirty="0"/>
              <a:t>Configure </a:t>
            </a:r>
            <a:r>
              <a:rPr lang="en-US" dirty="0">
                <a:solidFill>
                  <a:schemeClr val="accent1"/>
                </a:solidFill>
              </a:rPr>
              <a:t>server-specific settings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context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paths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IN" dirty="0"/>
          </a:p>
          <a:p>
            <a:pPr lvl="1"/>
            <a:endParaRPr lang="en-IN" b="1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2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World Before Spring Boot - 1 - Dependency Management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Setting up Spring Projects before Spring Boot was NOT easy!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needed to configure a lot of things before we have a production-ready </a:t>
            </a:r>
            <a:r>
              <a:rPr lang="en-US" dirty="0" smtClean="0"/>
              <a:t>application.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r>
              <a:rPr lang="en-IN" dirty="0" smtClean="0"/>
              <a:t>Manage </a:t>
            </a:r>
            <a:r>
              <a:rPr lang="en-IN" dirty="0"/>
              <a:t>frameworks and versions </a:t>
            </a:r>
            <a:endParaRPr lang="en-IN" dirty="0" smtClean="0"/>
          </a:p>
          <a:p>
            <a:pPr lvl="1"/>
            <a:r>
              <a:rPr lang="en-IN" b="1" dirty="0" smtClean="0"/>
              <a:t>REST API </a:t>
            </a:r>
            <a:r>
              <a:rPr lang="en-IN" dirty="0" smtClean="0"/>
              <a:t>: Spring </a:t>
            </a:r>
            <a:r>
              <a:rPr lang="en-IN" dirty="0"/>
              <a:t>framework, Spring MVC framework, JSON binding framework, .. </a:t>
            </a:r>
            <a:endParaRPr lang="en-IN" dirty="0" smtClean="0"/>
          </a:p>
          <a:p>
            <a:pPr lvl="1"/>
            <a:r>
              <a:rPr lang="en-IN" b="1" dirty="0" smtClean="0"/>
              <a:t>Unit Tests</a:t>
            </a:r>
            <a:r>
              <a:rPr lang="en-IN" dirty="0" smtClean="0"/>
              <a:t>: </a:t>
            </a:r>
            <a:r>
              <a:rPr lang="en-IN" dirty="0"/>
              <a:t>Spring Test, </a:t>
            </a:r>
            <a:r>
              <a:rPr lang="en-IN" dirty="0" err="1"/>
              <a:t>Mockito</a:t>
            </a:r>
            <a:r>
              <a:rPr lang="en-IN" dirty="0"/>
              <a:t>, JUnit, ...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184367" y="2778034"/>
            <a:ext cx="6078582" cy="21510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&lt;dependency&gt;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    &lt;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groupId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org.springframework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&lt;/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groupId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    &lt;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artifactId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&gt;spring-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webmvc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&lt;/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artifactId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    &lt;version&gt;6.2.2.RELEASE&lt;/version&gt;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&lt;/dependency&gt;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&lt;dependency&gt;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    &lt;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groupId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com.fasterxml.jackson.core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&lt;/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groupId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    &lt;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artifactId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jackson-databind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&lt;/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artifactId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    &lt;version&gt;2.13.3&lt;/version&gt;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&lt;/dependency&gt;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&lt;dependency&gt;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    &lt;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groupId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&gt;log4j&lt;/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groupId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    &lt;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artifactId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&gt;log4j&lt;/</a:t>
            </a:r>
            <a:r>
              <a:rPr lang="en-US" altLang="en-US" sz="800" dirty="0" err="1">
                <a:solidFill>
                  <a:schemeClr val="tx1"/>
                </a:solidFill>
                <a:latin typeface="JetBrains Mono"/>
              </a:rPr>
              <a:t>artifactId</a:t>
            </a: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    &lt;version&gt;1.2.17&lt;/version&gt;</a:t>
            </a:r>
            <a:br>
              <a:rPr lang="en-US" altLang="en-US" sz="800" dirty="0">
                <a:solidFill>
                  <a:schemeClr val="tx1"/>
                </a:solidFill>
                <a:latin typeface="JetBrains Mono"/>
              </a:rPr>
            </a:br>
            <a:r>
              <a:rPr lang="en-US" altLang="en-US" sz="800" dirty="0">
                <a:solidFill>
                  <a:schemeClr val="tx1"/>
                </a:solidFill>
                <a:latin typeface="JetBrains Mono"/>
              </a:rPr>
              <a:t>&lt;/dependency&gt;</a:t>
            </a:r>
            <a:endParaRPr lang="en-US" altLang="en-US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World Before Spring Boot - 2 - web.xml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Configure </a:t>
            </a:r>
            <a:r>
              <a:rPr lang="en-US" dirty="0" err="1">
                <a:solidFill>
                  <a:schemeClr val="accent1"/>
                </a:solidFill>
              </a:rPr>
              <a:t>DispatcherServlet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chemeClr val="accent1"/>
                </a:solidFill>
              </a:rPr>
              <a:t>Spring MVC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27611" y="2638697"/>
            <a:ext cx="7323909" cy="2708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&lt;servlet&gt;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   &lt;</a:t>
            </a:r>
            <a:r>
              <a:rPr lang="en-IN" sz="1200" dirty="0">
                <a:solidFill>
                  <a:schemeClr val="tx1"/>
                </a:solidFill>
              </a:rPr>
              <a:t>servlet-name&gt;dispatcher&lt;/servlet-name&gt;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   &lt;servlet-class&gt;</a:t>
            </a:r>
            <a:r>
              <a:rPr lang="en-IN" sz="1200" dirty="0" err="1" smtClean="0">
                <a:solidFill>
                  <a:schemeClr val="tx1"/>
                </a:solidFill>
              </a:rPr>
              <a:t>org.springframework.web.servlet.DispatcherServlet</a:t>
            </a:r>
            <a:r>
              <a:rPr lang="en-IN" sz="1200" dirty="0" smtClean="0">
                <a:solidFill>
                  <a:schemeClr val="tx1"/>
                </a:solidFill>
              </a:rPr>
              <a:t>&lt;/</a:t>
            </a:r>
            <a:r>
              <a:rPr lang="en-IN" sz="1200" dirty="0">
                <a:solidFill>
                  <a:schemeClr val="tx1"/>
                </a:solidFill>
              </a:rPr>
              <a:t>servlet-class&gt;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  &lt;</a:t>
            </a:r>
            <a:r>
              <a:rPr lang="en-IN" sz="1200" dirty="0" err="1">
                <a:solidFill>
                  <a:schemeClr val="tx1"/>
                </a:solidFill>
              </a:rPr>
              <a:t>init-param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     &lt;</a:t>
            </a:r>
            <a:r>
              <a:rPr lang="en-IN" sz="1200" dirty="0" err="1">
                <a:solidFill>
                  <a:schemeClr val="tx1"/>
                </a:solidFill>
              </a:rPr>
              <a:t>param</a:t>
            </a:r>
            <a:r>
              <a:rPr lang="en-IN" sz="1200" dirty="0">
                <a:solidFill>
                  <a:schemeClr val="tx1"/>
                </a:solidFill>
              </a:rPr>
              <a:t>-name&gt;</a:t>
            </a:r>
            <a:r>
              <a:rPr lang="en-IN" sz="1200" dirty="0" err="1">
                <a:solidFill>
                  <a:schemeClr val="tx1"/>
                </a:solidFill>
              </a:rPr>
              <a:t>contextConfigLocation</a:t>
            </a:r>
            <a:r>
              <a:rPr lang="en-IN" sz="1200" dirty="0">
                <a:solidFill>
                  <a:schemeClr val="tx1"/>
                </a:solidFill>
              </a:rPr>
              <a:t>&lt;/</a:t>
            </a:r>
            <a:r>
              <a:rPr lang="en-IN" sz="1200" dirty="0" err="1">
                <a:solidFill>
                  <a:schemeClr val="tx1"/>
                </a:solidFill>
              </a:rPr>
              <a:t>param</a:t>
            </a:r>
            <a:r>
              <a:rPr lang="en-IN" sz="1200" dirty="0">
                <a:solidFill>
                  <a:schemeClr val="tx1"/>
                </a:solidFill>
              </a:rPr>
              <a:t>-name&gt;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     &lt;</a:t>
            </a:r>
            <a:r>
              <a:rPr lang="en-IN" sz="1200" dirty="0" err="1">
                <a:solidFill>
                  <a:schemeClr val="tx1"/>
                </a:solidFill>
              </a:rPr>
              <a:t>param</a:t>
            </a:r>
            <a:r>
              <a:rPr lang="en-IN" sz="1200" dirty="0">
                <a:solidFill>
                  <a:schemeClr val="tx1"/>
                </a:solidFill>
              </a:rPr>
              <a:t>-value&gt;/WEB-INF/todo-servlet.xml&lt;/</a:t>
            </a:r>
            <a:r>
              <a:rPr lang="en-IN" sz="1200" dirty="0" err="1">
                <a:solidFill>
                  <a:schemeClr val="tx1"/>
                </a:solidFill>
              </a:rPr>
              <a:t>param</a:t>
            </a:r>
            <a:r>
              <a:rPr lang="en-IN" sz="1200" dirty="0">
                <a:solidFill>
                  <a:schemeClr val="tx1"/>
                </a:solidFill>
              </a:rPr>
              <a:t>-value</a:t>
            </a:r>
            <a:r>
              <a:rPr lang="en-IN" sz="1200" dirty="0" smtClean="0">
                <a:solidFill>
                  <a:schemeClr val="tx1"/>
                </a:solidFill>
              </a:rPr>
              <a:t>&gt; </a:t>
            </a:r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 smtClean="0">
                <a:solidFill>
                  <a:schemeClr val="tx1"/>
                </a:solidFill>
              </a:rPr>
              <a:t>   &lt;/</a:t>
            </a:r>
            <a:r>
              <a:rPr lang="en-IN" sz="1200" dirty="0" err="1">
                <a:solidFill>
                  <a:schemeClr val="tx1"/>
                </a:solidFill>
              </a:rPr>
              <a:t>init-param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 &lt;</a:t>
            </a:r>
            <a:r>
              <a:rPr lang="en-IN" sz="1200" dirty="0">
                <a:solidFill>
                  <a:schemeClr val="tx1"/>
                </a:solidFill>
              </a:rPr>
              <a:t>load-on-</a:t>
            </a:r>
            <a:r>
              <a:rPr lang="en-IN" sz="1200" dirty="0" err="1">
                <a:solidFill>
                  <a:schemeClr val="tx1"/>
                </a:solidFill>
              </a:rPr>
              <a:t>startup</a:t>
            </a:r>
            <a:r>
              <a:rPr lang="en-IN" sz="1200" dirty="0">
                <a:solidFill>
                  <a:schemeClr val="tx1"/>
                </a:solidFill>
              </a:rPr>
              <a:t>&gt;1&lt;/load-on-</a:t>
            </a:r>
            <a:r>
              <a:rPr lang="en-IN" sz="1200" dirty="0" err="1">
                <a:solidFill>
                  <a:schemeClr val="tx1"/>
                </a:solidFill>
              </a:rPr>
              <a:t>startup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&lt;/servlet&gt;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&lt;servlet-mapping&gt;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  &lt;</a:t>
            </a:r>
            <a:r>
              <a:rPr lang="en-IN" sz="1200" dirty="0">
                <a:solidFill>
                  <a:schemeClr val="tx1"/>
                </a:solidFill>
              </a:rPr>
              <a:t>servlet-name&gt;dispatcher&lt;/servlet-name&gt;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    &lt;</a:t>
            </a:r>
            <a:r>
              <a:rPr lang="en-IN" sz="1200" dirty="0" err="1">
                <a:solidFill>
                  <a:schemeClr val="tx1"/>
                </a:solidFill>
              </a:rPr>
              <a:t>url</a:t>
            </a:r>
            <a:r>
              <a:rPr lang="en-IN" sz="1200" dirty="0">
                <a:solidFill>
                  <a:schemeClr val="tx1"/>
                </a:solidFill>
              </a:rPr>
              <a:t>-pattern&gt;/*&lt;/</a:t>
            </a:r>
            <a:r>
              <a:rPr lang="en-IN" sz="1200" dirty="0" err="1">
                <a:solidFill>
                  <a:schemeClr val="tx1"/>
                </a:solidFill>
              </a:rPr>
              <a:t>url</a:t>
            </a:r>
            <a:r>
              <a:rPr lang="en-IN" sz="1200" dirty="0">
                <a:solidFill>
                  <a:schemeClr val="tx1"/>
                </a:solidFill>
              </a:rPr>
              <a:t>-pattern&gt;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&lt;/servlet-mapping&gt;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World Before Spring Boot - 3 - Spring Configuration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Spring Configuration </a:t>
            </a:r>
            <a:endParaRPr lang="en-US" dirty="0" smtClean="0"/>
          </a:p>
          <a:p>
            <a:pPr lvl="1"/>
            <a:r>
              <a:rPr lang="en-US" dirty="0" smtClean="0"/>
              <a:t>Component </a:t>
            </a:r>
            <a:r>
              <a:rPr lang="en-US" dirty="0"/>
              <a:t>Scan </a:t>
            </a:r>
            <a:endParaRPr lang="en-US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Resolver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992777" y="3332996"/>
            <a:ext cx="7802880" cy="2708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&lt;</a:t>
            </a:r>
            <a:r>
              <a:rPr lang="en-IN" sz="1400" dirty="0" err="1">
                <a:solidFill>
                  <a:schemeClr val="tx1"/>
                </a:solidFill>
              </a:rPr>
              <a:t>context:component-scan</a:t>
            </a:r>
            <a:r>
              <a:rPr lang="en-IN" sz="1400" dirty="0">
                <a:solidFill>
                  <a:schemeClr val="tx1"/>
                </a:solidFill>
              </a:rPr>
              <a:t> base-package</a:t>
            </a:r>
            <a:r>
              <a:rPr lang="en-IN" sz="1400" dirty="0" smtClean="0">
                <a:solidFill>
                  <a:schemeClr val="tx1"/>
                </a:solidFill>
              </a:rPr>
              <a:t>=“</a:t>
            </a:r>
            <a:r>
              <a:rPr lang="en-IN" sz="1400" dirty="0" err="1" smtClean="0">
                <a:solidFill>
                  <a:schemeClr val="tx1"/>
                </a:solidFill>
              </a:rPr>
              <a:t>com.bharath.learning</a:t>
            </a:r>
            <a:r>
              <a:rPr lang="en-IN" sz="1400" dirty="0" smtClean="0">
                <a:solidFill>
                  <a:schemeClr val="tx1"/>
                </a:solidFill>
              </a:rPr>
              <a:t>" /&gt;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&lt;</a:t>
            </a:r>
            <a:r>
              <a:rPr lang="en-IN" sz="1400" dirty="0" smtClean="0">
                <a:solidFill>
                  <a:schemeClr val="tx1"/>
                </a:solidFill>
              </a:rPr>
              <a:t>bean class</a:t>
            </a:r>
            <a:r>
              <a:rPr lang="en-IN" sz="1400" dirty="0">
                <a:solidFill>
                  <a:schemeClr val="tx1"/>
                </a:solidFill>
              </a:rPr>
              <a:t>="org.springframework.web.servlet.view.InternalResourceViewResolver"&gt;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  &lt;</a:t>
            </a:r>
            <a:r>
              <a:rPr lang="en-IN" sz="1400" dirty="0">
                <a:solidFill>
                  <a:schemeClr val="tx1"/>
                </a:solidFill>
              </a:rPr>
              <a:t>property name="prefix"&gt;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    &lt;</a:t>
            </a:r>
            <a:r>
              <a:rPr lang="en-IN" sz="1400" dirty="0">
                <a:solidFill>
                  <a:schemeClr val="tx1"/>
                </a:solidFill>
              </a:rPr>
              <a:t>value&gt;/WEB-INF/views/&lt;/value&gt;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 &lt;/</a:t>
            </a:r>
            <a:r>
              <a:rPr lang="en-IN" sz="1400" dirty="0">
                <a:solidFill>
                  <a:schemeClr val="tx1"/>
                </a:solidFill>
              </a:rPr>
              <a:t>property&gt;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 &lt;</a:t>
            </a:r>
            <a:r>
              <a:rPr lang="en-IN" sz="1400" dirty="0">
                <a:solidFill>
                  <a:schemeClr val="tx1"/>
                </a:solidFill>
              </a:rPr>
              <a:t>property name="suffix"&gt;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   &lt;</a:t>
            </a:r>
            <a:r>
              <a:rPr lang="en-IN" sz="1400" dirty="0">
                <a:solidFill>
                  <a:schemeClr val="tx1"/>
                </a:solidFill>
              </a:rPr>
              <a:t>value&gt;.</a:t>
            </a:r>
            <a:r>
              <a:rPr lang="en-IN" sz="1400" dirty="0" err="1">
                <a:solidFill>
                  <a:schemeClr val="tx1"/>
                </a:solidFill>
              </a:rPr>
              <a:t>jsp</a:t>
            </a:r>
            <a:r>
              <a:rPr lang="en-IN" sz="1400" dirty="0">
                <a:solidFill>
                  <a:schemeClr val="tx1"/>
                </a:solidFill>
              </a:rPr>
              <a:t>&lt;/value&gt;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  &lt;/</a:t>
            </a:r>
            <a:r>
              <a:rPr lang="en-IN" sz="1400" dirty="0">
                <a:solidFill>
                  <a:schemeClr val="tx1"/>
                </a:solidFill>
              </a:rPr>
              <a:t>property&gt;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39430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World Before Spring Boot - 4 - NFRs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Logging </a:t>
            </a:r>
            <a:endParaRPr lang="en-IN" dirty="0" smtClean="0"/>
          </a:p>
          <a:p>
            <a:r>
              <a:rPr lang="en-IN" dirty="0" smtClean="0"/>
              <a:t>Error </a:t>
            </a:r>
            <a:r>
              <a:rPr lang="en-IN" dirty="0"/>
              <a:t>Handling </a:t>
            </a:r>
            <a:endParaRPr lang="en-IN" dirty="0" smtClean="0"/>
          </a:p>
          <a:p>
            <a:r>
              <a:rPr lang="en-IN" dirty="0" smtClean="0"/>
              <a:t>Monitoring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992777" y="3332995"/>
            <a:ext cx="8020594" cy="32593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&lt;plugin&gt;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	&lt;</a:t>
            </a:r>
            <a:r>
              <a:rPr lang="en-IN" sz="1400" dirty="0" err="1">
                <a:solidFill>
                  <a:schemeClr val="tx1"/>
                </a:solidFill>
              </a:rPr>
              <a:t>groupId</a:t>
            </a:r>
            <a:r>
              <a:rPr lang="en-IN" sz="1400" dirty="0">
                <a:solidFill>
                  <a:schemeClr val="tx1"/>
                </a:solidFill>
              </a:rPr>
              <a:t>&gt;</a:t>
            </a:r>
            <a:r>
              <a:rPr lang="en-IN" sz="1400" dirty="0" err="1">
                <a:solidFill>
                  <a:schemeClr val="tx1"/>
                </a:solidFill>
              </a:rPr>
              <a:t>org.apache.tomcat.maven</a:t>
            </a:r>
            <a:r>
              <a:rPr lang="en-IN" sz="1400" dirty="0">
                <a:solidFill>
                  <a:schemeClr val="tx1"/>
                </a:solidFill>
              </a:rPr>
              <a:t>&lt;/</a:t>
            </a:r>
            <a:r>
              <a:rPr lang="en-IN" sz="1400" dirty="0" err="1">
                <a:solidFill>
                  <a:schemeClr val="tx1"/>
                </a:solidFill>
              </a:rPr>
              <a:t>groupId</a:t>
            </a:r>
            <a:r>
              <a:rPr lang="en-IN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	&lt;</a:t>
            </a:r>
            <a:r>
              <a:rPr lang="en-IN" sz="1400" dirty="0" err="1">
                <a:solidFill>
                  <a:schemeClr val="tx1"/>
                </a:solidFill>
              </a:rPr>
              <a:t>artifactId</a:t>
            </a:r>
            <a:r>
              <a:rPr lang="en-IN" sz="1400" dirty="0">
                <a:solidFill>
                  <a:schemeClr val="tx1"/>
                </a:solidFill>
              </a:rPr>
              <a:t>&gt;tomcat7-maven-plugin&lt;/</a:t>
            </a:r>
            <a:r>
              <a:rPr lang="en-IN" sz="1400" dirty="0" err="1">
                <a:solidFill>
                  <a:schemeClr val="tx1"/>
                </a:solidFill>
              </a:rPr>
              <a:t>artifactId</a:t>
            </a:r>
            <a:r>
              <a:rPr lang="en-IN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	&lt;version&gt;2.2&lt;/version&gt;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	&lt;configuration&gt;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		&lt;path&gt;/&lt;/path&gt;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		&lt;</a:t>
            </a:r>
            <a:r>
              <a:rPr lang="en-IN" sz="1400" dirty="0" err="1">
                <a:solidFill>
                  <a:schemeClr val="tx1"/>
                </a:solidFill>
              </a:rPr>
              <a:t>contextReloadable</a:t>
            </a:r>
            <a:r>
              <a:rPr lang="en-IN" sz="1400" dirty="0">
                <a:solidFill>
                  <a:schemeClr val="tx1"/>
                </a:solidFill>
              </a:rPr>
              <a:t>&gt;true&lt;/</a:t>
            </a:r>
            <a:r>
              <a:rPr lang="en-IN" sz="1400" dirty="0" err="1">
                <a:solidFill>
                  <a:schemeClr val="tx1"/>
                </a:solidFill>
              </a:rPr>
              <a:t>contextReloadable</a:t>
            </a:r>
            <a:r>
              <a:rPr lang="en-IN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	&lt;/configuration&gt;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&lt;/plugin&gt;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	&lt;</a:t>
            </a:r>
            <a:r>
              <a:rPr lang="en-IN" sz="1400" dirty="0" err="1">
                <a:solidFill>
                  <a:schemeClr val="tx1"/>
                </a:solidFill>
              </a:rPr>
              <a:t>groupId</a:t>
            </a:r>
            <a:r>
              <a:rPr lang="en-IN" sz="1400" dirty="0">
                <a:solidFill>
                  <a:schemeClr val="tx1"/>
                </a:solidFill>
              </a:rPr>
              <a:t>&gt;log4j&lt;/</a:t>
            </a:r>
            <a:r>
              <a:rPr lang="en-IN" sz="1400" dirty="0" err="1">
                <a:solidFill>
                  <a:schemeClr val="tx1"/>
                </a:solidFill>
              </a:rPr>
              <a:t>groupId</a:t>
            </a:r>
            <a:r>
              <a:rPr lang="en-IN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	&lt;</a:t>
            </a:r>
            <a:r>
              <a:rPr lang="en-IN" sz="1400" dirty="0" err="1">
                <a:solidFill>
                  <a:schemeClr val="tx1"/>
                </a:solidFill>
              </a:rPr>
              <a:t>artifactId</a:t>
            </a:r>
            <a:r>
              <a:rPr lang="en-IN" sz="1400" dirty="0">
                <a:solidFill>
                  <a:schemeClr val="tx1"/>
                </a:solidFill>
              </a:rPr>
              <a:t>&gt;log4j&lt;/</a:t>
            </a:r>
            <a:r>
              <a:rPr lang="en-IN" sz="1400" dirty="0" err="1">
                <a:solidFill>
                  <a:schemeClr val="tx1"/>
                </a:solidFill>
              </a:rPr>
              <a:t>artifactId</a:t>
            </a:r>
            <a:r>
              <a:rPr lang="en-IN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	&lt;version&gt;1.2.17&lt;/version&gt;</a:t>
            </a:r>
          </a:p>
          <a:p>
            <a:r>
              <a:rPr lang="en-IN" sz="1400" dirty="0">
                <a:solidFill>
                  <a:schemeClr val="tx1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2648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World Before Spring Boot!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Spring Projects before Spring Boot was </a:t>
            </a:r>
            <a:r>
              <a:rPr lang="en-US" b="1" dirty="0">
                <a:solidFill>
                  <a:schemeClr val="accent1"/>
                </a:solidFill>
              </a:rPr>
              <a:t>NOT easy! 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1</a:t>
            </a:r>
            <a:r>
              <a:rPr lang="en-US" dirty="0"/>
              <a:t>: Dependency Management (pom.xml)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: Define Web App Configuration (web.xml)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: Manage Spring Beans (context.xml)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/>
              <a:t>: Implement Non Functional Requirements (NFRs)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b="1" dirty="0">
                <a:solidFill>
                  <a:schemeClr val="accent1"/>
                </a:solidFill>
              </a:rPr>
              <a:t>repeat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this for </a:t>
            </a:r>
            <a:r>
              <a:rPr lang="en-US" b="1" dirty="0">
                <a:solidFill>
                  <a:schemeClr val="accent1"/>
                </a:solidFill>
              </a:rPr>
              <a:t>every new project! 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Typically </a:t>
            </a:r>
            <a:r>
              <a:rPr lang="en-US" dirty="0"/>
              <a:t>takes a </a:t>
            </a:r>
            <a:r>
              <a:rPr lang="en-US" b="1" dirty="0">
                <a:solidFill>
                  <a:schemeClr val="accent1"/>
                </a:solidFill>
              </a:rPr>
              <a:t>few days to setup </a:t>
            </a: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each project </a:t>
            </a:r>
            <a:r>
              <a:rPr lang="en-US" dirty="0"/>
              <a:t>(and countless hours to maintain)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4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Beans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762" y="2160588"/>
            <a:ext cx="769851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Boot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283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Spring Boot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Power of Spring </a:t>
            </a:r>
            <a:r>
              <a:rPr lang="en-IN" b="1" dirty="0" smtClean="0"/>
              <a:t>Boot</a:t>
            </a:r>
          </a:p>
          <a:p>
            <a:r>
              <a:rPr lang="en-IN" b="1" dirty="0"/>
              <a:t>Spring Boot </a:t>
            </a:r>
            <a:r>
              <a:rPr lang="en-IN" b="1" dirty="0" smtClean="0"/>
              <a:t>Hands-On</a:t>
            </a:r>
          </a:p>
          <a:p>
            <a:r>
              <a:rPr lang="en-IN" b="1" dirty="0"/>
              <a:t>Spring Boot Starter </a:t>
            </a:r>
            <a:r>
              <a:rPr lang="en-IN" b="1" dirty="0" smtClean="0"/>
              <a:t>Projects</a:t>
            </a:r>
          </a:p>
          <a:p>
            <a:r>
              <a:rPr lang="en-IN" b="1" dirty="0"/>
              <a:t>Spring Boot Auto </a:t>
            </a:r>
            <a:r>
              <a:rPr lang="en-IN" b="1" dirty="0" smtClean="0"/>
              <a:t>Configuration</a:t>
            </a:r>
          </a:p>
          <a:p>
            <a:r>
              <a:rPr lang="en-IN" b="1" dirty="0"/>
              <a:t>@</a:t>
            </a:r>
            <a:r>
              <a:rPr lang="en-IN" b="1" dirty="0" err="1"/>
              <a:t>SpringBootApplication</a:t>
            </a:r>
            <a:endParaRPr lang="en-IN" b="1" dirty="0" smtClean="0"/>
          </a:p>
          <a:p>
            <a:r>
              <a:rPr lang="en-US" b="1" dirty="0"/>
              <a:t>Build Faster with Spring Boot </a:t>
            </a:r>
            <a:r>
              <a:rPr lang="en-US" b="1" dirty="0" err="1" smtClean="0"/>
              <a:t>DevTools</a:t>
            </a:r>
            <a:endParaRPr lang="en-US" b="1" dirty="0" smtClean="0"/>
          </a:p>
          <a:p>
            <a:r>
              <a:rPr lang="en-US" b="1" dirty="0"/>
              <a:t>Spring Boot Embedded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1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Power of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Help you build </a:t>
            </a:r>
            <a:r>
              <a:rPr lang="en-IN" b="1" dirty="0" smtClean="0">
                <a:solidFill>
                  <a:schemeClr val="accent1"/>
                </a:solidFill>
              </a:rPr>
              <a:t>PRODUCTION-READY</a:t>
            </a:r>
            <a:r>
              <a:rPr lang="en-IN" dirty="0" smtClean="0"/>
              <a:t> apps </a:t>
            </a:r>
            <a:r>
              <a:rPr lang="en-IN" b="1" dirty="0" smtClean="0">
                <a:solidFill>
                  <a:schemeClr val="accent1"/>
                </a:solidFill>
              </a:rPr>
              <a:t>QUICKLY </a:t>
            </a:r>
          </a:p>
          <a:p>
            <a:r>
              <a:rPr lang="en-IN" dirty="0" smtClean="0"/>
              <a:t>Build </a:t>
            </a:r>
            <a:r>
              <a:rPr lang="en-IN" dirty="0"/>
              <a:t>QUICKLY </a:t>
            </a:r>
            <a:endParaRPr lang="en-IN" dirty="0" smtClean="0"/>
          </a:p>
          <a:p>
            <a:pPr lvl="1"/>
            <a:r>
              <a:rPr lang="en-IN" dirty="0" smtClean="0">
                <a:solidFill>
                  <a:schemeClr val="accent1"/>
                </a:solidFill>
              </a:rPr>
              <a:t>Spring </a:t>
            </a:r>
            <a:r>
              <a:rPr lang="en-IN" dirty="0" err="1" smtClean="0">
                <a:solidFill>
                  <a:schemeClr val="accent1"/>
                </a:solidFill>
              </a:rPr>
              <a:t>Initializr</a:t>
            </a:r>
            <a:endParaRPr lang="en-IN" dirty="0" smtClean="0">
              <a:solidFill>
                <a:schemeClr val="accent1"/>
              </a:solidFill>
            </a:endParaRPr>
          </a:p>
          <a:p>
            <a:pPr lvl="1"/>
            <a:r>
              <a:rPr lang="en-IN" dirty="0" smtClean="0"/>
              <a:t> </a:t>
            </a:r>
            <a:r>
              <a:rPr lang="en-IN" dirty="0"/>
              <a:t>Spring Boot </a:t>
            </a:r>
            <a:r>
              <a:rPr lang="en-IN" dirty="0">
                <a:solidFill>
                  <a:schemeClr val="accent1"/>
                </a:solidFill>
              </a:rPr>
              <a:t>Starter Projects </a:t>
            </a:r>
            <a:endParaRPr lang="en-IN" dirty="0" smtClean="0">
              <a:solidFill>
                <a:schemeClr val="accent1"/>
              </a:solidFill>
            </a:endParaRPr>
          </a:p>
          <a:p>
            <a:pPr lvl="1"/>
            <a:r>
              <a:rPr lang="en-IN" dirty="0" smtClean="0"/>
              <a:t>Spring </a:t>
            </a:r>
            <a:r>
              <a:rPr lang="en-IN" dirty="0"/>
              <a:t>Boot </a:t>
            </a:r>
            <a:r>
              <a:rPr lang="en-IN" dirty="0">
                <a:solidFill>
                  <a:schemeClr val="accent1"/>
                </a:solidFill>
              </a:rPr>
              <a:t>Auto Configuration </a:t>
            </a:r>
            <a:endParaRPr lang="en-IN" dirty="0" smtClean="0">
              <a:solidFill>
                <a:schemeClr val="accent1"/>
              </a:solidFill>
            </a:endParaRPr>
          </a:p>
          <a:p>
            <a:pPr lvl="1"/>
            <a:r>
              <a:rPr lang="en-IN" dirty="0" smtClean="0"/>
              <a:t>Spring </a:t>
            </a:r>
            <a:r>
              <a:rPr lang="en-IN" dirty="0"/>
              <a:t>Boot </a:t>
            </a:r>
            <a:r>
              <a:rPr lang="en-IN" dirty="0" err="1">
                <a:solidFill>
                  <a:schemeClr val="accent1"/>
                </a:solidFill>
              </a:rPr>
              <a:t>DevTools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endParaRPr lang="en-IN" dirty="0" smtClean="0">
              <a:solidFill>
                <a:schemeClr val="accent1"/>
              </a:solidFill>
            </a:endParaRPr>
          </a:p>
          <a:p>
            <a:r>
              <a:rPr lang="en-IN" dirty="0" smtClean="0"/>
              <a:t>Be </a:t>
            </a:r>
            <a:r>
              <a:rPr lang="en-IN" b="1" dirty="0">
                <a:solidFill>
                  <a:schemeClr val="accent1"/>
                </a:solidFill>
              </a:rPr>
              <a:t>PRODUCTION-READY </a:t>
            </a:r>
            <a:endParaRPr lang="en-IN" b="1" dirty="0" smtClean="0">
              <a:solidFill>
                <a:schemeClr val="accent1"/>
              </a:solidFill>
            </a:endParaRPr>
          </a:p>
          <a:p>
            <a:pPr lvl="1"/>
            <a:r>
              <a:rPr lang="en-IN" dirty="0" smtClean="0"/>
              <a:t>Logging </a:t>
            </a:r>
          </a:p>
          <a:p>
            <a:pPr lvl="1"/>
            <a:r>
              <a:rPr lang="en-IN" dirty="0" smtClean="0"/>
              <a:t>Different </a:t>
            </a:r>
            <a:r>
              <a:rPr lang="en-IN" dirty="0"/>
              <a:t>Configuration for Different Environments </a:t>
            </a:r>
            <a:endParaRPr lang="en-IN" dirty="0" smtClean="0"/>
          </a:p>
          <a:p>
            <a:pPr lvl="1"/>
            <a:r>
              <a:rPr lang="en-IN" dirty="0" smtClean="0"/>
              <a:t>Profiles</a:t>
            </a:r>
          </a:p>
          <a:p>
            <a:pPr lvl="1"/>
            <a:r>
              <a:rPr lang="en-IN" dirty="0" err="1" smtClean="0"/>
              <a:t>ConfigurationProperties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Monitoring </a:t>
            </a:r>
            <a:r>
              <a:rPr lang="en-IN" dirty="0"/>
              <a:t>(Spring Boot Actuator)</a:t>
            </a:r>
          </a:p>
        </p:txBody>
      </p:sp>
    </p:spTree>
    <p:extLst>
      <p:ext uri="{BB962C8B-B14F-4D97-AF65-F5344CB8AC3E}">
        <p14:creationId xmlns:p14="http://schemas.microsoft.com/office/powerpoint/2010/main" val="22120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Boot Hands-On</a:t>
            </a:r>
          </a:p>
        </p:txBody>
      </p:sp>
    </p:spTree>
    <p:extLst>
      <p:ext uri="{BB962C8B-B14F-4D97-AF65-F5344CB8AC3E}">
        <p14:creationId xmlns:p14="http://schemas.microsoft.com/office/powerpoint/2010/main" val="40593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Simple REST API with Spring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1: Create a Spring Boot Project </a:t>
            </a:r>
          </a:p>
          <a:p>
            <a:r>
              <a:rPr lang="en-US" sz="2400" dirty="0"/>
              <a:t>2: Build a simple REST API using Spring Boot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3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Boot Starter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need a lot of frameworks to build application features: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Build a REST API: </a:t>
            </a:r>
            <a:r>
              <a:rPr lang="en-US" dirty="0"/>
              <a:t>I need Spring, Spring MVC, Tomcat, JSON conversion...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Write Unit Tests: </a:t>
            </a:r>
            <a:r>
              <a:rPr lang="en-US" dirty="0"/>
              <a:t>I need Spring Test, JUnit, </a:t>
            </a:r>
            <a:r>
              <a:rPr lang="en-US" dirty="0" err="1"/>
              <a:t>Mockito</a:t>
            </a:r>
            <a:r>
              <a:rPr lang="en-US" dirty="0"/>
              <a:t>, ...</a:t>
            </a:r>
          </a:p>
          <a:p>
            <a:r>
              <a:rPr lang="en-US" dirty="0"/>
              <a:t>How can I group them and make it easy to build applications?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Starters: </a:t>
            </a:r>
            <a:r>
              <a:rPr lang="en-US" dirty="0"/>
              <a:t>Convenient dependency descriptors for diff. features</a:t>
            </a:r>
          </a:p>
          <a:p>
            <a:r>
              <a:rPr lang="en-US" b="1" dirty="0"/>
              <a:t>Spring Boot </a:t>
            </a:r>
            <a:r>
              <a:rPr lang="en-US" dirty="0"/>
              <a:t>provides variety of starter projects: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Web Application &amp; REST API </a:t>
            </a:r>
            <a:r>
              <a:rPr lang="en-US" dirty="0"/>
              <a:t>- </a:t>
            </a:r>
            <a:r>
              <a:rPr lang="en-US" b="1" dirty="0"/>
              <a:t>Spring Boot Starter Web </a:t>
            </a:r>
            <a:r>
              <a:rPr lang="en-US" dirty="0"/>
              <a:t>(spring-</a:t>
            </a:r>
            <a:r>
              <a:rPr lang="en-US" dirty="0" err="1"/>
              <a:t>webmvc</a:t>
            </a:r>
            <a:r>
              <a:rPr lang="en-US" dirty="0"/>
              <a:t>, </a:t>
            </a:r>
            <a:r>
              <a:rPr lang="en-US" dirty="0" err="1"/>
              <a:t>springweb</a:t>
            </a:r>
            <a:r>
              <a:rPr lang="en-US" dirty="0"/>
              <a:t>, spring-boot-starter-tomcat, spring-boot-starter-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Unit Tests </a:t>
            </a:r>
            <a:r>
              <a:rPr lang="en-US" dirty="0"/>
              <a:t>- </a:t>
            </a:r>
            <a:r>
              <a:rPr lang="en-US" b="1" dirty="0"/>
              <a:t>Spring Boot Starter Test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Talk to database using JPA </a:t>
            </a:r>
            <a:r>
              <a:rPr lang="en-US" dirty="0"/>
              <a:t>- </a:t>
            </a:r>
            <a:r>
              <a:rPr lang="en-US" b="1" dirty="0"/>
              <a:t>Spring Boot Starter Data JPA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Talk to database using JDBC </a:t>
            </a:r>
            <a:r>
              <a:rPr lang="en-US" dirty="0"/>
              <a:t>- </a:t>
            </a:r>
            <a:r>
              <a:rPr lang="en-US" b="1" dirty="0" smtClean="0"/>
              <a:t>Spring Boot Starter JDBC</a:t>
            </a:r>
            <a:endParaRPr lang="en-US" b="1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Secure your web application or REST API </a:t>
            </a:r>
            <a:r>
              <a:rPr lang="en-US" dirty="0"/>
              <a:t>- </a:t>
            </a:r>
            <a:r>
              <a:rPr lang="en-US" b="1" dirty="0"/>
              <a:t>Spring Boot Starter Security</a:t>
            </a:r>
          </a:p>
          <a:p>
            <a:r>
              <a:rPr lang="en-US" b="1" dirty="0">
                <a:solidFill>
                  <a:schemeClr val="accent1"/>
                </a:solidFill>
              </a:rPr>
              <a:t>(REMEMBER) Starters</a:t>
            </a:r>
            <a:r>
              <a:rPr lang="en-US" dirty="0"/>
              <a:t>: Define all application dependencies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Boot Auto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 need lot of configuration to build Spring app:</a:t>
            </a:r>
          </a:p>
          <a:p>
            <a:pPr lvl="1"/>
            <a:r>
              <a:rPr lang="en-IN" dirty="0"/>
              <a:t>Component Scan, </a:t>
            </a:r>
            <a:r>
              <a:rPr lang="en-IN" dirty="0" err="1"/>
              <a:t>DispatcherServlet</a:t>
            </a:r>
            <a:r>
              <a:rPr lang="en-IN" dirty="0"/>
              <a:t>, Data Sources, JSON Conversion, ...</a:t>
            </a:r>
          </a:p>
          <a:p>
            <a:r>
              <a:rPr lang="en-IN" dirty="0"/>
              <a:t>How can I simplify this?</a:t>
            </a:r>
          </a:p>
          <a:p>
            <a:pPr lvl="1"/>
            <a:r>
              <a:rPr lang="en-IN" b="1" dirty="0">
                <a:solidFill>
                  <a:schemeClr val="accent1"/>
                </a:solidFill>
              </a:rPr>
              <a:t>Auto Configuration: </a:t>
            </a:r>
            <a:r>
              <a:rPr lang="en-IN" dirty="0"/>
              <a:t>Automated configuration for your app</a:t>
            </a:r>
          </a:p>
          <a:p>
            <a:pPr lvl="2"/>
            <a:r>
              <a:rPr lang="en-IN" b="1" dirty="0"/>
              <a:t>Decided based on:</a:t>
            </a:r>
          </a:p>
          <a:p>
            <a:pPr lvl="2"/>
            <a:r>
              <a:rPr lang="en-IN" dirty="0"/>
              <a:t>Which frameworks are in the Class Path?</a:t>
            </a:r>
          </a:p>
          <a:p>
            <a:pPr lvl="2"/>
            <a:r>
              <a:rPr lang="en-IN" dirty="0"/>
              <a:t>What is the existing configuration (Annotations </a:t>
            </a:r>
            <a:r>
              <a:rPr lang="en-IN" dirty="0" err="1"/>
              <a:t>etc</a:t>
            </a:r>
            <a:r>
              <a:rPr lang="en-IN" dirty="0"/>
              <a:t>)?</a:t>
            </a:r>
          </a:p>
          <a:p>
            <a:r>
              <a:rPr lang="en-IN" b="1" dirty="0"/>
              <a:t>Example: </a:t>
            </a:r>
            <a:r>
              <a:rPr lang="en-IN" b="1" dirty="0">
                <a:solidFill>
                  <a:schemeClr val="accent1"/>
                </a:solidFill>
              </a:rPr>
              <a:t>Spring Boot Starter Web</a:t>
            </a:r>
          </a:p>
          <a:p>
            <a:pPr lvl="1"/>
            <a:r>
              <a:rPr lang="en-IN" b="1" dirty="0"/>
              <a:t>Dispatcher Servlet </a:t>
            </a:r>
            <a:r>
              <a:rPr lang="en-IN" dirty="0"/>
              <a:t>(</a:t>
            </a:r>
            <a:r>
              <a:rPr lang="en-IN" dirty="0" err="1"/>
              <a:t>DispatcherServletAutoConfiguration</a:t>
            </a:r>
            <a:r>
              <a:rPr lang="en-IN" dirty="0"/>
              <a:t>)</a:t>
            </a:r>
          </a:p>
          <a:p>
            <a:pPr lvl="1"/>
            <a:r>
              <a:rPr lang="en-IN" b="1" dirty="0"/>
              <a:t>Embedded Servlet Container </a:t>
            </a:r>
            <a:r>
              <a:rPr lang="en-IN" dirty="0"/>
              <a:t>- Tomcat is the </a:t>
            </a:r>
            <a:r>
              <a:rPr lang="en-IN" dirty="0" smtClean="0"/>
              <a:t>default (</a:t>
            </a:r>
            <a:r>
              <a:rPr lang="en-IN" dirty="0" err="1" smtClean="0"/>
              <a:t>EmbeddedWebServerFactoryCustomizerAutoConfiguration</a:t>
            </a:r>
            <a:r>
              <a:rPr lang="en-IN" dirty="0"/>
              <a:t>)</a:t>
            </a:r>
          </a:p>
          <a:p>
            <a:pPr lvl="1"/>
            <a:r>
              <a:rPr lang="en-IN" b="1" dirty="0"/>
              <a:t>Default Error Pages </a:t>
            </a:r>
            <a:r>
              <a:rPr lang="en-IN" dirty="0"/>
              <a:t>(</a:t>
            </a:r>
            <a:r>
              <a:rPr lang="en-IN" dirty="0" err="1"/>
              <a:t>ErrorMvcAutoConfiguration</a:t>
            </a:r>
            <a:r>
              <a:rPr lang="en-IN" dirty="0"/>
              <a:t>)</a:t>
            </a:r>
          </a:p>
          <a:p>
            <a:pPr lvl="1"/>
            <a:r>
              <a:rPr lang="en-IN" b="1" dirty="0"/>
              <a:t>Bean&lt;-&gt;</a:t>
            </a:r>
            <a:r>
              <a:rPr lang="en-IN" b="1" dirty="0" smtClean="0"/>
              <a:t>JSON Parsing </a:t>
            </a:r>
            <a:r>
              <a:rPr lang="en-IN" dirty="0" smtClean="0"/>
              <a:t>(</a:t>
            </a:r>
            <a:r>
              <a:rPr lang="en-IN" dirty="0" err="1" smtClean="0"/>
              <a:t>JacksonHttpMessageConvertersConfiguration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74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@</a:t>
            </a:r>
            <a:r>
              <a:rPr lang="en-IN" b="1" dirty="0" err="1"/>
              <a:t>SpringBootApplication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@</a:t>
            </a:r>
            <a:r>
              <a:rPr lang="en-IN" sz="2000" b="1" dirty="0" err="1" smtClean="0">
                <a:solidFill>
                  <a:schemeClr val="accent1"/>
                </a:solidFill>
              </a:rPr>
              <a:t>SpringBootApplication</a:t>
            </a:r>
            <a:r>
              <a:rPr lang="en-IN" sz="2000" b="1" dirty="0" smtClean="0">
                <a:solidFill>
                  <a:schemeClr val="accent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annotation</a:t>
            </a:r>
            <a:r>
              <a:rPr lang="en-IN" sz="2000" dirty="0" smtClean="0">
                <a:solidFill>
                  <a:schemeClr val="accent1"/>
                </a:solidFill>
              </a:rPr>
              <a:t> </a:t>
            </a:r>
            <a:r>
              <a:rPr lang="en-IN" sz="2000" dirty="0" smtClean="0"/>
              <a:t>is combination of below 3 annotations</a:t>
            </a:r>
            <a:endParaRPr lang="en-US" sz="2000" dirty="0" smtClean="0"/>
          </a:p>
          <a:p>
            <a:pPr lvl="1"/>
            <a:r>
              <a:rPr lang="en-US" sz="1800" dirty="0" smtClean="0"/>
              <a:t>1</a:t>
            </a:r>
            <a:r>
              <a:rPr lang="en-US" sz="1800" dirty="0"/>
              <a:t>: </a:t>
            </a:r>
            <a:r>
              <a:rPr lang="en-US" sz="1800" b="1" dirty="0">
                <a:solidFill>
                  <a:schemeClr val="accent1"/>
                </a:solidFill>
              </a:rPr>
              <a:t>@</a:t>
            </a:r>
            <a:r>
              <a:rPr lang="en-US" sz="1800" b="1" dirty="0" err="1">
                <a:solidFill>
                  <a:schemeClr val="accent1"/>
                </a:solidFill>
              </a:rPr>
              <a:t>SpringBootConfiguration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/>
              <a:t>Indicates that a class provides Spring </a:t>
            </a:r>
            <a:r>
              <a:rPr lang="en-US" sz="1800" dirty="0" smtClean="0"/>
              <a:t>Boot application </a:t>
            </a:r>
            <a:r>
              <a:rPr lang="en-US" sz="1800" dirty="0"/>
              <a:t>@Configuration.</a:t>
            </a:r>
          </a:p>
          <a:p>
            <a:pPr lvl="1"/>
            <a:r>
              <a:rPr lang="en-US" sz="1800" dirty="0"/>
              <a:t>2: </a:t>
            </a:r>
            <a:r>
              <a:rPr lang="en-US" sz="1800" b="1" dirty="0">
                <a:solidFill>
                  <a:schemeClr val="accent1"/>
                </a:solidFill>
              </a:rPr>
              <a:t>@</a:t>
            </a:r>
            <a:r>
              <a:rPr lang="en-US" sz="1800" b="1" dirty="0" err="1">
                <a:solidFill>
                  <a:schemeClr val="accent1"/>
                </a:solidFill>
              </a:rPr>
              <a:t>EnableAutoConfiguration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/>
              <a:t>Enable auto-configuration of the </a:t>
            </a:r>
            <a:r>
              <a:rPr lang="en-US" sz="1800" dirty="0" smtClean="0"/>
              <a:t>Spring Application </a:t>
            </a:r>
            <a:r>
              <a:rPr lang="en-US" sz="1800" dirty="0"/>
              <a:t>Context,</a:t>
            </a:r>
          </a:p>
          <a:p>
            <a:pPr lvl="1"/>
            <a:r>
              <a:rPr lang="en-US" sz="1800" dirty="0"/>
              <a:t>3: </a:t>
            </a:r>
            <a:r>
              <a:rPr lang="en-US" sz="1800" b="1" dirty="0">
                <a:solidFill>
                  <a:schemeClr val="accent1"/>
                </a:solidFill>
              </a:rPr>
              <a:t>@</a:t>
            </a:r>
            <a:r>
              <a:rPr lang="en-US" sz="1800" b="1" dirty="0" err="1">
                <a:solidFill>
                  <a:schemeClr val="accent1"/>
                </a:solidFill>
              </a:rPr>
              <a:t>ComponentScan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/>
              <a:t>Enable component scan (for current package, </a:t>
            </a:r>
            <a:r>
              <a:rPr lang="en-US" sz="1800" dirty="0" smtClean="0"/>
              <a:t>by default</a:t>
            </a:r>
            <a:r>
              <a:rPr lang="en-US" sz="1800" dirty="0"/>
              <a:t>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576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Faster with Spring Boot </a:t>
            </a:r>
            <a:r>
              <a:rPr lang="en-US" b="1" dirty="0" err="1"/>
              <a:t>DevTools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Increase developer productivity 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Why to restart the server manually for every code change?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Remember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  <a:r>
              <a:rPr lang="en-US" dirty="0"/>
              <a:t>For pom.xml dependency changes, </a:t>
            </a:r>
            <a:r>
              <a:rPr lang="en-US" dirty="0" smtClean="0"/>
              <a:t>we will </a:t>
            </a:r>
            <a:r>
              <a:rPr lang="en-US" dirty="0"/>
              <a:t>need to restart server manually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0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Simplify Deployment with Spring Boot Embedded Servers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How do you deploy your application?</a:t>
            </a:r>
          </a:p>
          <a:p>
            <a:pPr lvl="1"/>
            <a:r>
              <a:rPr lang="en-IN" b="1" dirty="0"/>
              <a:t>Step 1 : </a:t>
            </a:r>
            <a:r>
              <a:rPr lang="en-IN" dirty="0"/>
              <a:t>Install Java</a:t>
            </a:r>
          </a:p>
          <a:p>
            <a:pPr lvl="1"/>
            <a:r>
              <a:rPr lang="en-IN" b="1" dirty="0"/>
              <a:t>Step 2 : </a:t>
            </a:r>
            <a:r>
              <a:rPr lang="en-IN" dirty="0"/>
              <a:t>Install Web/Application Server</a:t>
            </a:r>
          </a:p>
          <a:p>
            <a:pPr lvl="2"/>
            <a:r>
              <a:rPr lang="en-IN" dirty="0"/>
              <a:t>Tomcat/WebSphere/WebLogic </a:t>
            </a:r>
            <a:r>
              <a:rPr lang="en-IN" dirty="0" err="1"/>
              <a:t>etc</a:t>
            </a:r>
            <a:endParaRPr lang="en-IN" dirty="0"/>
          </a:p>
          <a:p>
            <a:pPr lvl="1"/>
            <a:r>
              <a:rPr lang="en-IN" b="1" dirty="0"/>
              <a:t>Step 3 </a:t>
            </a:r>
            <a:r>
              <a:rPr lang="en-IN" dirty="0"/>
              <a:t>: Deploy the application WAR (Web </a:t>
            </a:r>
            <a:r>
              <a:rPr lang="en-IN" dirty="0" err="1"/>
              <a:t>ARchive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This is the OLD WAR Approach</a:t>
            </a:r>
          </a:p>
          <a:p>
            <a:pPr lvl="2"/>
            <a:r>
              <a:rPr lang="en-IN" dirty="0"/>
              <a:t>Complex to setup!</a:t>
            </a:r>
          </a:p>
          <a:p>
            <a:r>
              <a:rPr lang="en-IN" b="1" dirty="0">
                <a:solidFill>
                  <a:schemeClr val="accent1"/>
                </a:solidFill>
              </a:rPr>
              <a:t>Embedded Server - Simpler alternative</a:t>
            </a:r>
          </a:p>
          <a:p>
            <a:pPr lvl="1"/>
            <a:r>
              <a:rPr lang="en-IN" b="1" dirty="0"/>
              <a:t>Step 1 : </a:t>
            </a:r>
            <a:r>
              <a:rPr lang="en-IN" dirty="0"/>
              <a:t>Install Java</a:t>
            </a:r>
          </a:p>
          <a:p>
            <a:pPr lvl="1"/>
            <a:r>
              <a:rPr lang="en-IN" b="1" dirty="0"/>
              <a:t>Step 2 : </a:t>
            </a:r>
            <a:r>
              <a:rPr lang="en-IN" dirty="0"/>
              <a:t>Run JAR file</a:t>
            </a:r>
          </a:p>
          <a:p>
            <a:pPr lvl="1"/>
            <a:r>
              <a:rPr lang="en-IN" dirty="0"/>
              <a:t>Make JAR not WAR </a:t>
            </a:r>
          </a:p>
          <a:p>
            <a:r>
              <a:rPr lang="en-IN" b="1" dirty="0">
                <a:solidFill>
                  <a:schemeClr val="accent1"/>
                </a:solidFill>
              </a:rPr>
              <a:t>Embedded Server Examples:</a:t>
            </a:r>
          </a:p>
          <a:p>
            <a:pPr lvl="1"/>
            <a:r>
              <a:rPr lang="en-IN" dirty="0"/>
              <a:t>spring-boot-starter-tomcat</a:t>
            </a:r>
          </a:p>
          <a:p>
            <a:pPr lvl="1"/>
            <a:r>
              <a:rPr lang="en-IN" dirty="0"/>
              <a:t>spring-boot-starter-jetty</a:t>
            </a:r>
          </a:p>
          <a:p>
            <a:pPr lvl="1"/>
            <a:r>
              <a:rPr lang="en-IN" dirty="0"/>
              <a:t>spring-boot-starter-undertow</a:t>
            </a:r>
          </a:p>
        </p:txBody>
      </p:sp>
    </p:spTree>
    <p:extLst>
      <p:ext uri="{BB962C8B-B14F-4D97-AF65-F5344CB8AC3E}">
        <p14:creationId xmlns:p14="http://schemas.microsoft.com/office/powerpoint/2010/main" val="4367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Spring Beans Hands-On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Boot vs Spring MVC vs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1858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Spring </a:t>
            </a:r>
            <a:r>
              <a:rPr lang="en-US" b="1" dirty="0">
                <a:solidFill>
                  <a:schemeClr val="accent1"/>
                </a:solidFill>
              </a:rPr>
              <a:t>Framework: </a:t>
            </a:r>
            <a:r>
              <a:rPr lang="en-US" dirty="0"/>
              <a:t>Dependency Injection</a:t>
            </a:r>
          </a:p>
          <a:p>
            <a:pPr lvl="1"/>
            <a:r>
              <a:rPr lang="en-US" dirty="0"/>
              <a:t>@Component, @</a:t>
            </a:r>
            <a:r>
              <a:rPr lang="en-US" dirty="0" err="1"/>
              <a:t>Autowired</a:t>
            </a:r>
            <a:r>
              <a:rPr lang="en-US" dirty="0"/>
              <a:t>, Component Scan etc..</a:t>
            </a:r>
          </a:p>
          <a:p>
            <a:pPr lvl="1"/>
            <a:r>
              <a:rPr lang="en-US" dirty="0"/>
              <a:t>Just Dependency Injection is NOT sufficient (You need other frameworks to build apps)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Spring Modules and Spring Projects: </a:t>
            </a:r>
            <a:r>
              <a:rPr lang="en-US" dirty="0"/>
              <a:t>Extend Spring Eco System</a:t>
            </a:r>
          </a:p>
          <a:p>
            <a:pPr lvl="2"/>
            <a:r>
              <a:rPr lang="en-US" dirty="0"/>
              <a:t>Provide good integration with other frameworks (Hibernate/JPA, JUnit &amp; </a:t>
            </a:r>
            <a:r>
              <a:rPr lang="en-US" dirty="0" err="1"/>
              <a:t>Mockito</a:t>
            </a:r>
            <a:r>
              <a:rPr lang="en-US" dirty="0"/>
              <a:t> for Unit Testing)</a:t>
            </a:r>
          </a:p>
          <a:p>
            <a:r>
              <a:rPr lang="en-US" b="1" dirty="0">
                <a:solidFill>
                  <a:schemeClr val="accent1"/>
                </a:solidFill>
              </a:rPr>
              <a:t>Spring MVC (Spring Module): </a:t>
            </a:r>
            <a:r>
              <a:rPr lang="en-US" dirty="0"/>
              <a:t>Simplify building </a:t>
            </a:r>
            <a:r>
              <a:rPr lang="en-US" dirty="0" smtClean="0"/>
              <a:t>Web </a:t>
            </a:r>
            <a:r>
              <a:rPr lang="en-US" dirty="0"/>
              <a:t>apps and REST API</a:t>
            </a:r>
          </a:p>
          <a:p>
            <a:pPr lvl="1"/>
            <a:r>
              <a:rPr lang="en-US" dirty="0"/>
              <a:t>Building web applications with Struts was very complex</a:t>
            </a:r>
          </a:p>
          <a:p>
            <a:pPr lvl="1"/>
            <a:r>
              <a:rPr lang="en-US" dirty="0"/>
              <a:t>@Controller, @</a:t>
            </a:r>
            <a:r>
              <a:rPr lang="en-US" dirty="0" err="1"/>
              <a:t>RestController</a:t>
            </a:r>
            <a:r>
              <a:rPr lang="en-US" dirty="0"/>
              <a:t>, @</a:t>
            </a:r>
            <a:r>
              <a:rPr lang="en-US" dirty="0" err="1"/>
              <a:t>RequestMapping</a:t>
            </a:r>
            <a:r>
              <a:rPr lang="en-US" dirty="0" smtClean="0"/>
              <a:t>("/products")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Spring Boot (Spring Project): </a:t>
            </a:r>
            <a:r>
              <a:rPr lang="en-US" dirty="0"/>
              <a:t>Build PRODUCTION-READY apps QUICKLY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Starter </a:t>
            </a:r>
            <a:r>
              <a:rPr lang="en-US" b="1" dirty="0" smtClean="0">
                <a:solidFill>
                  <a:schemeClr val="accent1"/>
                </a:solidFill>
              </a:rPr>
              <a:t>Projects</a:t>
            </a:r>
            <a:r>
              <a:rPr lang="en-US" b="1" dirty="0"/>
              <a:t>:</a:t>
            </a:r>
            <a:r>
              <a:rPr lang="en-US" b="1" dirty="0" smtClean="0"/>
              <a:t> </a:t>
            </a:r>
            <a:r>
              <a:rPr lang="en-US" dirty="0"/>
              <a:t>Make it easy to build variety of applications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Auto </a:t>
            </a:r>
            <a:r>
              <a:rPr lang="en-US" b="1" dirty="0" smtClean="0">
                <a:solidFill>
                  <a:schemeClr val="accent1"/>
                </a:solidFill>
              </a:rPr>
              <a:t>configuration: </a:t>
            </a:r>
            <a:r>
              <a:rPr lang="en-US" dirty="0" smtClean="0"/>
              <a:t> </a:t>
            </a:r>
            <a:r>
              <a:rPr lang="en-US" dirty="0"/>
              <a:t>Eliminate configuration to setup Spring, Spring MVC and other frameworks!</a:t>
            </a:r>
          </a:p>
          <a:p>
            <a:pPr lvl="1"/>
            <a:r>
              <a:rPr lang="en-US" b="1" dirty="0"/>
              <a:t>Enable non functional requirements (NFRs):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Actuator: </a:t>
            </a:r>
            <a:r>
              <a:rPr lang="en-US" dirty="0"/>
              <a:t>Enables Advanced Monitoring of applications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Embedded Server: </a:t>
            </a:r>
            <a:r>
              <a:rPr lang="en-US" dirty="0"/>
              <a:t>No need for separate application servers!</a:t>
            </a:r>
          </a:p>
          <a:p>
            <a:pPr lvl="2"/>
            <a:r>
              <a:rPr lang="en-US" b="1" dirty="0"/>
              <a:t>Logging and Error Handling</a:t>
            </a:r>
          </a:p>
          <a:p>
            <a:pPr lvl="2"/>
            <a:r>
              <a:rPr lang="en-US" b="1" dirty="0"/>
              <a:t>Profiles and </a:t>
            </a:r>
            <a:r>
              <a:rPr lang="en-US" b="1" dirty="0" err="1"/>
              <a:t>ConfigurationProperties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593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and Spring Boot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82379"/>
            <a:ext cx="522160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23" y="1982379"/>
            <a:ext cx="52909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REST API Implementation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4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Web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 </a:t>
            </a:r>
            <a:r>
              <a:rPr lang="en-US" dirty="0"/>
              <a:t>Browser sends a request </a:t>
            </a:r>
            <a:r>
              <a:rPr lang="en-US" b="1" dirty="0" err="1"/>
              <a:t>HttpRequest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/>
              <a:t>Server handles the request Your </a:t>
            </a:r>
            <a:r>
              <a:rPr lang="en-US" b="1" dirty="0"/>
              <a:t>Spring Boot Web Application </a:t>
            </a:r>
            <a:endParaRPr lang="en-US" b="1" dirty="0" smtClean="0"/>
          </a:p>
          <a:p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/>
              <a:t>Server returns the response </a:t>
            </a:r>
            <a:r>
              <a:rPr lang="en-US" b="1" dirty="0" err="1" smtClean="0"/>
              <a:t>HttpResponse</a:t>
            </a:r>
            <a:r>
              <a:rPr lang="en-US" b="1" dirty="0" smtClean="0"/>
              <a:t> </a:t>
            </a:r>
            <a:endParaRPr lang="en-IN" b="1" dirty="0"/>
          </a:p>
        </p:txBody>
      </p:sp>
      <p:pic>
        <p:nvPicPr>
          <p:cNvPr id="1026" name="Picture 2" descr="How does the World Wide Web (WWW) wo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02" y="3611537"/>
            <a:ext cx="4515847" cy="2212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299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build a great REST API?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Resources </a:t>
            </a:r>
            <a:r>
              <a:rPr lang="en-US" b="1" dirty="0">
                <a:solidFill>
                  <a:schemeClr val="accent1"/>
                </a:solidFill>
              </a:rPr>
              <a:t>(/users, /users/{id}/posts)</a:t>
            </a:r>
          </a:p>
          <a:p>
            <a:r>
              <a:rPr lang="en-US" dirty="0"/>
              <a:t>Identifying Actions </a:t>
            </a:r>
            <a:r>
              <a:rPr lang="en-US" b="1" dirty="0">
                <a:solidFill>
                  <a:schemeClr val="accent1"/>
                </a:solidFill>
              </a:rPr>
              <a:t>(GET, POST, PUT, DELETE, ...)</a:t>
            </a:r>
          </a:p>
          <a:p>
            <a:r>
              <a:rPr lang="en-US" dirty="0"/>
              <a:t>Defining Request and Response structures</a:t>
            </a:r>
          </a:p>
          <a:p>
            <a:r>
              <a:rPr lang="en-US" dirty="0"/>
              <a:t>Using appropriate Response Status </a:t>
            </a:r>
            <a:r>
              <a:rPr lang="en-US" b="1" dirty="0">
                <a:solidFill>
                  <a:schemeClr val="accent1"/>
                </a:solidFill>
              </a:rPr>
              <a:t>(200, 404, 500, ..)</a:t>
            </a:r>
          </a:p>
          <a:p>
            <a:r>
              <a:rPr lang="en-US" dirty="0"/>
              <a:t>Understanding REST API Best Practices</a:t>
            </a:r>
          </a:p>
          <a:p>
            <a:pPr lvl="1"/>
            <a:r>
              <a:rPr lang="en-US" dirty="0"/>
              <a:t>Thinking from the perspective of your consumer</a:t>
            </a:r>
          </a:p>
          <a:p>
            <a:pPr lvl="1"/>
            <a:r>
              <a:rPr lang="en-US" dirty="0"/>
              <a:t>Validation, Internationalization - </a:t>
            </a:r>
            <a:r>
              <a:rPr lang="en-US" b="1" dirty="0">
                <a:solidFill>
                  <a:schemeClr val="accent1"/>
                </a:solidFill>
              </a:rPr>
              <a:t>i18n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Exception Handling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HATEOAS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Versioning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Documentation, Content </a:t>
            </a:r>
            <a:r>
              <a:rPr lang="en-US" dirty="0" smtClean="0"/>
              <a:t>Negotiation </a:t>
            </a:r>
            <a:r>
              <a:rPr lang="en-US" dirty="0"/>
              <a:t>and a lot more!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5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What's Happening in the Background?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Let's explore some Spring Boot Magic: </a:t>
            </a:r>
            <a:r>
              <a:rPr lang="en-IN" b="1" dirty="0">
                <a:solidFill>
                  <a:schemeClr val="accent1"/>
                </a:solidFill>
              </a:rPr>
              <a:t>Enable Debug Logging</a:t>
            </a:r>
          </a:p>
          <a:p>
            <a:pPr lvl="1"/>
            <a:r>
              <a:rPr lang="en-IN" b="1" dirty="0"/>
              <a:t>WARNING</a:t>
            </a:r>
            <a:r>
              <a:rPr lang="en-IN" dirty="0"/>
              <a:t>: Log change frequently!</a:t>
            </a:r>
          </a:p>
          <a:p>
            <a:r>
              <a:rPr lang="en-IN" dirty="0"/>
              <a:t>1: How are our requests handled?</a:t>
            </a:r>
          </a:p>
          <a:p>
            <a:pPr lvl="1"/>
            <a:r>
              <a:rPr lang="en-IN" b="1" dirty="0" err="1">
                <a:solidFill>
                  <a:schemeClr val="accent1"/>
                </a:solidFill>
              </a:rPr>
              <a:t>DispatcherServlet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- Front Controller Pattern</a:t>
            </a:r>
          </a:p>
          <a:p>
            <a:pPr lvl="2"/>
            <a:r>
              <a:rPr lang="en-IN" dirty="0"/>
              <a:t>Mapping servlets: </a:t>
            </a:r>
            <a:r>
              <a:rPr lang="en-IN" dirty="0" err="1"/>
              <a:t>dispatcherServlet</a:t>
            </a:r>
            <a:r>
              <a:rPr lang="en-IN" dirty="0"/>
              <a:t> </a:t>
            </a:r>
            <a:r>
              <a:rPr lang="en-IN" dirty="0" err="1"/>
              <a:t>urls</a:t>
            </a:r>
            <a:r>
              <a:rPr lang="en-IN" dirty="0"/>
              <a:t>=[/]</a:t>
            </a:r>
          </a:p>
          <a:p>
            <a:pPr lvl="2"/>
            <a:r>
              <a:rPr lang="en-IN" dirty="0"/>
              <a:t>Auto Configuration (</a:t>
            </a:r>
            <a:r>
              <a:rPr lang="en-IN" dirty="0" err="1"/>
              <a:t>DispatcherServletAutoConfiguration</a:t>
            </a:r>
            <a:r>
              <a:rPr lang="en-IN" dirty="0"/>
              <a:t>)</a:t>
            </a:r>
          </a:p>
          <a:p>
            <a:r>
              <a:rPr lang="en-IN" dirty="0"/>
              <a:t>2: How does </a:t>
            </a:r>
            <a:r>
              <a:rPr lang="en-IN" dirty="0" err="1"/>
              <a:t>HelloWorldBean</a:t>
            </a:r>
            <a:r>
              <a:rPr lang="en-IN" dirty="0"/>
              <a:t> object get converted to JSON?</a:t>
            </a:r>
          </a:p>
          <a:p>
            <a:pPr lvl="1"/>
            <a:r>
              <a:rPr lang="en-IN" dirty="0"/>
              <a:t>@</a:t>
            </a:r>
            <a:r>
              <a:rPr lang="en-IN" dirty="0" err="1"/>
              <a:t>ResponseBody</a:t>
            </a:r>
            <a:r>
              <a:rPr lang="en-IN" dirty="0"/>
              <a:t> + </a:t>
            </a:r>
            <a:r>
              <a:rPr lang="en-IN" dirty="0" err="1"/>
              <a:t>JacksonHttpMessageConverters</a:t>
            </a:r>
            <a:endParaRPr lang="en-IN" dirty="0"/>
          </a:p>
          <a:p>
            <a:pPr lvl="2"/>
            <a:r>
              <a:rPr lang="en-IN" b="1" dirty="0">
                <a:solidFill>
                  <a:schemeClr val="accent1"/>
                </a:solidFill>
              </a:rPr>
              <a:t>Auto Configuration </a:t>
            </a:r>
            <a:r>
              <a:rPr lang="en-IN" dirty="0"/>
              <a:t>(</a:t>
            </a:r>
            <a:r>
              <a:rPr lang="en-IN" dirty="0" err="1"/>
              <a:t>JacksonHttpMessageConvertersConfiguration</a:t>
            </a:r>
            <a:r>
              <a:rPr lang="en-IN" dirty="0"/>
              <a:t>)</a:t>
            </a:r>
          </a:p>
          <a:p>
            <a:r>
              <a:rPr lang="en-IN" dirty="0"/>
              <a:t>3: Who is configuring error mapping?</a:t>
            </a:r>
          </a:p>
          <a:p>
            <a:pPr lvl="1"/>
            <a:r>
              <a:rPr lang="en-IN" dirty="0"/>
              <a:t>Auto Configuration (</a:t>
            </a:r>
            <a:r>
              <a:rPr lang="en-IN" b="1" dirty="0" err="1">
                <a:solidFill>
                  <a:schemeClr val="accent1"/>
                </a:solidFill>
              </a:rPr>
              <a:t>ErrorMvcAutoConfiguration</a:t>
            </a:r>
            <a:r>
              <a:rPr lang="en-IN" dirty="0"/>
              <a:t>)</a:t>
            </a:r>
          </a:p>
          <a:p>
            <a:r>
              <a:rPr lang="en-IN" dirty="0"/>
              <a:t>4: How are all jars available(Spring, Spring MVC, Jackson, Tomcat)?</a:t>
            </a:r>
          </a:p>
          <a:p>
            <a:pPr lvl="1"/>
            <a:r>
              <a:rPr lang="en-IN" b="1" dirty="0">
                <a:solidFill>
                  <a:schemeClr val="accent1"/>
                </a:solidFill>
              </a:rPr>
              <a:t>Starter Projects </a:t>
            </a:r>
            <a:r>
              <a:rPr lang="en-IN" dirty="0"/>
              <a:t>- </a:t>
            </a:r>
            <a:r>
              <a:rPr lang="en-IN" b="1" dirty="0"/>
              <a:t>Spring Boot Starter Web </a:t>
            </a:r>
            <a:r>
              <a:rPr lang="en-IN" dirty="0"/>
              <a:t>(spring-</a:t>
            </a:r>
            <a:r>
              <a:rPr lang="en-IN" dirty="0" err="1"/>
              <a:t>webmvc</a:t>
            </a:r>
            <a:r>
              <a:rPr lang="en-IN" dirty="0"/>
              <a:t>, spring-web, </a:t>
            </a:r>
            <a:r>
              <a:rPr lang="en-IN" dirty="0" err="1"/>
              <a:t>springboot</a:t>
            </a:r>
            <a:r>
              <a:rPr lang="en-IN" dirty="0"/>
              <a:t>-starter-tomcat, spring-boot-starter-</a:t>
            </a:r>
            <a:r>
              <a:rPr lang="en-IN" dirty="0" err="1"/>
              <a:t>json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57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Request Methods for REST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Retrieve details of a resource 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POST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- Create a new resource 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PUT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- Update an existing resource 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PATCH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- Update part of a resource 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DELETE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- Delete a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2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Response Status for REST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Return the </a:t>
            </a:r>
            <a:r>
              <a:rPr lang="en-US" b="1" dirty="0"/>
              <a:t>correct response status</a:t>
            </a:r>
          </a:p>
          <a:p>
            <a:pPr lvl="1"/>
            <a:r>
              <a:rPr lang="en-US" dirty="0"/>
              <a:t>Resource is not found =&gt; 404</a:t>
            </a:r>
          </a:p>
          <a:p>
            <a:pPr lvl="1"/>
            <a:r>
              <a:rPr lang="en-US" dirty="0"/>
              <a:t>Server exception =&gt; 500</a:t>
            </a:r>
          </a:p>
          <a:p>
            <a:pPr lvl="1"/>
            <a:r>
              <a:rPr lang="en-US" dirty="0"/>
              <a:t>Validation error =&gt; 400</a:t>
            </a:r>
          </a:p>
          <a:p>
            <a:r>
              <a:rPr lang="en-US" b="1" dirty="0"/>
              <a:t>Important Response Statuses</a:t>
            </a:r>
          </a:p>
          <a:p>
            <a:pPr lvl="1"/>
            <a:r>
              <a:rPr lang="en-US" b="1" dirty="0" smtClean="0"/>
              <a:t>200 </a:t>
            </a:r>
            <a:r>
              <a:rPr lang="en-US" dirty="0" smtClean="0"/>
              <a:t>— </a:t>
            </a:r>
            <a:r>
              <a:rPr lang="en-US" dirty="0"/>
              <a:t>Success</a:t>
            </a:r>
          </a:p>
          <a:p>
            <a:pPr lvl="1"/>
            <a:r>
              <a:rPr lang="en-US" b="1" dirty="0"/>
              <a:t>201</a:t>
            </a:r>
            <a:r>
              <a:rPr lang="en-US" dirty="0"/>
              <a:t> — Created</a:t>
            </a:r>
          </a:p>
          <a:p>
            <a:pPr lvl="1"/>
            <a:r>
              <a:rPr lang="en-US" b="1" dirty="0"/>
              <a:t>204</a:t>
            </a:r>
            <a:r>
              <a:rPr lang="en-US" dirty="0"/>
              <a:t> — No Content</a:t>
            </a:r>
          </a:p>
          <a:p>
            <a:pPr lvl="1"/>
            <a:r>
              <a:rPr lang="en-US" b="1" dirty="0"/>
              <a:t>401</a:t>
            </a:r>
            <a:r>
              <a:rPr lang="en-US" dirty="0"/>
              <a:t> — Unauthorized (when authorization fails)</a:t>
            </a:r>
          </a:p>
          <a:p>
            <a:pPr lvl="1"/>
            <a:r>
              <a:rPr lang="en-US" b="1" dirty="0"/>
              <a:t>400</a:t>
            </a:r>
            <a:r>
              <a:rPr lang="en-US" dirty="0"/>
              <a:t> — Bad Request (such as validation error)</a:t>
            </a:r>
          </a:p>
          <a:p>
            <a:pPr lvl="1"/>
            <a:r>
              <a:rPr lang="en-US" b="1" dirty="0"/>
              <a:t>404</a:t>
            </a:r>
            <a:r>
              <a:rPr lang="en-US" dirty="0"/>
              <a:t> — Resource Not Found</a:t>
            </a:r>
          </a:p>
          <a:p>
            <a:pPr lvl="1"/>
            <a:r>
              <a:rPr lang="en-US" b="1" dirty="0"/>
              <a:t>500</a:t>
            </a:r>
            <a:r>
              <a:rPr lang="en-US" dirty="0"/>
              <a:t> — Server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8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Social Media Application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b="1" dirty="0">
                <a:solidFill>
                  <a:schemeClr val="accent1"/>
                </a:solidFill>
              </a:rPr>
              <a:t>REST API </a:t>
            </a:r>
            <a:r>
              <a:rPr lang="en-US" dirty="0"/>
              <a:t>for a </a:t>
            </a:r>
            <a:r>
              <a:rPr lang="en-US" b="1" dirty="0">
                <a:solidFill>
                  <a:schemeClr val="accent1"/>
                </a:solidFill>
              </a:rPr>
              <a:t>Social </a:t>
            </a:r>
            <a:r>
              <a:rPr lang="en-US" b="1" dirty="0" smtClean="0">
                <a:solidFill>
                  <a:schemeClr val="accent1"/>
                </a:solidFill>
              </a:rPr>
              <a:t>Media Application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/>
              <a:t>Key Resources: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Posts</a:t>
            </a:r>
          </a:p>
          <a:p>
            <a:r>
              <a:rPr lang="en-US" b="1" dirty="0"/>
              <a:t>Key Details:</a:t>
            </a:r>
          </a:p>
          <a:p>
            <a:pPr lvl="1"/>
            <a:r>
              <a:rPr lang="en-US" b="1" dirty="0" smtClean="0"/>
              <a:t>User: </a:t>
            </a:r>
            <a:r>
              <a:rPr lang="en-US" dirty="0" smtClean="0"/>
              <a:t>id</a:t>
            </a:r>
            <a:r>
              <a:rPr lang="en-US" dirty="0"/>
              <a:t>, name, </a:t>
            </a:r>
            <a:r>
              <a:rPr lang="en-US" dirty="0" err="1"/>
              <a:t>birthDate</a:t>
            </a:r>
            <a:endParaRPr lang="en-US" dirty="0"/>
          </a:p>
          <a:p>
            <a:pPr lvl="1"/>
            <a:r>
              <a:rPr lang="en-US" b="1" dirty="0"/>
              <a:t>Post: </a:t>
            </a:r>
            <a:r>
              <a:rPr lang="en-US" dirty="0"/>
              <a:t>id,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2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Media Application - Resources &amp;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4714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Users REST API</a:t>
            </a:r>
          </a:p>
          <a:p>
            <a:pPr lvl="1"/>
            <a:r>
              <a:rPr lang="en-IN" b="1" dirty="0"/>
              <a:t>Retrieve all Users</a:t>
            </a:r>
          </a:p>
          <a:p>
            <a:pPr lvl="2"/>
            <a:r>
              <a:rPr lang="en-IN" dirty="0"/>
              <a:t>GET /users</a:t>
            </a:r>
          </a:p>
          <a:p>
            <a:pPr lvl="1"/>
            <a:r>
              <a:rPr lang="en-IN" b="1" dirty="0"/>
              <a:t>Create a User</a:t>
            </a:r>
          </a:p>
          <a:p>
            <a:pPr lvl="2"/>
            <a:r>
              <a:rPr lang="en-IN" dirty="0"/>
              <a:t>POST /users</a:t>
            </a:r>
          </a:p>
          <a:p>
            <a:pPr lvl="1"/>
            <a:r>
              <a:rPr lang="en-IN" b="1" dirty="0"/>
              <a:t>Retrieve one User</a:t>
            </a:r>
          </a:p>
          <a:p>
            <a:pPr lvl="2"/>
            <a:r>
              <a:rPr lang="en-IN" dirty="0"/>
              <a:t>GET /users/{id} -&gt; /users/1</a:t>
            </a:r>
          </a:p>
          <a:p>
            <a:pPr lvl="1"/>
            <a:r>
              <a:rPr lang="en-IN" b="1" dirty="0"/>
              <a:t>Delete a User</a:t>
            </a:r>
          </a:p>
          <a:p>
            <a:pPr lvl="2"/>
            <a:r>
              <a:rPr lang="en-IN" dirty="0"/>
              <a:t>DELETE /users/{id} -&gt; /users/1</a:t>
            </a:r>
          </a:p>
          <a:p>
            <a:r>
              <a:rPr lang="en-IN" b="1" dirty="0"/>
              <a:t>Posts REST API</a:t>
            </a:r>
          </a:p>
          <a:p>
            <a:pPr lvl="1"/>
            <a:r>
              <a:rPr lang="en-IN" b="1" dirty="0"/>
              <a:t>Retrieve all posts for a User</a:t>
            </a:r>
          </a:p>
          <a:p>
            <a:pPr lvl="2"/>
            <a:r>
              <a:rPr lang="en-IN" dirty="0"/>
              <a:t>GET /users/{id}/posts</a:t>
            </a:r>
          </a:p>
          <a:p>
            <a:pPr lvl="1"/>
            <a:r>
              <a:rPr lang="en-IN" b="1" dirty="0"/>
              <a:t>Create a post for a User</a:t>
            </a:r>
          </a:p>
          <a:p>
            <a:pPr lvl="2"/>
            <a:r>
              <a:rPr lang="en-IN" dirty="0"/>
              <a:t>POST /users/{id}/posts</a:t>
            </a:r>
          </a:p>
          <a:p>
            <a:pPr lvl="1"/>
            <a:r>
              <a:rPr lang="en-IN" b="1" dirty="0"/>
              <a:t>Retrieve details of a post</a:t>
            </a:r>
          </a:p>
          <a:p>
            <a:pPr lvl="2"/>
            <a:r>
              <a:rPr lang="en-IN" dirty="0"/>
              <a:t>GET /users/{id}/posts/{</a:t>
            </a:r>
            <a:r>
              <a:rPr lang="en-IN" dirty="0" err="1"/>
              <a:t>post_id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0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</a:t>
            </a:r>
            <a:r>
              <a:rPr lang="en-IN" b="1" dirty="0" smtClean="0"/>
              <a:t>Core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Spring Container </a:t>
            </a:r>
            <a:r>
              <a:rPr lang="en-US" dirty="0" smtClean="0"/>
              <a:t>vs </a:t>
            </a:r>
            <a:r>
              <a:rPr lang="en-US" b="1" dirty="0" smtClean="0"/>
              <a:t>Spring Context </a:t>
            </a:r>
            <a:r>
              <a:rPr lang="en-US" dirty="0" smtClean="0"/>
              <a:t>vs </a:t>
            </a:r>
            <a:r>
              <a:rPr lang="en-US" b="1" dirty="0" smtClean="0"/>
              <a:t>IOC Container </a:t>
            </a:r>
            <a:r>
              <a:rPr lang="en-US" dirty="0" smtClean="0"/>
              <a:t>vs </a:t>
            </a:r>
            <a:r>
              <a:rPr lang="en-US" b="1" dirty="0" smtClean="0"/>
              <a:t>Application Context</a:t>
            </a:r>
            <a:endParaRPr lang="en-US" dirty="0" smtClean="0"/>
          </a:p>
          <a:p>
            <a:r>
              <a:rPr lang="en-US" b="1" dirty="0" smtClean="0"/>
              <a:t>Java</a:t>
            </a:r>
            <a:r>
              <a:rPr lang="en-US" dirty="0" smtClean="0"/>
              <a:t> Bean vs </a:t>
            </a:r>
            <a:r>
              <a:rPr lang="en-US" b="1" dirty="0" smtClean="0"/>
              <a:t>Spring</a:t>
            </a:r>
            <a:r>
              <a:rPr lang="en-US" dirty="0" smtClean="0"/>
              <a:t> Bean </a:t>
            </a:r>
          </a:p>
          <a:p>
            <a:r>
              <a:rPr lang="en-US" dirty="0" smtClean="0"/>
              <a:t>How can I list all beans managed by Spring Framework? </a:t>
            </a:r>
          </a:p>
          <a:p>
            <a:r>
              <a:rPr lang="en-US" dirty="0" smtClean="0"/>
              <a:t>What if </a:t>
            </a:r>
            <a:r>
              <a:rPr lang="en-US" b="1" dirty="0" smtClean="0"/>
              <a:t>multiple matching </a:t>
            </a:r>
            <a:r>
              <a:rPr lang="en-US" dirty="0" smtClean="0"/>
              <a:t>beans are available?</a:t>
            </a:r>
          </a:p>
          <a:p>
            <a:r>
              <a:rPr lang="en-US" dirty="0"/>
              <a:t>Spring is managing objects and performing auto-wiring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aren't we writing the code to create objects?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 we get Spring to create objects for us?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Spring really making things easy?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3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Social Media </a:t>
            </a:r>
            <a:r>
              <a:rPr lang="en-IN" b="1" dirty="0" smtClean="0"/>
              <a:t>Application Hands-On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Security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92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Dispatcher Servlet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29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Dispatcher Servlet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DispatcherServlet</a:t>
            </a:r>
            <a:r>
              <a:rPr lang="en-US" sz="1400" dirty="0"/>
              <a:t> acts as the </a:t>
            </a:r>
            <a:r>
              <a:rPr lang="en-US" sz="1400" b="1" dirty="0"/>
              <a:t>Front Controller</a:t>
            </a:r>
            <a:r>
              <a:rPr lang="en-US" sz="1400" dirty="0"/>
              <a:t> for Spring-based web applications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Any request is going to come into our </a:t>
            </a:r>
            <a:r>
              <a:rPr lang="en-US" sz="1400" dirty="0" smtClean="0"/>
              <a:t>website, </a:t>
            </a:r>
            <a:r>
              <a:rPr lang="en-US" sz="1400" dirty="0"/>
              <a:t>the front controller is going to stand in front and is going to accept all the </a:t>
            </a:r>
            <a:r>
              <a:rPr lang="en-US" sz="1400" dirty="0" smtClean="0"/>
              <a:t>requests</a:t>
            </a:r>
          </a:p>
          <a:p>
            <a:r>
              <a:rPr lang="en-US" sz="1400" dirty="0" smtClean="0"/>
              <a:t>Once </a:t>
            </a:r>
            <a:r>
              <a:rPr lang="en-US" sz="1400" dirty="0"/>
              <a:t>the front controller accepts that request then this is the job of the front controller that it will make a decision that who is the right controller to handle that </a:t>
            </a:r>
            <a:r>
              <a:rPr lang="en-US" sz="1400" dirty="0" smtClean="0"/>
              <a:t>request.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852" y="3621963"/>
            <a:ext cx="3867418" cy="2730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50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Dispatcher Servlet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9" y="2760617"/>
            <a:ext cx="4159832" cy="2863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03" y="2760617"/>
            <a:ext cx="3735350" cy="2863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323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Interview Questions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625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2AAE7-E91D-1DA8-FE73-040C4BD4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Interview Questions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B017A-1BE6-F722-CC96-5B8BB513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/>
              <a:t>What is the Spring Framework, and why is it popular in Java development?</a:t>
            </a:r>
          </a:p>
          <a:p>
            <a:r>
              <a:rPr lang="en-US" sz="1900" dirty="0"/>
              <a:t>Explain the key components of the Spring Framework.</a:t>
            </a:r>
          </a:p>
          <a:p>
            <a:r>
              <a:rPr lang="en-US" sz="1900" dirty="0"/>
              <a:t>What are the core modules of the Spring Framework, and how do they interact?</a:t>
            </a:r>
          </a:p>
          <a:p>
            <a:r>
              <a:rPr lang="en-US" sz="1900" dirty="0"/>
              <a:t>What is Inversion of Control (IoC) in the context of the Spring Framework?</a:t>
            </a:r>
          </a:p>
          <a:p>
            <a:r>
              <a:rPr lang="en-US" sz="1900" dirty="0"/>
              <a:t>Explain the benefits of using Dependency Injection (DI) in Spring.</a:t>
            </a:r>
          </a:p>
          <a:p>
            <a:r>
              <a:rPr lang="en-US" sz="1900" dirty="0"/>
              <a:t>Compare Constructor Injection and Setter Injection in Spring. When would you use one over the other?</a:t>
            </a:r>
          </a:p>
          <a:p>
            <a:r>
              <a:rPr lang="en-US" sz="1900" dirty="0"/>
              <a:t>What is a Spring Bean, and how do you define it in a Spring application?</a:t>
            </a:r>
          </a:p>
          <a:p>
            <a:r>
              <a:rPr lang="en-US" sz="1900" dirty="0"/>
              <a:t>Differentiate between Singleton and Prototype scope for Spring Beans.</a:t>
            </a:r>
          </a:p>
          <a:p>
            <a:r>
              <a:rPr lang="en-US" sz="1900" dirty="0"/>
              <a:t>What is the purpose of the @Component annotation in Spring, and how is it related to Spring Beans?</a:t>
            </a:r>
          </a:p>
          <a:p>
            <a:r>
              <a:rPr lang="en-US" sz="1900" dirty="0"/>
              <a:t>Describe the two types of Spring containers and their roles in a Spring application.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7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2AAE7-E91D-1DA8-FE73-040C4BD4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Interview Questions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B017A-1BE6-F722-CC96-5B8BB513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difference between the </a:t>
            </a:r>
            <a:r>
              <a:rPr lang="en-US" dirty="0" err="1"/>
              <a:t>BeanFactory</a:t>
            </a:r>
            <a:r>
              <a:rPr lang="en-US" dirty="0"/>
              <a:t> and </a:t>
            </a:r>
            <a:r>
              <a:rPr lang="en-US" dirty="0" err="1"/>
              <a:t>ApplicationContext</a:t>
            </a:r>
            <a:r>
              <a:rPr lang="en-US" dirty="0"/>
              <a:t> in Spring?</a:t>
            </a:r>
          </a:p>
          <a:p>
            <a:r>
              <a:rPr lang="en-US" dirty="0"/>
              <a:t>Explain the differences between a JavaBean, a POJO (Plain Old Java Object), and a Spring Bean. When is it appropriate to use each of these types in a Spring application?</a:t>
            </a:r>
          </a:p>
          <a:p>
            <a:r>
              <a:rPr lang="en-US" dirty="0"/>
              <a:t>What is auto-wiring in Spring, and how does it simplify bean configuration?</a:t>
            </a:r>
          </a:p>
          <a:p>
            <a:r>
              <a:rPr lang="en-US" dirty="0"/>
              <a:t>List and explain the different auto-wiring modes supported by Spring.</a:t>
            </a:r>
          </a:p>
          <a:p>
            <a:r>
              <a:rPr lang="en-US" dirty="0"/>
              <a:t>How does Spring achieve Inversion of Control (IoC) in its container?</a:t>
            </a:r>
          </a:p>
          <a:p>
            <a:r>
              <a:rPr lang="en-US" dirty="0"/>
              <a:t>Explain the role of the Spring IoC container in managing beans and their dependencies.</a:t>
            </a:r>
          </a:p>
          <a:p>
            <a:r>
              <a:rPr lang="en-US" dirty="0"/>
              <a:t>What are the various ways to configure Spring IoC, including XML configuration and Java-based configuration?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9191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2AAE7-E91D-1DA8-FE73-040C4BD4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Interview Questions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B017A-1BE6-F722-CC96-5B8BB513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is lazy initialization in the context of Spring beans, and why is it used?</a:t>
            </a:r>
          </a:p>
          <a:p>
            <a:r>
              <a:rPr lang="en-US" dirty="0"/>
              <a:t>How do you enable lazy initialization for a bean in Spring?</a:t>
            </a:r>
          </a:p>
          <a:p>
            <a:r>
              <a:rPr lang="en-US" dirty="0"/>
              <a:t>What are the advantages and potential drawbacks of using lazy initialization for beans in a Spring application?</a:t>
            </a:r>
          </a:p>
          <a:p>
            <a:r>
              <a:rPr lang="en-US" dirty="0"/>
              <a:t>Explain the different bean scopes available in Spring, and when would you use each one?</a:t>
            </a:r>
          </a:p>
          <a:p>
            <a:r>
              <a:rPr lang="en-US" dirty="0"/>
              <a:t>What is the default scope for Spring beans, and how does it differ from other scopes?</a:t>
            </a:r>
          </a:p>
          <a:p>
            <a:r>
              <a:rPr lang="en-US" dirty="0"/>
              <a:t>How do you define a custom bean scope in a Spring application?</a:t>
            </a:r>
          </a:p>
          <a:p>
            <a:r>
              <a:rPr lang="en-US" dirty="0"/>
              <a:t>Discuss the use cases for singleton and prototype scopes in Spring.</a:t>
            </a:r>
          </a:p>
          <a:p>
            <a:r>
              <a:rPr lang="en-US" dirty="0"/>
              <a:t>What are Spring stereotype annotations, and what is their purpose?</a:t>
            </a:r>
          </a:p>
          <a:p>
            <a:r>
              <a:rPr lang="en-US" dirty="0"/>
              <a:t>List and explain the commonly used stereotype annotations in Spring.</a:t>
            </a:r>
          </a:p>
          <a:p>
            <a:r>
              <a:rPr lang="en-US" dirty="0"/>
              <a:t>How does the @Component annotation differ from the @Service, @Repository, and @Controller annotations?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9594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Assignments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705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Spring Container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Spring Container: </a:t>
            </a:r>
            <a:r>
              <a:rPr lang="en-US" dirty="0" smtClean="0"/>
              <a:t>Manages Spring beans &amp; their lifecycle </a:t>
            </a:r>
          </a:p>
          <a:p>
            <a:pPr lvl="1"/>
            <a:r>
              <a:rPr lang="en-US" b="1" dirty="0" smtClean="0"/>
              <a:t>Bean Factory: </a:t>
            </a:r>
            <a:r>
              <a:rPr lang="en-US" dirty="0" smtClean="0"/>
              <a:t>Basic Spring Container </a:t>
            </a:r>
          </a:p>
          <a:p>
            <a:pPr lvl="1"/>
            <a:r>
              <a:rPr lang="en-US" b="1" dirty="0" smtClean="0"/>
              <a:t>Application Context: </a:t>
            </a:r>
            <a:r>
              <a:rPr lang="en-US" dirty="0" smtClean="0"/>
              <a:t>Advanced Spring Container with enterprise-specific features </a:t>
            </a:r>
          </a:p>
          <a:p>
            <a:pPr lvl="2"/>
            <a:r>
              <a:rPr lang="en-US" dirty="0" smtClean="0"/>
              <a:t>Easy to use in web applications </a:t>
            </a:r>
          </a:p>
          <a:p>
            <a:pPr lvl="2"/>
            <a:r>
              <a:rPr lang="en-US" dirty="0" smtClean="0"/>
              <a:t>Easy internationalization </a:t>
            </a:r>
          </a:p>
          <a:p>
            <a:pPr lvl="2"/>
            <a:r>
              <a:rPr lang="en-US" dirty="0" smtClean="0"/>
              <a:t>Easy integration with Spring AOP</a:t>
            </a:r>
          </a:p>
          <a:p>
            <a:r>
              <a:rPr lang="en-US" b="1" dirty="0" smtClean="0"/>
              <a:t>Which one to use</a:t>
            </a:r>
          </a:p>
          <a:p>
            <a:pPr lvl="1"/>
            <a:r>
              <a:rPr lang="en-US" dirty="0" smtClean="0"/>
              <a:t> Most enterprise applications use Application Context Recommended for web applications, web services - REST API and </a:t>
            </a:r>
            <a:r>
              <a:rPr lang="en-US" dirty="0" err="1" smtClean="0"/>
              <a:t>microservices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6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98EC12-2BE4-F574-4254-2678B1E6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Assignments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480BE6-8FA0-3C5C-5272-F840EE4C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Assignment 1: Spring XML Configuration</a:t>
            </a:r>
          </a:p>
          <a:p>
            <a:pPr marL="0" indent="0">
              <a:buNone/>
            </a:pPr>
            <a:r>
              <a:rPr lang="en-US" sz="1400" b="1" dirty="0"/>
              <a:t>Objective</a:t>
            </a:r>
            <a:r>
              <a:rPr lang="en-US" sz="1400" dirty="0"/>
              <a:t>: Create a simple Spring application using XML-based configuration.</a:t>
            </a:r>
          </a:p>
          <a:p>
            <a:pPr marL="0" indent="0">
              <a:buNone/>
            </a:pPr>
            <a:r>
              <a:rPr lang="en-US" sz="1400" b="1" dirty="0"/>
              <a:t>Instructions</a:t>
            </a:r>
            <a:r>
              <a:rPr lang="en-US" sz="1400" dirty="0"/>
              <a:t>:</a:t>
            </a:r>
          </a:p>
          <a:p>
            <a:r>
              <a:rPr lang="en-US" sz="1400" dirty="0"/>
              <a:t>Set up a Maven or Gradle project with Spring Framework dependencies.</a:t>
            </a:r>
          </a:p>
          <a:p>
            <a:r>
              <a:rPr lang="en-US" sz="1400" dirty="0"/>
              <a:t>Define a Student class with properties like name and age.</a:t>
            </a:r>
          </a:p>
          <a:p>
            <a:r>
              <a:rPr lang="en-US" sz="1400" dirty="0"/>
              <a:t>Create an XML configuration file to define a Spring Bean for the Student class.</a:t>
            </a:r>
          </a:p>
          <a:p>
            <a:r>
              <a:rPr lang="en-US" sz="1400" dirty="0"/>
              <a:t>Create a Java class to load the Spring configuration using </a:t>
            </a:r>
            <a:r>
              <a:rPr lang="en-US" sz="1400" dirty="0" err="1"/>
              <a:t>ClassPathXmlApplicationContext</a:t>
            </a:r>
            <a:r>
              <a:rPr lang="en-US" sz="1400" dirty="0"/>
              <a:t> and retrieve the Student Bean.</a:t>
            </a:r>
          </a:p>
          <a:p>
            <a:r>
              <a:rPr lang="en-US" sz="1400" dirty="0"/>
              <a:t>Print the details of the Student Bean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1878598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98EC12-2BE4-F574-4254-2678B1E6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Assignments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480BE6-8FA0-3C5C-5272-F840EE4C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Assignment 2: Annotation-Based Configuration</a:t>
            </a:r>
          </a:p>
          <a:p>
            <a:pPr marL="0" indent="0">
              <a:buNone/>
            </a:pPr>
            <a:r>
              <a:rPr lang="en-US" sz="1400" b="1" dirty="0"/>
              <a:t>Objective</a:t>
            </a:r>
            <a:r>
              <a:rPr lang="en-US" sz="1400" dirty="0"/>
              <a:t>: Build a Spring application using annotation-based configuration.</a:t>
            </a:r>
          </a:p>
          <a:p>
            <a:pPr marL="0" indent="0">
              <a:buNone/>
            </a:pPr>
            <a:r>
              <a:rPr lang="en-US" sz="1400" b="1" dirty="0"/>
              <a:t>Instructions</a:t>
            </a:r>
            <a:r>
              <a:rPr lang="en-US" sz="1400" dirty="0"/>
              <a:t>:</a:t>
            </a:r>
          </a:p>
          <a:p>
            <a:r>
              <a:rPr lang="en-US" sz="1400" dirty="0"/>
              <a:t>Set up a Maven or Gradle project with Spring Framework dependencies.</a:t>
            </a:r>
          </a:p>
          <a:p>
            <a:r>
              <a:rPr lang="en-US" sz="1400" dirty="0"/>
              <a:t>Define a Teacher class with properties like name and subject.</a:t>
            </a:r>
          </a:p>
          <a:p>
            <a:r>
              <a:rPr lang="en-US" sz="1400" dirty="0"/>
              <a:t>Use annotations like @Component, @Autowired, and @Configuration to configure Spring Beans for the Teacher class.</a:t>
            </a:r>
          </a:p>
          <a:p>
            <a:r>
              <a:rPr lang="en-US" sz="1400" dirty="0"/>
              <a:t>Create a Java class with a main method to create a Spring </a:t>
            </a:r>
            <a:r>
              <a:rPr lang="en-US" sz="1400" dirty="0" err="1"/>
              <a:t>ApplicationContext</a:t>
            </a:r>
            <a:r>
              <a:rPr lang="en-US" sz="1400" dirty="0"/>
              <a:t> and retrieve the Teacher Bean.</a:t>
            </a:r>
          </a:p>
          <a:p>
            <a:r>
              <a:rPr lang="en-US" sz="1400" dirty="0"/>
              <a:t>Print the details of the Teacher Bean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19740889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98EC12-2BE4-F574-4254-2678B1E6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Assignments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480BE6-8FA0-3C5C-5272-F840EE4C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Assignment 3: Dependency Injection</a:t>
            </a:r>
          </a:p>
          <a:p>
            <a:pPr marL="0" indent="0">
              <a:buNone/>
            </a:pPr>
            <a:r>
              <a:rPr lang="en-US" sz="1400" b="1" dirty="0"/>
              <a:t>Objective</a:t>
            </a:r>
            <a:r>
              <a:rPr lang="en-US" sz="1400" dirty="0"/>
              <a:t>: Implement Dependency Injection in a Spring application.</a:t>
            </a:r>
          </a:p>
          <a:p>
            <a:pPr marL="0" indent="0">
              <a:buNone/>
            </a:pPr>
            <a:r>
              <a:rPr lang="en-US" sz="1400" b="1" dirty="0"/>
              <a:t>Instructions</a:t>
            </a:r>
            <a:r>
              <a:rPr lang="en-US" sz="1400" dirty="0"/>
              <a:t>:</a:t>
            </a:r>
          </a:p>
          <a:p>
            <a:r>
              <a:rPr lang="en-US" sz="1400" dirty="0"/>
              <a:t>Set up a Maven or Gradle project with Spring Framework dependencies.</a:t>
            </a:r>
          </a:p>
          <a:p>
            <a:r>
              <a:rPr lang="en-US" sz="1400" dirty="0"/>
              <a:t>Create a Course class with properties like name and duration.</a:t>
            </a:r>
          </a:p>
          <a:p>
            <a:r>
              <a:rPr lang="en-US" sz="1400" dirty="0"/>
              <a:t>Define two different types of Teacher classes with different specializations.</a:t>
            </a:r>
          </a:p>
          <a:p>
            <a:r>
              <a:rPr lang="en-US" sz="1400" dirty="0"/>
              <a:t>Use constructor injection to inject the appropriate Teacher into the Course class.</a:t>
            </a:r>
          </a:p>
          <a:p>
            <a:r>
              <a:rPr lang="en-US" sz="1400" dirty="0"/>
              <a:t>Configure the Spring Beans and injections either through XML or annotations.</a:t>
            </a:r>
          </a:p>
          <a:p>
            <a:r>
              <a:rPr lang="en-US" sz="1400" dirty="0"/>
              <a:t>Create a Java class to load the Spring configuration and retrieve the Course Bean.</a:t>
            </a:r>
          </a:p>
          <a:p>
            <a:r>
              <a:rPr lang="en-US" sz="1400" dirty="0"/>
              <a:t>Print the details of the Course Bean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19333197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 &amp; 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1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9404</TotalTime>
  <Words>4903</Words>
  <Application>Microsoft Office PowerPoint</Application>
  <PresentationFormat>Widescreen</PresentationFormat>
  <Paragraphs>657</Paragraphs>
  <Slides>93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Arial</vt:lpstr>
      <vt:lpstr>Calibri</vt:lpstr>
      <vt:lpstr>JetBrains Mono</vt:lpstr>
      <vt:lpstr>Trebuchet MS</vt:lpstr>
      <vt:lpstr>Wingdings</vt:lpstr>
      <vt:lpstr>Wingdings 3</vt:lpstr>
      <vt:lpstr>Facet</vt:lpstr>
      <vt:lpstr>Spring's Secrets Unveiled: Mastering the Art of Spring &amp; Spring Boot</vt:lpstr>
      <vt:lpstr>Agenda</vt:lpstr>
      <vt:lpstr>Why Spring Framework</vt:lpstr>
      <vt:lpstr>Core Features of Spring Framework</vt:lpstr>
      <vt:lpstr>Tight Coupling and Loose Coupling Hands-on</vt:lpstr>
      <vt:lpstr>Spring Beans</vt:lpstr>
      <vt:lpstr>Creating Spring Beans Hands-On</vt:lpstr>
      <vt:lpstr>Understanding Core Components</vt:lpstr>
      <vt:lpstr>Spring Container</vt:lpstr>
      <vt:lpstr>Java Bean vs POJO vs Spring Bean</vt:lpstr>
      <vt:lpstr>POJO vs Java Bean Vs Spring Bean Hands-On</vt:lpstr>
      <vt:lpstr>Dependency Injection Types</vt:lpstr>
      <vt:lpstr>Dependency Injection Hands-On</vt:lpstr>
      <vt:lpstr>Pizza App With Dependency Injection</vt:lpstr>
      <vt:lpstr>Basic Spring Annotations</vt:lpstr>
      <vt:lpstr>Basic Annotations</vt:lpstr>
      <vt:lpstr>Auto-Wring In Spring</vt:lpstr>
      <vt:lpstr>Auto-wiring</vt:lpstr>
      <vt:lpstr>Auto-wiring In Depth</vt:lpstr>
      <vt:lpstr>Auto-Wring Hands-On</vt:lpstr>
      <vt:lpstr>IOC vs DI</vt:lpstr>
      <vt:lpstr>Spring IoC </vt:lpstr>
      <vt:lpstr>Spring Dependency Injection </vt:lpstr>
      <vt:lpstr>Spring IoC vs Dependency Injection </vt:lpstr>
      <vt:lpstr>Lazy vs Eager Initialization </vt:lpstr>
      <vt:lpstr>Lazy Initialization of Spring Beans</vt:lpstr>
      <vt:lpstr>Spring Bean Scopes </vt:lpstr>
      <vt:lpstr>Spring Bean Scopes </vt:lpstr>
      <vt:lpstr>Singleton vs Prototype Bean Scopes</vt:lpstr>
      <vt:lpstr>Spring Bean Scopes Hands-On</vt:lpstr>
      <vt:lpstr>Annotations vs XML Configuration Hands-On</vt:lpstr>
      <vt:lpstr>Stereotype Annotations</vt:lpstr>
      <vt:lpstr>Spring Stereotype Annotations</vt:lpstr>
      <vt:lpstr>Quick Recap Of Important Spring Annotations </vt:lpstr>
      <vt:lpstr>Important Spring Annotations</vt:lpstr>
      <vt:lpstr>Important Spring Annotations</vt:lpstr>
      <vt:lpstr>Quick Recap of Important Spring Concepts</vt:lpstr>
      <vt:lpstr>Important Spring Concepts</vt:lpstr>
      <vt:lpstr>Spring Big Picture - Framework, Modules and Projects</vt:lpstr>
      <vt:lpstr>Spring Hierarchy</vt:lpstr>
      <vt:lpstr>Spring Framework and Modules</vt:lpstr>
      <vt:lpstr>Spring Projects</vt:lpstr>
      <vt:lpstr>Spring Ecosystem</vt:lpstr>
      <vt:lpstr>Spring Data Access Hands-On</vt:lpstr>
      <vt:lpstr>Spring Data Access Hands-On</vt:lpstr>
      <vt:lpstr>Spring Data Access With Hibernate Hands-On</vt:lpstr>
      <vt:lpstr>Spring Data Access With Hibernate</vt:lpstr>
      <vt:lpstr>Spring Data JPA Hands-On</vt:lpstr>
      <vt:lpstr>Spring Data JPA Auto-Configuration</vt:lpstr>
      <vt:lpstr>Steps to learn Spring JDBC, JPA and Spring Data JPA</vt:lpstr>
      <vt:lpstr>JDBC to Spring JDBC to JPA to Spring Data JPA </vt:lpstr>
      <vt:lpstr>World Before Spring Boot! </vt:lpstr>
      <vt:lpstr>World Before Spring Boot! </vt:lpstr>
      <vt:lpstr>World Before Spring Boot! </vt:lpstr>
      <vt:lpstr>World Before Spring Boot - 1 - Dependency Management </vt:lpstr>
      <vt:lpstr>World Before Spring Boot - 2 - web.xml</vt:lpstr>
      <vt:lpstr>World Before Spring Boot - 3 - Spring Configuration </vt:lpstr>
      <vt:lpstr>World Before Spring Boot - 4 - NFRs </vt:lpstr>
      <vt:lpstr>World Before Spring Boot! </vt:lpstr>
      <vt:lpstr>Spring Boot</vt:lpstr>
      <vt:lpstr>Features Of Spring Boot</vt:lpstr>
      <vt:lpstr>Power of Spring Boot</vt:lpstr>
      <vt:lpstr>Spring Boot Hands-On</vt:lpstr>
      <vt:lpstr>Simple REST API with Spring Boot</vt:lpstr>
      <vt:lpstr>Spring Boot Starter Projects</vt:lpstr>
      <vt:lpstr>Spring Boot Auto Configuration</vt:lpstr>
      <vt:lpstr>@SpringBootApplication</vt:lpstr>
      <vt:lpstr>Build Faster with Spring Boot DevTools</vt:lpstr>
      <vt:lpstr>Simplify Deployment with Spring Boot Embedded Servers</vt:lpstr>
      <vt:lpstr>Spring Boot vs Spring MVC vs Spring</vt:lpstr>
      <vt:lpstr>Spring and Spring Boot</vt:lpstr>
      <vt:lpstr>Spring REST API Implementation</vt:lpstr>
      <vt:lpstr>How does Web work?</vt:lpstr>
      <vt:lpstr>HOW to build a great REST API?</vt:lpstr>
      <vt:lpstr>What's Happening in the Background?</vt:lpstr>
      <vt:lpstr>Request Methods for REST API</vt:lpstr>
      <vt:lpstr>Response Status for REST API</vt:lpstr>
      <vt:lpstr>Social Media Application REST API</vt:lpstr>
      <vt:lpstr>Social Media Application - Resources &amp; Methods</vt:lpstr>
      <vt:lpstr>Social Media Application Hands-On</vt:lpstr>
      <vt:lpstr>Spring Security</vt:lpstr>
      <vt:lpstr>Spring Dispatcher Servlet</vt:lpstr>
      <vt:lpstr>Dispatcher Servlet</vt:lpstr>
      <vt:lpstr>Spring Dispatcher Servlet</vt:lpstr>
      <vt:lpstr>Spring Interview Questions</vt:lpstr>
      <vt:lpstr>Spring Interview Questions</vt:lpstr>
      <vt:lpstr>Spring Interview Questions</vt:lpstr>
      <vt:lpstr>Spring Interview Questions</vt:lpstr>
      <vt:lpstr>Spring Assignments</vt:lpstr>
      <vt:lpstr>Spring Assignments</vt:lpstr>
      <vt:lpstr>Spring Assignments</vt:lpstr>
      <vt:lpstr>Spring Assignments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Ashok, Bharath</dc:creator>
  <cp:lastModifiedBy>Ashok, Bharath</cp:lastModifiedBy>
  <cp:revision>215</cp:revision>
  <dcterms:created xsi:type="dcterms:W3CDTF">2023-09-25T02:56:44Z</dcterms:created>
  <dcterms:modified xsi:type="dcterms:W3CDTF">2024-01-23T14:54:01Z</dcterms:modified>
</cp:coreProperties>
</file>