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mi Ravi" initials="LR" lastIdx="1" clrIdx="0">
    <p:extLst>
      <p:ext uri="{19B8F6BF-5375-455C-9EA6-DF929625EA0E}">
        <p15:presenceInfo xmlns:p15="http://schemas.microsoft.com/office/powerpoint/2012/main" userId="f56e78e71b1d79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B39F8-F982-48B5-BFE5-BA740248463D}" type="datetimeFigureOut">
              <a:rPr lang="en-IN" smtClean="0"/>
              <a:t>07-02-2020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7689C-D22E-4B0A-9540-11C4602043DA}" type="slidenum">
              <a:rPr lang="en-IN" smtClean="0"/>
              <a:t>‹#›</a:t>
            </a:fld>
            <a:endParaRPr lang="en-IN"/>
          </a:p>
        </p:txBody>
      </p:sp>
    </p:spTree>
    <p:extLst>
      <p:ext uri="{BB962C8B-B14F-4D97-AF65-F5344CB8AC3E}">
        <p14:creationId xmlns:p14="http://schemas.microsoft.com/office/powerpoint/2010/main" val="2224793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88E9-B78F-4D52-9609-4818FAD17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120EF7-8598-4465-B450-347CE1840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087BFF-8E3A-4B8A-9545-8BE3615F87F3}"/>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5" name="Footer Placeholder 4">
            <a:extLst>
              <a:ext uri="{FF2B5EF4-FFF2-40B4-BE49-F238E27FC236}">
                <a16:creationId xmlns:a16="http://schemas.microsoft.com/office/drawing/2014/main" id="{2E4E654A-637F-4A24-9C45-89212E495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B20B0-4E4C-49E1-B2B1-F8A42D3CE7F1}"/>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126917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09F8-6775-4554-9F71-2F8F6FECE3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093184-FC9C-4B77-B823-4465B5AF9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B3092-6633-4978-A7EC-11EF92F3CE6F}"/>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5" name="Footer Placeholder 4">
            <a:extLst>
              <a:ext uri="{FF2B5EF4-FFF2-40B4-BE49-F238E27FC236}">
                <a16:creationId xmlns:a16="http://schemas.microsoft.com/office/drawing/2014/main" id="{4BD66528-27CE-44F4-B5C9-956698A4D3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3C0C6-B290-44ED-B8A2-25F839DF02B1}"/>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75345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06CB5-AB59-471F-9F73-B3DA3373CF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1C2D4-A905-4D38-AF20-DA7D70719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FCBD4-852B-406C-9D20-344273EDE840}"/>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5" name="Footer Placeholder 4">
            <a:extLst>
              <a:ext uri="{FF2B5EF4-FFF2-40B4-BE49-F238E27FC236}">
                <a16:creationId xmlns:a16="http://schemas.microsoft.com/office/drawing/2014/main" id="{7DE78946-BC1C-42D6-8201-6C6A28D8C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A8A59-5DC9-45C8-ACCE-5F391EA45DC1}"/>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144228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3920-CDF9-41DD-9F5E-25D8332CA8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D5651A-1F1E-484C-B959-CAF5E3D75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CC8AD8-975A-4752-A78F-455DB9D21FFB}"/>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5" name="Footer Placeholder 4">
            <a:extLst>
              <a:ext uri="{FF2B5EF4-FFF2-40B4-BE49-F238E27FC236}">
                <a16:creationId xmlns:a16="http://schemas.microsoft.com/office/drawing/2014/main" id="{E69C029E-94C1-4C03-B30B-13D01F0DE6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535FB-8B0D-4A40-BA9D-2F8993A84D8C}"/>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65342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C5B7-F5BF-4D65-BCEB-11D565F7F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564878-A612-4DEC-883D-CC1BFAF07B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9E89B-F0B5-43D5-84F1-2F2F2CAF5A2C}"/>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5" name="Footer Placeholder 4">
            <a:extLst>
              <a:ext uri="{FF2B5EF4-FFF2-40B4-BE49-F238E27FC236}">
                <a16:creationId xmlns:a16="http://schemas.microsoft.com/office/drawing/2014/main" id="{FA6B9610-53C9-4EAE-8714-2FA97150A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81398-B04E-4A6F-B961-57AC879C288B}"/>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23685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81A7-8A4C-422D-8D09-F44A6ABADF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1DAAFB-A963-4E94-B082-63C4CBEC9E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A9DA9C-3EA1-4E1B-B4BA-18E7F97B42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7A2C11-766B-42BF-96E4-2AB443F1F06A}"/>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6" name="Footer Placeholder 5">
            <a:extLst>
              <a:ext uri="{FF2B5EF4-FFF2-40B4-BE49-F238E27FC236}">
                <a16:creationId xmlns:a16="http://schemas.microsoft.com/office/drawing/2014/main" id="{631B5A15-EFF0-4448-AA5F-8AF9C9104A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32DD2-92BD-46B5-9595-19CC55C98AAB}"/>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374005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F668-B6DE-4240-9D73-2B4660DB9D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00C3CB-948E-42EA-B0B0-9063FAA3B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F3CBB3-B941-46DF-A63A-99D2D3B54A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01FD43-82FA-4555-B217-8C9679B7A3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5AD85-44CB-4563-A0FD-8C7322B1A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7C4AA3-EAAE-48C3-90BF-7006BF02B708}"/>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8" name="Footer Placeholder 7">
            <a:extLst>
              <a:ext uri="{FF2B5EF4-FFF2-40B4-BE49-F238E27FC236}">
                <a16:creationId xmlns:a16="http://schemas.microsoft.com/office/drawing/2014/main" id="{8D6F896F-2DCB-4DCD-8BC2-6AC7D0A7DA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F191AB-5EDC-48EF-A907-28F31C230B4F}"/>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336431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0D6A-B6EB-45CB-9065-24BCC9F280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822521-4303-4673-BD57-59C5FE40F494}"/>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4" name="Footer Placeholder 3">
            <a:extLst>
              <a:ext uri="{FF2B5EF4-FFF2-40B4-BE49-F238E27FC236}">
                <a16:creationId xmlns:a16="http://schemas.microsoft.com/office/drawing/2014/main" id="{21F626EB-6A3F-4454-93F7-68120A3B20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5DE317-C177-459F-B99E-C4791B45EC26}"/>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177049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3BC45F-F857-4579-8192-B66BF5F6E650}"/>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3" name="Footer Placeholder 2">
            <a:extLst>
              <a:ext uri="{FF2B5EF4-FFF2-40B4-BE49-F238E27FC236}">
                <a16:creationId xmlns:a16="http://schemas.microsoft.com/office/drawing/2014/main" id="{ED1CFAD4-A354-428E-A42C-D078F7A4E3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00FF35-4B21-49C9-A3B2-D00EC985C762}"/>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244496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538-2805-4C74-985A-41E8E75A0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B0139-4708-49CA-822B-5AC3BA83A6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10FA8A-A40A-464C-AA8E-C071CA735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2A299-5E1B-4214-9501-7A797308AF07}"/>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6" name="Footer Placeholder 5">
            <a:extLst>
              <a:ext uri="{FF2B5EF4-FFF2-40B4-BE49-F238E27FC236}">
                <a16:creationId xmlns:a16="http://schemas.microsoft.com/office/drawing/2014/main" id="{F990E80C-B500-4FFF-BE03-EACA738A1C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1C1EBC-9C0F-4CFE-98D1-20BD78EFDD4F}"/>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133449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7407-B6F4-4997-B6F1-0B0499594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F83BE2-D2E9-4687-A1AC-E42E49B3A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8EA1DE-685E-472C-9E50-C11CAC02D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4C82F-12FB-4214-800F-31B97A5AB42F}"/>
              </a:ext>
            </a:extLst>
          </p:cNvPr>
          <p:cNvSpPr>
            <a:spLocks noGrp="1"/>
          </p:cNvSpPr>
          <p:nvPr>
            <p:ph type="dt" sz="half" idx="10"/>
          </p:nvPr>
        </p:nvSpPr>
        <p:spPr/>
        <p:txBody>
          <a:bodyPr/>
          <a:lstStyle/>
          <a:p>
            <a:fld id="{A1191372-E75C-4BE9-B024-F709E3086448}" type="datetimeFigureOut">
              <a:rPr lang="en-IN" smtClean="0"/>
              <a:t>07-02-2020</a:t>
            </a:fld>
            <a:endParaRPr lang="en-IN"/>
          </a:p>
        </p:txBody>
      </p:sp>
      <p:sp>
        <p:nvSpPr>
          <p:cNvPr id="6" name="Footer Placeholder 5">
            <a:extLst>
              <a:ext uri="{FF2B5EF4-FFF2-40B4-BE49-F238E27FC236}">
                <a16:creationId xmlns:a16="http://schemas.microsoft.com/office/drawing/2014/main" id="{260A4BF4-04FB-46BE-B403-C47E909A9A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66792-4713-4604-88EE-F96D3C3DD899}"/>
              </a:ext>
            </a:extLst>
          </p:cNvPr>
          <p:cNvSpPr>
            <a:spLocks noGrp="1"/>
          </p:cNvSpPr>
          <p:nvPr>
            <p:ph type="sldNum" sz="quarter" idx="12"/>
          </p:nvPr>
        </p:nvSpPr>
        <p:spPr/>
        <p:txBody>
          <a:bodyPr/>
          <a:lstStyle/>
          <a:p>
            <a:fld id="{4FABD835-2DBD-4ADF-AEA1-4EF1DE17EEF1}" type="slidenum">
              <a:rPr lang="en-IN" smtClean="0"/>
              <a:t>‹#›</a:t>
            </a:fld>
            <a:endParaRPr lang="en-IN"/>
          </a:p>
        </p:txBody>
      </p:sp>
    </p:spTree>
    <p:extLst>
      <p:ext uri="{BB962C8B-B14F-4D97-AF65-F5344CB8AC3E}">
        <p14:creationId xmlns:p14="http://schemas.microsoft.com/office/powerpoint/2010/main" val="194174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B4338-C06B-457D-9AA7-1963166A1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BE3A68-AAD2-4BD0-9A96-706B684D9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C2C3F-86AD-48E9-8D8D-BE080D9A9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91372-E75C-4BE9-B024-F709E3086448}" type="datetimeFigureOut">
              <a:rPr lang="en-IN" smtClean="0"/>
              <a:t>07-02-2020</a:t>
            </a:fld>
            <a:endParaRPr lang="en-IN"/>
          </a:p>
        </p:txBody>
      </p:sp>
      <p:sp>
        <p:nvSpPr>
          <p:cNvPr id="5" name="Footer Placeholder 4">
            <a:extLst>
              <a:ext uri="{FF2B5EF4-FFF2-40B4-BE49-F238E27FC236}">
                <a16:creationId xmlns:a16="http://schemas.microsoft.com/office/drawing/2014/main" id="{F64C6FDE-F107-4A1D-B8A5-02F0859B2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1EA9C5-9677-4308-9374-4032764712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D835-2DBD-4ADF-AEA1-4EF1DE17EEF1}" type="slidenum">
              <a:rPr lang="en-IN" smtClean="0"/>
              <a:t>‹#›</a:t>
            </a:fld>
            <a:endParaRPr lang="en-IN"/>
          </a:p>
        </p:txBody>
      </p:sp>
    </p:spTree>
    <p:extLst>
      <p:ext uri="{BB962C8B-B14F-4D97-AF65-F5344CB8AC3E}">
        <p14:creationId xmlns:p14="http://schemas.microsoft.com/office/powerpoint/2010/main" val="335184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1000"/>
            <a:extLst>
              <a:ext uri="{BEBA8EAE-BF5A-486C-A8C5-ECC9F3942E4B}">
                <a14:imgProps xmlns:a14="http://schemas.microsoft.com/office/drawing/2010/main">
                  <a14:imgLayer r:embed="rId3">
                    <a14:imgEffect>
                      <a14:sharpenSoften amount="-80000"/>
                    </a14:imgEffect>
                    <a14:imgEffect>
                      <a14:brightnessContrast contras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DD53E0-2C44-4B9D-9301-956DDB83AF3B}"/>
              </a:ext>
            </a:extLst>
          </p:cNvPr>
          <p:cNvSpPr txBox="1"/>
          <p:nvPr/>
        </p:nvSpPr>
        <p:spPr>
          <a:xfrm>
            <a:off x="240895" y="366623"/>
            <a:ext cx="11710209" cy="6370975"/>
          </a:xfrm>
          <a:prstGeom prst="rect">
            <a:avLst/>
          </a:prstGeom>
          <a:noFill/>
          <a:ln>
            <a:solidFill>
              <a:schemeClr val="bg1">
                <a:lumMod val="95000"/>
              </a:schemeClr>
            </a:solidFill>
          </a:ln>
          <a:effectLst>
            <a:glow rad="101600">
              <a:schemeClr val="bg1">
                <a:alpha val="60000"/>
              </a:schemeClr>
            </a:glow>
            <a:outerShdw blurRad="76200" dist="12700" dir="2700000" sy="-23000" kx="-800400" algn="bl" rotWithShape="0">
              <a:prstClr val="black">
                <a:alpha val="20000"/>
              </a:prstClr>
            </a:outerShdw>
          </a:effectLst>
          <a:scene3d>
            <a:camera prst="orthographicFront"/>
            <a:lightRig rig="threePt" dir="t"/>
          </a:scene3d>
          <a:sp3d>
            <a:bevelT/>
          </a:sp3d>
        </p:spPr>
        <p:txBody>
          <a:bodyPr wrap="square" rtlCol="0">
            <a:spAutoFit/>
          </a:bodyPr>
          <a:lstStyle/>
          <a:p>
            <a:r>
              <a:rPr lang="en-US" sz="2400" dirty="0">
                <a:solidFill>
                  <a:schemeClr val="bg1"/>
                </a:solidFill>
                <a:effectLst>
                  <a:outerShdw blurRad="38100" dist="38100" dir="2700000" algn="tl">
                    <a:srgbClr val="000000">
                      <a:alpha val="43137"/>
                    </a:srgbClr>
                  </a:outerShdw>
                </a:effectLst>
              </a:rPr>
              <a:t>Ministry/Organization Name :  Indian </a:t>
            </a:r>
            <a:r>
              <a:rPr lang="en-IN" sz="2400" dirty="0">
                <a:solidFill>
                  <a:schemeClr val="bg1"/>
                </a:solidFill>
                <a:effectLst>
                  <a:outerShdw blurRad="38100" dist="38100" dir="2700000" algn="tl">
                    <a:srgbClr val="000000">
                      <a:alpha val="43137"/>
                    </a:srgbClr>
                  </a:outerShdw>
                </a:effectLst>
              </a:rPr>
              <a:t>Space Research Organisation </a:t>
            </a:r>
            <a:endParaRPr lang="en-IN" sz="2400" dirty="0">
              <a:solidFill>
                <a:schemeClr val="bg1"/>
              </a:solidFill>
            </a:endParaRPr>
          </a:p>
          <a:p>
            <a:r>
              <a:rPr lang="en-IN" sz="2400" dirty="0">
                <a:solidFill>
                  <a:schemeClr val="bg1"/>
                </a:solidFill>
                <a:effectLst>
                  <a:outerShdw blurRad="38100" dist="38100" dir="2700000" algn="tl">
                    <a:srgbClr val="000000">
                      <a:alpha val="43137"/>
                    </a:srgbClr>
                  </a:outerShdw>
                </a:effectLst>
              </a:rPr>
              <a:t>Category : Software                                                  Domain Bucket : Miscellaneous                                       </a:t>
            </a:r>
          </a:p>
          <a:p>
            <a:r>
              <a:rPr lang="en-IN" sz="2400" dirty="0">
                <a:solidFill>
                  <a:schemeClr val="bg1"/>
                </a:solidFill>
                <a:effectLst>
                  <a:outerShdw blurRad="38100" dist="38100" dir="2700000" algn="tl">
                    <a:srgbClr val="000000">
                      <a:alpha val="43137"/>
                    </a:srgbClr>
                  </a:outerShdw>
                </a:effectLst>
              </a:rPr>
              <a:t>Team Name : DOT                                                      Team Leader Name : </a:t>
            </a:r>
            <a:r>
              <a:rPr lang="en-IN" sz="2400" dirty="0" err="1">
                <a:solidFill>
                  <a:schemeClr val="bg1"/>
                </a:solidFill>
                <a:effectLst>
                  <a:outerShdw blurRad="38100" dist="38100" dir="2700000" algn="tl">
                    <a:srgbClr val="000000">
                      <a:alpha val="43137"/>
                    </a:srgbClr>
                  </a:outerShdw>
                </a:effectLst>
              </a:rPr>
              <a:t>Kowsalya</a:t>
            </a:r>
            <a:r>
              <a:rPr lang="en-IN" sz="2400" dirty="0">
                <a:solidFill>
                  <a:schemeClr val="bg1"/>
                </a:solidFill>
                <a:effectLst>
                  <a:outerShdw blurRad="38100" dist="38100" dir="2700000" algn="tl">
                    <a:srgbClr val="000000">
                      <a:alpha val="43137"/>
                    </a:srgbClr>
                  </a:outerShdw>
                </a:effectLst>
              </a:rPr>
              <a:t> S</a:t>
            </a:r>
          </a:p>
          <a:p>
            <a:r>
              <a:rPr lang="en-IN" sz="2400" dirty="0">
                <a:solidFill>
                  <a:schemeClr val="bg1"/>
                </a:solidFill>
                <a:effectLst>
                  <a:outerShdw blurRad="38100" dist="38100" dir="2700000" algn="tl">
                    <a:srgbClr val="000000">
                      <a:alpha val="43137"/>
                    </a:srgbClr>
                  </a:outerShdw>
                </a:effectLst>
              </a:rPr>
              <a:t>College Code : 1-3511226476</a:t>
            </a:r>
          </a:p>
          <a:p>
            <a:endParaRPr lang="en-IN" sz="2400" dirty="0">
              <a:solidFill>
                <a:schemeClr val="bg1"/>
              </a:solidFill>
              <a:effectLst>
                <a:outerShdw blurRad="38100" dist="38100" dir="2700000" algn="tl">
                  <a:srgbClr val="000000">
                    <a:alpha val="43137"/>
                  </a:srgbClr>
                </a:outerShdw>
              </a:effectLst>
            </a:endParaRPr>
          </a:p>
          <a:p>
            <a:r>
              <a:rPr lang="en-IN" sz="2400" dirty="0">
                <a:solidFill>
                  <a:schemeClr val="bg1"/>
                </a:solidFill>
                <a:effectLst>
                  <a:outerShdw blurRad="38100" dist="38100" dir="2700000" algn="tl">
                    <a:srgbClr val="000000">
                      <a:alpha val="43137"/>
                    </a:srgbClr>
                  </a:outerShdw>
                </a:effectLst>
              </a:rPr>
              <a:t>Problem Code: </a:t>
            </a:r>
            <a:r>
              <a:rPr lang="en-US" sz="2400" dirty="0">
                <a:solidFill>
                  <a:schemeClr val="bg1"/>
                </a:solidFill>
                <a:effectLst>
                  <a:outerShdw blurRad="38100" dist="38100" dir="2700000" algn="tl">
                    <a:srgbClr val="000000">
                      <a:alpha val="43137"/>
                    </a:srgbClr>
                  </a:outerShdw>
                </a:effectLst>
              </a:rPr>
              <a:t>Size invariant ship detection from SAR  Images(NM404)</a:t>
            </a:r>
          </a:p>
          <a:p>
            <a:endParaRPr lang="en-US" sz="2400" dirty="0">
              <a:solidFill>
                <a:schemeClr val="bg1"/>
              </a:solidFill>
              <a:effectLst>
                <a:outerShdw blurRad="38100" dist="38100" dir="2700000" algn="tl">
                  <a:srgbClr val="000000">
                    <a:alpha val="43137"/>
                  </a:srgbClr>
                </a:outerShdw>
              </a:effectLst>
            </a:endParaRPr>
          </a:p>
          <a:p>
            <a:r>
              <a:rPr lang="en-US" sz="2400" b="1" u="sng" dirty="0">
                <a:solidFill>
                  <a:schemeClr val="bg1"/>
                </a:solidFill>
              </a:rPr>
              <a:t>Description </a:t>
            </a:r>
            <a:r>
              <a:rPr lang="en-US" sz="2400" dirty="0">
                <a:solidFill>
                  <a:schemeClr val="bg1"/>
                </a:solidFill>
                <a:effectLst>
                  <a:outerShdw blurRad="38100" dist="38100" dir="2700000" algn="tl">
                    <a:srgbClr val="000000">
                      <a:alpha val="43137"/>
                    </a:srgbClr>
                  </a:outerShdw>
                </a:effectLst>
              </a:rPr>
              <a:t>:</a:t>
            </a:r>
          </a:p>
          <a:p>
            <a:r>
              <a:rPr lang="en-US" sz="2400" dirty="0">
                <a:solidFill>
                  <a:schemeClr val="bg1"/>
                </a:solidFill>
                <a:effectLst>
                  <a:outerShdw blurRad="38100" dist="38100" dir="2700000" algn="tl">
                    <a:srgbClr val="000000">
                      <a:alpha val="43137"/>
                    </a:srgbClr>
                  </a:outerShdw>
                </a:effectLst>
              </a:rPr>
              <a:t>                       The methodology helps in detecting ships at sea using SAR data and estimating size of the detected ship invariant of </a:t>
            </a:r>
            <a:r>
              <a:rPr lang="en-US" sz="2400" dirty="0" err="1">
                <a:solidFill>
                  <a:schemeClr val="bg1"/>
                </a:solidFill>
                <a:effectLst>
                  <a:outerShdw blurRad="38100" dist="38100" dir="2700000" algn="tl">
                    <a:srgbClr val="000000">
                      <a:alpha val="43137"/>
                    </a:srgbClr>
                  </a:outerShdw>
                </a:effectLst>
              </a:rPr>
              <a:t>size.It</a:t>
            </a:r>
            <a:r>
              <a:rPr lang="en-US" sz="2400" dirty="0">
                <a:solidFill>
                  <a:schemeClr val="bg1"/>
                </a:solidFill>
                <a:effectLst>
                  <a:outerShdw blurRad="38100" dist="38100" dir="2700000" algn="tl">
                    <a:srgbClr val="000000">
                      <a:alpha val="43137"/>
                    </a:srgbClr>
                  </a:outerShdw>
                </a:effectLst>
              </a:rPr>
              <a:t> can be applicable to any resolution SAR data of same band. </a:t>
            </a:r>
          </a:p>
          <a:p>
            <a:r>
              <a:rPr lang="en-US" sz="2400" dirty="0">
                <a:solidFill>
                  <a:schemeClr val="bg1"/>
                </a:solidFill>
                <a:effectLst>
                  <a:outerShdw blurRad="38100" dist="38100" dir="2700000" algn="tl">
                    <a:srgbClr val="000000">
                      <a:alpha val="43137"/>
                    </a:srgbClr>
                  </a:outerShdw>
                </a:effectLst>
              </a:rPr>
              <a:t>                       </a:t>
            </a:r>
            <a:endParaRPr lang="en-IN" sz="2400" dirty="0">
              <a:solidFill>
                <a:schemeClr val="bg1"/>
              </a:solidFill>
              <a:effectLst>
                <a:outerShdw blurRad="38100" dist="38100" dir="2700000" algn="tl">
                  <a:srgbClr val="000000">
                    <a:alpha val="43137"/>
                  </a:srgbClr>
                </a:outerShdw>
              </a:effectLst>
            </a:endParaRPr>
          </a:p>
          <a:p>
            <a:endParaRPr lang="en-IN" sz="2400" dirty="0">
              <a:solidFill>
                <a:schemeClr val="bg1"/>
              </a:solidFill>
              <a:effectLst>
                <a:outerShdw blurRad="38100" dist="38100" dir="2700000" algn="tl">
                  <a:srgbClr val="000000">
                    <a:alpha val="43137"/>
                  </a:srgbClr>
                </a:outerShdw>
              </a:effectLst>
            </a:endParaRPr>
          </a:p>
          <a:p>
            <a:endParaRPr lang="en-IN" sz="2400" dirty="0">
              <a:solidFill>
                <a:schemeClr val="bg1"/>
              </a:solidFill>
              <a:effectLst>
                <a:outerShdw blurRad="38100" dist="38100" dir="2700000" algn="tl">
                  <a:srgbClr val="000000">
                    <a:alpha val="43137"/>
                  </a:srgbClr>
                </a:outerShdw>
              </a:effectLst>
            </a:endParaRPr>
          </a:p>
          <a:p>
            <a:endParaRPr lang="en-IN" sz="1600" dirty="0">
              <a:solidFill>
                <a:srgbClr val="FFFF00"/>
              </a:solidFill>
              <a:effectLst>
                <a:outerShdw blurRad="38100" dist="38100" dir="2700000" algn="tl">
                  <a:srgbClr val="000000">
                    <a:alpha val="43137"/>
                  </a:srgbClr>
                </a:outerShdw>
              </a:effectLst>
            </a:endParaRPr>
          </a:p>
          <a:p>
            <a:r>
              <a:rPr lang="en-IN" sz="1600" dirty="0">
                <a:solidFill>
                  <a:srgbClr val="FFFF00"/>
                </a:solidFill>
                <a:effectLst>
                  <a:outerShdw blurRad="38100" dist="38100" dir="2700000" algn="tl">
                    <a:srgbClr val="000000">
                      <a:alpha val="43137"/>
                    </a:srgbClr>
                  </a:outerShdw>
                </a:effectLst>
              </a:rPr>
              <a:t>                                                                                                                                                                                       </a:t>
            </a:r>
          </a:p>
          <a:p>
            <a:r>
              <a:rPr lang="en-IN" sz="1600" dirty="0">
                <a:solidFill>
                  <a:srgbClr val="FFFF00"/>
                </a:solidFill>
                <a:effectLst>
                  <a:outerShdw blurRad="38100" dist="38100" dir="2700000" algn="tl">
                    <a:srgbClr val="000000">
                      <a:alpha val="43137"/>
                    </a:srgbClr>
                  </a:outerShdw>
                </a:effectLst>
              </a:rPr>
              <a:t>                                                                                                                                                                                           * SAR-</a:t>
            </a:r>
            <a:r>
              <a:rPr lang="en-IN" sz="1600" dirty="0">
                <a:solidFill>
                  <a:srgbClr val="FFFF00"/>
                </a:solidFill>
              </a:rPr>
              <a:t>Synthetic Aperture Radar</a:t>
            </a:r>
            <a:endParaRPr lang="en-IN" sz="1600" dirty="0">
              <a:solidFill>
                <a:srgbClr val="FFFF00"/>
              </a:solidFill>
              <a:effectLst>
                <a:outerShdw blurRad="38100" dist="38100" dir="2700000" algn="tl">
                  <a:srgbClr val="000000">
                    <a:alpha val="43137"/>
                  </a:srgbClr>
                </a:outerShdw>
              </a:effectLst>
            </a:endParaRPr>
          </a:p>
          <a:p>
            <a:r>
              <a:rPr lang="en-IN" sz="2400" dirty="0">
                <a:solidFill>
                  <a:schemeClr val="bg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706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1000"/>
            <a:extLst>
              <a:ext uri="{BEBA8EAE-BF5A-486C-A8C5-ECC9F3942E4B}">
                <a14:imgProps xmlns:a14="http://schemas.microsoft.com/office/drawing/2010/main">
                  <a14:imgLayer r:embed="rId3">
                    <a14:imgEffect>
                      <a14:sharpenSoften amount="-80000"/>
                    </a14:imgEffect>
                    <a14:imgEffect>
                      <a14:brightnessContrast contras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289440-9123-4D0A-9F85-5DB13F622B9F}"/>
              </a:ext>
            </a:extLst>
          </p:cNvPr>
          <p:cNvSpPr txBox="1"/>
          <p:nvPr/>
        </p:nvSpPr>
        <p:spPr>
          <a:xfrm>
            <a:off x="3505200" y="0"/>
            <a:ext cx="4705350" cy="523220"/>
          </a:xfrm>
          <a:prstGeom prst="rect">
            <a:avLst/>
          </a:prstGeom>
          <a:noFill/>
        </p:spPr>
        <p:txBody>
          <a:bodyPr wrap="square" rtlCol="0">
            <a:spAutoFit/>
          </a:bodyPr>
          <a:lstStyle/>
          <a:p>
            <a:r>
              <a:rPr lang="en-US" sz="2800" b="1" i="1" spc="600" dirty="0">
                <a:solidFill>
                  <a:schemeClr val="bg2">
                    <a:lumMod val="75000"/>
                  </a:schemeClr>
                </a:solidFill>
                <a:effectLst>
                  <a:outerShdw blurRad="38100" dist="38100" dir="2700000" algn="tl">
                    <a:srgbClr val="000000">
                      <a:alpha val="43137"/>
                    </a:srgbClr>
                  </a:outerShdw>
                </a:effectLst>
              </a:rPr>
              <a:t>   </a:t>
            </a:r>
            <a:r>
              <a:rPr lang="en-US" sz="2800" b="1" i="1" spc="600" dirty="0">
                <a:solidFill>
                  <a:srgbClr val="FFFF00"/>
                </a:solidFill>
                <a:effectLst>
                  <a:outerShdw blurRad="38100" dist="38100" dir="2700000" algn="tl">
                    <a:srgbClr val="000000">
                      <a:alpha val="43137"/>
                    </a:srgbClr>
                  </a:outerShdw>
                </a:effectLst>
              </a:rPr>
              <a:t>Proposed</a:t>
            </a:r>
            <a:r>
              <a:rPr lang="en-US" sz="2800" b="1" i="1" spc="600" dirty="0">
                <a:effectLst>
                  <a:outerShdw blurRad="38100" dist="38100" dir="2700000" algn="tl">
                    <a:srgbClr val="000000">
                      <a:alpha val="43137"/>
                    </a:srgbClr>
                  </a:outerShdw>
                </a:effectLst>
              </a:rPr>
              <a:t> </a:t>
            </a:r>
            <a:r>
              <a:rPr lang="en-US" sz="2800" b="1" i="1" spc="600" dirty="0">
                <a:solidFill>
                  <a:srgbClr val="FFFF00"/>
                </a:solidFill>
                <a:effectLst>
                  <a:outerShdw blurRad="38100" dist="38100" dir="2700000" algn="tl">
                    <a:srgbClr val="000000">
                      <a:alpha val="43137"/>
                    </a:srgbClr>
                  </a:outerShdw>
                </a:effectLst>
              </a:rPr>
              <a:t>Solution</a:t>
            </a:r>
            <a:endParaRPr lang="en-IN" sz="2800" b="1" i="1" spc="600" dirty="0">
              <a:solidFill>
                <a:srgbClr val="FFFF0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FDE7284-0482-45C9-8F91-730260796D26}"/>
              </a:ext>
            </a:extLst>
          </p:cNvPr>
          <p:cNvSpPr txBox="1"/>
          <p:nvPr/>
        </p:nvSpPr>
        <p:spPr>
          <a:xfrm>
            <a:off x="1507816" y="3828004"/>
            <a:ext cx="8700117" cy="523220"/>
          </a:xfrm>
          <a:prstGeom prst="rect">
            <a:avLst/>
          </a:prstGeom>
          <a:noFill/>
        </p:spPr>
        <p:txBody>
          <a:bodyPr wrap="square" rtlCol="0">
            <a:spAutoFit/>
          </a:bodyPr>
          <a:lstStyle/>
          <a:p>
            <a:r>
              <a:rPr lang="en-IN" sz="2800" b="1" i="1" spc="600" dirty="0">
                <a:solidFill>
                  <a:srgbClr val="FFFF00"/>
                </a:solidFill>
                <a:effectLst>
                  <a:outerShdw blurRad="38100" dist="38100" dir="2700000" algn="tl">
                    <a:srgbClr val="000000">
                      <a:alpha val="43137"/>
                    </a:srgbClr>
                  </a:outerShdw>
                </a:effectLst>
              </a:rPr>
              <a:t>Technology Stack and Implementation</a:t>
            </a:r>
          </a:p>
        </p:txBody>
      </p:sp>
      <p:sp>
        <p:nvSpPr>
          <p:cNvPr id="5" name="TextBox 4">
            <a:extLst>
              <a:ext uri="{FF2B5EF4-FFF2-40B4-BE49-F238E27FC236}">
                <a16:creationId xmlns:a16="http://schemas.microsoft.com/office/drawing/2014/main" id="{6482B08E-59F0-40DB-B0B3-A1F672698A47}"/>
              </a:ext>
            </a:extLst>
          </p:cNvPr>
          <p:cNvSpPr txBox="1"/>
          <p:nvPr/>
        </p:nvSpPr>
        <p:spPr>
          <a:xfrm>
            <a:off x="128016" y="612648"/>
            <a:ext cx="11576304" cy="369332"/>
          </a:xfrm>
          <a:prstGeom prst="rect">
            <a:avLst/>
          </a:prstGeom>
          <a:noFill/>
        </p:spPr>
        <p:txBody>
          <a:bodyPr wrap="square" rtlCol="0">
            <a:spAutoFit/>
          </a:bodyPr>
          <a:lstStyle/>
          <a:p>
            <a:endParaRPr lang="en-IN" dirty="0">
              <a:solidFill>
                <a:schemeClr val="bg1"/>
              </a:solidFill>
            </a:endParaRPr>
          </a:p>
        </p:txBody>
      </p:sp>
      <p:graphicFrame>
        <p:nvGraphicFramePr>
          <p:cNvPr id="9" name="Table 9">
            <a:extLst>
              <a:ext uri="{FF2B5EF4-FFF2-40B4-BE49-F238E27FC236}">
                <a16:creationId xmlns:a16="http://schemas.microsoft.com/office/drawing/2014/main" id="{9BB9BB85-A664-4604-91B6-66288248800E}"/>
              </a:ext>
            </a:extLst>
          </p:cNvPr>
          <p:cNvGraphicFramePr>
            <a:graphicFrameLocks noGrp="1"/>
          </p:cNvGraphicFramePr>
          <p:nvPr>
            <p:extLst>
              <p:ext uri="{D42A27DB-BD31-4B8C-83A1-F6EECF244321}">
                <p14:modId xmlns:p14="http://schemas.microsoft.com/office/powerpoint/2010/main" val="2180634007"/>
              </p:ext>
            </p:extLst>
          </p:nvPr>
        </p:nvGraphicFramePr>
        <p:xfrm>
          <a:off x="2029466" y="4564306"/>
          <a:ext cx="7410925" cy="1280160"/>
        </p:xfrm>
        <a:graphic>
          <a:graphicData uri="http://schemas.openxmlformats.org/drawingml/2006/table">
            <a:tbl>
              <a:tblPr firstRow="1" bandRow="1">
                <a:tableStyleId>{5C22544A-7EE6-4342-B048-85BDC9FD1C3A}</a:tableStyleId>
              </a:tblPr>
              <a:tblGrid>
                <a:gridCol w="1891930">
                  <a:extLst>
                    <a:ext uri="{9D8B030D-6E8A-4147-A177-3AD203B41FA5}">
                      <a16:colId xmlns:a16="http://schemas.microsoft.com/office/drawing/2014/main" val="888916788"/>
                    </a:ext>
                  </a:extLst>
                </a:gridCol>
                <a:gridCol w="2032987">
                  <a:extLst>
                    <a:ext uri="{9D8B030D-6E8A-4147-A177-3AD203B41FA5}">
                      <a16:colId xmlns:a16="http://schemas.microsoft.com/office/drawing/2014/main" val="1577708374"/>
                    </a:ext>
                  </a:extLst>
                </a:gridCol>
                <a:gridCol w="3486008">
                  <a:extLst>
                    <a:ext uri="{9D8B030D-6E8A-4147-A177-3AD203B41FA5}">
                      <a16:colId xmlns:a16="http://schemas.microsoft.com/office/drawing/2014/main" val="100551179"/>
                    </a:ext>
                  </a:extLst>
                </a:gridCol>
              </a:tblGrid>
              <a:tr h="434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ALGORITHM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LIBRARY</a:t>
                      </a:r>
                      <a:endParaRPr lang="en-IN" dirty="0"/>
                    </a:p>
                    <a:p>
                      <a:endParaRPr lang="en-IN" dirty="0"/>
                    </a:p>
                  </a:txBody>
                  <a:tcPr/>
                </a:tc>
                <a:extLst>
                  <a:ext uri="{0D108BD9-81ED-4DB2-BD59-A6C34878D82A}">
                    <a16:rowId xmlns:a16="http://schemas.microsoft.com/office/drawing/2014/main" val="912615983"/>
                  </a:ext>
                </a:extLst>
              </a:tr>
              <a:tr h="404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CONDA</a:t>
                      </a:r>
                      <a:r>
                        <a:rPr lang="en-IN" dirty="0"/>
                        <a:t> (PYTHON)</a:t>
                      </a:r>
                      <a:endParaRPr lang="en-US"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 CFAR METHOD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OPENCV ,PIL , NUMPY,MATPLOTLIB</a:t>
                      </a:r>
                      <a:endParaRPr lang="en-IN" dirty="0"/>
                    </a:p>
                    <a:p>
                      <a:endParaRPr lang="en-IN" dirty="0"/>
                    </a:p>
                  </a:txBody>
                  <a:tcPr/>
                </a:tc>
                <a:extLst>
                  <a:ext uri="{0D108BD9-81ED-4DB2-BD59-A6C34878D82A}">
                    <a16:rowId xmlns:a16="http://schemas.microsoft.com/office/drawing/2014/main" val="2884179379"/>
                  </a:ext>
                </a:extLst>
              </a:tr>
            </a:tbl>
          </a:graphicData>
        </a:graphic>
      </p:graphicFrame>
      <p:sp>
        <p:nvSpPr>
          <p:cNvPr id="6" name="TextBox 5">
            <a:extLst>
              <a:ext uri="{FF2B5EF4-FFF2-40B4-BE49-F238E27FC236}">
                <a16:creationId xmlns:a16="http://schemas.microsoft.com/office/drawing/2014/main" id="{A0542364-5DC5-4046-A21D-3856B28F18A1}"/>
              </a:ext>
            </a:extLst>
          </p:cNvPr>
          <p:cNvSpPr txBox="1"/>
          <p:nvPr/>
        </p:nvSpPr>
        <p:spPr>
          <a:xfrm>
            <a:off x="8146542" y="6057548"/>
            <a:ext cx="9898603" cy="954107"/>
          </a:xfrm>
          <a:prstGeom prst="rect">
            <a:avLst/>
          </a:prstGeom>
          <a:noFill/>
        </p:spPr>
        <p:txBody>
          <a:bodyPr wrap="square" rtlCol="0">
            <a:spAutoFit/>
          </a:bodyPr>
          <a:lstStyle/>
          <a:p>
            <a:r>
              <a:rPr lang="en-US" sz="1400" b="1" dirty="0">
                <a:solidFill>
                  <a:srgbClr val="FFFF00"/>
                </a:solidFill>
              </a:rPr>
              <a:t>* </a:t>
            </a:r>
            <a:r>
              <a:rPr lang="en-US" sz="1400" dirty="0">
                <a:solidFill>
                  <a:srgbClr val="FFFF00"/>
                </a:solidFill>
              </a:rPr>
              <a:t>CA-CFAR - Cell Average Constant False Alarm  Rate</a:t>
            </a:r>
          </a:p>
          <a:p>
            <a:r>
              <a:rPr lang="en-US" sz="1400" b="1" dirty="0">
                <a:solidFill>
                  <a:srgbClr val="FFFF00"/>
                </a:solidFill>
              </a:rPr>
              <a:t>   </a:t>
            </a:r>
            <a:r>
              <a:rPr lang="en-US" sz="1400" dirty="0">
                <a:solidFill>
                  <a:srgbClr val="FFFF00"/>
                </a:solidFill>
              </a:rPr>
              <a:t>PIL -</a:t>
            </a:r>
            <a:r>
              <a:rPr lang="en-US" sz="1400" b="1" dirty="0">
                <a:solidFill>
                  <a:srgbClr val="FFFF00"/>
                </a:solidFill>
              </a:rPr>
              <a:t> </a:t>
            </a:r>
            <a:r>
              <a:rPr lang="en-US" sz="1400" dirty="0">
                <a:solidFill>
                  <a:srgbClr val="FFFF00"/>
                </a:solidFill>
              </a:rPr>
              <a:t>Python</a:t>
            </a:r>
            <a:r>
              <a:rPr lang="en-US" sz="1400" b="1" dirty="0">
                <a:solidFill>
                  <a:srgbClr val="FFFF00"/>
                </a:solidFill>
              </a:rPr>
              <a:t> </a:t>
            </a:r>
            <a:r>
              <a:rPr lang="en-US" sz="1400" dirty="0">
                <a:solidFill>
                  <a:srgbClr val="FFFF00"/>
                </a:solidFill>
              </a:rPr>
              <a:t>Imaging</a:t>
            </a:r>
            <a:r>
              <a:rPr lang="en-US" sz="1400" b="1" dirty="0">
                <a:solidFill>
                  <a:srgbClr val="FFFF00"/>
                </a:solidFill>
              </a:rPr>
              <a:t> </a:t>
            </a:r>
            <a:r>
              <a:rPr lang="en-US" sz="1400" dirty="0">
                <a:solidFill>
                  <a:srgbClr val="FFFF00"/>
                </a:solidFill>
              </a:rPr>
              <a:t>Library</a:t>
            </a:r>
          </a:p>
          <a:p>
            <a:r>
              <a:rPr lang="en-US" sz="1400" dirty="0">
                <a:solidFill>
                  <a:srgbClr val="FFFF00"/>
                </a:solidFill>
              </a:rPr>
              <a:t>   SAR - Synthetic </a:t>
            </a:r>
            <a:r>
              <a:rPr lang="en-IN" sz="1400" dirty="0">
                <a:solidFill>
                  <a:srgbClr val="FFFF00"/>
                </a:solidFill>
              </a:rPr>
              <a:t>Aperture Radar</a:t>
            </a:r>
            <a:endParaRPr lang="en-US" sz="1400" dirty="0">
              <a:solidFill>
                <a:srgbClr val="FFFF00"/>
              </a:solidFill>
            </a:endParaRPr>
          </a:p>
          <a:p>
            <a:endParaRPr lang="en-IN" sz="1400" dirty="0">
              <a:solidFill>
                <a:srgbClr val="FFFF00"/>
              </a:solidFill>
            </a:endParaRPr>
          </a:p>
        </p:txBody>
      </p:sp>
      <p:sp>
        <p:nvSpPr>
          <p:cNvPr id="4" name="TextBox 3">
            <a:extLst>
              <a:ext uri="{FF2B5EF4-FFF2-40B4-BE49-F238E27FC236}">
                <a16:creationId xmlns:a16="http://schemas.microsoft.com/office/drawing/2014/main" id="{BE3B1A90-9674-47D0-A876-D1F3F0A6020D}"/>
              </a:ext>
            </a:extLst>
          </p:cNvPr>
          <p:cNvSpPr txBox="1"/>
          <p:nvPr/>
        </p:nvSpPr>
        <p:spPr>
          <a:xfrm>
            <a:off x="128016" y="752600"/>
            <a:ext cx="11935968" cy="3000821"/>
          </a:xfrm>
          <a:prstGeom prst="rect">
            <a:avLst/>
          </a:prstGeom>
          <a:noFill/>
          <a:ln w="57150">
            <a:solidFill>
              <a:schemeClr val="bg1">
                <a:lumMod val="65000"/>
              </a:schemeClr>
            </a:solidFill>
          </a:ln>
        </p:spPr>
        <p:txBody>
          <a:bodyPr wrap="square" rtlCol="0">
            <a:spAutoFit/>
          </a:bodyPr>
          <a:lstStyle/>
          <a:p>
            <a:pPr marL="285750" indent="-285750" fontAlgn="base">
              <a:buFont typeface="Wingdings" panose="05000000000000000000" pitchFamily="2" charset="2"/>
              <a:buChar char="v"/>
            </a:pPr>
            <a:r>
              <a:rPr lang="en-US" sz="2100" dirty="0">
                <a:solidFill>
                  <a:schemeClr val="bg1"/>
                </a:solidFill>
              </a:rPr>
              <a:t>Ships of invariant  size are detected by identifying the threshold using CA-CFAR for the given SAR </a:t>
            </a:r>
            <a:r>
              <a:rPr lang="en-US" sz="2100" dirty="0" err="1">
                <a:solidFill>
                  <a:schemeClr val="bg1"/>
                </a:solidFill>
              </a:rPr>
              <a:t>image.”PIL</a:t>
            </a:r>
            <a:r>
              <a:rPr lang="en-US" sz="2100" dirty="0">
                <a:solidFill>
                  <a:schemeClr val="bg1"/>
                </a:solidFill>
              </a:rPr>
              <a:t>” is used to process SAR image of any resolution of same band.</a:t>
            </a:r>
          </a:p>
          <a:p>
            <a:pPr marL="285750" indent="-285750" fontAlgn="base">
              <a:buFont typeface="Wingdings" panose="05000000000000000000" pitchFamily="2" charset="2"/>
              <a:buChar char="v"/>
            </a:pPr>
            <a:r>
              <a:rPr lang="en-US" sz="2100" dirty="0">
                <a:solidFill>
                  <a:schemeClr val="bg1"/>
                </a:solidFill>
              </a:rPr>
              <a:t>The Land-Water discrimination is done using the Morphological filtration which includes Low pass filtering and High pass filtering</a:t>
            </a:r>
          </a:p>
          <a:p>
            <a:pPr marL="285750" indent="-285750" fontAlgn="base">
              <a:buFont typeface="Wingdings" panose="05000000000000000000" pitchFamily="2" charset="2"/>
              <a:buChar char="v"/>
            </a:pPr>
            <a:r>
              <a:rPr lang="en-US" sz="2100" dirty="0">
                <a:solidFill>
                  <a:schemeClr val="bg1"/>
                </a:solidFill>
              </a:rPr>
              <a:t>Now the Binary image is </a:t>
            </a:r>
            <a:r>
              <a:rPr lang="en-US" sz="2100" dirty="0" err="1">
                <a:solidFill>
                  <a:schemeClr val="bg1"/>
                </a:solidFill>
              </a:rPr>
              <a:t>obtained.Dilation</a:t>
            </a:r>
            <a:r>
              <a:rPr lang="en-US" sz="2100" dirty="0">
                <a:solidFill>
                  <a:schemeClr val="bg1"/>
                </a:solidFill>
              </a:rPr>
              <a:t> and erosion method is used to accurately find out  the difference between land and water.</a:t>
            </a:r>
          </a:p>
          <a:p>
            <a:pPr marL="285750" indent="-285750" fontAlgn="base">
              <a:buFont typeface="Wingdings" panose="05000000000000000000" pitchFamily="2" charset="2"/>
              <a:buChar char="v"/>
            </a:pPr>
            <a:r>
              <a:rPr lang="en-US" sz="2100" dirty="0">
                <a:solidFill>
                  <a:schemeClr val="bg1"/>
                </a:solidFill>
              </a:rPr>
              <a:t>Now the given dataset is processed by the  Neural Networks and Deep Learning and the threshold is estimated based on the given dataset which is used to differentiate Islands and Ships.</a:t>
            </a:r>
          </a:p>
          <a:p>
            <a:pPr marL="285750" indent="-285750" fontAlgn="base">
              <a:buFont typeface="Wingdings" panose="05000000000000000000" pitchFamily="2" charset="2"/>
              <a:buChar char="v"/>
            </a:pPr>
            <a:r>
              <a:rPr lang="en-US" sz="2100" dirty="0">
                <a:solidFill>
                  <a:schemeClr val="bg1"/>
                </a:solidFill>
              </a:rPr>
              <a:t>Vector image of the identified Ship is obtained and perimeter and surface area of the Ship is evaluated.</a:t>
            </a:r>
          </a:p>
        </p:txBody>
      </p:sp>
    </p:spTree>
    <p:extLst>
      <p:ext uri="{BB962C8B-B14F-4D97-AF65-F5344CB8AC3E}">
        <p14:creationId xmlns:p14="http://schemas.microsoft.com/office/powerpoint/2010/main" val="21220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1000"/>
            <a:extLst>
              <a:ext uri="{BEBA8EAE-BF5A-486C-A8C5-ECC9F3942E4B}">
                <a14:imgProps xmlns:a14="http://schemas.microsoft.com/office/drawing/2010/main">
                  <a14:imgLayer r:embed="rId3">
                    <a14:imgEffect>
                      <a14:sharpenSoften amount="-80000"/>
                    </a14:imgEffect>
                    <a14:imgEffect>
                      <a14:brightnessContrast contras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99B5D-1C0D-48F5-AE0C-086512F146FA}"/>
              </a:ext>
            </a:extLst>
          </p:cNvPr>
          <p:cNvSpPr txBox="1"/>
          <p:nvPr/>
        </p:nvSpPr>
        <p:spPr>
          <a:xfrm>
            <a:off x="5637276" y="2935224"/>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482B08E-59F0-40DB-B0B3-A1F672698A47}"/>
              </a:ext>
            </a:extLst>
          </p:cNvPr>
          <p:cNvSpPr txBox="1"/>
          <p:nvPr/>
        </p:nvSpPr>
        <p:spPr>
          <a:xfrm>
            <a:off x="128016" y="612648"/>
            <a:ext cx="11576304" cy="369332"/>
          </a:xfrm>
          <a:prstGeom prst="rect">
            <a:avLst/>
          </a:prstGeom>
          <a:noFill/>
        </p:spPr>
        <p:txBody>
          <a:bodyPr wrap="square" rtlCol="0">
            <a:spAutoFit/>
          </a:bodyPr>
          <a:lstStyle/>
          <a:p>
            <a:endParaRPr lang="en-IN" dirty="0">
              <a:solidFill>
                <a:schemeClr val="bg1"/>
              </a:solidFill>
            </a:endParaRPr>
          </a:p>
        </p:txBody>
      </p:sp>
      <p:sp>
        <p:nvSpPr>
          <p:cNvPr id="6" name="TextBox 5">
            <a:extLst>
              <a:ext uri="{FF2B5EF4-FFF2-40B4-BE49-F238E27FC236}">
                <a16:creationId xmlns:a16="http://schemas.microsoft.com/office/drawing/2014/main" id="{F8296836-1248-4532-A116-5A725DB217B3}"/>
              </a:ext>
            </a:extLst>
          </p:cNvPr>
          <p:cNvSpPr txBox="1"/>
          <p:nvPr/>
        </p:nvSpPr>
        <p:spPr>
          <a:xfrm>
            <a:off x="4593947" y="0"/>
            <a:ext cx="2587752" cy="584775"/>
          </a:xfrm>
          <a:prstGeom prst="rect">
            <a:avLst/>
          </a:prstGeom>
          <a:noFill/>
        </p:spPr>
        <p:txBody>
          <a:bodyPr wrap="square" rtlCol="0">
            <a:spAutoFit/>
          </a:bodyPr>
          <a:lstStyle/>
          <a:p>
            <a:r>
              <a:rPr lang="en-US" sz="3200" b="1" dirty="0">
                <a:solidFill>
                  <a:srgbClr val="FFFF00"/>
                </a:solidFill>
              </a:rPr>
              <a:t>USECASE:</a:t>
            </a:r>
            <a:endParaRPr lang="en-IN" sz="3200" b="1" u="sng" dirty="0">
              <a:solidFill>
                <a:srgbClr val="FFFF00"/>
              </a:solidFill>
            </a:endParaRPr>
          </a:p>
        </p:txBody>
      </p:sp>
      <p:sp>
        <p:nvSpPr>
          <p:cNvPr id="9" name="TextBox 8">
            <a:extLst>
              <a:ext uri="{FF2B5EF4-FFF2-40B4-BE49-F238E27FC236}">
                <a16:creationId xmlns:a16="http://schemas.microsoft.com/office/drawing/2014/main" id="{E14556A0-F972-4988-B674-D7CEF0D3A68A}"/>
              </a:ext>
            </a:extLst>
          </p:cNvPr>
          <p:cNvSpPr txBox="1"/>
          <p:nvPr/>
        </p:nvSpPr>
        <p:spPr>
          <a:xfrm>
            <a:off x="6304179" y="1144783"/>
            <a:ext cx="5400141" cy="3416320"/>
          </a:xfrm>
          <a:prstGeom prst="rect">
            <a:avLst/>
          </a:prstGeom>
          <a:noFill/>
          <a:ln w="76200">
            <a:solidFill>
              <a:schemeClr val="bg1">
                <a:lumMod val="65000"/>
              </a:schemeClr>
            </a:solidFill>
          </a:ln>
        </p:spPr>
        <p:txBody>
          <a:bodyPr wrap="square" rtlCol="0">
            <a:spAutoFit/>
          </a:bodyPr>
          <a:lstStyle/>
          <a:p>
            <a:pPr marL="285750" indent="-285750">
              <a:buFont typeface="Wingdings" panose="05000000000000000000" pitchFamily="2" charset="2"/>
              <a:buChar char="v"/>
            </a:pPr>
            <a:r>
              <a:rPr lang="en-US" b="1" dirty="0">
                <a:solidFill>
                  <a:schemeClr val="bg1"/>
                </a:solidFill>
              </a:rPr>
              <a:t>The proposed methodology is a crucial application for Maritime Security and </a:t>
            </a:r>
            <a:r>
              <a:rPr lang="en-US" b="1" dirty="0" err="1">
                <a:solidFill>
                  <a:schemeClr val="bg1"/>
                </a:solidFill>
              </a:rPr>
              <a:t>Defence</a:t>
            </a:r>
            <a:r>
              <a:rPr lang="en-US" b="1" dirty="0">
                <a:solidFill>
                  <a:schemeClr val="bg1"/>
                </a:solidFill>
              </a:rPr>
              <a:t>.</a:t>
            </a:r>
          </a:p>
          <a:p>
            <a:pPr marL="285750" indent="-285750">
              <a:buFont typeface="Wingdings" panose="05000000000000000000" pitchFamily="2" charset="2"/>
              <a:buChar char="v"/>
            </a:pPr>
            <a:endParaRPr lang="en-US" b="1" dirty="0">
              <a:solidFill>
                <a:schemeClr val="bg1"/>
              </a:solidFill>
            </a:endParaRPr>
          </a:p>
          <a:p>
            <a:pPr marL="285750" indent="-285750">
              <a:buFont typeface="Wingdings" panose="05000000000000000000" pitchFamily="2" charset="2"/>
              <a:buChar char="v"/>
            </a:pPr>
            <a:r>
              <a:rPr lang="en-US" b="1" dirty="0">
                <a:solidFill>
                  <a:schemeClr val="bg1"/>
                </a:solidFill>
              </a:rPr>
              <a:t>SAR imagery uses radio waves to image the Earth</a:t>
            </a:r>
            <a:r>
              <a:rPr lang="en-US" dirty="0">
                <a:solidFill>
                  <a:schemeClr val="bg1"/>
                </a:solidFill>
              </a:rPr>
              <a:t>’</a:t>
            </a:r>
            <a:r>
              <a:rPr lang="en-US" b="1" dirty="0">
                <a:solidFill>
                  <a:schemeClr val="bg1"/>
                </a:solidFill>
              </a:rPr>
              <a:t>s </a:t>
            </a:r>
            <a:r>
              <a:rPr lang="en-US" b="1" dirty="0" err="1">
                <a:solidFill>
                  <a:schemeClr val="bg1"/>
                </a:solidFill>
              </a:rPr>
              <a:t>Surface,the</a:t>
            </a:r>
            <a:r>
              <a:rPr lang="en-US" b="1" dirty="0">
                <a:solidFill>
                  <a:schemeClr val="bg1"/>
                </a:solidFill>
              </a:rPr>
              <a:t> wavelength</a:t>
            </a:r>
            <a:r>
              <a:rPr lang="en-US" dirty="0">
                <a:solidFill>
                  <a:schemeClr val="bg1"/>
                </a:solidFill>
              </a:rPr>
              <a:t>’s </a:t>
            </a:r>
            <a:r>
              <a:rPr lang="en-US" b="1" dirty="0">
                <a:solidFill>
                  <a:schemeClr val="bg1"/>
                </a:solidFill>
              </a:rPr>
              <a:t> which the instruments use are not affected by the Meteorological conditions.</a:t>
            </a:r>
          </a:p>
          <a:p>
            <a:endParaRPr lang="en-US" b="1" dirty="0">
              <a:solidFill>
                <a:schemeClr val="bg1"/>
              </a:solidFill>
            </a:endParaRPr>
          </a:p>
          <a:p>
            <a:pPr marL="285750" indent="-285750">
              <a:buFont typeface="Wingdings" panose="05000000000000000000" pitchFamily="2" charset="2"/>
              <a:buChar char="v"/>
            </a:pPr>
            <a:r>
              <a:rPr lang="en-US" b="1" dirty="0">
                <a:solidFill>
                  <a:schemeClr val="bg1"/>
                </a:solidFill>
              </a:rPr>
              <a:t>Intruder ships can be detected using given SAR dataset which helps in enhancement of protection measures.</a:t>
            </a:r>
          </a:p>
          <a:p>
            <a:pPr marL="285750" indent="-285750">
              <a:buFont typeface="Wingdings" panose="05000000000000000000" pitchFamily="2" charset="2"/>
              <a:buChar char="v"/>
            </a:pPr>
            <a:endParaRPr lang="en-IN" dirty="0">
              <a:solidFill>
                <a:schemeClr val="bg1"/>
              </a:solidFill>
            </a:endParaRPr>
          </a:p>
        </p:txBody>
      </p:sp>
      <p:pic>
        <p:nvPicPr>
          <p:cNvPr id="3" name="Picture 2">
            <a:extLst>
              <a:ext uri="{FF2B5EF4-FFF2-40B4-BE49-F238E27FC236}">
                <a16:creationId xmlns:a16="http://schemas.microsoft.com/office/drawing/2014/main" id="{1AAA8CC6-F033-4B53-BC98-B15D281C4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 y="716221"/>
            <a:ext cx="5573878" cy="5676116"/>
          </a:xfrm>
          <a:prstGeom prst="rect">
            <a:avLst/>
          </a:prstGeom>
        </p:spPr>
      </p:pic>
      <p:sp>
        <p:nvSpPr>
          <p:cNvPr id="10" name="TextBox 9">
            <a:extLst>
              <a:ext uri="{FF2B5EF4-FFF2-40B4-BE49-F238E27FC236}">
                <a16:creationId xmlns:a16="http://schemas.microsoft.com/office/drawing/2014/main" id="{25DA70E4-8C4F-47F0-9A12-7F402980887B}"/>
              </a:ext>
            </a:extLst>
          </p:cNvPr>
          <p:cNvSpPr txBox="1"/>
          <p:nvPr/>
        </p:nvSpPr>
        <p:spPr>
          <a:xfrm>
            <a:off x="9587883" y="6516625"/>
            <a:ext cx="3137813" cy="523220"/>
          </a:xfrm>
          <a:prstGeom prst="rect">
            <a:avLst/>
          </a:prstGeom>
          <a:noFill/>
        </p:spPr>
        <p:txBody>
          <a:bodyPr wrap="square" rtlCol="0">
            <a:spAutoFit/>
          </a:bodyPr>
          <a:lstStyle/>
          <a:p>
            <a:r>
              <a:rPr lang="en-IN" sz="1400" dirty="0">
                <a:solidFill>
                  <a:srgbClr val="FFFF00"/>
                </a:solidFill>
                <a:effectLst>
                  <a:outerShdw blurRad="38100" dist="38100" dir="2700000" algn="tl">
                    <a:srgbClr val="000000">
                      <a:alpha val="43137"/>
                    </a:srgbClr>
                  </a:outerShdw>
                </a:effectLst>
              </a:rPr>
              <a:t>* SAR-</a:t>
            </a:r>
            <a:r>
              <a:rPr lang="en-IN" sz="1400" dirty="0">
                <a:solidFill>
                  <a:srgbClr val="FFFF00"/>
                </a:solidFill>
              </a:rPr>
              <a:t>Synthetic Aperture Radar</a:t>
            </a:r>
            <a:endParaRPr lang="en-IN" sz="1400" dirty="0">
              <a:solidFill>
                <a:srgbClr val="FFFF00"/>
              </a:solidFill>
              <a:effectLst>
                <a:outerShdw blurRad="38100" dist="38100" dir="2700000" algn="tl">
                  <a:srgbClr val="000000">
                    <a:alpha val="43137"/>
                  </a:srgbClr>
                </a:outerShdw>
              </a:effectLst>
            </a:endParaRPr>
          </a:p>
          <a:p>
            <a:endParaRPr lang="en-IN" sz="1400" dirty="0"/>
          </a:p>
        </p:txBody>
      </p:sp>
    </p:spTree>
    <p:extLst>
      <p:ext uri="{BB962C8B-B14F-4D97-AF65-F5344CB8AC3E}">
        <p14:creationId xmlns:p14="http://schemas.microsoft.com/office/powerpoint/2010/main" val="102078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1000"/>
            <a:extLst>
              <a:ext uri="{BEBA8EAE-BF5A-486C-A8C5-ECC9F3942E4B}">
                <a14:imgProps xmlns:a14="http://schemas.microsoft.com/office/drawing/2010/main">
                  <a14:imgLayer r:embed="rId3">
                    <a14:imgEffect>
                      <a14:sharpenSoften amount="-80000"/>
                    </a14:imgEffect>
                    <a14:imgEffect>
                      <a14:brightnessContrast contras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1EA06A-6ABE-4125-97D9-D2F1D019E894}"/>
              </a:ext>
            </a:extLst>
          </p:cNvPr>
          <p:cNvSpPr txBox="1"/>
          <p:nvPr/>
        </p:nvSpPr>
        <p:spPr>
          <a:xfrm>
            <a:off x="4036979" y="82296"/>
            <a:ext cx="4282633" cy="584775"/>
          </a:xfrm>
          <a:prstGeom prst="rect">
            <a:avLst/>
          </a:prstGeom>
          <a:noFill/>
        </p:spPr>
        <p:txBody>
          <a:bodyPr wrap="square" rtlCol="0">
            <a:spAutoFit/>
          </a:bodyPr>
          <a:lstStyle/>
          <a:p>
            <a:r>
              <a:rPr lang="en-IN" sz="3200" b="1" i="1" spc="600" dirty="0">
                <a:solidFill>
                  <a:srgbClr val="FFFF00"/>
                </a:solidFill>
              </a:rPr>
              <a:t>SHOW STOPPERS</a:t>
            </a:r>
          </a:p>
        </p:txBody>
      </p:sp>
      <p:sp>
        <p:nvSpPr>
          <p:cNvPr id="3" name="TextBox 2">
            <a:extLst>
              <a:ext uri="{FF2B5EF4-FFF2-40B4-BE49-F238E27FC236}">
                <a16:creationId xmlns:a16="http://schemas.microsoft.com/office/drawing/2014/main" id="{8FA6A6CA-E5F7-44BC-AE8C-402A420C60CC}"/>
              </a:ext>
            </a:extLst>
          </p:cNvPr>
          <p:cNvSpPr txBox="1"/>
          <p:nvPr/>
        </p:nvSpPr>
        <p:spPr>
          <a:xfrm>
            <a:off x="329184" y="941833"/>
            <a:ext cx="10853928" cy="6001643"/>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chemeClr val="bg1"/>
                </a:solidFill>
                <a:latin typeface="Arial Narrow" panose="020B0606020202030204" pitchFamily="34" charset="0"/>
              </a:rPr>
              <a:t>Speckle effect and effect of Topography decreases the detection rate.</a:t>
            </a:r>
          </a:p>
          <a:p>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r>
              <a:rPr lang="en-US" sz="2400" b="1" dirty="0">
                <a:solidFill>
                  <a:schemeClr val="bg1"/>
                </a:solidFill>
                <a:latin typeface="Arial Narrow" panose="020B0606020202030204" pitchFamily="34" charset="0"/>
              </a:rPr>
              <a:t>Inadequate information from Dataset.</a:t>
            </a: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r>
              <a:rPr lang="en-US" sz="2400" b="1" dirty="0">
                <a:solidFill>
                  <a:schemeClr val="bg1"/>
                </a:solidFill>
                <a:latin typeface="Arial Narrow" panose="020B0606020202030204" pitchFamily="34" charset="0"/>
              </a:rPr>
              <a:t>Suitable only for stationary and slow moving target coherence among collected signals.</a:t>
            </a: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US" sz="2400" b="1" dirty="0">
              <a:solidFill>
                <a:schemeClr val="bg1"/>
              </a:solidFill>
              <a:latin typeface="Arial Narrow" panose="020B0606020202030204" pitchFamily="34" charset="0"/>
            </a:endParaRPr>
          </a:p>
          <a:p>
            <a:pPr marL="285750" indent="-285750">
              <a:buFont typeface="Wingdings" panose="05000000000000000000" pitchFamily="2" charset="2"/>
              <a:buChar char="Ø"/>
            </a:pPr>
            <a:endParaRPr lang="en-IN" sz="24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778929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354</Words>
  <Application>Microsoft Office PowerPoint</Application>
  <PresentationFormat>Widescreen</PresentationFormat>
  <Paragraphs>53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Narrow</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 APPROACH DETAILS</dc:title>
  <dc:creator>Lakshmi Ravi</dc:creator>
  <cp:lastModifiedBy>Lakshmi Ravi</cp:lastModifiedBy>
  <cp:revision>43</cp:revision>
  <dcterms:created xsi:type="dcterms:W3CDTF">2020-02-06T18:35:19Z</dcterms:created>
  <dcterms:modified xsi:type="dcterms:W3CDTF">2020-02-07T17:25:04Z</dcterms:modified>
</cp:coreProperties>
</file>