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146847058" r:id="rId8"/>
    <p:sldId id="2146847059" r:id="rId9"/>
    <p:sldId id="2146847060" r:id="rId10"/>
    <p:sldId id="263" r:id="rId11"/>
    <p:sldId id="2146847056" r:id="rId12"/>
    <p:sldId id="265" r:id="rId13"/>
    <p:sldId id="266" r:id="rId14"/>
    <p:sldId id="2146847057" r:id="rId15"/>
    <p:sldId id="267"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5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hepythoncode.com/article/write-a-keylogger-python" TargetMode="External"/><Relationship Id="rId7" Type="http://schemas.openxmlformats.org/officeDocument/2006/relationships/hyperlink" Target="https://docs.python.org/3/library/json.html" TargetMode="External"/><Relationship Id="rId2" Type="http://schemas.openxmlformats.org/officeDocument/2006/relationships/hyperlink" Target="https://www.geeksforgeeks.org/design-a-keylogger-in-python" TargetMode="External"/><Relationship Id="rId1" Type="http://schemas.openxmlformats.org/officeDocument/2006/relationships/slideLayout" Target="../slideLayouts/slideLayout2.xml"/><Relationship Id="rId6" Type="http://schemas.openxmlformats.org/officeDocument/2006/relationships/hyperlink" Target="https://pynput.readthedocs.io/en/latest/" TargetMode="External"/><Relationship Id="rId5" Type="http://schemas.openxmlformats.org/officeDocument/2006/relationships/hyperlink" Target="https://docs.python.org/3/library/tkinter.html" TargetMode="External"/><Relationship Id="rId4" Type="http://schemas.openxmlformats.org/officeDocument/2006/relationships/hyperlink" Target="https://www.python.org/doc/"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NAME : V . Mageshwar </a:t>
            </a:r>
            <a:endParaRPr lang="en-US" sz="2000" b="1" dirty="0" smtClean="0">
              <a:solidFill>
                <a:schemeClr val="accent1">
                  <a:lumMod val="75000"/>
                </a:schemeClr>
              </a:solidFill>
              <a:latin typeface="Arial"/>
              <a:cs typeface="Arial"/>
            </a:endParaRPr>
          </a:p>
          <a:p>
            <a:r>
              <a:rPr lang="en-US" sz="2000" b="1" dirty="0" err="1" smtClean="0">
                <a:solidFill>
                  <a:schemeClr val="accent1">
                    <a:lumMod val="75000"/>
                  </a:schemeClr>
                </a:solidFill>
                <a:latin typeface="Arial"/>
                <a:cs typeface="Arial"/>
              </a:rPr>
              <a:t>Reg</a:t>
            </a:r>
            <a:r>
              <a:rPr lang="en-US" sz="2000" b="1" smtClean="0">
                <a:solidFill>
                  <a:schemeClr val="accent1">
                    <a:lumMod val="75000"/>
                  </a:schemeClr>
                </a:solidFill>
                <a:latin typeface="Arial"/>
                <a:cs typeface="Arial"/>
              </a:rPr>
              <a:t> No : 510821205303</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  </a:t>
            </a:r>
            <a:r>
              <a:rPr lang="en-US" sz="2000" b="1" dirty="0" err="1" smtClean="0">
                <a:solidFill>
                  <a:schemeClr val="accent1">
                    <a:lumMod val="75000"/>
                  </a:schemeClr>
                </a:solidFill>
                <a:latin typeface="Arial"/>
                <a:cs typeface="Arial"/>
              </a:rPr>
              <a:t>Ganadipathy</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Tulsi’s</a:t>
            </a:r>
            <a:r>
              <a:rPr lang="en-US" sz="2000" b="1" dirty="0" smtClean="0">
                <a:solidFill>
                  <a:schemeClr val="accent1">
                    <a:lumMod val="75000"/>
                  </a:schemeClr>
                </a:solidFill>
                <a:latin typeface="Arial"/>
                <a:cs typeface="Arial"/>
              </a:rPr>
              <a:t> Jain Engineering College</a:t>
            </a:r>
          </a:p>
          <a:p>
            <a:r>
              <a:rPr lang="en-US" sz="2000" b="1" dirty="0" smtClean="0">
                <a:solidFill>
                  <a:schemeClr val="accent1">
                    <a:lumMod val="75000"/>
                  </a:schemeClr>
                </a:solidFill>
                <a:latin typeface="Arial"/>
                <a:cs typeface="Arial"/>
              </a:rPr>
              <a:t>DEPARTMENT: Information Technology</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a:bodyPr>
          <a:lstStyle/>
          <a:p>
            <a:pPr marL="305435" indent="-305435"/>
            <a:r>
              <a:rPr lang="en-US" sz="1200" dirty="0">
                <a:ea typeface="+mn-lt"/>
                <a:cs typeface="+mn-lt"/>
              </a:rPr>
              <a:t>The keylogger algorithm plays a crucial role in capturing and processing keystrokes effectively while ensuring the system's efficiency and reliability. Below is an outline of the keylogger algorithm:</a:t>
            </a:r>
            <a:endParaRPr lang="en-IN" sz="1200" b="1" dirty="0"/>
          </a:p>
          <a:p>
            <a:pPr marL="305435" indent="-305435"/>
            <a:r>
              <a:rPr lang="en-IN" sz="1200" b="1" dirty="0"/>
              <a:t>Initialization</a:t>
            </a:r>
            <a:r>
              <a:rPr lang="en-IN" sz="1200" dirty="0"/>
              <a:t>:</a:t>
            </a:r>
          </a:p>
          <a:p>
            <a:pPr marL="629920" lvl="1" indent="-305435"/>
            <a:r>
              <a:rPr lang="en-US" sz="1200" dirty="0"/>
              <a:t>Initialize the keylogger system, including setting up event listeners and data structures to store captured keystrokes.</a:t>
            </a:r>
            <a:endParaRPr lang="en-IN" sz="1200" dirty="0"/>
          </a:p>
          <a:p>
            <a:pPr marL="305435" indent="-305435"/>
            <a:r>
              <a:rPr lang="en-IN" sz="1200" b="1" dirty="0"/>
              <a:t>Keystroke Capture:</a:t>
            </a:r>
          </a:p>
          <a:p>
            <a:pPr marL="629435" lvl="1" indent="-305435"/>
            <a:r>
              <a:rPr lang="en-US" sz="1200" dirty="0"/>
              <a:t>Continuously monitor keyboard events using event listeners, capturing each keystroke as it occurs.</a:t>
            </a:r>
          </a:p>
          <a:p>
            <a:pPr marL="629435" lvl="1" indent="-305435"/>
            <a:r>
              <a:rPr lang="en-US" sz="1200" dirty="0"/>
              <a:t>Record the timestamp, key type (pressed, held, released), and the corresponding key code or character.</a:t>
            </a:r>
            <a:endParaRPr lang="en-IN" sz="1200" dirty="0"/>
          </a:p>
          <a:p>
            <a:pPr marL="305435" indent="-305435"/>
            <a:r>
              <a:rPr lang="en-IN" sz="1200" b="1" dirty="0"/>
              <a:t>Data Processing:</a:t>
            </a:r>
          </a:p>
          <a:p>
            <a:pPr marL="629435" lvl="1" indent="-305435"/>
            <a:r>
              <a:rPr lang="en-US" sz="1200" dirty="0"/>
              <a:t>Preprocess the captured keystrokes to filter out irrelevant or redundant information.</a:t>
            </a:r>
          </a:p>
          <a:p>
            <a:pPr marL="629435" lvl="1" indent="-305435"/>
            <a:r>
              <a:rPr lang="en-US" sz="1200" dirty="0"/>
              <a:t>Organize the keystroke data into a structured format for storage and analysis, such as JSON or CSV.</a:t>
            </a:r>
            <a:endParaRPr lang="en-IN" sz="1200" dirty="0"/>
          </a:p>
          <a:p>
            <a:pPr marL="305435" indent="-305435"/>
            <a:r>
              <a:rPr lang="en-IN" sz="1200" b="1" dirty="0"/>
              <a:t>Storage and Logging:</a:t>
            </a:r>
          </a:p>
          <a:p>
            <a:pPr marL="629435" lvl="1" indent="-305435"/>
            <a:r>
              <a:rPr lang="en-US" sz="1200" dirty="0"/>
              <a:t>Store the processed keystroke data securely, ensuring encryption and protection against unauthorized access.</a:t>
            </a:r>
          </a:p>
          <a:p>
            <a:pPr marL="629435" lvl="1" indent="-305435"/>
            <a:r>
              <a:rPr lang="en-US" sz="1200" dirty="0"/>
              <a:t>Implement logging mechanisms to maintain a record of all keystrokes captured over time, facilitating analysis and forensic investigations.</a:t>
            </a:r>
          </a:p>
          <a:p>
            <a:pPr marL="305435" indent="-305435"/>
            <a:r>
              <a:rPr lang="en-IN" sz="1200" b="1" dirty="0"/>
              <a:t>User Interface Interaction:</a:t>
            </a:r>
            <a:endParaRPr lang="en-US" sz="900" b="1" dirty="0"/>
          </a:p>
          <a:p>
            <a:pPr marL="629435" lvl="1" indent="-305435"/>
            <a:r>
              <a:rPr lang="en-US" sz="1200" dirty="0"/>
              <a:t>Develop user interface components to interact with the keylogger system, including options for starting/stopping logging, viewing logs, and configuring settings.</a:t>
            </a: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11E36B-D3C4-7A8D-3005-3F9D9465E2FC}"/>
              </a:ext>
            </a:extLst>
          </p:cNvPr>
          <p:cNvSpPr>
            <a:spLocks noGrp="1"/>
          </p:cNvSpPr>
          <p:nvPr>
            <p:ph type="title"/>
          </p:nvPr>
        </p:nvSpPr>
        <p:spPr/>
        <p:txBody>
          <a:bodyPr>
            <a:normAutofit fontScale="90000"/>
          </a:bodyPr>
          <a:lstStyle/>
          <a:p>
            <a:r>
              <a:rPr lang="en-IN" sz="4000" b="1" dirty="0">
                <a:solidFill>
                  <a:schemeClr val="accent1"/>
                </a:solidFill>
                <a:latin typeface="Arial"/>
                <a:ea typeface="+mj-lt"/>
                <a:cs typeface="Arial"/>
              </a:rPr>
              <a:t>DEPLOYMENT</a:t>
            </a:r>
          </a:p>
        </p:txBody>
      </p:sp>
      <p:sp>
        <p:nvSpPr>
          <p:cNvPr id="3" name="Content Placeholder 2">
            <a:extLst>
              <a:ext uri="{FF2B5EF4-FFF2-40B4-BE49-F238E27FC236}">
                <a16:creationId xmlns="" xmlns:a16="http://schemas.microsoft.com/office/drawing/2014/main" id="{44CC4B73-A42C-EB26-0322-747DD9749EA5}"/>
              </a:ext>
            </a:extLst>
          </p:cNvPr>
          <p:cNvSpPr>
            <a:spLocks noGrp="1"/>
          </p:cNvSpPr>
          <p:nvPr>
            <p:ph idx="1"/>
          </p:nvPr>
        </p:nvSpPr>
        <p:spPr/>
        <p:txBody>
          <a:bodyPr>
            <a:normAutofit fontScale="40000" lnSpcReduction="20000"/>
          </a:bodyPr>
          <a:lstStyle/>
          <a:p>
            <a:endParaRPr lang="en-US" dirty="0"/>
          </a:p>
          <a:p>
            <a:endParaRPr lang="en-US" dirty="0"/>
          </a:p>
          <a:p>
            <a:endParaRPr lang="en-US" dirty="0"/>
          </a:p>
          <a:p>
            <a:endParaRPr lang="en-US" dirty="0"/>
          </a:p>
          <a:p>
            <a:endParaRPr lang="en-US" dirty="0"/>
          </a:p>
          <a:p>
            <a:endParaRPr lang="en-US" dirty="0"/>
          </a:p>
          <a:p>
            <a:r>
              <a:rPr lang="en-US" sz="3000" dirty="0"/>
              <a:t>The deployment of the keylogger system involves preparing the software for installation and usage in various environments. Here's an overview of the deployment process:</a:t>
            </a:r>
          </a:p>
          <a:p>
            <a:r>
              <a:rPr lang="en-US" sz="3000" b="1" dirty="0"/>
              <a:t>Installation:</a:t>
            </a:r>
          </a:p>
          <a:p>
            <a:pPr lvl="1"/>
            <a:r>
              <a:rPr lang="en-US" sz="3000" dirty="0"/>
              <a:t>Install necessary packages using pip:</a:t>
            </a:r>
          </a:p>
          <a:p>
            <a:pPr lvl="1"/>
            <a:r>
              <a:rPr lang="en-US" sz="3000" dirty="0">
                <a:solidFill>
                  <a:schemeClr val="bg1"/>
                </a:solidFill>
                <a:highlight>
                  <a:srgbClr val="000000"/>
                </a:highlight>
              </a:rPr>
              <a:t>C:\Users\name&gt;pip install </a:t>
            </a:r>
            <a:r>
              <a:rPr lang="en-US" sz="3000" dirty="0" err="1">
                <a:solidFill>
                  <a:schemeClr val="bg1"/>
                </a:solidFill>
                <a:highlight>
                  <a:srgbClr val="000000"/>
                </a:highlight>
              </a:rPr>
              <a:t>pynput</a:t>
            </a:r>
            <a:endParaRPr lang="en-US" sz="3000" dirty="0">
              <a:solidFill>
                <a:schemeClr val="bg1"/>
              </a:solidFill>
              <a:highlight>
                <a:srgbClr val="000000"/>
              </a:highlight>
            </a:endParaRPr>
          </a:p>
          <a:p>
            <a:pPr lvl="1"/>
            <a:r>
              <a:rPr lang="en-US" sz="3000" dirty="0"/>
              <a:t>Download the keylogger script (keylogger.py) onto the target system.</a:t>
            </a:r>
          </a:p>
          <a:p>
            <a:pPr algn="l"/>
            <a:r>
              <a:rPr lang="en-US" sz="3000" b="1" i="0" dirty="0">
                <a:solidFill>
                  <a:srgbClr val="0D0D0D"/>
                </a:solidFill>
                <a:effectLst/>
                <a:latin typeface="Söhne"/>
              </a:rPr>
              <a:t>Configuration:</a:t>
            </a:r>
          </a:p>
          <a:p>
            <a:pPr lvl="1">
              <a:buFont typeface="Arial" panose="020B0604020202020204" pitchFamily="34" charset="0"/>
              <a:buChar char="•"/>
            </a:pPr>
            <a:r>
              <a:rPr lang="en-US" sz="3000" b="0" i="0" dirty="0">
                <a:solidFill>
                  <a:srgbClr val="0D0D0D"/>
                </a:solidFill>
                <a:effectLst/>
                <a:latin typeface="Söhne"/>
              </a:rPr>
              <a:t>Modify any configuration options in the keylogger script as needed (e.g., output file path, logging settings).</a:t>
            </a:r>
          </a:p>
          <a:p>
            <a:pPr algn="l"/>
            <a:r>
              <a:rPr lang="en-US" sz="3000" b="1" i="0" dirty="0">
                <a:solidFill>
                  <a:srgbClr val="0D0D0D"/>
                </a:solidFill>
                <a:effectLst/>
                <a:latin typeface="Söhne"/>
              </a:rPr>
              <a:t>Execution:</a:t>
            </a:r>
          </a:p>
          <a:p>
            <a:pPr lvl="1">
              <a:buFont typeface="Arial" panose="020B0604020202020204" pitchFamily="34" charset="0"/>
              <a:buChar char="•"/>
            </a:pPr>
            <a:r>
              <a:rPr lang="en-US" sz="3000" b="0" i="0" dirty="0">
                <a:solidFill>
                  <a:srgbClr val="0D0D0D"/>
                </a:solidFill>
                <a:effectLst/>
                <a:latin typeface="Söhne"/>
              </a:rPr>
              <a:t>Open a terminal or command prompt.</a:t>
            </a:r>
          </a:p>
          <a:p>
            <a:pPr lvl="1">
              <a:buFont typeface="Arial" panose="020B0604020202020204" pitchFamily="34" charset="0"/>
              <a:buChar char="•"/>
            </a:pPr>
            <a:r>
              <a:rPr lang="en-US" sz="3000" b="0" i="0" dirty="0">
                <a:solidFill>
                  <a:srgbClr val="0D0D0D"/>
                </a:solidFill>
                <a:effectLst/>
                <a:latin typeface="Söhne"/>
              </a:rPr>
              <a:t>Navigate to the directory containing the keylogger script.</a:t>
            </a:r>
          </a:p>
          <a:p>
            <a:pPr lvl="1">
              <a:buFont typeface="Arial" panose="020B0604020202020204" pitchFamily="34" charset="0"/>
              <a:buChar char="•"/>
            </a:pPr>
            <a:r>
              <a:rPr lang="en-US" sz="3000" b="0" i="0" dirty="0">
                <a:solidFill>
                  <a:srgbClr val="0D0D0D"/>
                </a:solidFill>
                <a:effectLst/>
                <a:latin typeface="Söhne"/>
              </a:rPr>
              <a:t>Run the keylogger script using Python:</a:t>
            </a:r>
          </a:p>
          <a:p>
            <a:pPr lvl="1">
              <a:buFont typeface="Arial" panose="020B0604020202020204" pitchFamily="34" charset="0"/>
              <a:buChar char="•"/>
            </a:pPr>
            <a:r>
              <a:rPr lang="en-US" sz="3000" dirty="0">
                <a:solidFill>
                  <a:schemeClr val="bg1"/>
                </a:solidFill>
                <a:highlight>
                  <a:srgbClr val="000000"/>
                </a:highlight>
              </a:rPr>
              <a:t>C:\Users\name&gt;python keylogger.py</a:t>
            </a:r>
          </a:p>
          <a:p>
            <a:pPr lvl="1">
              <a:buFont typeface="Arial" panose="020B0604020202020204" pitchFamily="34" charset="0"/>
              <a:buChar char="•"/>
            </a:pPr>
            <a:endParaRPr lang="en-US" sz="1900" dirty="0">
              <a:solidFill>
                <a:schemeClr val="bg1"/>
              </a:solidFill>
              <a:highlight>
                <a:srgbClr val="000000"/>
              </a:highlight>
            </a:endParaRPr>
          </a:p>
          <a:p>
            <a:pPr lvl="1">
              <a:buFont typeface="Arial" panose="020B0604020202020204" pitchFamily="34" charset="0"/>
              <a:buChar char="•"/>
            </a:pPr>
            <a:endParaRPr lang="en-US" b="0" i="0" dirty="0">
              <a:solidFill>
                <a:srgbClr val="0D0D0D"/>
              </a:solidFill>
              <a:effectLst/>
              <a:latin typeface="Söhne"/>
            </a:endParaRPr>
          </a:p>
          <a:p>
            <a:pPr lvl="1">
              <a:buFont typeface="Arial" panose="020B0604020202020204" pitchFamily="34" charset="0"/>
              <a:buChar char="•"/>
            </a:pPr>
            <a:endParaRPr lang="en-US" b="0" i="0" dirty="0">
              <a:solidFill>
                <a:srgbClr val="0D0D0D"/>
              </a:solidFill>
              <a:effectLst/>
              <a:latin typeface="Söhne"/>
            </a:endParaRP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15587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US" sz="1600" b="0" i="0" dirty="0">
                <a:solidFill>
                  <a:srgbClr val="0D0D0D"/>
                </a:solidFill>
                <a:effectLst/>
                <a:latin typeface="Söhne"/>
              </a:rPr>
              <a:t>Attached are the screenshots showcasing the execution of the keylogger system:</a:t>
            </a: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r>
              <a:rPr lang="en-IN" sz="2400" dirty="0"/>
              <a:t>										</a:t>
            </a:r>
            <a:br>
              <a:rPr lang="en-IN" sz="2400" dirty="0"/>
            </a:br>
            <a:endParaRPr lang="en-IN" sz="2400" dirty="0"/>
          </a:p>
        </p:txBody>
      </p:sp>
      <p:pic>
        <p:nvPicPr>
          <p:cNvPr id="4" name="Picture 3">
            <a:extLst>
              <a:ext uri="{FF2B5EF4-FFF2-40B4-BE49-F238E27FC236}">
                <a16:creationId xmlns="" xmlns:a16="http://schemas.microsoft.com/office/drawing/2014/main" id="{86B49032-B2A5-6555-640B-531E42284869}"/>
              </a:ext>
            </a:extLst>
          </p:cNvPr>
          <p:cNvPicPr>
            <a:picLocks noChangeAspect="1"/>
          </p:cNvPicPr>
          <p:nvPr/>
        </p:nvPicPr>
        <p:blipFill rotWithShape="1">
          <a:blip r:embed="rId2"/>
          <a:srcRect l="3348" t="1128" r="3052" b="4289"/>
          <a:stretch/>
        </p:blipFill>
        <p:spPr>
          <a:xfrm>
            <a:off x="1142651" y="2321117"/>
            <a:ext cx="2701216" cy="2684173"/>
          </a:xfrm>
          <a:prstGeom prst="rect">
            <a:avLst/>
          </a:prstGeom>
        </p:spPr>
      </p:pic>
      <p:pic>
        <p:nvPicPr>
          <p:cNvPr id="7" name="Picture 6">
            <a:extLst>
              <a:ext uri="{FF2B5EF4-FFF2-40B4-BE49-F238E27FC236}">
                <a16:creationId xmlns="" xmlns:a16="http://schemas.microsoft.com/office/drawing/2014/main" id="{49B39B18-8E14-DF31-FD0F-81E037AC91A3}"/>
              </a:ext>
            </a:extLst>
          </p:cNvPr>
          <p:cNvPicPr>
            <a:picLocks noChangeAspect="1"/>
          </p:cNvPicPr>
          <p:nvPr/>
        </p:nvPicPr>
        <p:blipFill rotWithShape="1">
          <a:blip r:embed="rId3"/>
          <a:srcRect l="3514" t="3462" r="2518" b="2190"/>
          <a:stretch/>
        </p:blipFill>
        <p:spPr>
          <a:xfrm>
            <a:off x="4342632" y="2381636"/>
            <a:ext cx="2600035" cy="2592665"/>
          </a:xfrm>
          <a:prstGeom prst="rect">
            <a:avLst/>
          </a:prstGeom>
        </p:spPr>
      </p:pic>
      <p:pic>
        <p:nvPicPr>
          <p:cNvPr id="9" name="Picture 8">
            <a:extLst>
              <a:ext uri="{FF2B5EF4-FFF2-40B4-BE49-F238E27FC236}">
                <a16:creationId xmlns="" xmlns:a16="http://schemas.microsoft.com/office/drawing/2014/main" id="{37303749-F4A5-5647-E631-5D75DBFA95B7}"/>
              </a:ext>
            </a:extLst>
          </p:cNvPr>
          <p:cNvPicPr>
            <a:picLocks noChangeAspect="1"/>
          </p:cNvPicPr>
          <p:nvPr/>
        </p:nvPicPr>
        <p:blipFill>
          <a:blip r:embed="rId4"/>
          <a:stretch>
            <a:fillRect/>
          </a:stretch>
        </p:blipFill>
        <p:spPr>
          <a:xfrm>
            <a:off x="7626040" y="2305187"/>
            <a:ext cx="2909456" cy="2667001"/>
          </a:xfrm>
          <a:prstGeom prst="rect">
            <a:avLst/>
          </a:prstGeom>
        </p:spPr>
      </p:pic>
      <p:sp>
        <p:nvSpPr>
          <p:cNvPr id="10" name="TextBox 9">
            <a:extLst>
              <a:ext uri="{FF2B5EF4-FFF2-40B4-BE49-F238E27FC236}">
                <a16:creationId xmlns="" xmlns:a16="http://schemas.microsoft.com/office/drawing/2014/main" id="{9B559F60-81B7-01E4-DBA7-6A35F98121AF}"/>
              </a:ext>
            </a:extLst>
          </p:cNvPr>
          <p:cNvSpPr txBox="1"/>
          <p:nvPr/>
        </p:nvSpPr>
        <p:spPr>
          <a:xfrm>
            <a:off x="1299457" y="5320748"/>
            <a:ext cx="2468209" cy="338554"/>
          </a:xfrm>
          <a:prstGeom prst="rect">
            <a:avLst/>
          </a:prstGeom>
          <a:noFill/>
        </p:spPr>
        <p:txBody>
          <a:bodyPr wrap="square" rtlCol="0">
            <a:spAutoFit/>
          </a:bodyPr>
          <a:lstStyle/>
          <a:p>
            <a:pPr algn="ctr"/>
            <a:r>
              <a:rPr lang="en-IN" sz="1600" dirty="0"/>
              <a:t>(Keylogger before starting)</a:t>
            </a:r>
          </a:p>
        </p:txBody>
      </p:sp>
      <p:sp>
        <p:nvSpPr>
          <p:cNvPr id="13" name="TextBox 12">
            <a:extLst>
              <a:ext uri="{FF2B5EF4-FFF2-40B4-BE49-F238E27FC236}">
                <a16:creationId xmlns="" xmlns:a16="http://schemas.microsoft.com/office/drawing/2014/main" id="{C99C0A35-3E11-8981-3D25-5AA242D855CB}"/>
              </a:ext>
            </a:extLst>
          </p:cNvPr>
          <p:cNvSpPr txBox="1"/>
          <p:nvPr/>
        </p:nvSpPr>
        <p:spPr>
          <a:xfrm>
            <a:off x="4491181" y="5322141"/>
            <a:ext cx="2302935" cy="338554"/>
          </a:xfrm>
          <a:prstGeom prst="rect">
            <a:avLst/>
          </a:prstGeom>
          <a:noFill/>
        </p:spPr>
        <p:txBody>
          <a:bodyPr wrap="square" rtlCol="0">
            <a:spAutoFit/>
          </a:bodyPr>
          <a:lstStyle/>
          <a:p>
            <a:pPr algn="ctr"/>
            <a:r>
              <a:rPr lang="en-IN" sz="1600" dirty="0"/>
              <a:t>(Keylogger after starting)</a:t>
            </a:r>
          </a:p>
        </p:txBody>
      </p:sp>
      <p:sp>
        <p:nvSpPr>
          <p:cNvPr id="14" name="TextBox 13">
            <a:extLst>
              <a:ext uri="{FF2B5EF4-FFF2-40B4-BE49-F238E27FC236}">
                <a16:creationId xmlns="" xmlns:a16="http://schemas.microsoft.com/office/drawing/2014/main" id="{078E73F9-31C7-454F-51E6-440DAB80C6C1}"/>
              </a:ext>
            </a:extLst>
          </p:cNvPr>
          <p:cNvSpPr txBox="1"/>
          <p:nvPr/>
        </p:nvSpPr>
        <p:spPr>
          <a:xfrm>
            <a:off x="7772399" y="5320748"/>
            <a:ext cx="2074334" cy="338554"/>
          </a:xfrm>
          <a:prstGeom prst="rect">
            <a:avLst/>
          </a:prstGeom>
          <a:noFill/>
        </p:spPr>
        <p:txBody>
          <a:bodyPr wrap="square" rtlCol="0">
            <a:spAutoFit/>
          </a:bodyPr>
          <a:lstStyle/>
          <a:p>
            <a:pPr algn="ctr"/>
            <a:r>
              <a:rPr lang="en-IN" sz="1600" dirty="0"/>
              <a:t>(Log File)</a:t>
            </a:r>
          </a:p>
        </p:txBody>
      </p:sp>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Autofit/>
          </a:bodyPr>
          <a:lstStyle/>
          <a:p>
            <a:pPr algn="just"/>
            <a:r>
              <a:rPr lang="en-US" sz="2000" dirty="0"/>
              <a:t>		Looking Ahead, The </a:t>
            </a:r>
            <a:r>
              <a:rPr lang="en-US" sz="2000" dirty="0" err="1"/>
              <a:t>Keylogger</a:t>
            </a:r>
            <a:r>
              <a:rPr lang="en-US" sz="2000" dirty="0"/>
              <a:t> System Holds Promise For Further Enhancements And Expansions To Address Evolving </a:t>
            </a:r>
            <a:r>
              <a:rPr lang="en-US" sz="2000" dirty="0" err="1"/>
              <a:t>Cybersecurity</a:t>
            </a:r>
            <a:r>
              <a:rPr lang="en-US" sz="2000" dirty="0"/>
              <a:t>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a:t>
            </a:r>
            <a:r>
              <a:rPr lang="en-US" sz="2000" dirty="0" err="1"/>
              <a:t>Iot</a:t>
            </a:r>
            <a:r>
              <a:rPr lang="en-US" sz="2000" dirty="0"/>
              <a:t>) Devices And Mobile Platforms Would Extend The System's Reach And Effectiveness In Diverse Environments. Collaborative Efforts With </a:t>
            </a:r>
            <a:r>
              <a:rPr lang="en-US" sz="2000" dirty="0" err="1"/>
              <a:t>Cybersecurity</a:t>
            </a:r>
            <a:r>
              <a:rPr lang="en-US" sz="2000" dirty="0"/>
              <a:t> Experts And Industry Stakeholders Can Foster Innovation And Refinement, Ensuring The </a:t>
            </a:r>
            <a:r>
              <a:rPr lang="en-US" sz="2000" dirty="0" err="1"/>
              <a:t>Keylogger</a:t>
            </a:r>
            <a:r>
              <a:rPr lang="en-US" sz="2000" dirty="0"/>
              <a:t> System Remains At The Forefront Of </a:t>
            </a:r>
            <a:r>
              <a:rPr lang="en-US" sz="2000" dirty="0" err="1"/>
              <a:t>Cybersecurity</a:t>
            </a:r>
            <a:r>
              <a:rPr lang="en-US" sz="2000" dirty="0"/>
              <a:t> Defense Strategies. Ultimately, Continued Research And Development Efforts Will Propel The </a:t>
            </a:r>
            <a:r>
              <a:rPr lang="en-US" sz="2000" dirty="0" err="1"/>
              <a:t>Keylogger</a:t>
            </a:r>
            <a:r>
              <a:rPr lang="en-US" sz="2000" dirty="0"/>
              <a:t> System Towards Greater Resilience And Adaptability In Safeguarding Against Evolving Cyber Threats.</a:t>
            </a:r>
          </a:p>
          <a:p>
            <a:pPr marL="305435" indent="-305435" algn="just"/>
            <a:endParaRPr lang="en-US"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r>
              <a:rPr lang="en-US" sz="2000" b="0" i="0" dirty="0">
                <a:solidFill>
                  <a:srgbClr val="0D0D0D"/>
                </a:solidFill>
                <a:effectLst/>
                <a:latin typeface="Söhne"/>
              </a:rPr>
              <a:t>Looking ahead, the keylogger system holds promise for further enhancements and expansions to address evolving cybersecurity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(IoT) devices and mobile platforms would extend the system's reach and effectiveness in diverse environments. Collaborative efforts with cybersecurity experts and industry stakeholders can foster innovation and refinement, ensuring the keylogger system remains at the forefront of cybersecurity defense strategies. Ultimately, continued research and development efforts will propel the keylogger system towards greater resilience and adaptability in safeguarding against evolving cyber threats.</a:t>
            </a: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lnSpcReduction="10000"/>
          </a:bodyPr>
          <a:lstStyle/>
          <a:p>
            <a:pPr marL="0" indent="0">
              <a:buNone/>
            </a:pPr>
            <a:endParaRPr lang="en-IN" sz="1400" dirty="0"/>
          </a:p>
          <a:p>
            <a:pPr marL="305435" indent="-305435"/>
            <a:r>
              <a:rPr lang="en-IN" sz="1400" dirty="0" err="1"/>
              <a:t>GeeksforGeeks</a:t>
            </a:r>
            <a:r>
              <a:rPr lang="en-IN" sz="1400" dirty="0"/>
              <a:t>. (n.d.). Design a Keylogger in Python. Retrieved from </a:t>
            </a:r>
            <a:r>
              <a:rPr lang="en-IN" sz="1400" dirty="0">
                <a:hlinkClick r:id="rId2"/>
              </a:rPr>
              <a:t>https://www.geeksforgeeks.org/design-a-keylogger-in-python</a:t>
            </a:r>
            <a:endParaRPr lang="en-IN" sz="1400" dirty="0"/>
          </a:p>
          <a:p>
            <a:pPr marL="305435" indent="-305435"/>
            <a:endParaRPr lang="en-IN" sz="1400" dirty="0"/>
          </a:p>
          <a:p>
            <a:pPr marL="305435" indent="-305435"/>
            <a:r>
              <a:rPr lang="en-IN" sz="1400" dirty="0" err="1"/>
              <a:t>ThePythonCode</a:t>
            </a:r>
            <a:r>
              <a:rPr lang="en-IN" sz="1400" dirty="0"/>
              <a:t>. (n.d.). Write a Keylogger in Python. Retrieved from </a:t>
            </a:r>
            <a:r>
              <a:rPr lang="en-IN" sz="1400" dirty="0">
                <a:hlinkClick r:id="rId3"/>
              </a:rPr>
              <a:t>https://thepythoncode.com/article/write-a-keylogger-python</a:t>
            </a:r>
            <a:endParaRPr lang="en-IN" sz="1400" dirty="0"/>
          </a:p>
          <a:p>
            <a:pPr marL="305435" indent="-305435"/>
            <a:endParaRPr lang="en-IN" sz="1400" dirty="0"/>
          </a:p>
          <a:p>
            <a:pPr marL="305435" indent="-305435"/>
            <a:r>
              <a:rPr lang="en-IN" sz="1400" dirty="0"/>
              <a:t> Python Documentation. (n.d.). Retrieved from </a:t>
            </a:r>
            <a:r>
              <a:rPr lang="en-IN" sz="1400" dirty="0">
                <a:hlinkClick r:id="rId4"/>
              </a:rPr>
              <a:t>https://www.python.org/doc/</a:t>
            </a:r>
            <a:endParaRPr lang="en-IN" sz="1400" dirty="0"/>
          </a:p>
          <a:p>
            <a:pPr marL="0" indent="0">
              <a:buNone/>
            </a:pPr>
            <a:endParaRPr lang="en-IN" sz="1400" dirty="0"/>
          </a:p>
          <a:p>
            <a:pPr marL="305435" indent="-305435"/>
            <a:r>
              <a:rPr lang="en-IN" sz="1400" dirty="0" err="1"/>
              <a:t>Tkinter</a:t>
            </a:r>
            <a:r>
              <a:rPr lang="en-IN" sz="1400" dirty="0"/>
              <a:t> Documentation. (n.d.). Retrieved from </a:t>
            </a:r>
            <a:r>
              <a:rPr lang="en-IN" sz="1400" dirty="0">
                <a:hlinkClick r:id="rId5"/>
              </a:rPr>
              <a:t>https://docs.python.org/3/library/tkinter.html</a:t>
            </a:r>
            <a:endParaRPr lang="en-IN" sz="1400" dirty="0"/>
          </a:p>
          <a:p>
            <a:pPr marL="305435" indent="-305435"/>
            <a:endParaRPr lang="en-IN" sz="1400" dirty="0"/>
          </a:p>
          <a:p>
            <a:pPr marL="305435" indent="-305435"/>
            <a:r>
              <a:rPr lang="en-IN" sz="1400" dirty="0"/>
              <a:t> </a:t>
            </a:r>
            <a:r>
              <a:rPr lang="en-IN" sz="1400" dirty="0" err="1"/>
              <a:t>Pynput</a:t>
            </a:r>
            <a:r>
              <a:rPr lang="en-IN" sz="1400" dirty="0"/>
              <a:t> Documentation. (n.d.). Retrieved from </a:t>
            </a:r>
            <a:r>
              <a:rPr lang="en-IN" sz="1400" dirty="0">
                <a:hlinkClick r:id="rId6"/>
              </a:rPr>
              <a:t>https://pynput.readthedocs.io/en/latest/</a:t>
            </a:r>
            <a:endParaRPr lang="en-IN" sz="1400" dirty="0"/>
          </a:p>
          <a:p>
            <a:pPr marL="305435" indent="-305435"/>
            <a:endParaRPr lang="en-IN" sz="1400" dirty="0"/>
          </a:p>
          <a:p>
            <a:pPr marL="305435" indent="-305435"/>
            <a:r>
              <a:rPr lang="en-IN" sz="1400" dirty="0"/>
              <a:t>JSON Documentation. (n.d.). Retrieved from </a:t>
            </a:r>
            <a:r>
              <a:rPr lang="en-IN" sz="1400" dirty="0">
                <a:hlinkClick r:id="rId7"/>
              </a:rPr>
              <a:t>https://docs.python.org/3/library/json.html</a:t>
            </a:r>
            <a:endParaRPr lang="en-IN" sz="1400" dirty="0"/>
          </a:p>
          <a:p>
            <a:pPr marL="305435" indent="-305435"/>
            <a:endParaRPr lang="en-IN" sz="1400" dirty="0"/>
          </a:p>
          <a:p>
            <a:pPr marL="305435" indent="-305435"/>
            <a:r>
              <a:rPr lang="en-IN" sz="1400" dirty="0"/>
              <a:t> Various online tutorials and forums for Python programming and cybersecurity practices.</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3" name="Rectangle 2"/>
          <p:cNvSpPr/>
          <p:nvPr/>
        </p:nvSpPr>
        <p:spPr>
          <a:xfrm>
            <a:off x="841513" y="1795670"/>
            <a:ext cx="10283687" cy="3785652"/>
          </a:xfrm>
          <a:prstGeom prst="rect">
            <a:avLst/>
          </a:prstGeom>
        </p:spPr>
        <p:txBody>
          <a:bodyPr wrap="square">
            <a:spAutoFit/>
          </a:bodyPr>
          <a:lstStyle/>
          <a:p>
            <a:pPr algn="just"/>
            <a:r>
              <a:rPr lang="en-US" sz="2400" dirty="0"/>
              <a:t>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 The proposed model provides the solution that reduces the difficulties while installing the </a:t>
            </a:r>
            <a:r>
              <a:rPr lang="en-US" sz="2400" dirty="0" err="1"/>
              <a:t>keylogger</a:t>
            </a:r>
            <a:r>
              <a:rPr lang="en-US" sz="2400" dirty="0"/>
              <a:t> in the target system. Since, software </a:t>
            </a:r>
            <a:r>
              <a:rPr lang="en-US" sz="2400" dirty="0" err="1"/>
              <a:t>keylogger</a:t>
            </a:r>
            <a:r>
              <a:rPr lang="en-US" sz="24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301" y="1381613"/>
            <a:ext cx="11029616" cy="530296"/>
          </a:xfrm>
        </p:spPr>
        <p:txBody>
          <a:bodyPr>
            <a:normAutofit fontScale="90000"/>
          </a:bodyPr>
          <a:lstStyle/>
          <a:p>
            <a:r>
              <a:rPr lang="en-IN" dirty="0"/>
              <a:t>GENERAL </a:t>
            </a:r>
            <a:br>
              <a:rPr lang="en-IN" dirty="0"/>
            </a:br>
            <a:r>
              <a:rPr lang="en-IN" dirty="0"/>
              <a:t>REPRESENTATION OF KEYLOGGER</a:t>
            </a:r>
            <a:br>
              <a:rPr lang="en-IN" dirty="0"/>
            </a:br>
            <a:endParaRPr lang="en-IN" dirty="0"/>
          </a:p>
        </p:txBody>
      </p:sp>
      <p:pic>
        <p:nvPicPr>
          <p:cNvPr id="4" name="Picture 69" descr="Screenshot 2024-03-26 153029.png"/>
          <p:cNvPicPr>
            <a:picLocks noChangeAspect="1"/>
          </p:cNvPicPr>
          <p:nvPr/>
        </p:nvPicPr>
        <p:blipFill>
          <a:blip r:embed="rId2"/>
          <a:stretch>
            <a:fillRect/>
          </a:stretch>
        </p:blipFill>
        <p:spPr>
          <a:xfrm>
            <a:off x="5908109" y="868045"/>
            <a:ext cx="4249787" cy="5588166"/>
          </a:xfrm>
          <a:prstGeom prst="rect">
            <a:avLst/>
          </a:prstGeom>
        </p:spPr>
      </p:pic>
    </p:spTree>
    <p:extLst>
      <p:ext uri="{BB962C8B-B14F-4D97-AF65-F5344CB8AC3E}">
        <p14:creationId xmlns:p14="http://schemas.microsoft.com/office/powerpoint/2010/main" val="484000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ARCHITECTURE</a:t>
            </a:r>
          </a:p>
        </p:txBody>
      </p:sp>
      <p:pic>
        <p:nvPicPr>
          <p:cNvPr id="4" name="Picture 160" descr="Screenshot 2024-03-26 154832.png"/>
          <p:cNvPicPr>
            <a:picLocks noGrp="1" noChangeAspect="1"/>
          </p:cNvPicPr>
          <p:nvPr>
            <p:ph idx="1"/>
          </p:nvPr>
        </p:nvPicPr>
        <p:blipFill>
          <a:blip r:embed="rId2"/>
          <a:stretch>
            <a:fillRect/>
          </a:stretch>
        </p:blipFill>
        <p:spPr>
          <a:xfrm>
            <a:off x="1127342" y="1477114"/>
            <a:ext cx="9845458" cy="4673600"/>
          </a:xfrm>
          <a:prstGeom prst="rect">
            <a:avLst/>
          </a:prstGeom>
        </p:spPr>
      </p:pic>
    </p:spTree>
    <p:extLst>
      <p:ext uri="{BB962C8B-B14F-4D97-AF65-F5344CB8AC3E}">
        <p14:creationId xmlns:p14="http://schemas.microsoft.com/office/powerpoint/2010/main" val="3307118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APPROACH</a:t>
            </a:r>
            <a:endParaRPr lang="en-IN" dirty="0"/>
          </a:p>
        </p:txBody>
      </p:sp>
      <p:sp>
        <p:nvSpPr>
          <p:cNvPr id="18" name="Rectangle 10"/>
          <p:cNvSpPr/>
          <p:nvPr/>
        </p:nvSpPr>
        <p:spPr>
          <a:xfrm>
            <a:off x="5830993" y="4325263"/>
            <a:ext cx="5779814" cy="165008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Hardware Requirements: </a:t>
            </a:r>
          </a:p>
          <a:p>
            <a:r>
              <a:rPr lang="en-US" dirty="0"/>
              <a:t>1. Pentium Class or higher Processor</a:t>
            </a:r>
          </a:p>
          <a:p>
            <a:r>
              <a:rPr lang="en-US" dirty="0"/>
              <a:t> 2. Minimum 64 MB RAM</a:t>
            </a:r>
          </a:p>
          <a:p>
            <a:r>
              <a:rPr lang="en-US" dirty="0"/>
              <a:t> 3. 20 MB Free Disk Space Software Requirements:</a:t>
            </a:r>
          </a:p>
          <a:p>
            <a:r>
              <a:rPr lang="en-US" dirty="0"/>
              <a:t> 1. Windows XP/Vista/7/8/10 </a:t>
            </a:r>
          </a:p>
          <a:p>
            <a:r>
              <a:rPr lang="en-US" dirty="0"/>
              <a:t>2. Python IDE</a:t>
            </a:r>
          </a:p>
        </p:txBody>
      </p:sp>
      <p:pic>
        <p:nvPicPr>
          <p:cNvPr id="19" name="Picture 57" descr="0703_keyloggers_chart1.png"/>
          <p:cNvPicPr>
            <a:picLocks noChangeAspect="1"/>
          </p:cNvPicPr>
          <p:nvPr/>
        </p:nvPicPr>
        <p:blipFill>
          <a:blip r:embed="rId2"/>
          <a:stretch>
            <a:fillRect/>
          </a:stretch>
        </p:blipFill>
        <p:spPr>
          <a:xfrm>
            <a:off x="642025" y="2696181"/>
            <a:ext cx="4646578" cy="2556754"/>
          </a:xfrm>
          <a:prstGeom prst="rect">
            <a:avLst/>
          </a:prstGeom>
        </p:spPr>
      </p:pic>
      <p:sp>
        <p:nvSpPr>
          <p:cNvPr id="20" name="Rectangle 58"/>
          <p:cNvSpPr/>
          <p:nvPr/>
        </p:nvSpPr>
        <p:spPr>
          <a:xfrm>
            <a:off x="422843" y="1337713"/>
            <a:ext cx="5192650" cy="646331"/>
          </a:xfrm>
          <a:prstGeom prst="rect">
            <a:avLst/>
          </a:prstGeom>
        </p:spPr>
        <p:txBody>
          <a:bodyPr wrap="square">
            <a:spAutoFit/>
          </a:bodyPr>
          <a:lstStyle/>
          <a:p>
            <a:pPr algn="ctr"/>
            <a:r>
              <a:rPr lang="en-US" dirty="0"/>
              <a:t>INCREASED USE OF KEYLOGGERS BY CYBER CRIMINALS </a:t>
            </a:r>
          </a:p>
        </p:txBody>
      </p:sp>
      <p:pic>
        <p:nvPicPr>
          <p:cNvPr id="21" name="Picture 59" descr="Keylogger-Process-in-User-Activity.png"/>
          <p:cNvPicPr>
            <a:picLocks noChangeAspect="1"/>
          </p:cNvPicPr>
          <p:nvPr/>
        </p:nvPicPr>
        <p:blipFill>
          <a:blip r:embed="rId3"/>
          <a:stretch>
            <a:fillRect/>
          </a:stretch>
        </p:blipFill>
        <p:spPr>
          <a:xfrm>
            <a:off x="6086171" y="1173093"/>
            <a:ext cx="5353557" cy="2669332"/>
          </a:xfrm>
          <a:prstGeom prst="rect">
            <a:avLst/>
          </a:prstGeom>
        </p:spPr>
      </p:pic>
    </p:spTree>
    <p:extLst>
      <p:ext uri="{BB962C8B-B14F-4D97-AF65-F5344CB8AC3E}">
        <p14:creationId xmlns:p14="http://schemas.microsoft.com/office/powerpoint/2010/main" val="4154147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endParaRPr lang="en-US" sz="1200" b="1" dirty="0">
              <a:latin typeface="Calibri"/>
              <a:cs typeface="Calibri"/>
            </a:endParaRPr>
          </a:p>
          <a:p>
            <a:pPr marL="305435" indent="-305435"/>
            <a:r>
              <a:rPr lang="en-US" sz="1200" b="1" dirty="0">
                <a:latin typeface="Calibri"/>
                <a:cs typeface="Calibri"/>
              </a:rPr>
              <a:t>The proposed solution aims to tackle the challenge of developing a keylogger that can effectively detect and prevent unauthorized data interception by cybercriminals. This solution will involve the following components:</a:t>
            </a:r>
            <a:endParaRPr lang="en-IN" sz="1200" b="1" dirty="0">
              <a:latin typeface="Calibri"/>
              <a:cs typeface="Calibri"/>
            </a:endParaRPr>
          </a:p>
          <a:p>
            <a:pPr marL="305435" indent="-305435"/>
            <a:r>
              <a:rPr lang="en-IN" sz="1200" b="1" dirty="0">
                <a:latin typeface="Calibri"/>
                <a:cs typeface="Calibri"/>
              </a:rPr>
              <a:t>Keylogger Development</a:t>
            </a:r>
          </a:p>
          <a:p>
            <a:pPr marL="629920" lvl="1" indent="-305435"/>
            <a:r>
              <a:rPr lang="en-US" sz="1200" b="1" dirty="0">
                <a:latin typeface="Calibri"/>
                <a:cs typeface="Calibri"/>
              </a:rPr>
              <a:t>Design and implement a keylogging software capable of discreetly recording keystrokes on the target system.</a:t>
            </a:r>
          </a:p>
          <a:p>
            <a:pPr marL="629920" lvl="1" indent="-305435"/>
            <a:r>
              <a:rPr lang="en-US" sz="1200" b="1" dirty="0">
                <a:latin typeface="Calibri"/>
                <a:cs typeface="Calibri"/>
              </a:rPr>
              <a:t>Ensure the keylogger operates stealthily to avoid detection by users and antivirus programs.</a:t>
            </a:r>
          </a:p>
          <a:p>
            <a:pPr marL="629920" lvl="1" indent="-305435"/>
            <a:r>
              <a:rPr lang="en-US" sz="1200" b="1" dirty="0">
                <a:latin typeface="Calibri"/>
                <a:cs typeface="Calibri"/>
              </a:rPr>
              <a:t>Develop mechanisms to securely store captured keystrokes to prevent unauthorized access by malicious actors.</a:t>
            </a:r>
            <a:endParaRPr lang="en-IN" sz="1200" b="1" dirty="0">
              <a:latin typeface="Calibri"/>
              <a:cs typeface="Calibri"/>
            </a:endParaRPr>
          </a:p>
          <a:p>
            <a:pPr marL="305435" indent="-305435"/>
            <a:r>
              <a:rPr lang="en-IN" sz="1200" b="1" dirty="0">
                <a:latin typeface="Calibri"/>
                <a:cs typeface="Calibri"/>
              </a:rPr>
              <a:t>Detection Mechanisms:</a:t>
            </a:r>
          </a:p>
          <a:p>
            <a:pPr marL="629920" lvl="1" indent="-305435"/>
            <a:r>
              <a:rPr lang="en-US" sz="1200" b="1" dirty="0">
                <a:latin typeface="Calibri"/>
                <a:cs typeface="Calibri"/>
              </a:rPr>
              <a:t>Integrate advanced detection algorithms to identify the presence of keyloggers on targeted devices.</a:t>
            </a:r>
          </a:p>
          <a:p>
            <a:pPr marL="629920" lvl="1" indent="-305435"/>
            <a:r>
              <a:rPr lang="en-US" sz="1200" b="1" dirty="0">
                <a:latin typeface="Calibri"/>
                <a:cs typeface="Calibri"/>
              </a:rPr>
              <a:t>Employ heuristic analysis and anomaly detection techniques to identify suspicious behavior indicative of keylogging activities.</a:t>
            </a:r>
          </a:p>
          <a:p>
            <a:pPr marL="629920" lvl="1" indent="-305435"/>
            <a:r>
              <a:rPr lang="en-US" sz="1200" b="1" dirty="0">
                <a:latin typeface="Calibri"/>
                <a:cs typeface="Calibri"/>
              </a:rPr>
              <a:t>Implement real-time monitoring capabilities to promptly detect and alert users of potential keylogger infections.</a:t>
            </a:r>
            <a:endParaRPr lang="en-IN" sz="1200" b="1" dirty="0">
              <a:latin typeface="Calibri"/>
              <a:cs typeface="Calibri"/>
            </a:endParaRPr>
          </a:p>
          <a:p>
            <a:pPr marL="305435" indent="-305435"/>
            <a:r>
              <a:rPr lang="en-IN" sz="1200" b="1" dirty="0">
                <a:latin typeface="Calibri"/>
                <a:ea typeface="+mn-lt"/>
                <a:cs typeface="+mn-lt"/>
              </a:rPr>
              <a:t>Prevention Strategies:</a:t>
            </a:r>
          </a:p>
          <a:p>
            <a:pPr marL="629920" lvl="1" indent="-305435"/>
            <a:r>
              <a:rPr lang="en-US" sz="1200" b="1" dirty="0">
                <a:latin typeface="Calibri"/>
                <a:cs typeface="Calibri"/>
              </a:rPr>
              <a:t>Incorporate preventive measures to mitigate the risk of keylogger infiltration, such as encryption of sensitive data input fields.</a:t>
            </a:r>
          </a:p>
          <a:p>
            <a:pPr marL="629920" lvl="1" indent="-305435"/>
            <a:r>
              <a:rPr lang="en-US" sz="1200" b="1" dirty="0">
                <a:latin typeface="Calibri"/>
                <a:cs typeface="Calibri"/>
              </a:rPr>
              <a:t>Integrate anti-keylogging features into existing security software suites to provide comprehensive protection against keylogging threats.</a:t>
            </a:r>
          </a:p>
          <a:p>
            <a:pPr marL="629920" lvl="1" indent="-305435"/>
            <a:r>
              <a:rPr lang="en-US" sz="1200" b="1" dirty="0">
                <a:latin typeface="Calibri"/>
                <a:cs typeface="Calibri"/>
              </a:rPr>
              <a:t>Educate users on best practices for preventing keylogger attacks, including the importance of regular software updates and the use of virtual keyboards for sensitive input.</a:t>
            </a:r>
            <a:endParaRPr lang="en-IN" sz="1200" b="1" dirty="0">
              <a:latin typeface="Calibri"/>
              <a:cs typeface="Calibri"/>
            </a:endParaRPr>
          </a:p>
          <a:p>
            <a:pPr marL="305435" indent="-305435"/>
            <a:r>
              <a:rPr lang="en-IN" sz="1200" b="1" dirty="0">
                <a:latin typeface="Calibri"/>
                <a:cs typeface="Calibri"/>
              </a:rPr>
              <a:t>Testing and Evaluation:</a:t>
            </a:r>
          </a:p>
          <a:p>
            <a:pPr marL="629920" lvl="1" indent="-305435"/>
            <a:r>
              <a:rPr lang="en-US" sz="1200" b="1" dirty="0">
                <a:latin typeface="Calibri"/>
                <a:cs typeface="Calibri"/>
              </a:rPr>
              <a:t>Conduct rigorous testing to validate the effectiveness and reliability of the keylogger in detecting and preventing keylogging activities.</a:t>
            </a:r>
          </a:p>
          <a:p>
            <a:pPr marL="629920" lvl="1" indent="-305435"/>
            <a:r>
              <a:rPr lang="en-US" sz="1200" b="1" dirty="0">
                <a:latin typeface="Calibri"/>
                <a:cs typeface="Calibri"/>
              </a:rPr>
              <a:t>Evaluate the performance of the keylogger against various attack scenarios and benchmark it against existing solutions.</a:t>
            </a:r>
          </a:p>
          <a:p>
            <a:pPr marL="629920" lvl="1" indent="-305435"/>
            <a:r>
              <a:rPr lang="en-US" sz="1200" b="1" dirty="0">
                <a:latin typeface="Calibri"/>
                <a:cs typeface="Calibri"/>
              </a:rPr>
              <a:t>Solicit feedback from security experts and end-users to refine the keylogger's functionality and usability.</a:t>
            </a:r>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18CDDBD-997E-FB3C-E369-52C8B423A827}"/>
              </a:ext>
            </a:extLst>
          </p:cNvPr>
          <p:cNvSpPr>
            <a:spLocks noGrp="1"/>
          </p:cNvSpPr>
          <p:nvPr>
            <p:ph idx="1"/>
          </p:nvPr>
        </p:nvSpPr>
        <p:spPr/>
        <p:txBody>
          <a:bodyPr/>
          <a:lstStyle/>
          <a:p>
            <a:pPr marL="305435" indent="-305435"/>
            <a:endParaRPr lang="en-IN" sz="1200" b="1" dirty="0">
              <a:latin typeface="Calibri"/>
              <a:cs typeface="Calibri"/>
            </a:endParaRPr>
          </a:p>
          <a:p>
            <a:pPr marL="305435" indent="-305435"/>
            <a:endParaRPr lang="en-IN" sz="1200" b="1" dirty="0">
              <a:latin typeface="Calibri"/>
              <a:cs typeface="Calibri"/>
            </a:endParaRPr>
          </a:p>
          <a:p>
            <a:pPr marL="0" indent="0">
              <a:buNone/>
            </a:pPr>
            <a:endParaRPr lang="en-IN" sz="1200" b="1" dirty="0">
              <a:latin typeface="Calibri"/>
              <a:cs typeface="Calibri"/>
            </a:endParaRPr>
          </a:p>
          <a:p>
            <a:pPr marL="305435" indent="-305435"/>
            <a:r>
              <a:rPr lang="en-IN" sz="1200" b="1" dirty="0">
                <a:latin typeface="Calibri"/>
                <a:cs typeface="Calibri"/>
              </a:rPr>
              <a:t>Deployment:</a:t>
            </a:r>
          </a:p>
          <a:p>
            <a:pPr marL="629920" lvl="1" indent="-305435"/>
            <a:r>
              <a:rPr lang="en-US" sz="1200" b="1" dirty="0">
                <a:latin typeface="Calibri"/>
                <a:cs typeface="Calibri"/>
              </a:rPr>
              <a:t>Package the keylogger solution into a user-friendly application or software suite for easy deployment on targeted systems.</a:t>
            </a:r>
          </a:p>
          <a:p>
            <a:pPr marL="629920" lvl="1" indent="-305435"/>
            <a:r>
              <a:rPr lang="en-US" sz="1200" b="1" dirty="0">
                <a:latin typeface="Calibri"/>
                <a:cs typeface="Calibri"/>
              </a:rPr>
              <a:t>Provide comprehensive documentation and support resources to assist users in configuring and utilizing the keylogger effectively.</a:t>
            </a:r>
          </a:p>
          <a:p>
            <a:pPr marL="629920" lvl="1" indent="-305435"/>
            <a:r>
              <a:rPr lang="en-US" sz="1200" b="1" dirty="0">
                <a:latin typeface="Calibri"/>
                <a:cs typeface="Calibri"/>
              </a:rPr>
              <a:t>Ensure compatibility with a wide range of operating systems and software environments to maximize accessibility and usability.</a:t>
            </a:r>
          </a:p>
          <a:p>
            <a:pPr marL="629920" lvl="1" indent="-305435"/>
            <a:endParaRPr lang="en-US" sz="1200" b="1" dirty="0">
              <a:latin typeface="Calibri"/>
              <a:cs typeface="Calibri"/>
            </a:endParaRPr>
          </a:p>
          <a:p>
            <a:pPr marL="305435" indent="-305435"/>
            <a:r>
              <a:rPr lang="en-IN" sz="1200" b="1" dirty="0">
                <a:latin typeface="Calibri"/>
                <a:cs typeface="Calibri"/>
              </a:rPr>
              <a:t>Result:</a:t>
            </a:r>
          </a:p>
          <a:p>
            <a:pPr marL="629920" lvl="1" indent="-305435"/>
            <a:r>
              <a:rPr lang="en-US" sz="1200" b="1" dirty="0">
                <a:latin typeface="Calibri"/>
                <a:cs typeface="Calibri"/>
              </a:rPr>
              <a:t>Upon successful implementation and deployment, the proposed keylogger solution will empower individuals and organizations to proactively defend against the pervasive threat of keylogging attacks. By combining robust detection mechanisms with preventive measures, the solution will enhance cybersecurity resilience and safeguard sensitive information from unauthorized interception and exploitation.</a:t>
            </a: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IN" sz="1200" b="1" dirty="0">
              <a:latin typeface="Calibri"/>
              <a:cs typeface="Calibri"/>
            </a:endParaRPr>
          </a:p>
          <a:p>
            <a:endParaRPr lang="en-IN" dirty="0"/>
          </a:p>
        </p:txBody>
      </p:sp>
    </p:spTree>
    <p:extLst>
      <p:ext uri="{BB962C8B-B14F-4D97-AF65-F5344CB8AC3E}">
        <p14:creationId xmlns:p14="http://schemas.microsoft.com/office/powerpoint/2010/main" val="4063483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ea typeface="+mn-lt"/>
                <a:cs typeface="+mn-lt"/>
              </a:rPr>
              <a:t>The development and implementation of the keylogger system involve a structured approach encompassing various stages, from defining system requirements to deploying the final solution. The following outlines the system approach for this project:</a:t>
            </a:r>
          </a:p>
          <a:p>
            <a:r>
              <a:rPr lang="en-IN" sz="1800" b="1" dirty="0">
                <a:solidFill>
                  <a:srgbClr val="0F0F0F"/>
                </a:solidFill>
              </a:rPr>
              <a:t>System requirements</a:t>
            </a:r>
          </a:p>
          <a:p>
            <a:pPr lvl="1"/>
            <a:r>
              <a:rPr lang="en-US" sz="1500" b="1" dirty="0">
                <a:solidFill>
                  <a:srgbClr val="0F0F0F"/>
                </a:solidFill>
              </a:rPr>
              <a:t>Define the functional and non-functional requirements of the keylogger system, including its core functionalities, performance expectations, and security considerations.</a:t>
            </a:r>
          </a:p>
          <a:p>
            <a:pPr lvl="1"/>
            <a:r>
              <a:rPr lang="en-US" sz="1500" b="1" dirty="0">
                <a:solidFill>
                  <a:srgbClr val="0F0F0F"/>
                </a:solidFill>
              </a:rPr>
              <a:t>Identify the target platforms and operating systems for deployment, ensuring compatibility and accessibility across diverse environments.</a:t>
            </a:r>
          </a:p>
          <a:p>
            <a:pPr lvl="1"/>
            <a:r>
              <a:rPr lang="en-US" sz="1500" b="1" dirty="0">
                <a:solidFill>
                  <a:srgbClr val="0F0F0F"/>
                </a:solidFill>
              </a:rPr>
              <a:t>Specify the user interface requirements to ensure usability and ease of interaction for both administrators and end-users.</a:t>
            </a:r>
            <a:endParaRPr lang="en-IN" sz="1500" b="1" dirty="0">
              <a:solidFill>
                <a:srgbClr val="0F0F0F"/>
              </a:solidFill>
            </a:endParaRPr>
          </a:p>
          <a:p>
            <a:pPr marL="305435" indent="-305435"/>
            <a:r>
              <a:rPr lang="en-IN" sz="1800" b="1" dirty="0">
                <a:solidFill>
                  <a:srgbClr val="0F0F0F"/>
                </a:solidFill>
              </a:rPr>
              <a:t>Library required to build the model</a:t>
            </a:r>
          </a:p>
          <a:p>
            <a:pPr marL="629435" lvl="1" indent="-305435"/>
            <a:r>
              <a:rPr lang="en-IN" sz="1500" b="1" dirty="0" err="1">
                <a:solidFill>
                  <a:srgbClr val="0F0F0F"/>
                </a:solidFill>
              </a:rPr>
              <a:t>tkinter</a:t>
            </a:r>
            <a:r>
              <a:rPr lang="en-IN" sz="1500" b="1" dirty="0">
                <a:solidFill>
                  <a:srgbClr val="0F0F0F"/>
                </a:solidFill>
              </a:rPr>
              <a:t>: For developing the graphical user interface (GUI) of the keylogger system.</a:t>
            </a:r>
          </a:p>
          <a:p>
            <a:pPr marL="629435" lvl="1" indent="-305435"/>
            <a:r>
              <a:rPr lang="en-IN" sz="1500" b="1" dirty="0" err="1">
                <a:solidFill>
                  <a:srgbClr val="0F0F0F"/>
                </a:solidFill>
              </a:rPr>
              <a:t>pynput</a:t>
            </a:r>
            <a:r>
              <a:rPr lang="en-IN" sz="1500" b="1" dirty="0">
                <a:solidFill>
                  <a:srgbClr val="0F0F0F"/>
                </a:solidFill>
              </a:rPr>
              <a:t>: For capturing keyboard events and implementing the keylogging functionality.</a:t>
            </a:r>
          </a:p>
          <a:p>
            <a:pPr marL="629435" lvl="1" indent="-305435"/>
            <a:r>
              <a:rPr lang="en-IN" sz="1500" b="1" dirty="0" err="1">
                <a:solidFill>
                  <a:srgbClr val="0F0F0F"/>
                </a:solidFill>
              </a:rPr>
              <a:t>json</a:t>
            </a:r>
            <a:r>
              <a:rPr lang="en-IN" sz="1500" b="1" dirty="0">
                <a:solidFill>
                  <a:srgbClr val="0F0F0F"/>
                </a:solidFill>
              </a:rPr>
              <a:t>: For serializing and deserializing data in JSON format for storing logged keystrokes.</a:t>
            </a:r>
          </a:p>
        </p:txBody>
      </p:sp>
    </p:spTree>
    <p:extLst>
      <p:ext uri="{BB962C8B-B14F-4D97-AF65-F5344CB8AC3E}">
        <p14:creationId xmlns:p14="http://schemas.microsoft.com/office/powerpoint/2010/main" val="320202452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9162bd5b-4ed9-4da3-b376-05204580ba3f"/>
    <ds:schemaRef ds:uri="http://purl.org/dc/elements/1.1/"/>
    <ds:schemaRef ds:uri="http://schemas.microsoft.com/office/2006/metadata/properties"/>
    <ds:schemaRef ds:uri="c0fa2617-96bd-425d-8578-e93563fe37c5"/>
    <ds:schemaRef ds:uri="http://www.w3.org/XML/1998/namespace"/>
    <ds:schemaRef ds:uri="http://purl.org/dc/dcmityp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142</TotalTime>
  <Words>1146</Words>
  <Application>Microsoft Office PowerPoint</Application>
  <PresentationFormat>Widescreen</PresentationFormat>
  <Paragraphs>153</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GENERAL  REPRESENTATION OF KEYLOGGER </vt:lpstr>
      <vt:lpstr>SYSTEM ARCHITECTURE</vt:lpstr>
      <vt:lpstr>SYSTEM APPROACH</vt:lpstr>
      <vt:lpstr>Proposed Solution</vt:lpstr>
      <vt:lpstr>PowerPoint Presentation</vt:lpstr>
      <vt:lpstr>System  Approach</vt:lpstr>
      <vt:lpstr>Algorithm</vt:lpstr>
      <vt:lpstr>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35</cp:revision>
  <dcterms:created xsi:type="dcterms:W3CDTF">2021-05-26T16:50:10Z</dcterms:created>
  <dcterms:modified xsi:type="dcterms:W3CDTF">2024-04-02T04:25:51Z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