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9F65A-99A7-CF5B-1786-D2E69BE8A294}" v="185" dt="2025-08-02T04:18:03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3570"/>
            <a:ext cx="9144000" cy="2387600"/>
          </a:xfrm>
        </p:spPr>
        <p:txBody>
          <a:bodyPr/>
          <a:lstStyle/>
          <a:p>
            <a:r>
              <a:rPr lang="en-US" sz="4400" dirty="0">
                <a:latin typeface="Calibri"/>
                <a:ea typeface="Calibri"/>
                <a:cs typeface="Calibri"/>
              </a:rPr>
              <a:t>Popular Models Available Through </a:t>
            </a:r>
            <a:r>
              <a:rPr lang="en-US" sz="4400" dirty="0" err="1">
                <a:latin typeface="Calibri"/>
                <a:ea typeface="Calibri"/>
                <a:cs typeface="Calibri"/>
              </a:rPr>
              <a:t>Ollama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43079-DF5B-279B-59B7-0AD6F1A9B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2144-A81C-3AF1-DB34-31DD99F2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+mj-lt"/>
                <a:cs typeface="+mj-lt"/>
              </a:rPr>
              <a:t>How to Use with </a:t>
            </a:r>
            <a:r>
              <a:rPr lang="en-US" err="1">
                <a:latin typeface="Calibri"/>
                <a:ea typeface="+mj-lt"/>
                <a:cs typeface="+mj-lt"/>
              </a:rPr>
              <a:t>Ollama</a:t>
            </a:r>
            <a:endParaRPr lang="en-US" err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43B0-FF27-5E50-EBA1-D0CED68E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>
                <a:latin typeface="Courier New"/>
                <a:ea typeface="+mn-lt"/>
                <a:cs typeface="+mn-lt"/>
              </a:rPr>
              <a:t>Basic Commands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rgbClr val="A0A1A7"/>
                </a:solidFill>
                <a:latin typeface="Courier New"/>
                <a:cs typeface="Courier New"/>
              </a:rPr>
              <a:t># Pull a model</a:t>
            </a:r>
            <a:r>
              <a:rPr lang="en-US" dirty="0">
                <a:solidFill>
                  <a:srgbClr val="383A42"/>
                </a:solidFill>
                <a:latin typeface="Courier New"/>
                <a:cs typeface="Courier New"/>
              </a:rPr>
              <a:t>
</a:t>
            </a:r>
            <a:r>
              <a:rPr lang="en-US" dirty="0" err="1">
                <a:solidFill>
                  <a:srgbClr val="383A42"/>
                </a:solidFill>
                <a:latin typeface="Courier New"/>
                <a:cs typeface="Courier New"/>
              </a:rPr>
              <a:t>ollama</a:t>
            </a:r>
            <a:r>
              <a:rPr lang="en-US" dirty="0">
                <a:solidFill>
                  <a:srgbClr val="383A42"/>
                </a:solidFill>
                <a:latin typeface="Courier New"/>
                <a:cs typeface="Courier New"/>
              </a:rPr>
              <a:t> pull llama3.2
</a:t>
            </a:r>
            <a:r>
              <a:rPr lang="en-US" i="1" dirty="0">
                <a:solidFill>
                  <a:srgbClr val="A0A1A7"/>
                </a:solidFill>
                <a:latin typeface="Courier New"/>
                <a:cs typeface="Courier New"/>
              </a:rPr>
              <a:t># Run a model interactively</a:t>
            </a:r>
            <a:r>
              <a:rPr lang="en-US" dirty="0">
                <a:solidFill>
                  <a:srgbClr val="383A42"/>
                </a:solidFill>
                <a:latin typeface="Courier New"/>
                <a:cs typeface="Courier New"/>
              </a:rPr>
              <a:t>
</a:t>
            </a:r>
            <a:r>
              <a:rPr lang="en-US" dirty="0" err="1">
                <a:solidFill>
                  <a:srgbClr val="383A42"/>
                </a:solidFill>
                <a:latin typeface="Courier New"/>
                <a:cs typeface="Courier New"/>
              </a:rPr>
              <a:t>ollama</a:t>
            </a:r>
            <a:r>
              <a:rPr lang="en-US" dirty="0">
                <a:solidFill>
                  <a:srgbClr val="383A42"/>
                </a:solidFill>
                <a:latin typeface="Courier New"/>
                <a:cs typeface="Courier New"/>
              </a:rPr>
              <a:t> run llama3.2
</a:t>
            </a:r>
            <a:r>
              <a:rPr lang="en-US" i="1" dirty="0">
                <a:solidFill>
                  <a:srgbClr val="A0A1A7"/>
                </a:solidFill>
                <a:latin typeface="Courier New"/>
                <a:cs typeface="Courier New"/>
              </a:rPr>
              <a:t># List installed models</a:t>
            </a:r>
            <a:r>
              <a:rPr lang="en-US" dirty="0">
                <a:solidFill>
                  <a:srgbClr val="383A42"/>
                </a:solidFill>
                <a:latin typeface="Courier New"/>
                <a:cs typeface="Courier New"/>
              </a:rPr>
              <a:t>
</a:t>
            </a:r>
            <a:r>
              <a:rPr lang="en-US" dirty="0" err="1">
                <a:solidFill>
                  <a:srgbClr val="383A42"/>
                </a:solidFill>
                <a:latin typeface="Courier New"/>
                <a:cs typeface="Courier New"/>
              </a:rPr>
              <a:t>ollama</a:t>
            </a:r>
            <a:r>
              <a:rPr lang="en-US" dirty="0">
                <a:solidFill>
                  <a:srgbClr val="383A42"/>
                </a:solidFill>
                <a:latin typeface="Courier New"/>
                <a:cs typeface="Courier New"/>
              </a:rPr>
              <a:t> list
</a:t>
            </a:r>
            <a:r>
              <a:rPr lang="en-US" i="1" dirty="0">
                <a:solidFill>
                  <a:srgbClr val="A0A1A7"/>
                </a:solidFill>
                <a:latin typeface="Courier New"/>
                <a:cs typeface="Courier New"/>
              </a:rPr>
              <a:t># Remove a model</a:t>
            </a:r>
            <a:r>
              <a:rPr lang="en-US" dirty="0">
                <a:solidFill>
                  <a:srgbClr val="383A42"/>
                </a:solidFill>
                <a:latin typeface="Courier New"/>
                <a:cs typeface="Courier New"/>
              </a:rPr>
              <a:t>
</a:t>
            </a:r>
            <a:r>
              <a:rPr lang="en-US" dirty="0" err="1">
                <a:solidFill>
                  <a:srgbClr val="383A42"/>
                </a:solidFill>
                <a:latin typeface="Courier New"/>
                <a:cs typeface="Courier New"/>
              </a:rPr>
              <a:t>ollama</a:t>
            </a:r>
            <a:r>
              <a:rPr lang="en-US" dirty="0">
                <a:solidFill>
                  <a:srgbClr val="383A42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078F2"/>
                </a:solidFill>
                <a:latin typeface="Courier New"/>
                <a:cs typeface="Courier New"/>
              </a:rPr>
              <a:t>rm</a:t>
            </a:r>
            <a:r>
              <a:rPr lang="en-US" dirty="0">
                <a:solidFill>
                  <a:srgbClr val="383A42"/>
                </a:solidFill>
                <a:latin typeface="Courier New"/>
                <a:cs typeface="Courier New"/>
              </a:rPr>
              <a:t> model-name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32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B08DA-A07A-53B7-ED69-C07E3813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BF07-A9FC-FAF1-1CB1-098FF996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+mj-lt"/>
                <a:cs typeface="+mj-lt"/>
              </a:rPr>
              <a:t>Model Selection 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3635-0573-B82E-09CB-950F566C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For general use: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Batang"/>
                <a:cs typeface="Arial"/>
              </a:rPr>
              <a:t>llama3.2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  <a:ea typeface="Batang"/>
                <a:cs typeface="Arial"/>
              </a:rPr>
              <a:t>qwen2.5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  <a:ea typeface="Batang"/>
                <a:cs typeface="Arial"/>
              </a:rPr>
              <a:t>mistral</a:t>
            </a:r>
            <a:endParaRPr lang="en-US" dirty="0">
              <a:latin typeface="Arial"/>
              <a:ea typeface="Batang"/>
              <a:cs typeface="Arial"/>
            </a:endParaRPr>
          </a:p>
          <a:p>
            <a:r>
              <a:rPr lang="en-US" b="1" dirty="0">
                <a:ea typeface="+mn-lt"/>
                <a:cs typeface="+mn-lt"/>
              </a:rPr>
              <a:t>For coding: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Batang"/>
                <a:cs typeface="Arial"/>
              </a:rPr>
              <a:t>deepseek</a:t>
            </a:r>
            <a:r>
              <a:rPr lang="en-US" dirty="0">
                <a:latin typeface="Consolas"/>
                <a:ea typeface="Batang"/>
                <a:cs typeface="Arial"/>
              </a:rPr>
              <a:t>-coder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latin typeface="Consolas"/>
                <a:ea typeface="Batang"/>
                <a:cs typeface="Arial"/>
              </a:rPr>
              <a:t>codellama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  <a:ea typeface="Batang"/>
                <a:cs typeface="Arial"/>
              </a:rPr>
              <a:t>qwen2.5-coder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For low resources: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Batang"/>
                <a:cs typeface="Arial"/>
              </a:rPr>
              <a:t>phi3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latin typeface="Consolas"/>
                <a:ea typeface="Batang"/>
                <a:cs typeface="Arial"/>
              </a:rPr>
              <a:t>tinyllama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  <a:ea typeface="Batang"/>
                <a:cs typeface="Arial"/>
              </a:rPr>
              <a:t>qwen2.5:0.5b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For vision tasks: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Batang"/>
                <a:cs typeface="Arial"/>
              </a:rPr>
              <a:t>llava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  <a:ea typeface="Batang"/>
                <a:cs typeface="Arial"/>
              </a:rPr>
              <a:t>llava-phi3</a:t>
            </a:r>
            <a:endParaRPr lang="en-US" dirty="0"/>
          </a:p>
          <a:p>
            <a:endParaRPr lang="en-US" dirty="0">
              <a:latin typeface="Arial"/>
              <a:ea typeface="Batang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034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0F60-B9CF-A34F-C56F-589BBF17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+mj-lt"/>
                <a:cs typeface="+mj-lt"/>
              </a:rPr>
              <a:t>Hardware Considerations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0BBD-4BC0-106E-70EB-919AD934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ea typeface="+mn-lt"/>
                <a:cs typeface="+mn-lt"/>
              </a:rPr>
              <a:t>4GB RAM:</a:t>
            </a:r>
            <a:r>
              <a:rPr lang="en-US" dirty="0">
                <a:latin typeface="Arial"/>
                <a:ea typeface="+mn-lt"/>
                <a:cs typeface="+mn-lt"/>
              </a:rPr>
              <a:t> 1B-3B models</a:t>
            </a:r>
            <a:endParaRPr lang="en-US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8GB RAM:</a:t>
            </a:r>
            <a:r>
              <a:rPr lang="en-US" dirty="0">
                <a:latin typeface="Arial"/>
                <a:ea typeface="+mn-lt"/>
                <a:cs typeface="+mn-lt"/>
              </a:rPr>
              <a:t> 7B models</a:t>
            </a:r>
            <a:endParaRPr lang="en-US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16GB RAM:</a:t>
            </a:r>
            <a:r>
              <a:rPr lang="en-US" dirty="0">
                <a:latin typeface="Arial"/>
                <a:ea typeface="+mn-lt"/>
                <a:cs typeface="+mn-lt"/>
              </a:rPr>
              <a:t> 13B-14B models</a:t>
            </a:r>
            <a:endParaRPr lang="en-US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32GB+ RAM:</a:t>
            </a:r>
            <a:r>
              <a:rPr lang="en-US" dirty="0">
                <a:latin typeface="Arial"/>
                <a:ea typeface="+mn-lt"/>
                <a:cs typeface="+mn-lt"/>
              </a:rPr>
              <a:t> 30B+ models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53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CAEEF-C4A6-8666-3072-9898F7F5A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8861-E6D2-C8A4-B6BE-1A9AA308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Llama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BF79-2343-49D0-DA5F-3A7FF24B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llama3.2 (3B, 1B) - Latest Meta models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llama3.1 (8B, 70B, 405B) - Previous generation</a:t>
            </a:r>
            <a:endParaRPr lang="en-US">
              <a:latin typeface="Arial"/>
              <a:ea typeface="MS Mincho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llama2 (7B, 13B, 70B) - Earlier version</a:t>
            </a:r>
            <a:endParaRPr lang="en-US">
              <a:latin typeface="Arial"/>
              <a:ea typeface="MS Mincho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+mn-lt"/>
              </a:rPr>
              <a:t>codellama</a:t>
            </a:r>
            <a:r>
              <a:rPr lang="en-US" dirty="0">
                <a:latin typeface="Arial"/>
                <a:ea typeface="+mn-lt"/>
                <a:cs typeface="+mn-lt"/>
              </a:rPr>
              <a:t> - Code-specialized variant</a:t>
            </a:r>
            <a:endParaRPr lang="en-US">
              <a:latin typeface="Arial"/>
              <a:ea typeface="MS Mincho"/>
              <a:cs typeface="Arial"/>
            </a:endParaRPr>
          </a:p>
          <a:p>
            <a:endParaRPr lang="en-US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830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E6DD2-4E74-FB50-E7FE-124016109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2069-D9CA-0648-E7C2-C901A7FE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Mistral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1061-932A-5C6F-2F58-41BE4167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  <a:ea typeface="+mn-lt"/>
                <a:cs typeface="+mn-lt"/>
              </a:rPr>
              <a:t>mistral</a:t>
            </a:r>
            <a:r>
              <a:rPr lang="en-US" dirty="0">
                <a:ea typeface="+mn-lt"/>
                <a:cs typeface="+mn-lt"/>
              </a:rPr>
              <a:t> (7B) - Base Mistral model</a:t>
            </a:r>
            <a:endParaRPr lang="en-US" dirty="0">
              <a:latin typeface="Calibri"/>
              <a:ea typeface="+mn-lt"/>
              <a:cs typeface="+mn-lt"/>
            </a:endParaRPr>
          </a:p>
          <a:p>
            <a:r>
              <a:rPr lang="en-US" dirty="0" err="1">
                <a:latin typeface="Consolas"/>
                <a:ea typeface="+mn-lt"/>
                <a:cs typeface="+mn-lt"/>
              </a:rPr>
              <a:t>mixtral</a:t>
            </a:r>
            <a:r>
              <a:rPr lang="en-US" dirty="0">
                <a:ea typeface="+mn-lt"/>
                <a:cs typeface="+mn-lt"/>
              </a:rPr>
              <a:t> (8x7B, 8x22B) - Mixture of experts</a:t>
            </a:r>
            <a:endParaRPr lang="en-US" dirty="0"/>
          </a:p>
          <a:p>
            <a:r>
              <a:rPr lang="en-US" dirty="0">
                <a:latin typeface="Consolas"/>
                <a:ea typeface="+mn-lt"/>
                <a:cs typeface="+mn-lt"/>
              </a:rPr>
              <a:t>mistral-nemo</a:t>
            </a:r>
            <a:r>
              <a:rPr lang="en-US" dirty="0">
                <a:ea typeface="+mn-lt"/>
                <a:cs typeface="+mn-lt"/>
              </a:rPr>
              <a:t> (12B) - Recent efficient model</a:t>
            </a:r>
            <a:endParaRPr lang="en-US" dirty="0"/>
          </a:p>
          <a:p>
            <a:endParaRPr lang="en-US" dirty="0">
              <a:latin typeface="Apto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426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A2FC0-C6A2-05BC-BDB3-2A4129534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8F2F-B8AB-BFC7-376D-B1E5FEE1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+mj-lt"/>
                <a:cs typeface="+mj-lt"/>
              </a:rPr>
              <a:t>Qwen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26AD7-7AFA-35EB-B15B-1AF4CD39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ea typeface="+mn-lt"/>
                <a:cs typeface="+mn-lt"/>
              </a:rPr>
              <a:t>qwen2.5 (0.5B, 1.5B, 3B, 7B, 14B, 32B, 72B)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qwen2 - Previous generation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qwen2.5-coder - Code-specialized</a:t>
            </a:r>
          </a:p>
          <a:p>
            <a:endParaRPr lang="en-US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159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464A7-88FF-D227-A9DF-EF246FA26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55BB-A736-3D5C-315A-D32190AB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+mj-lt"/>
                <a:cs typeface="+mj-lt"/>
              </a:rPr>
              <a:t>Google Models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90D2-F6B4-8C35-87DE-43758570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gemma2 (2B, 9B, 27B) - Google's open models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gemma (2B, 7B) - Earlier version</a:t>
            </a:r>
          </a:p>
          <a:p>
            <a:endParaRPr lang="en-US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70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AA29B-B95A-6F8C-F97F-09663C268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67EE-B3A3-E214-5D6F-B1ED693D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+mj-lt"/>
                <a:cs typeface="+mj-lt"/>
              </a:rPr>
              <a:t>Code-Focused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57FB-17D1-6835-5326-2A73EF4A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ea typeface="+mn-lt"/>
                <a:cs typeface="+mn-lt"/>
              </a:rPr>
              <a:t>deepseek</a:t>
            </a:r>
            <a:r>
              <a:rPr lang="en-US" dirty="0">
                <a:latin typeface="Arial"/>
                <a:ea typeface="+mn-lt"/>
                <a:cs typeface="+mn-lt"/>
              </a:rPr>
              <a:t>-coder (1.3B, 6.7B, 33B)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starcoder2 (3B, 7B, 15B)</a:t>
            </a:r>
          </a:p>
          <a:p>
            <a:r>
              <a:rPr lang="en-US" err="1">
                <a:latin typeface="Arial"/>
                <a:ea typeface="+mn-lt"/>
                <a:cs typeface="+mn-lt"/>
              </a:rPr>
              <a:t>codegemma</a:t>
            </a:r>
            <a:r>
              <a:rPr lang="en-US" dirty="0">
                <a:latin typeface="Arial"/>
                <a:ea typeface="+mn-lt"/>
                <a:cs typeface="+mn-lt"/>
              </a:rPr>
              <a:t> (2B, 7B)</a:t>
            </a:r>
          </a:p>
          <a:p>
            <a:endParaRPr lang="en-US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866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D803-FC17-C58F-D050-217C39DD0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C673-D1EB-C131-817D-D84E4CF2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+mj-lt"/>
                <a:cs typeface="+mj-lt"/>
              </a:rPr>
              <a:t>Reasoning/Math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7D0E-987F-7037-B4F9-80A14522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ea typeface="+mn-lt"/>
                <a:cs typeface="+mn-lt"/>
              </a:rPr>
              <a:t>deepseek</a:t>
            </a:r>
            <a:r>
              <a:rPr lang="en-US" dirty="0">
                <a:latin typeface="Arial"/>
                <a:ea typeface="+mn-lt"/>
                <a:cs typeface="+mn-lt"/>
              </a:rPr>
              <a:t>-math</a:t>
            </a:r>
            <a:endParaRPr lang="en-US" dirty="0">
              <a:latin typeface="Arial"/>
              <a:cs typeface="Arial"/>
            </a:endParaRPr>
          </a:p>
          <a:p>
            <a:r>
              <a:rPr lang="en-US" err="1">
                <a:latin typeface="Arial"/>
                <a:ea typeface="+mn-lt"/>
                <a:cs typeface="+mn-lt"/>
              </a:rPr>
              <a:t>mathstral</a:t>
            </a:r>
            <a:r>
              <a:rPr lang="en-US" dirty="0">
                <a:latin typeface="Arial"/>
                <a:ea typeface="+mn-lt"/>
                <a:cs typeface="+mn-lt"/>
              </a:rPr>
              <a:t> (7B)</a:t>
            </a:r>
          </a:p>
          <a:p>
            <a:endParaRPr lang="en-US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051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FB5E8-A10A-2CBD-CC64-3FDBF9063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BECD-AD4F-A085-804B-6D28F5E9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+mj-lt"/>
                <a:cs typeface="+mj-lt"/>
              </a:rPr>
              <a:t>Multimodal (Vision + Text)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011B-BA79-EFB5-5138-E1F8FF88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Arial"/>
                <a:ea typeface="+mn-lt"/>
                <a:cs typeface="+mn-lt"/>
              </a:rPr>
              <a:t>llava</a:t>
            </a:r>
            <a:r>
              <a:rPr lang="en-US">
                <a:latin typeface="Arial"/>
                <a:ea typeface="+mn-lt"/>
                <a:cs typeface="+mn-lt"/>
              </a:rPr>
              <a:t> (7B, 13B, 34B)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llava-phi3</a:t>
            </a:r>
            <a:endParaRPr lang="en-US" dirty="0">
              <a:latin typeface="Arial"/>
              <a:cs typeface="Arial"/>
            </a:endParaRPr>
          </a:p>
          <a:p>
            <a:r>
              <a:rPr lang="en-US" err="1">
                <a:latin typeface="Arial"/>
                <a:ea typeface="+mn-lt"/>
                <a:cs typeface="+mn-lt"/>
              </a:rPr>
              <a:t>bakllava</a:t>
            </a:r>
            <a:endParaRPr lang="en-US" err="1">
              <a:latin typeface="Arial"/>
              <a:cs typeface="Arial"/>
            </a:endParaRPr>
          </a:p>
          <a:p>
            <a:endParaRPr lang="en-US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47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64B7-8F85-27B9-1D6F-9C0504FF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+mj-lt"/>
                <a:cs typeface="+mj-lt"/>
              </a:rPr>
              <a:t>Lightweight/Fast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1CBA-8F60-8B97-A7A7-0851C822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phi3</a:t>
            </a:r>
            <a:r>
              <a:rPr lang="en-US" dirty="0">
                <a:latin typeface="Arial"/>
                <a:ea typeface="+mn-lt"/>
                <a:cs typeface="+mn-lt"/>
              </a:rPr>
              <a:t> (3.8B, 14B) - Microsoft's efficient models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tinyllama</a:t>
            </a:r>
            <a:r>
              <a:rPr lang="en-US" dirty="0">
                <a:latin typeface="Arial"/>
                <a:ea typeface="+mn-lt"/>
                <a:cs typeface="+mn-lt"/>
              </a:rPr>
              <a:t> (1.1B) - Very small but capable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orca-mini</a:t>
            </a:r>
            <a:r>
              <a:rPr lang="en-US" dirty="0">
                <a:latin typeface="Arial"/>
                <a:ea typeface="+mn-lt"/>
                <a:cs typeface="+mn-lt"/>
              </a:rPr>
              <a:t> (3B, 7B, 13B)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31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Popular Models Available Through Ollama</vt:lpstr>
      <vt:lpstr>Llama Family</vt:lpstr>
      <vt:lpstr>Mistral Family</vt:lpstr>
      <vt:lpstr>Qwen Family</vt:lpstr>
      <vt:lpstr>Google Models</vt:lpstr>
      <vt:lpstr>Code-Focused</vt:lpstr>
      <vt:lpstr>Reasoning/Math</vt:lpstr>
      <vt:lpstr>Multimodal (Vision + Text)</vt:lpstr>
      <vt:lpstr>Lightweight/Fast</vt:lpstr>
      <vt:lpstr>How to Use with Ollama</vt:lpstr>
      <vt:lpstr>Model Selection </vt:lpstr>
      <vt:lpstr>Hardware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92</cp:revision>
  <dcterms:created xsi:type="dcterms:W3CDTF">2025-08-02T03:46:42Z</dcterms:created>
  <dcterms:modified xsi:type="dcterms:W3CDTF">2025-08-02T04:23:28Z</dcterms:modified>
</cp:coreProperties>
</file>