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4" r:id="rId6"/>
    <p:sldId id="261" r:id="rId7"/>
    <p:sldId id="265" r:id="rId8"/>
    <p:sldId id="262" r:id="rId9"/>
    <p:sldId id="266" r:id="rId10"/>
    <p:sldId id="263" r:id="rId11"/>
    <p:sldId id="267"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92" d="100"/>
          <a:sy n="92" d="100"/>
        </p:scale>
        <p:origin x="8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4/30/2023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CEA8-9239-5C54-5148-08ED40356D03}"/>
              </a:ext>
            </a:extLst>
          </p:cNvPr>
          <p:cNvSpPr>
            <a:spLocks noGrp="1"/>
          </p:cNvSpPr>
          <p:nvPr>
            <p:ph type="ctrTitle"/>
          </p:nvPr>
        </p:nvSpPr>
        <p:spPr>
          <a:xfrm>
            <a:off x="235780" y="1481667"/>
            <a:ext cx="11672685" cy="1947333"/>
          </a:xfrm>
        </p:spPr>
        <p:txBody>
          <a:bodyPr>
            <a:normAutofit fontScale="90000"/>
          </a:bodyPr>
          <a:lstStyle/>
          <a:p>
            <a:r>
              <a:rPr lang="en-US" sz="4000" b="1" dirty="0">
                <a:solidFill>
                  <a:srgbClr val="FFC000"/>
                </a:solidFill>
                <a:latin typeface="Rockwell" panose="02060603020205020403" pitchFamily="18" charset="0"/>
              </a:rPr>
              <a:t>Report on</a:t>
            </a:r>
            <a:br>
              <a:rPr lang="en-US" sz="4000" b="1" dirty="0">
                <a:solidFill>
                  <a:srgbClr val="FFC000"/>
                </a:solidFill>
                <a:latin typeface="Rockwell" panose="02060603020205020403" pitchFamily="18" charset="0"/>
              </a:rPr>
            </a:br>
            <a:r>
              <a:rPr lang="en-US" sz="4000" b="1" dirty="0">
                <a:solidFill>
                  <a:srgbClr val="FFC000"/>
                </a:solidFill>
                <a:latin typeface="Rockwell" panose="02060603020205020403" pitchFamily="18" charset="0"/>
              </a:rPr>
              <a:t>1)Big Game data analysis(project 2)</a:t>
            </a:r>
            <a:br>
              <a:rPr lang="en-US" sz="4000" b="1" dirty="0">
                <a:solidFill>
                  <a:srgbClr val="FFC000"/>
                </a:solidFill>
                <a:latin typeface="Rockwell" panose="02060603020205020403" pitchFamily="18" charset="0"/>
              </a:rPr>
            </a:br>
            <a:r>
              <a:rPr lang="en-US" sz="4000" b="1" dirty="0">
                <a:solidFill>
                  <a:srgbClr val="FFC000"/>
                </a:solidFill>
                <a:latin typeface="Rockwell" panose="02060603020205020403" pitchFamily="18" charset="0"/>
              </a:rPr>
              <a:t>2)Entertainers data analysis(project 6)</a:t>
            </a:r>
            <a:endParaRPr lang="en-IN" sz="4000" b="1" dirty="0">
              <a:solidFill>
                <a:srgbClr val="FFC000"/>
              </a:solidFill>
              <a:latin typeface="Rockwell" panose="02060603020205020403" pitchFamily="18" charset="0"/>
            </a:endParaRPr>
          </a:p>
        </p:txBody>
      </p:sp>
      <p:sp>
        <p:nvSpPr>
          <p:cNvPr id="3" name="Subtitle 2">
            <a:extLst>
              <a:ext uri="{FF2B5EF4-FFF2-40B4-BE49-F238E27FC236}">
                <a16:creationId xmlns:a16="http://schemas.microsoft.com/office/drawing/2014/main" id="{79A7DCD9-C85D-A024-A5CC-998109E9D6DD}"/>
              </a:ext>
            </a:extLst>
          </p:cNvPr>
          <p:cNvSpPr>
            <a:spLocks noGrp="1"/>
          </p:cNvSpPr>
          <p:nvPr>
            <p:ph type="subTitle" idx="1"/>
          </p:nvPr>
        </p:nvSpPr>
        <p:spPr>
          <a:xfrm>
            <a:off x="569912" y="4207548"/>
            <a:ext cx="6400800" cy="1947333"/>
          </a:xfrm>
        </p:spPr>
        <p:txBody>
          <a:bodyPr>
            <a:normAutofit/>
          </a:bodyPr>
          <a:lstStyle/>
          <a:p>
            <a:r>
              <a:rPr lang="en-US" sz="2800" b="1" u="sng" dirty="0">
                <a:solidFill>
                  <a:schemeClr val="accent2">
                    <a:lumMod val="20000"/>
                    <a:lumOff val="80000"/>
                  </a:schemeClr>
                </a:solidFill>
                <a:latin typeface="Rockwell" panose="02060603020205020403" pitchFamily="18" charset="0"/>
              </a:rPr>
              <a:t>UNID: CRIN2301334</a:t>
            </a:r>
            <a:endParaRPr lang="en-IN" sz="2800" b="1" u="sng" dirty="0">
              <a:solidFill>
                <a:schemeClr val="accent2">
                  <a:lumMod val="20000"/>
                  <a:lumOff val="80000"/>
                </a:schemeClr>
              </a:solidFill>
              <a:latin typeface="Rockwell" panose="02060603020205020403" pitchFamily="18" charset="0"/>
            </a:endParaRPr>
          </a:p>
        </p:txBody>
      </p:sp>
    </p:spTree>
    <p:extLst>
      <p:ext uri="{BB962C8B-B14F-4D97-AF65-F5344CB8AC3E}">
        <p14:creationId xmlns:p14="http://schemas.microsoft.com/office/powerpoint/2010/main" val="275356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5A87-F46F-2AAE-FA8B-C02EAA929F9D}"/>
              </a:ext>
            </a:extLst>
          </p:cNvPr>
          <p:cNvSpPr>
            <a:spLocks noGrp="1"/>
          </p:cNvSpPr>
          <p:nvPr>
            <p:ph type="title"/>
          </p:nvPr>
        </p:nvSpPr>
        <p:spPr>
          <a:xfrm>
            <a:off x="684212" y="863600"/>
            <a:ext cx="8534401" cy="651865"/>
          </a:xfrm>
        </p:spPr>
        <p:txBody>
          <a:bodyPr/>
          <a:lstStyle/>
          <a:p>
            <a:r>
              <a:rPr lang="en-US" b="1" dirty="0">
                <a:solidFill>
                  <a:srgbClr val="FFFF00"/>
                </a:solidFill>
                <a:highlight>
                  <a:srgbClr val="FF0000"/>
                </a:highlight>
                <a:latin typeface="Rockwell" panose="02060603020205020403" pitchFamily="18" charset="0"/>
              </a:rPr>
              <a:t>Week 4:</a:t>
            </a:r>
            <a:endParaRPr lang="en-IN" b="1" dirty="0">
              <a:solidFill>
                <a:srgbClr val="FFFF00"/>
              </a:solidFill>
              <a:highlight>
                <a:srgbClr val="FF0000"/>
              </a:highlight>
              <a:latin typeface="Rockwell" panose="02060603020205020403" pitchFamily="18" charset="0"/>
            </a:endParaRPr>
          </a:p>
        </p:txBody>
      </p:sp>
      <p:sp>
        <p:nvSpPr>
          <p:cNvPr id="3" name="Text Placeholder 2">
            <a:extLst>
              <a:ext uri="{FF2B5EF4-FFF2-40B4-BE49-F238E27FC236}">
                <a16:creationId xmlns:a16="http://schemas.microsoft.com/office/drawing/2014/main" id="{79F95C89-3F46-CC73-1C52-F5C0035EC320}"/>
              </a:ext>
            </a:extLst>
          </p:cNvPr>
          <p:cNvSpPr>
            <a:spLocks noGrp="1"/>
          </p:cNvSpPr>
          <p:nvPr>
            <p:ph type="body" idx="1"/>
          </p:nvPr>
        </p:nvSpPr>
        <p:spPr>
          <a:xfrm>
            <a:off x="684213" y="1701209"/>
            <a:ext cx="8534400" cy="4293191"/>
          </a:xfrm>
        </p:spPr>
        <p:txBody>
          <a:bodyPr/>
          <a:lstStyle/>
          <a:p>
            <a:r>
              <a:rPr lang="en-US" b="1" dirty="0">
                <a:solidFill>
                  <a:schemeClr val="accent2">
                    <a:lumMod val="20000"/>
                    <a:lumOff val="80000"/>
                  </a:schemeClr>
                </a:solidFill>
                <a:latin typeface="Rockwell" panose="02060603020205020403" pitchFamily="18" charset="0"/>
              </a:rPr>
              <a:t>As I have done </a:t>
            </a:r>
            <a:r>
              <a:rPr lang="en-US" b="1" dirty="0" err="1">
                <a:solidFill>
                  <a:schemeClr val="accent2">
                    <a:lumMod val="20000"/>
                    <a:lumOff val="80000"/>
                  </a:schemeClr>
                </a:solidFill>
                <a:latin typeface="Rockwell" panose="02060603020205020403" pitchFamily="18" charset="0"/>
              </a:rPr>
              <a:t>analysing</a:t>
            </a:r>
            <a:r>
              <a:rPr lang="en-US" b="1" dirty="0">
                <a:solidFill>
                  <a:schemeClr val="accent2">
                    <a:lumMod val="20000"/>
                    <a:lumOff val="80000"/>
                  </a:schemeClr>
                </a:solidFill>
                <a:latin typeface="Rockwell" panose="02060603020205020403" pitchFamily="18" charset="0"/>
              </a:rPr>
              <a:t> the given dataset of both the projects , I started to improvise the visuals ,</a:t>
            </a:r>
          </a:p>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In Big Game Census Analysis, I have changed that format for the sheet headings , changed the aliases for the Players' position with their abbreviations, changed the sorting order for scales and adjusted the mapping options too.</a:t>
            </a:r>
          </a:p>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In Entertainers data Analysis, Here also I have changed the format of sheet headings and I have made changes to the labels in bar charts and everything.</a:t>
            </a:r>
          </a:p>
          <a:p>
            <a:r>
              <a:rPr lang="en-US" b="1" dirty="0">
                <a:solidFill>
                  <a:schemeClr val="accent2">
                    <a:lumMod val="20000"/>
                    <a:lumOff val="80000"/>
                  </a:schemeClr>
                </a:solidFill>
                <a:latin typeface="Rockwell" panose="02060603020205020403" pitchFamily="18" charset="0"/>
              </a:rPr>
              <a:t>Finally I have create the dashboard and story for both the projects.</a:t>
            </a:r>
            <a:endParaRPr lang="en-IN" b="1" dirty="0">
              <a:solidFill>
                <a:schemeClr val="accent2">
                  <a:lumMod val="20000"/>
                  <a:lumOff val="80000"/>
                </a:schemeClr>
              </a:solidFill>
              <a:latin typeface="Rockwell" panose="02060603020205020403" pitchFamily="18" charset="0"/>
            </a:endParaRPr>
          </a:p>
        </p:txBody>
      </p:sp>
    </p:spTree>
    <p:extLst>
      <p:ext uri="{BB962C8B-B14F-4D97-AF65-F5344CB8AC3E}">
        <p14:creationId xmlns:p14="http://schemas.microsoft.com/office/powerpoint/2010/main" val="38537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8AA4FC-6267-2230-9D78-82E847C2D13D}"/>
              </a:ext>
            </a:extLst>
          </p:cNvPr>
          <p:cNvSpPr>
            <a:spLocks noGrp="1"/>
          </p:cNvSpPr>
          <p:nvPr>
            <p:ph type="body" idx="1"/>
          </p:nvPr>
        </p:nvSpPr>
        <p:spPr>
          <a:xfrm>
            <a:off x="684211" y="1937718"/>
            <a:ext cx="4649787" cy="316116"/>
          </a:xfrm>
        </p:spPr>
        <p:txBody>
          <a:bodyPr/>
          <a:lstStyle/>
          <a:p>
            <a:r>
              <a:rPr lang="en-US" sz="2000" b="1" u="sng" dirty="0">
                <a:solidFill>
                  <a:srgbClr val="FFC000"/>
                </a:solidFill>
                <a:latin typeface="Rockwell" panose="02060603020205020403" pitchFamily="18" charset="0"/>
              </a:rPr>
              <a:t>Big Game data analysis(project 2):</a:t>
            </a:r>
          </a:p>
        </p:txBody>
      </p:sp>
      <p:pic>
        <p:nvPicPr>
          <p:cNvPr id="7" name="Content Placeholder 6">
            <a:extLst>
              <a:ext uri="{FF2B5EF4-FFF2-40B4-BE49-F238E27FC236}">
                <a16:creationId xmlns:a16="http://schemas.microsoft.com/office/drawing/2014/main" id="{9E6B537D-2B73-9631-30E4-F9411EC9E64A}"/>
              </a:ext>
            </a:extLst>
          </p:cNvPr>
          <p:cNvPicPr>
            <a:picLocks noGrp="1" noChangeAspect="1"/>
          </p:cNvPicPr>
          <p:nvPr>
            <p:ph sz="half" idx="2"/>
          </p:nvPr>
        </p:nvPicPr>
        <p:blipFill>
          <a:blip r:embed="rId2"/>
          <a:stretch>
            <a:fillRect/>
          </a:stretch>
        </p:blipFill>
        <p:spPr>
          <a:xfrm>
            <a:off x="728345" y="2695575"/>
            <a:ext cx="4848860" cy="30305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 Placeholder 4">
            <a:extLst>
              <a:ext uri="{FF2B5EF4-FFF2-40B4-BE49-F238E27FC236}">
                <a16:creationId xmlns:a16="http://schemas.microsoft.com/office/drawing/2014/main" id="{AB324000-5D8A-06DD-6628-15F6E89736A7}"/>
              </a:ext>
            </a:extLst>
          </p:cNvPr>
          <p:cNvSpPr>
            <a:spLocks noGrp="1"/>
          </p:cNvSpPr>
          <p:nvPr>
            <p:ph type="body" sz="quarter" idx="3"/>
          </p:nvPr>
        </p:nvSpPr>
        <p:spPr>
          <a:xfrm>
            <a:off x="5806545" y="1937717"/>
            <a:ext cx="4665134" cy="316117"/>
          </a:xfrm>
        </p:spPr>
        <p:txBody>
          <a:bodyPr/>
          <a:lstStyle/>
          <a:p>
            <a:r>
              <a:rPr lang="en-US" sz="1800" b="1" u="sng" dirty="0">
                <a:solidFill>
                  <a:srgbClr val="FFC000"/>
                </a:solidFill>
                <a:latin typeface="Rockwell" panose="02060603020205020403" pitchFamily="18" charset="0"/>
              </a:rPr>
              <a:t>Entertainers data analysis(project 6):</a:t>
            </a:r>
          </a:p>
        </p:txBody>
      </p:sp>
      <p:pic>
        <p:nvPicPr>
          <p:cNvPr id="10" name="Content Placeholder 9">
            <a:extLst>
              <a:ext uri="{FF2B5EF4-FFF2-40B4-BE49-F238E27FC236}">
                <a16:creationId xmlns:a16="http://schemas.microsoft.com/office/drawing/2014/main" id="{AA8A69E9-E611-5358-28F3-7501AF34DC67}"/>
              </a:ext>
            </a:extLst>
          </p:cNvPr>
          <p:cNvPicPr>
            <a:picLocks noGrp="1" noChangeAspect="1"/>
          </p:cNvPicPr>
          <p:nvPr>
            <p:ph sz="quarter" idx="4"/>
          </p:nvPr>
        </p:nvPicPr>
        <p:blipFill>
          <a:blip r:embed="rId3"/>
          <a:stretch>
            <a:fillRect/>
          </a:stretch>
        </p:blipFill>
        <p:spPr>
          <a:xfrm>
            <a:off x="5847239" y="2695575"/>
            <a:ext cx="4848860" cy="30305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itle 1">
            <a:extLst>
              <a:ext uri="{FF2B5EF4-FFF2-40B4-BE49-F238E27FC236}">
                <a16:creationId xmlns:a16="http://schemas.microsoft.com/office/drawing/2014/main" id="{90AA20EE-5531-9328-262F-EA210F16093E}"/>
              </a:ext>
            </a:extLst>
          </p:cNvPr>
          <p:cNvSpPr txBox="1">
            <a:spLocks/>
          </p:cNvSpPr>
          <p:nvPr/>
        </p:nvSpPr>
        <p:spPr>
          <a:xfrm>
            <a:off x="684211" y="843678"/>
            <a:ext cx="8534401" cy="65186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FF00"/>
                </a:solidFill>
                <a:highlight>
                  <a:srgbClr val="FF0000"/>
                </a:highlight>
                <a:latin typeface="Rockwell" panose="02060603020205020403" pitchFamily="18" charset="0"/>
              </a:rPr>
              <a:t>Week 4 works:</a:t>
            </a:r>
            <a:endParaRPr lang="en-IN" b="1" dirty="0">
              <a:solidFill>
                <a:srgbClr val="FFFF00"/>
              </a:solidFill>
              <a:highlight>
                <a:srgbClr val="FF0000"/>
              </a:highlight>
              <a:latin typeface="Rockwell" panose="02060603020205020403" pitchFamily="18" charset="0"/>
            </a:endParaRPr>
          </a:p>
        </p:txBody>
      </p:sp>
    </p:spTree>
    <p:extLst>
      <p:ext uri="{BB962C8B-B14F-4D97-AF65-F5344CB8AC3E}">
        <p14:creationId xmlns:p14="http://schemas.microsoft.com/office/powerpoint/2010/main" val="196389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50E4-9ECE-D740-E9DB-4F13D01F4A87}"/>
              </a:ext>
            </a:extLst>
          </p:cNvPr>
          <p:cNvSpPr>
            <a:spLocks noGrp="1"/>
          </p:cNvSpPr>
          <p:nvPr>
            <p:ph type="title"/>
          </p:nvPr>
        </p:nvSpPr>
        <p:spPr>
          <a:xfrm>
            <a:off x="684211" y="613059"/>
            <a:ext cx="8534401" cy="620209"/>
          </a:xfrm>
        </p:spPr>
        <p:txBody>
          <a:bodyPr>
            <a:normAutofit fontScale="90000"/>
          </a:bodyPr>
          <a:lstStyle/>
          <a:p>
            <a:r>
              <a:rPr lang="en-US" b="1" dirty="0">
                <a:solidFill>
                  <a:srgbClr val="FFFF00"/>
                </a:solidFill>
                <a:highlight>
                  <a:srgbClr val="FF0000"/>
                </a:highlight>
                <a:latin typeface="Rockwell" panose="02060603020205020403" pitchFamily="18" charset="0"/>
              </a:rPr>
              <a:t>CONCLUSION:</a:t>
            </a:r>
            <a:endParaRPr lang="en-IN" b="1" dirty="0">
              <a:solidFill>
                <a:srgbClr val="FFFF00"/>
              </a:solidFill>
              <a:highlight>
                <a:srgbClr val="FF0000"/>
              </a:highlight>
              <a:latin typeface="Rockwell" panose="02060603020205020403" pitchFamily="18" charset="0"/>
            </a:endParaRPr>
          </a:p>
        </p:txBody>
      </p:sp>
      <p:sp>
        <p:nvSpPr>
          <p:cNvPr id="3" name="Text Placeholder 2">
            <a:extLst>
              <a:ext uri="{FF2B5EF4-FFF2-40B4-BE49-F238E27FC236}">
                <a16:creationId xmlns:a16="http://schemas.microsoft.com/office/drawing/2014/main" id="{51C45318-7C2F-8614-BD01-470EF5FC718F}"/>
              </a:ext>
            </a:extLst>
          </p:cNvPr>
          <p:cNvSpPr>
            <a:spLocks noGrp="1"/>
          </p:cNvSpPr>
          <p:nvPr>
            <p:ph type="body" idx="1"/>
          </p:nvPr>
        </p:nvSpPr>
        <p:spPr>
          <a:xfrm>
            <a:off x="684211" y="1742209"/>
            <a:ext cx="8534400" cy="3546764"/>
          </a:xfrm>
        </p:spPr>
        <p:txBody>
          <a:bodyPr>
            <a:normAutofit/>
          </a:bodyPr>
          <a:lstStyle/>
          <a:p>
            <a:r>
              <a:rPr lang="en-US" b="1" dirty="0">
                <a:solidFill>
                  <a:schemeClr val="accent2">
                    <a:lumMod val="20000"/>
                    <a:lumOff val="80000"/>
                  </a:schemeClr>
                </a:solidFill>
                <a:latin typeface="Rockwell" panose="02060603020205020403" pitchFamily="18" charset="0"/>
              </a:rPr>
              <a:t>Thus for both the projects we have made a visual charts and can conclude that,</a:t>
            </a:r>
          </a:p>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For Big Game Census </a:t>
            </a:r>
            <a:r>
              <a:rPr lang="en-US" b="1" dirty="0" err="1">
                <a:solidFill>
                  <a:schemeClr val="accent2">
                    <a:lumMod val="20000"/>
                    <a:lumOff val="80000"/>
                  </a:schemeClr>
                </a:solidFill>
                <a:latin typeface="Rockwell" panose="02060603020205020403" pitchFamily="18" charset="0"/>
              </a:rPr>
              <a:t>Analysis,By</a:t>
            </a:r>
            <a:r>
              <a:rPr lang="en-US" b="1" dirty="0">
                <a:solidFill>
                  <a:schemeClr val="accent2">
                    <a:lumMod val="20000"/>
                    <a:lumOff val="80000"/>
                  </a:schemeClr>
                </a:solidFill>
                <a:latin typeface="Rockwell" panose="02060603020205020403" pitchFamily="18" charset="0"/>
              </a:rPr>
              <a:t> examining the dataset we have found some fun facts about their </a:t>
            </a:r>
            <a:r>
              <a:rPr lang="en-US" b="1" dirty="0" err="1">
                <a:solidFill>
                  <a:schemeClr val="accent2">
                    <a:lumMod val="20000"/>
                    <a:lumOff val="80000"/>
                  </a:schemeClr>
                </a:solidFill>
                <a:latin typeface="Rockwell" panose="02060603020205020403" pitchFamily="18" charset="0"/>
              </a:rPr>
              <a:t>birthstates</a:t>
            </a:r>
            <a:r>
              <a:rPr lang="en-US" b="1" dirty="0">
                <a:solidFill>
                  <a:schemeClr val="accent2">
                    <a:lumMod val="20000"/>
                    <a:lumOff val="80000"/>
                  </a:schemeClr>
                </a:solidFill>
                <a:latin typeface="Rockwell" panose="02060603020205020403" pitchFamily="18" charset="0"/>
              </a:rPr>
              <a:t> that most of them were from Eastern US and so on.</a:t>
            </a:r>
          </a:p>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For Entertainers Data Analysis, by examining the dataset we found out about entertainer’s age group ,the decades at which most </a:t>
            </a:r>
            <a:r>
              <a:rPr lang="en-US" b="1" dirty="0" err="1">
                <a:solidFill>
                  <a:schemeClr val="accent2">
                    <a:lumMod val="20000"/>
                    <a:lumOff val="80000"/>
                  </a:schemeClr>
                </a:solidFill>
                <a:latin typeface="Rockwell" panose="02060603020205020403" pitchFamily="18" charset="0"/>
              </a:rPr>
              <a:t>acheivements</a:t>
            </a:r>
            <a:r>
              <a:rPr lang="en-US" b="1" dirty="0">
                <a:solidFill>
                  <a:schemeClr val="accent2">
                    <a:lumMod val="20000"/>
                    <a:lumOff val="80000"/>
                  </a:schemeClr>
                </a:solidFill>
                <a:latin typeface="Rockwell" panose="02060603020205020403" pitchFamily="18" charset="0"/>
              </a:rPr>
              <a:t> are made, facts about their award winning movies and so on.</a:t>
            </a:r>
            <a:endParaRPr lang="en-IN" b="1" dirty="0">
              <a:solidFill>
                <a:schemeClr val="accent2">
                  <a:lumMod val="20000"/>
                  <a:lumOff val="80000"/>
                </a:schemeClr>
              </a:solidFill>
              <a:latin typeface="Rockwell" panose="02060603020205020403" pitchFamily="18" charset="0"/>
            </a:endParaRPr>
          </a:p>
        </p:txBody>
      </p:sp>
    </p:spTree>
    <p:extLst>
      <p:ext uri="{BB962C8B-B14F-4D97-AF65-F5344CB8AC3E}">
        <p14:creationId xmlns:p14="http://schemas.microsoft.com/office/powerpoint/2010/main" val="243732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E3BAE0-21D9-C650-1BC3-492856E3491E}"/>
              </a:ext>
            </a:extLst>
          </p:cNvPr>
          <p:cNvSpPr>
            <a:spLocks noGrp="1"/>
          </p:cNvSpPr>
          <p:nvPr>
            <p:ph type="body" idx="1"/>
          </p:nvPr>
        </p:nvSpPr>
        <p:spPr>
          <a:xfrm>
            <a:off x="956732" y="2086648"/>
            <a:ext cx="9995286" cy="576262"/>
          </a:xfrm>
        </p:spPr>
        <p:txBody>
          <a:bodyPr/>
          <a:lstStyle/>
          <a:p>
            <a:pPr marL="457200" indent="-457200">
              <a:buFont typeface="Arial" panose="020B0604020202020204" pitchFamily="34" charset="0"/>
              <a:buChar char="•"/>
            </a:pPr>
            <a:r>
              <a:rPr lang="en-US" sz="3200" b="1" u="sng" dirty="0">
                <a:solidFill>
                  <a:srgbClr val="FFC000"/>
                </a:solidFill>
                <a:latin typeface="Rockwell" panose="02060603020205020403" pitchFamily="18" charset="0"/>
              </a:rPr>
              <a:t>Big Game data analysis(project 2) Link:</a:t>
            </a:r>
          </a:p>
        </p:txBody>
      </p:sp>
      <p:sp>
        <p:nvSpPr>
          <p:cNvPr id="4" name="Content Placeholder 3">
            <a:extLst>
              <a:ext uri="{FF2B5EF4-FFF2-40B4-BE49-F238E27FC236}">
                <a16:creationId xmlns:a16="http://schemas.microsoft.com/office/drawing/2014/main" id="{48F5725E-B82D-F33C-5D76-FE8F20329BE1}"/>
              </a:ext>
            </a:extLst>
          </p:cNvPr>
          <p:cNvSpPr>
            <a:spLocks noGrp="1"/>
          </p:cNvSpPr>
          <p:nvPr>
            <p:ph sz="half" idx="2"/>
          </p:nvPr>
        </p:nvSpPr>
        <p:spPr>
          <a:xfrm>
            <a:off x="815106" y="4574067"/>
            <a:ext cx="10551057" cy="822272"/>
          </a:xfrm>
        </p:spPr>
        <p:txBody>
          <a:bodyPr>
            <a:normAutofit/>
          </a:bodyPr>
          <a:lstStyle/>
          <a:p>
            <a:pPr algn="ctr"/>
            <a:r>
              <a:rPr lang="en-IN" b="1" dirty="0">
                <a:solidFill>
                  <a:schemeClr val="accent2">
                    <a:lumMod val="40000"/>
                    <a:lumOff val="60000"/>
                  </a:schemeClr>
                </a:solidFill>
                <a:latin typeface="Rockwell" panose="02060603020205020403" pitchFamily="18" charset="0"/>
              </a:rPr>
              <a:t>https://public.tableau.com/views/Project6_16808477900660/Story1?:language=en-US&amp;publish=yes&amp;:display_count=n&amp;:origin=viz_share_link</a:t>
            </a:r>
          </a:p>
        </p:txBody>
      </p:sp>
      <p:sp>
        <p:nvSpPr>
          <p:cNvPr id="5" name="Text Placeholder 4">
            <a:extLst>
              <a:ext uri="{FF2B5EF4-FFF2-40B4-BE49-F238E27FC236}">
                <a16:creationId xmlns:a16="http://schemas.microsoft.com/office/drawing/2014/main" id="{4575D2BD-8383-F014-9D63-5C1A6F2FCBB0}"/>
              </a:ext>
            </a:extLst>
          </p:cNvPr>
          <p:cNvSpPr>
            <a:spLocks noGrp="1"/>
          </p:cNvSpPr>
          <p:nvPr>
            <p:ph type="body" sz="quarter" idx="3"/>
          </p:nvPr>
        </p:nvSpPr>
        <p:spPr>
          <a:xfrm>
            <a:off x="956732" y="3719166"/>
            <a:ext cx="10267806" cy="576262"/>
          </a:xfrm>
        </p:spPr>
        <p:txBody>
          <a:bodyPr/>
          <a:lstStyle/>
          <a:p>
            <a:pPr marL="514350" indent="-514350">
              <a:buFont typeface="+mj-lt"/>
              <a:buAutoNum type="arabicPeriod"/>
            </a:pPr>
            <a:endParaRPr lang="en-US" sz="3200" b="1" u="sng" dirty="0">
              <a:solidFill>
                <a:srgbClr val="FFC000"/>
              </a:solidFill>
              <a:latin typeface="Rockwell" panose="02060603020205020403" pitchFamily="18" charset="0"/>
            </a:endParaRPr>
          </a:p>
          <a:p>
            <a:pPr marL="514350" indent="-514350">
              <a:buFont typeface="+mj-lt"/>
              <a:buAutoNum type="arabicPeriod"/>
            </a:pPr>
            <a:endParaRPr lang="en-US" sz="3200" b="1" u="sng" dirty="0">
              <a:solidFill>
                <a:srgbClr val="FFC000"/>
              </a:solidFill>
              <a:latin typeface="Rockwell" panose="02060603020205020403" pitchFamily="18" charset="0"/>
            </a:endParaRPr>
          </a:p>
          <a:p>
            <a:pPr marL="514350" indent="-514350">
              <a:buFont typeface="Arial" panose="020B0604020202020204" pitchFamily="34" charset="0"/>
              <a:buChar char="•"/>
            </a:pPr>
            <a:r>
              <a:rPr lang="en-US" sz="3200" b="1" u="sng" dirty="0">
                <a:solidFill>
                  <a:srgbClr val="FFC000"/>
                </a:solidFill>
                <a:latin typeface="Rockwell" panose="02060603020205020403" pitchFamily="18" charset="0"/>
              </a:rPr>
              <a:t>Entertainers data analysis(project 6) Link:</a:t>
            </a:r>
          </a:p>
        </p:txBody>
      </p:sp>
      <p:sp>
        <p:nvSpPr>
          <p:cNvPr id="10" name="Content Placeholder 3">
            <a:extLst>
              <a:ext uri="{FF2B5EF4-FFF2-40B4-BE49-F238E27FC236}">
                <a16:creationId xmlns:a16="http://schemas.microsoft.com/office/drawing/2014/main" id="{AB732257-0BDD-70EE-316B-369EAA1A3FF5}"/>
              </a:ext>
            </a:extLst>
          </p:cNvPr>
          <p:cNvSpPr txBox="1">
            <a:spLocks/>
          </p:cNvSpPr>
          <p:nvPr/>
        </p:nvSpPr>
        <p:spPr>
          <a:xfrm>
            <a:off x="836611" y="2919220"/>
            <a:ext cx="10551057" cy="82227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ctr"/>
            <a:r>
              <a:rPr lang="en-IN" b="1" dirty="0">
                <a:solidFill>
                  <a:schemeClr val="accent2">
                    <a:lumMod val="40000"/>
                    <a:lumOff val="60000"/>
                  </a:schemeClr>
                </a:solidFill>
                <a:latin typeface="Rockwell" panose="02060603020205020403" pitchFamily="18" charset="0"/>
              </a:rPr>
              <a:t>https://public.tableau.com/views/project2_16810125148590/Story1?:language=en-US&amp;publish=yes&amp;:display_count=n&amp;:origin=viz_share_link</a:t>
            </a:r>
          </a:p>
        </p:txBody>
      </p:sp>
      <p:sp>
        <p:nvSpPr>
          <p:cNvPr id="15" name="Title 1">
            <a:extLst>
              <a:ext uri="{FF2B5EF4-FFF2-40B4-BE49-F238E27FC236}">
                <a16:creationId xmlns:a16="http://schemas.microsoft.com/office/drawing/2014/main" id="{AAA08746-044D-93EF-9BF9-439E1BB97FFA}"/>
              </a:ext>
            </a:extLst>
          </p:cNvPr>
          <p:cNvSpPr txBox="1">
            <a:spLocks/>
          </p:cNvSpPr>
          <p:nvPr/>
        </p:nvSpPr>
        <p:spPr>
          <a:xfrm>
            <a:off x="486784" y="323270"/>
            <a:ext cx="10267806"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FF00"/>
                </a:solidFill>
                <a:highlight>
                  <a:srgbClr val="FF0000"/>
                </a:highlight>
                <a:latin typeface="Rockwell" panose="02060603020205020403" pitchFamily="18" charset="0"/>
              </a:rPr>
              <a:t>LINKS for the story of the projects:</a:t>
            </a:r>
            <a:endParaRPr lang="en-IN" b="1" dirty="0">
              <a:solidFill>
                <a:srgbClr val="FFFF00"/>
              </a:solidFill>
              <a:highlight>
                <a:srgbClr val="FF0000"/>
              </a:highlight>
              <a:latin typeface="Rockwell" panose="02060603020205020403" pitchFamily="18" charset="0"/>
            </a:endParaRPr>
          </a:p>
        </p:txBody>
      </p:sp>
    </p:spTree>
    <p:extLst>
      <p:ext uri="{BB962C8B-B14F-4D97-AF65-F5344CB8AC3E}">
        <p14:creationId xmlns:p14="http://schemas.microsoft.com/office/powerpoint/2010/main" val="286006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39CF-CEFD-D545-1D6C-2CC831FEA4A0}"/>
              </a:ext>
            </a:extLst>
          </p:cNvPr>
          <p:cNvSpPr>
            <a:spLocks noGrp="1"/>
          </p:cNvSpPr>
          <p:nvPr>
            <p:ph type="title"/>
          </p:nvPr>
        </p:nvSpPr>
        <p:spPr>
          <a:xfrm>
            <a:off x="840075" y="1921933"/>
            <a:ext cx="8534400" cy="1507067"/>
          </a:xfrm>
        </p:spPr>
        <p:txBody>
          <a:bodyPr/>
          <a:lstStyle/>
          <a:p>
            <a:r>
              <a:rPr lang="en-US" dirty="0">
                <a:solidFill>
                  <a:schemeClr val="accent2">
                    <a:lumMod val="50000"/>
                  </a:schemeClr>
                </a:solidFill>
                <a:latin typeface="Rockwell" panose="02060603020205020403" pitchFamily="18" charset="0"/>
              </a:rPr>
              <a:t>Thank you…</a:t>
            </a:r>
            <a:endParaRPr lang="en-IN" dirty="0">
              <a:solidFill>
                <a:schemeClr val="accent2">
                  <a:lumMod val="50000"/>
                </a:schemeClr>
              </a:solidFill>
              <a:latin typeface="Rockwell" panose="02060603020205020403" pitchFamily="18" charset="0"/>
            </a:endParaRPr>
          </a:p>
        </p:txBody>
      </p:sp>
    </p:spTree>
    <p:extLst>
      <p:ext uri="{BB962C8B-B14F-4D97-AF65-F5344CB8AC3E}">
        <p14:creationId xmlns:p14="http://schemas.microsoft.com/office/powerpoint/2010/main" val="285234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5A87-F46F-2AAE-FA8B-C02EAA929F9D}"/>
              </a:ext>
            </a:extLst>
          </p:cNvPr>
          <p:cNvSpPr>
            <a:spLocks noGrp="1"/>
          </p:cNvSpPr>
          <p:nvPr>
            <p:ph type="title"/>
          </p:nvPr>
        </p:nvSpPr>
        <p:spPr>
          <a:xfrm>
            <a:off x="684212" y="863600"/>
            <a:ext cx="8534401" cy="651865"/>
          </a:xfrm>
        </p:spPr>
        <p:txBody>
          <a:bodyPr/>
          <a:lstStyle/>
          <a:p>
            <a:r>
              <a:rPr lang="en-US" b="1" dirty="0" err="1">
                <a:solidFill>
                  <a:srgbClr val="FFFF00"/>
                </a:solidFill>
                <a:highlight>
                  <a:srgbClr val="FF0000"/>
                </a:highlight>
                <a:latin typeface="Rockwell" panose="02060603020205020403" pitchFamily="18" charset="0"/>
              </a:rPr>
              <a:t>INTRODUCTion</a:t>
            </a:r>
            <a:r>
              <a:rPr lang="en-US" b="1" dirty="0">
                <a:solidFill>
                  <a:srgbClr val="FFFF00"/>
                </a:solidFill>
                <a:highlight>
                  <a:srgbClr val="FF0000"/>
                </a:highlight>
                <a:latin typeface="Rockwell" panose="02060603020205020403" pitchFamily="18" charset="0"/>
              </a:rPr>
              <a:t>:</a:t>
            </a:r>
            <a:endParaRPr lang="en-IN" b="1" dirty="0">
              <a:solidFill>
                <a:srgbClr val="FFFF00"/>
              </a:solidFill>
              <a:highlight>
                <a:srgbClr val="FF0000"/>
              </a:highlight>
              <a:latin typeface="Rockwell" panose="02060603020205020403" pitchFamily="18" charset="0"/>
            </a:endParaRPr>
          </a:p>
        </p:txBody>
      </p:sp>
      <p:sp>
        <p:nvSpPr>
          <p:cNvPr id="3" name="Text Placeholder 2">
            <a:extLst>
              <a:ext uri="{FF2B5EF4-FFF2-40B4-BE49-F238E27FC236}">
                <a16:creationId xmlns:a16="http://schemas.microsoft.com/office/drawing/2014/main" id="{79F95C89-3F46-CC73-1C52-F5C0035EC320}"/>
              </a:ext>
            </a:extLst>
          </p:cNvPr>
          <p:cNvSpPr>
            <a:spLocks noGrp="1"/>
          </p:cNvSpPr>
          <p:nvPr>
            <p:ph type="body" idx="1"/>
          </p:nvPr>
        </p:nvSpPr>
        <p:spPr>
          <a:xfrm>
            <a:off x="684213" y="1701209"/>
            <a:ext cx="8534400" cy="4293191"/>
          </a:xfrm>
        </p:spPr>
        <p:txBody>
          <a:bodyPr/>
          <a:lstStyle/>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About Project 2-Big Game Census </a:t>
            </a:r>
            <a:r>
              <a:rPr lang="en-US" b="1" dirty="0" err="1">
                <a:solidFill>
                  <a:schemeClr val="accent2">
                    <a:lumMod val="20000"/>
                    <a:lumOff val="80000"/>
                  </a:schemeClr>
                </a:solidFill>
                <a:latin typeface="Rockwell" panose="02060603020205020403" pitchFamily="18" charset="0"/>
              </a:rPr>
              <a:t>Analysis,This</a:t>
            </a:r>
            <a:r>
              <a:rPr lang="en-US" b="1" dirty="0">
                <a:solidFill>
                  <a:schemeClr val="accent2">
                    <a:lumMod val="20000"/>
                    <a:lumOff val="80000"/>
                  </a:schemeClr>
                </a:solidFill>
                <a:latin typeface="Rockwell" panose="02060603020205020403" pitchFamily="18" charset="0"/>
              </a:rPr>
              <a:t> Big Game Census data visualization takes a fun look at where Super Bowl 52 players come from, the related population figures, and opens up pathways (via embedded links) to additional census data points. By examining the dataset we can find the fun facts about it.</a:t>
            </a:r>
          </a:p>
          <a:p>
            <a:pPr marL="285750" indent="-285750">
              <a:buFont typeface="Arial" panose="020B0604020202020204" pitchFamily="34" charset="0"/>
              <a:buChar char="•"/>
            </a:pPr>
            <a:endParaRPr lang="en-US" b="1" dirty="0">
              <a:solidFill>
                <a:schemeClr val="accent2">
                  <a:lumMod val="20000"/>
                  <a:lumOff val="80000"/>
                </a:schemeClr>
              </a:solidFill>
              <a:latin typeface="Rockwell" panose="02060603020205020403" pitchFamily="18" charset="0"/>
            </a:endParaRPr>
          </a:p>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About Project 6-Entertainers Data </a:t>
            </a:r>
            <a:r>
              <a:rPr lang="en-US" b="1" dirty="0" err="1">
                <a:solidFill>
                  <a:schemeClr val="accent2">
                    <a:lumMod val="20000"/>
                    <a:lumOff val="80000"/>
                  </a:schemeClr>
                </a:solidFill>
                <a:latin typeface="Rockwell" panose="02060603020205020403" pitchFamily="18" charset="0"/>
              </a:rPr>
              <a:t>Analysis,The</a:t>
            </a:r>
            <a:r>
              <a:rPr lang="en-US" b="1" dirty="0">
                <a:solidFill>
                  <a:schemeClr val="accent2">
                    <a:lumMod val="20000"/>
                    <a:lumOff val="80000"/>
                  </a:schemeClr>
                </a:solidFill>
                <a:latin typeface="Rockwell" panose="02060603020205020403" pitchFamily="18" charset="0"/>
              </a:rPr>
              <a:t> entertainment industry is a group of sub-industries devoted to entertainment. These segments include movies, TV shows, radio shows, news, music, newspapers, magazines, and books. Thus by examining the dataset we will know about the entertainers.</a:t>
            </a:r>
            <a:endParaRPr lang="en-IN" b="1" dirty="0">
              <a:solidFill>
                <a:schemeClr val="accent2">
                  <a:lumMod val="20000"/>
                  <a:lumOff val="80000"/>
                </a:schemeClr>
              </a:solidFill>
              <a:latin typeface="Rockwell" panose="02060603020205020403" pitchFamily="18" charset="0"/>
            </a:endParaRPr>
          </a:p>
        </p:txBody>
      </p:sp>
    </p:spTree>
    <p:extLst>
      <p:ext uri="{BB962C8B-B14F-4D97-AF65-F5344CB8AC3E}">
        <p14:creationId xmlns:p14="http://schemas.microsoft.com/office/powerpoint/2010/main" val="302564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D2BA-5F5B-6DF8-804F-1C5295E275FC}"/>
              </a:ext>
            </a:extLst>
          </p:cNvPr>
          <p:cNvSpPr>
            <a:spLocks noGrp="1"/>
          </p:cNvSpPr>
          <p:nvPr>
            <p:ph type="title"/>
          </p:nvPr>
        </p:nvSpPr>
        <p:spPr>
          <a:xfrm>
            <a:off x="684213" y="250536"/>
            <a:ext cx="8534401" cy="566805"/>
          </a:xfrm>
        </p:spPr>
        <p:txBody>
          <a:bodyPr>
            <a:normAutofit fontScale="90000"/>
          </a:bodyPr>
          <a:lstStyle/>
          <a:p>
            <a:r>
              <a:rPr lang="en-US" b="1" dirty="0">
                <a:solidFill>
                  <a:srgbClr val="FFFF00"/>
                </a:solidFill>
                <a:highlight>
                  <a:srgbClr val="FF0000"/>
                </a:highlight>
                <a:latin typeface="Rockwell" panose="02060603020205020403" pitchFamily="18" charset="0"/>
              </a:rPr>
              <a:t>Details in dataset:</a:t>
            </a:r>
            <a:endParaRPr lang="en-IN" b="1" dirty="0">
              <a:solidFill>
                <a:srgbClr val="FFFF00"/>
              </a:solidFill>
              <a:highlight>
                <a:srgbClr val="FF0000"/>
              </a:highlight>
              <a:latin typeface="Rockwell" panose="02060603020205020403" pitchFamily="18" charset="0"/>
            </a:endParaRPr>
          </a:p>
        </p:txBody>
      </p:sp>
      <p:sp>
        <p:nvSpPr>
          <p:cNvPr id="3" name="Text Placeholder 2">
            <a:extLst>
              <a:ext uri="{FF2B5EF4-FFF2-40B4-BE49-F238E27FC236}">
                <a16:creationId xmlns:a16="http://schemas.microsoft.com/office/drawing/2014/main" id="{460293F8-A246-493F-E19A-379F7F9EA19C}"/>
              </a:ext>
            </a:extLst>
          </p:cNvPr>
          <p:cNvSpPr>
            <a:spLocks noGrp="1"/>
          </p:cNvSpPr>
          <p:nvPr>
            <p:ph type="body" idx="1"/>
          </p:nvPr>
        </p:nvSpPr>
        <p:spPr>
          <a:xfrm>
            <a:off x="684213" y="824190"/>
            <a:ext cx="5411787" cy="5940291"/>
          </a:xfrm>
          <a:ln>
            <a:noFill/>
          </a:ln>
        </p:spPr>
        <p:txBody>
          <a:bodyPr>
            <a:normAutofit lnSpcReduction="10000"/>
          </a:bodyPr>
          <a:lstStyle/>
          <a:p>
            <a:r>
              <a:rPr lang="en-US" sz="1100" b="1" u="sng" dirty="0">
                <a:solidFill>
                  <a:srgbClr val="FFC000"/>
                </a:solidFill>
                <a:latin typeface="Rockwell" panose="02060603020205020403" pitchFamily="18" charset="0"/>
              </a:rPr>
              <a:t>Big Game data analysis(project 2):</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Player Name.</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Player Jersey Number.</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Player Position.</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Player Age.</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Player Weight (lbs.).</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Years Played.</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Player Birthplace (city, town, etc.).</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Player Birth State.</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Player Birthplace (Combo).</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Player College.</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Player Team.</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Conference</a:t>
            </a:r>
            <a:r>
              <a:rPr lang="en-US" sz="1000" dirty="0">
                <a:solidFill>
                  <a:schemeClr val="accent2">
                    <a:lumMod val="20000"/>
                    <a:lumOff val="80000"/>
                  </a:schemeClr>
                </a:solidFill>
                <a:latin typeface="Rockwell" panose="02060603020205020403" pitchFamily="18" charset="0"/>
              </a:rPr>
              <a:t> </a:t>
            </a:r>
            <a:r>
              <a:rPr lang="en-US" sz="1000" b="1" i="0" u="none" strike="noStrike" dirty="0">
                <a:solidFill>
                  <a:schemeClr val="accent2">
                    <a:lumMod val="20000"/>
                    <a:lumOff val="80000"/>
                  </a:schemeClr>
                </a:solidFill>
                <a:effectLst/>
                <a:latin typeface="Rockwell" panose="02060603020205020403" pitchFamily="18" charset="0"/>
              </a:rPr>
              <a:t>2016 Population Estimates (except where otherwise noted).</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State GEO ID.</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Full GEOID.</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Latitude (player birthplace).</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Longitude (player birthplace).</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Number from City.</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Number of Records.</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American </a:t>
            </a:r>
            <a:r>
              <a:rPr lang="en-US" sz="1000" b="1" i="0" u="none" strike="noStrike" dirty="0" err="1">
                <a:solidFill>
                  <a:schemeClr val="accent2">
                    <a:lumMod val="20000"/>
                    <a:lumOff val="80000"/>
                  </a:schemeClr>
                </a:solidFill>
                <a:effectLst/>
                <a:latin typeface="Rockwell" panose="02060603020205020403" pitchFamily="18" charset="0"/>
              </a:rPr>
              <a:t>FactFinder</a:t>
            </a:r>
            <a:r>
              <a:rPr lang="en-US" sz="1000" b="1" i="0" u="none" strike="noStrike" dirty="0">
                <a:solidFill>
                  <a:schemeClr val="accent2">
                    <a:lumMod val="20000"/>
                    <a:lumOff val="80000"/>
                  </a:schemeClr>
                </a:solidFill>
                <a:effectLst/>
                <a:latin typeface="Rockwell" panose="02060603020205020403" pitchFamily="18" charset="0"/>
              </a:rPr>
              <a:t> Link for more Census data points.</a:t>
            </a:r>
          </a:p>
          <a:p>
            <a:pPr marL="285750" indent="-285750">
              <a:buFont typeface="Arial" panose="020B0604020202020204" pitchFamily="34" charset="0"/>
              <a:buChar char="•"/>
            </a:pPr>
            <a:r>
              <a:rPr lang="en-US" sz="1000" b="1" i="0" u="none" strike="noStrike" dirty="0" err="1">
                <a:solidFill>
                  <a:schemeClr val="accent2">
                    <a:lumMod val="20000"/>
                    <a:lumOff val="80000"/>
                  </a:schemeClr>
                </a:solidFill>
                <a:effectLst/>
                <a:latin typeface="Rockwell" panose="02060603020205020403" pitchFamily="18" charset="0"/>
              </a:rPr>
              <a:t>Quickfacts</a:t>
            </a:r>
            <a:r>
              <a:rPr lang="en-US" sz="1000" b="1" i="0" u="none" strike="noStrike" dirty="0">
                <a:solidFill>
                  <a:schemeClr val="accent2">
                    <a:lumMod val="20000"/>
                    <a:lumOff val="80000"/>
                  </a:schemeClr>
                </a:solidFill>
                <a:effectLst/>
                <a:latin typeface="Rockwell" panose="02060603020205020403" pitchFamily="18" charset="0"/>
              </a:rPr>
              <a:t> Link.</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State Data Link.</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Source (Population States 2017).</a:t>
            </a:r>
          </a:p>
          <a:p>
            <a:pPr marL="285750" indent="-285750">
              <a:buFont typeface="Arial" panose="020B0604020202020204" pitchFamily="34" charset="0"/>
              <a:buChar char="•"/>
            </a:pPr>
            <a:r>
              <a:rPr lang="en-US" sz="1000" b="1" i="0" u="none" strike="noStrike" dirty="0">
                <a:solidFill>
                  <a:schemeClr val="accent2">
                    <a:lumMod val="20000"/>
                    <a:lumOff val="80000"/>
                  </a:schemeClr>
                </a:solidFill>
                <a:effectLst/>
                <a:latin typeface="Rockwell" panose="02060603020205020403" pitchFamily="18" charset="0"/>
              </a:rPr>
              <a:t>Birthplace, Population Data Source.</a:t>
            </a:r>
            <a:endParaRPr lang="en-US" sz="1000" b="1" dirty="0">
              <a:solidFill>
                <a:schemeClr val="accent2">
                  <a:lumMod val="20000"/>
                  <a:lumOff val="80000"/>
                </a:schemeClr>
              </a:solidFill>
              <a:latin typeface="Rockwell" panose="02060603020205020403" pitchFamily="18" charset="0"/>
            </a:endParaRPr>
          </a:p>
        </p:txBody>
      </p:sp>
      <p:sp>
        <p:nvSpPr>
          <p:cNvPr id="5" name="TextBox 4">
            <a:extLst>
              <a:ext uri="{FF2B5EF4-FFF2-40B4-BE49-F238E27FC236}">
                <a16:creationId xmlns:a16="http://schemas.microsoft.com/office/drawing/2014/main" id="{04297D7F-D845-F642-5EC5-D95AE6C897F3}"/>
              </a:ext>
            </a:extLst>
          </p:cNvPr>
          <p:cNvSpPr txBox="1"/>
          <p:nvPr/>
        </p:nvSpPr>
        <p:spPr>
          <a:xfrm>
            <a:off x="6096000" y="817341"/>
            <a:ext cx="5583382" cy="2914644"/>
          </a:xfrm>
          <a:prstGeom prst="rect">
            <a:avLst/>
          </a:prstGeom>
          <a:noFill/>
        </p:spPr>
        <p:txBody>
          <a:bodyPr wrap="square" rtlCol="0">
            <a:spAutoFit/>
          </a:bodyPr>
          <a:lstStyle/>
          <a:p>
            <a:pPr>
              <a:spcBef>
                <a:spcPct val="20000"/>
              </a:spcBef>
              <a:spcAft>
                <a:spcPts val="600"/>
              </a:spcAft>
              <a:buClr>
                <a:schemeClr val="tx1"/>
              </a:buClr>
              <a:buSzPct val="80000"/>
            </a:pPr>
            <a:r>
              <a:rPr lang="en-US" sz="1100" b="1" u="sng" dirty="0">
                <a:solidFill>
                  <a:srgbClr val="FFC000"/>
                </a:solidFill>
                <a:latin typeface="Rockwell" panose="02060603020205020403" pitchFamily="18" charset="0"/>
              </a:rPr>
              <a:t>Entertainers data analysis(project 6):</a:t>
            </a:r>
          </a:p>
          <a:p>
            <a:pPr marL="285750" indent="-285750">
              <a:spcBef>
                <a:spcPct val="20000"/>
              </a:spcBef>
              <a:spcAft>
                <a:spcPts val="600"/>
              </a:spcAft>
              <a:buClr>
                <a:schemeClr val="tx1"/>
              </a:buClr>
              <a:buSzPct val="80000"/>
              <a:buFont typeface="Arial" panose="020B0604020202020204" pitchFamily="34" charset="0"/>
              <a:buChar char="•"/>
            </a:pPr>
            <a:r>
              <a:rPr lang="en-US" sz="1000" b="1" dirty="0">
                <a:solidFill>
                  <a:schemeClr val="accent2">
                    <a:lumMod val="20000"/>
                    <a:lumOff val="80000"/>
                  </a:schemeClr>
                </a:solidFill>
                <a:latin typeface="Rockwell" panose="02060603020205020403" pitchFamily="18" charset="0"/>
              </a:rPr>
              <a:t>Entertainer.</a:t>
            </a:r>
          </a:p>
          <a:p>
            <a:pPr marL="285750" indent="-285750">
              <a:spcBef>
                <a:spcPct val="20000"/>
              </a:spcBef>
              <a:spcAft>
                <a:spcPts val="600"/>
              </a:spcAft>
              <a:buClr>
                <a:schemeClr val="tx1"/>
              </a:buClr>
              <a:buSzPct val="80000"/>
              <a:buFont typeface="Arial" panose="020B0604020202020204" pitchFamily="34" charset="0"/>
              <a:buChar char="•"/>
            </a:pPr>
            <a:r>
              <a:rPr lang="en-US" sz="1000" b="1" dirty="0">
                <a:solidFill>
                  <a:schemeClr val="accent2">
                    <a:lumMod val="20000"/>
                    <a:lumOff val="80000"/>
                  </a:schemeClr>
                </a:solidFill>
                <a:latin typeface="Rockwell" panose="02060603020205020403" pitchFamily="18" charset="0"/>
              </a:rPr>
              <a:t>Gender (traditional).</a:t>
            </a:r>
          </a:p>
          <a:p>
            <a:pPr marL="285750" indent="-285750">
              <a:spcBef>
                <a:spcPct val="20000"/>
              </a:spcBef>
              <a:spcAft>
                <a:spcPts val="600"/>
              </a:spcAft>
              <a:buClr>
                <a:schemeClr val="tx1"/>
              </a:buClr>
              <a:buSzPct val="80000"/>
              <a:buFont typeface="Arial" panose="020B0604020202020204" pitchFamily="34" charset="0"/>
              <a:buChar char="•"/>
            </a:pPr>
            <a:r>
              <a:rPr lang="en-US" sz="1000" b="1" dirty="0">
                <a:solidFill>
                  <a:schemeClr val="accent2">
                    <a:lumMod val="20000"/>
                    <a:lumOff val="80000"/>
                  </a:schemeClr>
                </a:solidFill>
                <a:latin typeface="Rockwell" panose="02060603020205020403" pitchFamily="18" charset="0"/>
              </a:rPr>
              <a:t>Birth Year.</a:t>
            </a:r>
          </a:p>
          <a:p>
            <a:pPr marL="285750" indent="-285750">
              <a:spcBef>
                <a:spcPct val="20000"/>
              </a:spcBef>
              <a:spcAft>
                <a:spcPts val="600"/>
              </a:spcAft>
              <a:buClr>
                <a:schemeClr val="tx1"/>
              </a:buClr>
              <a:buSzPct val="80000"/>
              <a:buFont typeface="Arial" panose="020B0604020202020204" pitchFamily="34" charset="0"/>
              <a:buChar char="•"/>
            </a:pPr>
            <a:r>
              <a:rPr lang="en-US" sz="1000" b="1" dirty="0">
                <a:solidFill>
                  <a:schemeClr val="accent2">
                    <a:lumMod val="20000"/>
                    <a:lumOff val="80000"/>
                  </a:schemeClr>
                </a:solidFill>
                <a:latin typeface="Rockwell" panose="02060603020205020403" pitchFamily="18" charset="0"/>
              </a:rPr>
              <a:t>Year of Breakthrough/#1 Hit/Award Nomination.</a:t>
            </a:r>
          </a:p>
          <a:p>
            <a:pPr marL="285750" indent="-285750">
              <a:spcBef>
                <a:spcPct val="20000"/>
              </a:spcBef>
              <a:spcAft>
                <a:spcPts val="600"/>
              </a:spcAft>
              <a:buClr>
                <a:schemeClr val="tx1"/>
              </a:buClr>
              <a:buSzPct val="80000"/>
              <a:buFont typeface="Arial" panose="020B0604020202020204" pitchFamily="34" charset="0"/>
              <a:buChar char="•"/>
            </a:pPr>
            <a:r>
              <a:rPr lang="en-US" sz="1000" b="1" dirty="0">
                <a:solidFill>
                  <a:schemeClr val="accent2">
                    <a:lumMod val="20000"/>
                    <a:lumOff val="80000"/>
                  </a:schemeClr>
                </a:solidFill>
                <a:latin typeface="Rockwell" panose="02060603020205020403" pitchFamily="18" charset="0"/>
              </a:rPr>
              <a:t>Breakthrough Name.</a:t>
            </a:r>
          </a:p>
          <a:p>
            <a:pPr marL="285750" indent="-285750">
              <a:spcBef>
                <a:spcPct val="20000"/>
              </a:spcBef>
              <a:spcAft>
                <a:spcPts val="600"/>
              </a:spcAft>
              <a:buClr>
                <a:schemeClr val="tx1"/>
              </a:buClr>
              <a:buSzPct val="80000"/>
              <a:buFont typeface="Arial" panose="020B0604020202020204" pitchFamily="34" charset="0"/>
              <a:buChar char="•"/>
            </a:pPr>
            <a:r>
              <a:rPr lang="en-US" sz="1000" b="1" dirty="0">
                <a:solidFill>
                  <a:schemeClr val="accent2">
                    <a:lumMod val="20000"/>
                    <a:lumOff val="80000"/>
                  </a:schemeClr>
                </a:solidFill>
                <a:latin typeface="Rockwell" panose="02060603020205020403" pitchFamily="18" charset="0"/>
              </a:rPr>
              <a:t>Year of First Oscar/Grammy/Emmy.</a:t>
            </a:r>
          </a:p>
          <a:p>
            <a:pPr marL="285750" indent="-285750">
              <a:spcBef>
                <a:spcPct val="20000"/>
              </a:spcBef>
              <a:spcAft>
                <a:spcPts val="600"/>
              </a:spcAft>
              <a:buClr>
                <a:schemeClr val="tx1"/>
              </a:buClr>
              <a:buSzPct val="80000"/>
              <a:buFont typeface="Arial" panose="020B0604020202020204" pitchFamily="34" charset="0"/>
              <a:buChar char="•"/>
            </a:pPr>
            <a:r>
              <a:rPr lang="en-US" sz="1000" b="1" dirty="0">
                <a:solidFill>
                  <a:schemeClr val="accent2">
                    <a:lumMod val="20000"/>
                    <a:lumOff val="80000"/>
                  </a:schemeClr>
                </a:solidFill>
                <a:latin typeface="Rockwell" panose="02060603020205020403" pitchFamily="18" charset="0"/>
              </a:rPr>
              <a:t>Year of Last Major Work (arguable).</a:t>
            </a:r>
          </a:p>
          <a:p>
            <a:pPr marL="285750" indent="-285750">
              <a:spcBef>
                <a:spcPct val="20000"/>
              </a:spcBef>
              <a:spcAft>
                <a:spcPts val="600"/>
              </a:spcAft>
              <a:buClr>
                <a:schemeClr val="tx1"/>
              </a:buClr>
              <a:buSzPct val="80000"/>
              <a:buFont typeface="Arial" panose="020B0604020202020204" pitchFamily="34" charset="0"/>
              <a:buChar char="•"/>
            </a:pPr>
            <a:r>
              <a:rPr lang="en-US" sz="1000" b="1" dirty="0">
                <a:solidFill>
                  <a:schemeClr val="accent2">
                    <a:lumMod val="20000"/>
                    <a:lumOff val="80000"/>
                  </a:schemeClr>
                </a:solidFill>
                <a:latin typeface="Rockwell" panose="02060603020205020403" pitchFamily="18" charset="0"/>
              </a:rPr>
              <a:t>Year of Death.</a:t>
            </a:r>
          </a:p>
          <a:p>
            <a:pPr>
              <a:spcBef>
                <a:spcPct val="20000"/>
              </a:spcBef>
              <a:spcAft>
                <a:spcPts val="600"/>
              </a:spcAft>
              <a:buClr>
                <a:schemeClr val="tx1"/>
              </a:buClr>
              <a:buSzPct val="80000"/>
            </a:pPr>
            <a:endParaRPr lang="en-US" sz="1100" b="1" u="sng" dirty="0">
              <a:solidFill>
                <a:srgbClr val="FFC000"/>
              </a:solidFill>
              <a:latin typeface="Rockwell" panose="02060603020205020403" pitchFamily="18" charset="0"/>
            </a:endParaRPr>
          </a:p>
          <a:p>
            <a:pPr>
              <a:spcBef>
                <a:spcPct val="20000"/>
              </a:spcBef>
              <a:spcAft>
                <a:spcPts val="600"/>
              </a:spcAft>
              <a:buClr>
                <a:schemeClr val="tx1"/>
              </a:buClr>
              <a:buSzPct val="80000"/>
            </a:pPr>
            <a:endParaRPr lang="en-IN" sz="1100" b="1" u="sng" dirty="0">
              <a:solidFill>
                <a:srgbClr val="FFC000"/>
              </a:solidFill>
              <a:latin typeface="Rockwell" panose="02060603020205020403" pitchFamily="18" charset="0"/>
            </a:endParaRPr>
          </a:p>
        </p:txBody>
      </p:sp>
    </p:spTree>
    <p:extLst>
      <p:ext uri="{BB962C8B-B14F-4D97-AF65-F5344CB8AC3E}">
        <p14:creationId xmlns:p14="http://schemas.microsoft.com/office/powerpoint/2010/main" val="86601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5A87-F46F-2AAE-FA8B-C02EAA929F9D}"/>
              </a:ext>
            </a:extLst>
          </p:cNvPr>
          <p:cNvSpPr>
            <a:spLocks noGrp="1"/>
          </p:cNvSpPr>
          <p:nvPr>
            <p:ph type="title"/>
          </p:nvPr>
        </p:nvSpPr>
        <p:spPr>
          <a:xfrm>
            <a:off x="684212" y="863600"/>
            <a:ext cx="8534401" cy="651865"/>
          </a:xfrm>
        </p:spPr>
        <p:txBody>
          <a:bodyPr/>
          <a:lstStyle/>
          <a:p>
            <a:r>
              <a:rPr lang="en-US" b="1" dirty="0">
                <a:solidFill>
                  <a:srgbClr val="FFFF00"/>
                </a:solidFill>
                <a:highlight>
                  <a:srgbClr val="FF0000"/>
                </a:highlight>
                <a:latin typeface="Rockwell" panose="02060603020205020403" pitchFamily="18" charset="0"/>
              </a:rPr>
              <a:t>Week 1:</a:t>
            </a:r>
            <a:endParaRPr lang="en-IN" b="1" dirty="0">
              <a:solidFill>
                <a:srgbClr val="FFFF00"/>
              </a:solidFill>
              <a:highlight>
                <a:srgbClr val="FF0000"/>
              </a:highlight>
              <a:latin typeface="Rockwell" panose="02060603020205020403" pitchFamily="18" charset="0"/>
            </a:endParaRPr>
          </a:p>
        </p:txBody>
      </p:sp>
      <p:sp>
        <p:nvSpPr>
          <p:cNvPr id="3" name="Text Placeholder 2">
            <a:extLst>
              <a:ext uri="{FF2B5EF4-FFF2-40B4-BE49-F238E27FC236}">
                <a16:creationId xmlns:a16="http://schemas.microsoft.com/office/drawing/2014/main" id="{79F95C89-3F46-CC73-1C52-F5C0035EC320}"/>
              </a:ext>
            </a:extLst>
          </p:cNvPr>
          <p:cNvSpPr>
            <a:spLocks noGrp="1"/>
          </p:cNvSpPr>
          <p:nvPr>
            <p:ph type="body" idx="1"/>
          </p:nvPr>
        </p:nvSpPr>
        <p:spPr>
          <a:xfrm>
            <a:off x="684213" y="1701209"/>
            <a:ext cx="8534400" cy="4293191"/>
          </a:xfrm>
        </p:spPr>
        <p:txBody>
          <a:bodyPr/>
          <a:lstStyle/>
          <a:p>
            <a:r>
              <a:rPr lang="en-US" b="1" dirty="0">
                <a:solidFill>
                  <a:schemeClr val="accent2">
                    <a:lumMod val="20000"/>
                    <a:lumOff val="80000"/>
                  </a:schemeClr>
                </a:solidFill>
                <a:latin typeface="Rockwell" panose="02060603020205020403" pitchFamily="18" charset="0"/>
              </a:rPr>
              <a:t>As of now , I have parsed and understood the attributes of the given datasets for both the projects,</a:t>
            </a:r>
          </a:p>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For Big Game Data Analysis project , I have plotted a chart for Players' age and their experiences. I have grouped &amp; </a:t>
            </a:r>
            <a:r>
              <a:rPr lang="en-US" b="1" dirty="0" err="1">
                <a:solidFill>
                  <a:schemeClr val="accent2">
                    <a:lumMod val="20000"/>
                    <a:lumOff val="80000"/>
                  </a:schemeClr>
                </a:solidFill>
                <a:latin typeface="Rockwell" panose="02060603020205020403" pitchFamily="18" charset="0"/>
              </a:rPr>
              <a:t>coloured</a:t>
            </a:r>
            <a:r>
              <a:rPr lang="en-US" b="1" dirty="0">
                <a:solidFill>
                  <a:schemeClr val="accent2">
                    <a:lumMod val="20000"/>
                    <a:lumOff val="80000"/>
                  </a:schemeClr>
                </a:solidFill>
                <a:latin typeface="Rockwell" panose="02060603020205020403" pitchFamily="18" charset="0"/>
              </a:rPr>
              <a:t> them based on their age using </a:t>
            </a:r>
            <a:r>
              <a:rPr lang="en-US" b="1" dirty="0" err="1">
                <a:solidFill>
                  <a:schemeClr val="accent2">
                    <a:lumMod val="20000"/>
                    <a:lumOff val="80000"/>
                  </a:schemeClr>
                </a:solidFill>
                <a:latin typeface="Rockwell" panose="02060603020205020403" pitchFamily="18" charset="0"/>
              </a:rPr>
              <a:t>Treemaps</a:t>
            </a:r>
            <a:r>
              <a:rPr lang="en-US" b="1" dirty="0">
                <a:solidFill>
                  <a:schemeClr val="accent2">
                    <a:lumMod val="20000"/>
                    <a:lumOff val="80000"/>
                  </a:schemeClr>
                </a:solidFill>
                <a:latin typeface="Rockwell" panose="02060603020205020403" pitchFamily="18" charset="0"/>
              </a:rPr>
              <a:t> chart in Tableau and labelled them with their name and experience.</a:t>
            </a:r>
          </a:p>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For Entertainers data Analysis project, I have plotted the chart using Tableau's </a:t>
            </a:r>
            <a:r>
              <a:rPr lang="en-US" b="1" dirty="0" err="1">
                <a:solidFill>
                  <a:schemeClr val="accent2">
                    <a:lumMod val="20000"/>
                    <a:lumOff val="80000"/>
                  </a:schemeClr>
                </a:solidFill>
                <a:latin typeface="Rockwell" panose="02060603020205020403" pitchFamily="18" charset="0"/>
              </a:rPr>
              <a:t>Treemaps</a:t>
            </a:r>
            <a:r>
              <a:rPr lang="en-US" b="1" dirty="0">
                <a:solidFill>
                  <a:schemeClr val="accent2">
                    <a:lumMod val="20000"/>
                    <a:lumOff val="80000"/>
                  </a:schemeClr>
                </a:solidFill>
                <a:latin typeface="Rockwell" panose="02060603020205020403" pitchFamily="18" charset="0"/>
              </a:rPr>
              <a:t> chart ,here I have divided and </a:t>
            </a:r>
            <a:r>
              <a:rPr lang="en-US" b="1" dirty="0" err="1">
                <a:solidFill>
                  <a:schemeClr val="accent2">
                    <a:lumMod val="20000"/>
                    <a:lumOff val="80000"/>
                  </a:schemeClr>
                </a:solidFill>
                <a:latin typeface="Rockwell" panose="02060603020205020403" pitchFamily="18" charset="0"/>
              </a:rPr>
              <a:t>coloured</a:t>
            </a:r>
            <a:r>
              <a:rPr lang="en-US" b="1" dirty="0">
                <a:solidFill>
                  <a:schemeClr val="accent2">
                    <a:lumMod val="20000"/>
                    <a:lumOff val="80000"/>
                  </a:schemeClr>
                </a:solidFill>
                <a:latin typeface="Rockwell" panose="02060603020205020403" pitchFamily="18" charset="0"/>
              </a:rPr>
              <a:t> them by gender and labelled them with their name and birthyear.</a:t>
            </a:r>
            <a:endParaRPr lang="en-IN" b="1" dirty="0">
              <a:solidFill>
                <a:schemeClr val="accent2">
                  <a:lumMod val="20000"/>
                  <a:lumOff val="80000"/>
                </a:schemeClr>
              </a:solidFill>
              <a:latin typeface="Rockwell" panose="02060603020205020403" pitchFamily="18" charset="0"/>
            </a:endParaRPr>
          </a:p>
        </p:txBody>
      </p:sp>
    </p:spTree>
    <p:extLst>
      <p:ext uri="{BB962C8B-B14F-4D97-AF65-F5344CB8AC3E}">
        <p14:creationId xmlns:p14="http://schemas.microsoft.com/office/powerpoint/2010/main" val="188574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8AA4FC-6267-2230-9D78-82E847C2D13D}"/>
              </a:ext>
            </a:extLst>
          </p:cNvPr>
          <p:cNvSpPr>
            <a:spLocks noGrp="1"/>
          </p:cNvSpPr>
          <p:nvPr>
            <p:ph type="body" idx="1"/>
          </p:nvPr>
        </p:nvSpPr>
        <p:spPr>
          <a:xfrm>
            <a:off x="684211" y="1937718"/>
            <a:ext cx="4649787" cy="316116"/>
          </a:xfrm>
        </p:spPr>
        <p:txBody>
          <a:bodyPr/>
          <a:lstStyle/>
          <a:p>
            <a:r>
              <a:rPr lang="en-US" sz="2000" b="1" u="sng" dirty="0">
                <a:solidFill>
                  <a:srgbClr val="FFC000"/>
                </a:solidFill>
                <a:latin typeface="Rockwell" panose="02060603020205020403" pitchFamily="18" charset="0"/>
              </a:rPr>
              <a:t>Big Game data analysis(project 2):</a:t>
            </a:r>
          </a:p>
        </p:txBody>
      </p:sp>
      <p:pic>
        <p:nvPicPr>
          <p:cNvPr id="10" name="Content Placeholder 9">
            <a:extLst>
              <a:ext uri="{FF2B5EF4-FFF2-40B4-BE49-F238E27FC236}">
                <a16:creationId xmlns:a16="http://schemas.microsoft.com/office/drawing/2014/main" id="{FA163458-1CFF-51AA-E700-DE3DC215535C}"/>
              </a:ext>
            </a:extLst>
          </p:cNvPr>
          <p:cNvPicPr>
            <a:picLocks noGrp="1" noChangeAspect="1"/>
          </p:cNvPicPr>
          <p:nvPr>
            <p:ph sz="half" idx="2"/>
          </p:nvPr>
        </p:nvPicPr>
        <p:blipFill>
          <a:blip r:embed="rId2"/>
          <a:stretch>
            <a:fillRect/>
          </a:stretch>
        </p:blipFill>
        <p:spPr>
          <a:xfrm>
            <a:off x="728345" y="2695575"/>
            <a:ext cx="4848860" cy="30305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 Placeholder 4">
            <a:extLst>
              <a:ext uri="{FF2B5EF4-FFF2-40B4-BE49-F238E27FC236}">
                <a16:creationId xmlns:a16="http://schemas.microsoft.com/office/drawing/2014/main" id="{AB324000-5D8A-06DD-6628-15F6E89736A7}"/>
              </a:ext>
            </a:extLst>
          </p:cNvPr>
          <p:cNvSpPr>
            <a:spLocks noGrp="1"/>
          </p:cNvSpPr>
          <p:nvPr>
            <p:ph type="body" sz="quarter" idx="3"/>
          </p:nvPr>
        </p:nvSpPr>
        <p:spPr>
          <a:xfrm>
            <a:off x="5806545" y="1937717"/>
            <a:ext cx="4665134" cy="316117"/>
          </a:xfrm>
        </p:spPr>
        <p:txBody>
          <a:bodyPr/>
          <a:lstStyle/>
          <a:p>
            <a:r>
              <a:rPr lang="en-US" sz="1800" b="1" u="sng" dirty="0">
                <a:solidFill>
                  <a:srgbClr val="FFC000"/>
                </a:solidFill>
                <a:latin typeface="Rockwell" panose="02060603020205020403" pitchFamily="18" charset="0"/>
              </a:rPr>
              <a:t>Entertainers data analysis(project 6):</a:t>
            </a:r>
          </a:p>
        </p:txBody>
      </p:sp>
      <p:pic>
        <p:nvPicPr>
          <p:cNvPr id="12" name="Content Placeholder 11">
            <a:extLst>
              <a:ext uri="{FF2B5EF4-FFF2-40B4-BE49-F238E27FC236}">
                <a16:creationId xmlns:a16="http://schemas.microsoft.com/office/drawing/2014/main" id="{03A44005-164F-4087-A82D-7FEAB4DF2088}"/>
              </a:ext>
            </a:extLst>
          </p:cNvPr>
          <p:cNvPicPr>
            <a:picLocks noGrp="1" noChangeAspect="1"/>
          </p:cNvPicPr>
          <p:nvPr>
            <p:ph sz="quarter" idx="4"/>
          </p:nvPr>
        </p:nvPicPr>
        <p:blipFill>
          <a:blip r:embed="rId3"/>
          <a:stretch>
            <a:fillRect/>
          </a:stretch>
        </p:blipFill>
        <p:spPr>
          <a:xfrm>
            <a:off x="5847239" y="2695575"/>
            <a:ext cx="4848860" cy="30305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itle 1">
            <a:extLst>
              <a:ext uri="{FF2B5EF4-FFF2-40B4-BE49-F238E27FC236}">
                <a16:creationId xmlns:a16="http://schemas.microsoft.com/office/drawing/2014/main" id="{90AA20EE-5531-9328-262F-EA210F16093E}"/>
              </a:ext>
            </a:extLst>
          </p:cNvPr>
          <p:cNvSpPr txBox="1">
            <a:spLocks/>
          </p:cNvSpPr>
          <p:nvPr/>
        </p:nvSpPr>
        <p:spPr>
          <a:xfrm>
            <a:off x="684211" y="843678"/>
            <a:ext cx="8534401" cy="65186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FF00"/>
                </a:solidFill>
                <a:highlight>
                  <a:srgbClr val="FF0000"/>
                </a:highlight>
                <a:latin typeface="Rockwell" panose="02060603020205020403" pitchFamily="18" charset="0"/>
              </a:rPr>
              <a:t>Week 1 works:</a:t>
            </a:r>
            <a:endParaRPr lang="en-IN" b="1" dirty="0">
              <a:solidFill>
                <a:srgbClr val="FFFF00"/>
              </a:solidFill>
              <a:highlight>
                <a:srgbClr val="FF0000"/>
              </a:highlight>
              <a:latin typeface="Rockwell" panose="02060603020205020403" pitchFamily="18" charset="0"/>
            </a:endParaRPr>
          </a:p>
        </p:txBody>
      </p:sp>
    </p:spTree>
    <p:extLst>
      <p:ext uri="{BB962C8B-B14F-4D97-AF65-F5344CB8AC3E}">
        <p14:creationId xmlns:p14="http://schemas.microsoft.com/office/powerpoint/2010/main" val="296589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5A87-F46F-2AAE-FA8B-C02EAA929F9D}"/>
              </a:ext>
            </a:extLst>
          </p:cNvPr>
          <p:cNvSpPr>
            <a:spLocks noGrp="1"/>
          </p:cNvSpPr>
          <p:nvPr>
            <p:ph type="title"/>
          </p:nvPr>
        </p:nvSpPr>
        <p:spPr>
          <a:xfrm>
            <a:off x="684212" y="863600"/>
            <a:ext cx="8534401" cy="651865"/>
          </a:xfrm>
        </p:spPr>
        <p:txBody>
          <a:bodyPr/>
          <a:lstStyle/>
          <a:p>
            <a:r>
              <a:rPr lang="en-US" b="1" dirty="0">
                <a:solidFill>
                  <a:srgbClr val="FFFF00"/>
                </a:solidFill>
                <a:highlight>
                  <a:srgbClr val="FF0000"/>
                </a:highlight>
                <a:latin typeface="Rockwell" panose="02060603020205020403" pitchFamily="18" charset="0"/>
              </a:rPr>
              <a:t>Week 2:</a:t>
            </a:r>
            <a:endParaRPr lang="en-IN" b="1" dirty="0">
              <a:solidFill>
                <a:srgbClr val="FFFF00"/>
              </a:solidFill>
              <a:highlight>
                <a:srgbClr val="FF0000"/>
              </a:highlight>
              <a:latin typeface="Rockwell" panose="02060603020205020403" pitchFamily="18" charset="0"/>
            </a:endParaRPr>
          </a:p>
        </p:txBody>
      </p:sp>
      <p:sp>
        <p:nvSpPr>
          <p:cNvPr id="3" name="Text Placeholder 2">
            <a:extLst>
              <a:ext uri="{FF2B5EF4-FFF2-40B4-BE49-F238E27FC236}">
                <a16:creationId xmlns:a16="http://schemas.microsoft.com/office/drawing/2014/main" id="{79F95C89-3F46-CC73-1C52-F5C0035EC320}"/>
              </a:ext>
            </a:extLst>
          </p:cNvPr>
          <p:cNvSpPr>
            <a:spLocks noGrp="1"/>
          </p:cNvSpPr>
          <p:nvPr>
            <p:ph type="body" idx="1"/>
          </p:nvPr>
        </p:nvSpPr>
        <p:spPr>
          <a:xfrm>
            <a:off x="684213" y="1701209"/>
            <a:ext cx="8534400" cy="2261191"/>
          </a:xfrm>
        </p:spPr>
        <p:txBody>
          <a:bodyPr/>
          <a:lstStyle/>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For Big Game Census Analysis, given the longitude and latitude of Players' </a:t>
            </a:r>
            <a:r>
              <a:rPr lang="en-US" b="1" dirty="0" err="1">
                <a:solidFill>
                  <a:schemeClr val="accent2">
                    <a:lumMod val="20000"/>
                    <a:lumOff val="80000"/>
                  </a:schemeClr>
                </a:solidFill>
                <a:latin typeface="Rockwell" panose="02060603020205020403" pitchFamily="18" charset="0"/>
              </a:rPr>
              <a:t>birthstate</a:t>
            </a:r>
            <a:r>
              <a:rPr lang="en-US" b="1" dirty="0">
                <a:solidFill>
                  <a:schemeClr val="accent2">
                    <a:lumMod val="20000"/>
                    <a:lumOff val="80000"/>
                  </a:schemeClr>
                </a:solidFill>
                <a:latin typeface="Rockwell" panose="02060603020205020403" pitchFamily="18" charset="0"/>
              </a:rPr>
              <a:t> , I have mapped them and found that most of the given Players are from US and particularly from eastern US.</a:t>
            </a:r>
          </a:p>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For Entertainers data Analysis, I have made a bar chart holding the Entertainers' first </a:t>
            </a:r>
            <a:r>
              <a:rPr lang="en-US" b="1" dirty="0" err="1">
                <a:solidFill>
                  <a:schemeClr val="accent2">
                    <a:lumMod val="20000"/>
                    <a:lumOff val="80000"/>
                  </a:schemeClr>
                </a:solidFill>
                <a:latin typeface="Rockwell" panose="02060603020205020403" pitchFamily="18" charset="0"/>
              </a:rPr>
              <a:t>achivement</a:t>
            </a:r>
            <a:r>
              <a:rPr lang="en-US" b="1" dirty="0">
                <a:solidFill>
                  <a:schemeClr val="accent2">
                    <a:lumMod val="20000"/>
                    <a:lumOff val="80000"/>
                  </a:schemeClr>
                </a:solidFill>
                <a:latin typeface="Rockwell" panose="02060603020205020403" pitchFamily="18" charset="0"/>
              </a:rPr>
              <a:t> year. And it can be concluded that most of them achieved their first awards after 1950s.</a:t>
            </a:r>
            <a:endParaRPr lang="en-IN" b="1" dirty="0">
              <a:solidFill>
                <a:schemeClr val="accent2">
                  <a:lumMod val="20000"/>
                  <a:lumOff val="80000"/>
                </a:schemeClr>
              </a:solidFill>
              <a:latin typeface="Rockwell" panose="02060603020205020403" pitchFamily="18" charset="0"/>
            </a:endParaRPr>
          </a:p>
        </p:txBody>
      </p:sp>
    </p:spTree>
    <p:extLst>
      <p:ext uri="{BB962C8B-B14F-4D97-AF65-F5344CB8AC3E}">
        <p14:creationId xmlns:p14="http://schemas.microsoft.com/office/powerpoint/2010/main" val="309587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8AA4FC-6267-2230-9D78-82E847C2D13D}"/>
              </a:ext>
            </a:extLst>
          </p:cNvPr>
          <p:cNvSpPr>
            <a:spLocks noGrp="1"/>
          </p:cNvSpPr>
          <p:nvPr>
            <p:ph type="body" idx="1"/>
          </p:nvPr>
        </p:nvSpPr>
        <p:spPr>
          <a:xfrm>
            <a:off x="684211" y="1937718"/>
            <a:ext cx="4649787" cy="316116"/>
          </a:xfrm>
        </p:spPr>
        <p:txBody>
          <a:bodyPr/>
          <a:lstStyle/>
          <a:p>
            <a:r>
              <a:rPr lang="en-US" sz="2000" b="1" u="sng" dirty="0">
                <a:solidFill>
                  <a:srgbClr val="FFC000"/>
                </a:solidFill>
                <a:latin typeface="Rockwell" panose="02060603020205020403" pitchFamily="18" charset="0"/>
              </a:rPr>
              <a:t>Big Game data analysis(project 2):</a:t>
            </a:r>
          </a:p>
        </p:txBody>
      </p:sp>
      <p:pic>
        <p:nvPicPr>
          <p:cNvPr id="7" name="Content Placeholder 6">
            <a:extLst>
              <a:ext uri="{FF2B5EF4-FFF2-40B4-BE49-F238E27FC236}">
                <a16:creationId xmlns:a16="http://schemas.microsoft.com/office/drawing/2014/main" id="{33325A41-2CE9-1554-C5A1-DB3D4ED9D48A}"/>
              </a:ext>
            </a:extLst>
          </p:cNvPr>
          <p:cNvPicPr>
            <a:picLocks noGrp="1" noChangeAspect="1"/>
          </p:cNvPicPr>
          <p:nvPr>
            <p:ph sz="half" idx="2"/>
          </p:nvPr>
        </p:nvPicPr>
        <p:blipFill>
          <a:blip r:embed="rId2"/>
          <a:stretch>
            <a:fillRect/>
          </a:stretch>
        </p:blipFill>
        <p:spPr>
          <a:xfrm>
            <a:off x="728345" y="2695575"/>
            <a:ext cx="4848860" cy="30305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 Placeholder 4">
            <a:extLst>
              <a:ext uri="{FF2B5EF4-FFF2-40B4-BE49-F238E27FC236}">
                <a16:creationId xmlns:a16="http://schemas.microsoft.com/office/drawing/2014/main" id="{AB324000-5D8A-06DD-6628-15F6E89736A7}"/>
              </a:ext>
            </a:extLst>
          </p:cNvPr>
          <p:cNvSpPr>
            <a:spLocks noGrp="1"/>
          </p:cNvSpPr>
          <p:nvPr>
            <p:ph type="body" sz="quarter" idx="3"/>
          </p:nvPr>
        </p:nvSpPr>
        <p:spPr>
          <a:xfrm>
            <a:off x="5806545" y="1937717"/>
            <a:ext cx="4665134" cy="316117"/>
          </a:xfrm>
        </p:spPr>
        <p:txBody>
          <a:bodyPr/>
          <a:lstStyle/>
          <a:p>
            <a:r>
              <a:rPr lang="en-US" sz="1800" b="1" u="sng" dirty="0">
                <a:solidFill>
                  <a:srgbClr val="FFC000"/>
                </a:solidFill>
                <a:latin typeface="Rockwell" panose="02060603020205020403" pitchFamily="18" charset="0"/>
              </a:rPr>
              <a:t>Entertainers data analysis(project 6):</a:t>
            </a:r>
          </a:p>
        </p:txBody>
      </p:sp>
      <p:pic>
        <p:nvPicPr>
          <p:cNvPr id="10" name="Content Placeholder 9">
            <a:extLst>
              <a:ext uri="{FF2B5EF4-FFF2-40B4-BE49-F238E27FC236}">
                <a16:creationId xmlns:a16="http://schemas.microsoft.com/office/drawing/2014/main" id="{6F8D5039-113E-97D7-6153-6EB34D6F04FC}"/>
              </a:ext>
            </a:extLst>
          </p:cNvPr>
          <p:cNvPicPr>
            <a:picLocks noGrp="1" noChangeAspect="1"/>
          </p:cNvPicPr>
          <p:nvPr>
            <p:ph sz="quarter" idx="4"/>
          </p:nvPr>
        </p:nvPicPr>
        <p:blipFill>
          <a:blip r:embed="rId3"/>
          <a:stretch>
            <a:fillRect/>
          </a:stretch>
        </p:blipFill>
        <p:spPr>
          <a:xfrm>
            <a:off x="5847239" y="2695575"/>
            <a:ext cx="4848860" cy="30305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itle 1">
            <a:extLst>
              <a:ext uri="{FF2B5EF4-FFF2-40B4-BE49-F238E27FC236}">
                <a16:creationId xmlns:a16="http://schemas.microsoft.com/office/drawing/2014/main" id="{90AA20EE-5531-9328-262F-EA210F16093E}"/>
              </a:ext>
            </a:extLst>
          </p:cNvPr>
          <p:cNvSpPr txBox="1">
            <a:spLocks/>
          </p:cNvSpPr>
          <p:nvPr/>
        </p:nvSpPr>
        <p:spPr>
          <a:xfrm>
            <a:off x="684211" y="843678"/>
            <a:ext cx="8534401" cy="65186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FF00"/>
                </a:solidFill>
                <a:highlight>
                  <a:srgbClr val="FF0000"/>
                </a:highlight>
                <a:latin typeface="Rockwell" panose="02060603020205020403" pitchFamily="18" charset="0"/>
              </a:rPr>
              <a:t>Week 2 works:</a:t>
            </a:r>
            <a:endParaRPr lang="en-IN" b="1" dirty="0">
              <a:solidFill>
                <a:srgbClr val="FFFF00"/>
              </a:solidFill>
              <a:highlight>
                <a:srgbClr val="FF0000"/>
              </a:highlight>
              <a:latin typeface="Rockwell" panose="02060603020205020403" pitchFamily="18" charset="0"/>
            </a:endParaRPr>
          </a:p>
        </p:txBody>
      </p:sp>
    </p:spTree>
    <p:extLst>
      <p:ext uri="{BB962C8B-B14F-4D97-AF65-F5344CB8AC3E}">
        <p14:creationId xmlns:p14="http://schemas.microsoft.com/office/powerpoint/2010/main" val="350252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5A87-F46F-2AAE-FA8B-C02EAA929F9D}"/>
              </a:ext>
            </a:extLst>
          </p:cNvPr>
          <p:cNvSpPr>
            <a:spLocks noGrp="1"/>
          </p:cNvSpPr>
          <p:nvPr>
            <p:ph type="title"/>
          </p:nvPr>
        </p:nvSpPr>
        <p:spPr>
          <a:xfrm>
            <a:off x="684212" y="863600"/>
            <a:ext cx="8534401" cy="651865"/>
          </a:xfrm>
        </p:spPr>
        <p:txBody>
          <a:bodyPr/>
          <a:lstStyle/>
          <a:p>
            <a:r>
              <a:rPr lang="en-US" b="1" dirty="0">
                <a:solidFill>
                  <a:srgbClr val="FFFF00"/>
                </a:solidFill>
                <a:highlight>
                  <a:srgbClr val="FF0000"/>
                </a:highlight>
                <a:latin typeface="Rockwell" panose="02060603020205020403" pitchFamily="18" charset="0"/>
              </a:rPr>
              <a:t>Week 3:</a:t>
            </a:r>
            <a:endParaRPr lang="en-IN" b="1" dirty="0">
              <a:solidFill>
                <a:srgbClr val="FFFF00"/>
              </a:solidFill>
              <a:highlight>
                <a:srgbClr val="FF0000"/>
              </a:highlight>
              <a:latin typeface="Rockwell" panose="02060603020205020403" pitchFamily="18" charset="0"/>
            </a:endParaRPr>
          </a:p>
        </p:txBody>
      </p:sp>
      <p:sp>
        <p:nvSpPr>
          <p:cNvPr id="3" name="Text Placeholder 2">
            <a:extLst>
              <a:ext uri="{FF2B5EF4-FFF2-40B4-BE49-F238E27FC236}">
                <a16:creationId xmlns:a16="http://schemas.microsoft.com/office/drawing/2014/main" id="{79F95C89-3F46-CC73-1C52-F5C0035EC320}"/>
              </a:ext>
            </a:extLst>
          </p:cNvPr>
          <p:cNvSpPr>
            <a:spLocks noGrp="1"/>
          </p:cNvSpPr>
          <p:nvPr>
            <p:ph type="body" idx="1"/>
          </p:nvPr>
        </p:nvSpPr>
        <p:spPr>
          <a:xfrm>
            <a:off x="684213" y="1701209"/>
            <a:ext cx="8534400" cy="4293191"/>
          </a:xfrm>
        </p:spPr>
        <p:txBody>
          <a:bodyPr/>
          <a:lstStyle/>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In Big Game Census Analysis, players' positions were given in non atomic form. So I have </a:t>
            </a:r>
            <a:r>
              <a:rPr lang="en-US" b="1" dirty="0" err="1">
                <a:solidFill>
                  <a:schemeClr val="accent2">
                    <a:lumMod val="20000"/>
                    <a:lumOff val="80000"/>
                  </a:schemeClr>
                </a:solidFill>
                <a:latin typeface="Rockwell" panose="02060603020205020403" pitchFamily="18" charset="0"/>
              </a:rPr>
              <a:t>normalised</a:t>
            </a:r>
            <a:r>
              <a:rPr lang="en-US" b="1" dirty="0">
                <a:solidFill>
                  <a:schemeClr val="accent2">
                    <a:lumMod val="20000"/>
                    <a:lumOff val="80000"/>
                  </a:schemeClr>
                </a:solidFill>
                <a:latin typeface="Rockwell" panose="02060603020205020403" pitchFamily="18" charset="0"/>
              </a:rPr>
              <a:t> the field by using split option and drew a bar chart with the positions and it's count. And found that we have only one Punt Returner(PR) and fifteen Line Backers(LB) in the dataset.</a:t>
            </a:r>
          </a:p>
          <a:p>
            <a:pPr marL="285750" indent="-285750">
              <a:buFont typeface="Arial" panose="020B0604020202020204" pitchFamily="34" charset="0"/>
              <a:buChar char="•"/>
            </a:pPr>
            <a:r>
              <a:rPr lang="en-US" b="1" dirty="0">
                <a:solidFill>
                  <a:schemeClr val="accent2">
                    <a:lumMod val="20000"/>
                    <a:lumOff val="80000"/>
                  </a:schemeClr>
                </a:solidFill>
                <a:latin typeface="Rockwell" panose="02060603020205020403" pitchFamily="18" charset="0"/>
              </a:rPr>
              <a:t>For Entertainers data Analysis, I have displayed the Entertainers who are dead without getting any awards by filtering them (by taking the null values in "year of first </a:t>
            </a:r>
            <a:r>
              <a:rPr lang="en-US" b="1" dirty="0" err="1">
                <a:solidFill>
                  <a:schemeClr val="accent2">
                    <a:lumMod val="20000"/>
                    <a:lumOff val="80000"/>
                  </a:schemeClr>
                </a:solidFill>
                <a:latin typeface="Rockwell" panose="02060603020205020403" pitchFamily="18" charset="0"/>
              </a:rPr>
              <a:t>achivement</a:t>
            </a:r>
            <a:r>
              <a:rPr lang="en-US" b="1" dirty="0">
                <a:solidFill>
                  <a:schemeClr val="accent2">
                    <a:lumMod val="20000"/>
                    <a:lumOff val="80000"/>
                  </a:schemeClr>
                </a:solidFill>
                <a:latin typeface="Rockwell" panose="02060603020205020403" pitchFamily="18" charset="0"/>
              </a:rPr>
              <a:t>" field and by taking the non null values from "year of death" field). It is to be noted that all of them were females.</a:t>
            </a:r>
            <a:endParaRPr lang="en-IN" b="1" dirty="0">
              <a:solidFill>
                <a:schemeClr val="accent2">
                  <a:lumMod val="20000"/>
                  <a:lumOff val="80000"/>
                </a:schemeClr>
              </a:solidFill>
              <a:latin typeface="Rockwell" panose="02060603020205020403" pitchFamily="18" charset="0"/>
            </a:endParaRPr>
          </a:p>
        </p:txBody>
      </p:sp>
    </p:spTree>
    <p:extLst>
      <p:ext uri="{BB962C8B-B14F-4D97-AF65-F5344CB8AC3E}">
        <p14:creationId xmlns:p14="http://schemas.microsoft.com/office/powerpoint/2010/main" val="115059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8AA4FC-6267-2230-9D78-82E847C2D13D}"/>
              </a:ext>
            </a:extLst>
          </p:cNvPr>
          <p:cNvSpPr>
            <a:spLocks noGrp="1"/>
          </p:cNvSpPr>
          <p:nvPr>
            <p:ph type="body" idx="1"/>
          </p:nvPr>
        </p:nvSpPr>
        <p:spPr>
          <a:xfrm>
            <a:off x="684211" y="1937718"/>
            <a:ext cx="4649787" cy="316116"/>
          </a:xfrm>
        </p:spPr>
        <p:txBody>
          <a:bodyPr/>
          <a:lstStyle/>
          <a:p>
            <a:r>
              <a:rPr lang="en-US" sz="2000" b="1" u="sng" dirty="0">
                <a:solidFill>
                  <a:srgbClr val="FFC000"/>
                </a:solidFill>
                <a:latin typeface="Rockwell" panose="02060603020205020403" pitchFamily="18" charset="0"/>
              </a:rPr>
              <a:t>Big Game data analysis(project 2):</a:t>
            </a:r>
          </a:p>
        </p:txBody>
      </p:sp>
      <p:pic>
        <p:nvPicPr>
          <p:cNvPr id="7" name="Content Placeholder 6">
            <a:extLst>
              <a:ext uri="{FF2B5EF4-FFF2-40B4-BE49-F238E27FC236}">
                <a16:creationId xmlns:a16="http://schemas.microsoft.com/office/drawing/2014/main" id="{E3549ED6-DF3E-75D4-624D-B1AC50F65581}"/>
              </a:ext>
            </a:extLst>
          </p:cNvPr>
          <p:cNvPicPr>
            <a:picLocks noGrp="1" noChangeAspect="1"/>
          </p:cNvPicPr>
          <p:nvPr>
            <p:ph sz="half" idx="2"/>
          </p:nvPr>
        </p:nvPicPr>
        <p:blipFill>
          <a:blip r:embed="rId2"/>
          <a:stretch>
            <a:fillRect/>
          </a:stretch>
        </p:blipFill>
        <p:spPr>
          <a:xfrm>
            <a:off x="728345" y="2695575"/>
            <a:ext cx="4848860" cy="30305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 Placeholder 4">
            <a:extLst>
              <a:ext uri="{FF2B5EF4-FFF2-40B4-BE49-F238E27FC236}">
                <a16:creationId xmlns:a16="http://schemas.microsoft.com/office/drawing/2014/main" id="{AB324000-5D8A-06DD-6628-15F6E89736A7}"/>
              </a:ext>
            </a:extLst>
          </p:cNvPr>
          <p:cNvSpPr>
            <a:spLocks noGrp="1"/>
          </p:cNvSpPr>
          <p:nvPr>
            <p:ph type="body" sz="quarter" idx="3"/>
          </p:nvPr>
        </p:nvSpPr>
        <p:spPr>
          <a:xfrm>
            <a:off x="5806545" y="1937717"/>
            <a:ext cx="4665134" cy="316117"/>
          </a:xfrm>
        </p:spPr>
        <p:txBody>
          <a:bodyPr/>
          <a:lstStyle/>
          <a:p>
            <a:r>
              <a:rPr lang="en-US" sz="1800" b="1" u="sng" dirty="0">
                <a:solidFill>
                  <a:srgbClr val="FFC000"/>
                </a:solidFill>
                <a:latin typeface="Rockwell" panose="02060603020205020403" pitchFamily="18" charset="0"/>
              </a:rPr>
              <a:t>Entertainers data analysis(project 6):</a:t>
            </a:r>
          </a:p>
        </p:txBody>
      </p:sp>
      <p:pic>
        <p:nvPicPr>
          <p:cNvPr id="10" name="Content Placeholder 9">
            <a:extLst>
              <a:ext uri="{FF2B5EF4-FFF2-40B4-BE49-F238E27FC236}">
                <a16:creationId xmlns:a16="http://schemas.microsoft.com/office/drawing/2014/main" id="{4E5DB29A-F5B9-6FBD-7AE0-E346B10CF1CC}"/>
              </a:ext>
            </a:extLst>
          </p:cNvPr>
          <p:cNvPicPr>
            <a:picLocks noGrp="1" noChangeAspect="1"/>
          </p:cNvPicPr>
          <p:nvPr>
            <p:ph sz="quarter" idx="4"/>
          </p:nvPr>
        </p:nvPicPr>
        <p:blipFill>
          <a:blip r:embed="rId3"/>
          <a:stretch>
            <a:fillRect/>
          </a:stretch>
        </p:blipFill>
        <p:spPr>
          <a:xfrm>
            <a:off x="5847239" y="2695575"/>
            <a:ext cx="4848860" cy="30305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itle 1">
            <a:extLst>
              <a:ext uri="{FF2B5EF4-FFF2-40B4-BE49-F238E27FC236}">
                <a16:creationId xmlns:a16="http://schemas.microsoft.com/office/drawing/2014/main" id="{90AA20EE-5531-9328-262F-EA210F16093E}"/>
              </a:ext>
            </a:extLst>
          </p:cNvPr>
          <p:cNvSpPr txBox="1">
            <a:spLocks/>
          </p:cNvSpPr>
          <p:nvPr/>
        </p:nvSpPr>
        <p:spPr>
          <a:xfrm>
            <a:off x="684211" y="843678"/>
            <a:ext cx="8534401" cy="65186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FF00"/>
                </a:solidFill>
                <a:highlight>
                  <a:srgbClr val="FF0000"/>
                </a:highlight>
                <a:latin typeface="Rockwell" panose="02060603020205020403" pitchFamily="18" charset="0"/>
              </a:rPr>
              <a:t>Week 3 works:</a:t>
            </a:r>
            <a:endParaRPr lang="en-IN" b="1" dirty="0">
              <a:solidFill>
                <a:srgbClr val="FFFF00"/>
              </a:solidFill>
              <a:highlight>
                <a:srgbClr val="FF0000"/>
              </a:highlight>
              <a:latin typeface="Rockwell" panose="02060603020205020403" pitchFamily="18" charset="0"/>
            </a:endParaRPr>
          </a:p>
        </p:txBody>
      </p:sp>
    </p:spTree>
    <p:extLst>
      <p:ext uri="{BB962C8B-B14F-4D97-AF65-F5344CB8AC3E}">
        <p14:creationId xmlns:p14="http://schemas.microsoft.com/office/powerpoint/2010/main" val="133500853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124</TotalTime>
  <Words>977</Words>
  <Application>Microsoft Office PowerPoint</Application>
  <PresentationFormat>Widescreen</PresentationFormat>
  <Paragraphs>79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Slice</vt:lpstr>
      <vt:lpstr>Report on 1)Big Game data analysis(project 2) 2)Entertainers data analysis(project 6)</vt:lpstr>
      <vt:lpstr>INTRODUCTion:</vt:lpstr>
      <vt:lpstr>Details in dataset:</vt:lpstr>
      <vt:lpstr>Week 1:</vt:lpstr>
      <vt:lpstr>PowerPoint Presentation</vt:lpstr>
      <vt:lpstr>Week 2:</vt:lpstr>
      <vt:lpstr>PowerPoint Presentation</vt:lpstr>
      <vt:lpstr>Week 3:</vt:lpstr>
      <vt:lpstr>PowerPoint Presentation</vt:lpstr>
      <vt:lpstr>Week 4:</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Prabhakaran S</dc:creator>
  <cp:lastModifiedBy>mageshwaran06032004@gmail.com</cp:lastModifiedBy>
  <cp:revision>8</cp:revision>
  <dcterms:created xsi:type="dcterms:W3CDTF">2023-04-30T08:44:13Z</dcterms:created>
  <dcterms:modified xsi:type="dcterms:W3CDTF">2023-04-30T11:17:51Z</dcterms:modified>
</cp:coreProperties>
</file>