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19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07/s42979-024-09729-9" TargetMode="External"/><Relationship Id="rId5" Type="http://schemas.openxmlformats.org/officeDocument/2006/relationships/hyperlink" Target="https://doi.org/10.1109/TMI.2006.884121" TargetMode="External"/><Relationship Id="rId4" Type="http://schemas.openxmlformats.org/officeDocument/2006/relationships/hyperlink" Target="https://doi.org/10.3390/app1310276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95370" y="2095177"/>
            <a:ext cx="3056388" cy="326888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686" y="511468"/>
            <a:ext cx="11225028" cy="468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cs typeface="Arial" panose="020B0604020202020204" pitchFamily="34" charset="0"/>
              </a:rPr>
              <a:t>Problem Statement ID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b="1" dirty="0">
                <a:latin typeface="+mj-lt"/>
                <a:cs typeface="Arial" panose="020B0604020202020204" pitchFamily="34" charset="0"/>
              </a:rPr>
              <a:t>SIH1597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cs typeface="Arial" panose="020B0604020202020204" pitchFamily="34" charset="0"/>
              </a:rPr>
              <a:t>Problem Statement Title- </a:t>
            </a:r>
            <a:r>
              <a:rPr lang="en-US" sz="2400" b="1" dirty="0">
                <a:latin typeface="+mj-lt"/>
              </a:rPr>
              <a:t>Brain Tumor Segmentation and Patient Assistance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cs typeface="Arial" panose="020B0604020202020204" pitchFamily="34" charset="0"/>
              </a:rPr>
              <a:t>Theme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b="1" dirty="0">
                <a:latin typeface="+mj-lt"/>
              </a:rPr>
              <a:t>MedTech/Bio Tech/Health Tech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cs typeface="Arial" panose="020B0604020202020204" pitchFamily="34" charset="0"/>
              </a:rPr>
              <a:t>Team ID- 7601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cs typeface="Arial" panose="020B0604020202020204" pitchFamily="34" charset="0"/>
              </a:rPr>
              <a:t>Team Name- Black Squad</a:t>
            </a:r>
            <a:endParaRPr lang="en-IN" sz="2400" b="1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042964" y="100697"/>
            <a:ext cx="4106069" cy="720213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Black Squad</a:t>
            </a: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9A9A43-A7F4-8B5A-E02D-5252448EE372}"/>
              </a:ext>
            </a:extLst>
          </p:cNvPr>
          <p:cNvSpPr txBox="1"/>
          <p:nvPr/>
        </p:nvSpPr>
        <p:spPr>
          <a:xfrm>
            <a:off x="491615" y="1307494"/>
            <a:ext cx="5329084" cy="45397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accent1"/>
                </a:solidFill>
                <a:latin typeface="+mj-lt"/>
              </a:rPr>
              <a:t>IDEA / SOLUTION :</a:t>
            </a:r>
          </a:p>
          <a:p>
            <a:pPr algn="just"/>
            <a:endParaRPr lang="en-US" dirty="0">
              <a:latin typeface="+mj-lt"/>
            </a:endParaRPr>
          </a:p>
          <a:p>
            <a:pPr algn="just"/>
            <a:r>
              <a:rPr lang="en-US" sz="2000" dirty="0">
                <a:latin typeface="+mj-lt"/>
              </a:rPr>
              <a:t>Implementing</a:t>
            </a:r>
            <a:r>
              <a:rPr lang="en-US" sz="2000" b="1" dirty="0">
                <a:latin typeface="+mj-lt"/>
              </a:rPr>
              <a:t> Brain Tumor Segmentation, Classification and 24/7 Patient Assistance</a:t>
            </a:r>
            <a:r>
              <a:rPr lang="en-US" sz="2000" dirty="0">
                <a:latin typeface="+mj-lt"/>
              </a:rPr>
              <a:t> to provide continuous, real-time support and accurate medical insights.</a:t>
            </a:r>
          </a:p>
          <a:p>
            <a:pPr algn="just"/>
            <a:endParaRPr lang="en-US" sz="1900" dirty="0"/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900" dirty="0">
                <a:latin typeface="+mj-lt"/>
              </a:rPr>
              <a:t>Utilizing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U-Net architecture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to segment the regions of brain tumors.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900" dirty="0">
                <a:latin typeface="+mj-lt"/>
              </a:rPr>
              <a:t>Deploying </a:t>
            </a:r>
            <a:r>
              <a:rPr kumimoji="0" lang="en-US" altLang="en-US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RAG </a:t>
            </a:r>
            <a:r>
              <a:rPr lang="en-US" sz="1900" b="1" dirty="0">
                <a:latin typeface="+mj-lt"/>
              </a:rPr>
              <a:t>model</a:t>
            </a:r>
            <a:r>
              <a:rPr lang="en-US" sz="1900" dirty="0">
                <a:latin typeface="+mj-lt"/>
              </a:rPr>
              <a:t> to effectively assist with patient queries.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900" dirty="0">
                <a:latin typeface="+mj-lt"/>
              </a:rPr>
              <a:t>Leveraging the </a:t>
            </a:r>
            <a:r>
              <a:rPr lang="en-US" sz="1900" b="1" dirty="0">
                <a:latin typeface="+mj-lt"/>
              </a:rPr>
              <a:t>Gemini API</a:t>
            </a:r>
            <a:r>
              <a:rPr lang="en-US" sz="1900" dirty="0">
                <a:latin typeface="+mj-lt"/>
              </a:rPr>
              <a:t> to thoroughly analyze segmented tumor regions in MRI scans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900" dirty="0">
                <a:latin typeface="+mj-lt"/>
              </a:rPr>
              <a:t>Implementing</a:t>
            </a:r>
            <a:r>
              <a:rPr lang="en-US" sz="1900" b="1" dirty="0">
                <a:latin typeface="+mj-lt"/>
              </a:rPr>
              <a:t> AWS Cloud support</a:t>
            </a:r>
            <a:r>
              <a:rPr lang="en-US" sz="1900" dirty="0">
                <a:latin typeface="+mj-lt"/>
              </a:rPr>
              <a:t> to ensure seamless scalability.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C692CD-7EAA-1512-EE67-5C1E825D1144}"/>
              </a:ext>
            </a:extLst>
          </p:cNvPr>
          <p:cNvSpPr txBox="1"/>
          <p:nvPr/>
        </p:nvSpPr>
        <p:spPr>
          <a:xfrm>
            <a:off x="6371302" y="1307494"/>
            <a:ext cx="5329084" cy="24622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accent1"/>
                </a:solidFill>
              </a:rPr>
              <a:t>Problem Resolution :</a:t>
            </a:r>
          </a:p>
          <a:p>
            <a:pPr algn="just"/>
            <a:endParaRPr lang="en-US" sz="2000" b="1" dirty="0">
              <a:solidFill>
                <a:schemeClr val="accent1"/>
              </a:solidFill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We integrated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U-Net</a:t>
            </a:r>
            <a:r>
              <a:rPr lang="en-US" altLang="en-US" sz="19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based tumor segmentation with an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RAG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model for real-time patient support and accurate insights. 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Gemini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API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and AWS Cloud enable detailed MRI analysis and scalable, robust healthcare solutions.</a:t>
            </a:r>
            <a:endParaRPr lang="en-US" sz="1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2F7C16-2842-A892-C3B4-EB4614FFB877}"/>
              </a:ext>
            </a:extLst>
          </p:cNvPr>
          <p:cNvSpPr txBox="1"/>
          <p:nvPr/>
        </p:nvSpPr>
        <p:spPr>
          <a:xfrm>
            <a:off x="6371301" y="3924749"/>
            <a:ext cx="5329084" cy="18774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accent1"/>
                </a:solidFill>
              </a:rPr>
              <a:t>Unique Value Proposition(UVP) :</a:t>
            </a:r>
          </a:p>
          <a:p>
            <a:pPr algn="just"/>
            <a:endParaRPr lang="en-US" sz="2000" b="1" dirty="0">
              <a:solidFill>
                <a:schemeClr val="accent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900" b="1" dirty="0">
                <a:latin typeface="+mj-lt"/>
              </a:rPr>
              <a:t>Integrated</a:t>
            </a:r>
            <a:r>
              <a:rPr lang="en-US" sz="1900" dirty="0">
                <a:latin typeface="+mj-lt"/>
              </a:rPr>
              <a:t> Brain Tumor Segmentation, Classification, and RAG-Based Patient Support System.</a:t>
            </a:r>
            <a:endParaRPr lang="en-US" sz="1900" b="1" dirty="0">
              <a:solidFill>
                <a:schemeClr val="accent1"/>
              </a:solidFill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  <a:latin typeface="+mj-lt"/>
              </a:rPr>
              <a:t>Data </a:t>
            </a:r>
            <a:r>
              <a:rPr lang="en-US" sz="1900" b="1" dirty="0">
                <a:solidFill>
                  <a:schemeClr val="tx1"/>
                </a:solidFill>
                <a:latin typeface="+mj-lt"/>
              </a:rPr>
              <a:t>Encryption</a:t>
            </a:r>
            <a:r>
              <a:rPr lang="en-US" sz="19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Black Squad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E11BB3-8617-3689-F329-5D076BE97302}"/>
              </a:ext>
            </a:extLst>
          </p:cNvPr>
          <p:cNvSpPr txBox="1"/>
          <p:nvPr/>
        </p:nvSpPr>
        <p:spPr>
          <a:xfrm>
            <a:off x="540774" y="1485946"/>
            <a:ext cx="5014452" cy="478592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Algorithm Development:</a:t>
            </a:r>
          </a:p>
          <a:p>
            <a:pPr algn="just"/>
            <a:r>
              <a:rPr lang="en-US" sz="19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U-Net architecture </a:t>
            </a:r>
            <a:r>
              <a:rPr lang="en-US" sz="19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using CNN used for developing the algorithm.</a:t>
            </a:r>
          </a:p>
          <a:p>
            <a:pPr algn="just"/>
            <a:endParaRPr lang="en-US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1" dirty="0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Web Application Development:</a:t>
            </a:r>
          </a:p>
          <a:p>
            <a:pPr algn="just"/>
            <a:r>
              <a:rPr lang="en-US" sz="19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React and flask </a:t>
            </a:r>
            <a:r>
              <a:rPr lang="en-US" sz="19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used for developing the web application.</a:t>
            </a:r>
          </a:p>
          <a:p>
            <a:pPr algn="just"/>
            <a:endParaRPr lang="en-US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1" dirty="0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Data Encryption:</a:t>
            </a:r>
          </a:p>
          <a:p>
            <a:pPr algn="just"/>
            <a:r>
              <a:rPr lang="en-US" sz="19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Implementing the </a:t>
            </a:r>
            <a:r>
              <a:rPr lang="en-US" sz="19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RSA algorithm </a:t>
            </a:r>
            <a:r>
              <a:rPr lang="en-US" sz="19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for robust data encryption in the chatbot, ensuring secure communication</a:t>
            </a:r>
          </a:p>
          <a:p>
            <a:pPr algn="just"/>
            <a:endParaRPr lang="en-US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1" dirty="0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Cloud services:</a:t>
            </a:r>
          </a:p>
          <a:p>
            <a:pPr algn="just"/>
            <a:r>
              <a:rPr lang="en-US" sz="19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AWS </a:t>
            </a:r>
            <a:r>
              <a:rPr lang="en-US" sz="19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Bedrock</a:t>
            </a:r>
            <a:r>
              <a:rPr lang="en-US" sz="19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for chatbot.</a:t>
            </a:r>
          </a:p>
          <a:p>
            <a:pPr algn="just"/>
            <a:endParaRPr lang="en-US" sz="1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FB6BA4-76E2-E3D5-3CA9-A88127A71B0A}"/>
              </a:ext>
            </a:extLst>
          </p:cNvPr>
          <p:cNvSpPr txBox="1"/>
          <p:nvPr/>
        </p:nvSpPr>
        <p:spPr>
          <a:xfrm>
            <a:off x="5738923" y="5256209"/>
            <a:ext cx="6295499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accent1"/>
                </a:solidFill>
                <a:latin typeface="+mj-lt"/>
              </a:rPr>
              <a:t>Project Status: </a:t>
            </a:r>
            <a:r>
              <a:rPr lang="en-US" sz="1900" dirty="0">
                <a:latin typeface="+mj-lt"/>
              </a:rPr>
              <a:t>The product is 70% complete, with the remaining build in progress. Testing and validation are the next steps to be undertaken.</a:t>
            </a:r>
            <a:endParaRPr lang="en-US" sz="19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7579C-F86A-1863-18CB-0D5C839362FF}"/>
              </a:ext>
            </a:extLst>
          </p:cNvPr>
          <p:cNvSpPr txBox="1"/>
          <p:nvPr/>
        </p:nvSpPr>
        <p:spPr>
          <a:xfrm>
            <a:off x="5738923" y="1131784"/>
            <a:ext cx="1382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Work Flow </a:t>
            </a:r>
          </a:p>
        </p:txBody>
      </p:sp>
      <p:pic>
        <p:nvPicPr>
          <p:cNvPr id="9" name="Picture 8" descr="A diagram of a chatbot&#10;&#10;Description automatically generated">
            <a:extLst>
              <a:ext uri="{FF2B5EF4-FFF2-40B4-BE49-F238E27FC236}">
                <a16:creationId xmlns:a16="http://schemas.microsoft.com/office/drawing/2014/main" id="{8ED4688B-6BC1-0C20-8359-DEE73F7BA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923" y="1568303"/>
            <a:ext cx="6266819" cy="33864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Black Squad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6A441C-6032-BD35-97C3-4F745569E698}"/>
              </a:ext>
            </a:extLst>
          </p:cNvPr>
          <p:cNvSpPr txBox="1"/>
          <p:nvPr/>
        </p:nvSpPr>
        <p:spPr>
          <a:xfrm>
            <a:off x="865238" y="1358529"/>
            <a:ext cx="4955458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0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Analysis of the feasibility of the idea 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U-Net provides accurate brain tumor segmentation in MRI scans.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Metrics like Dice Score and MCC validate model performance. 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968D85-5F0F-7205-0671-1630BC0839BD}"/>
              </a:ext>
            </a:extLst>
          </p:cNvPr>
          <p:cNvSpPr txBox="1"/>
          <p:nvPr/>
        </p:nvSpPr>
        <p:spPr>
          <a:xfrm>
            <a:off x="6331973" y="2282789"/>
            <a:ext cx="4955458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000" b="1" dirty="0">
                <a:solidFill>
                  <a:schemeClr val="accent1"/>
                </a:solidFill>
                <a:latin typeface="+mj-lt"/>
              </a:rPr>
              <a:t>Potential Challenges and Risks: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Limited access to high-quality labeled MRI datasets may affect accuracy.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API and bedrock service costs could escalate with scaling.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High-performance hardware is required for processing MRI data. 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C84691-D058-EB91-2F25-5C94CD1E1B76}"/>
              </a:ext>
            </a:extLst>
          </p:cNvPr>
          <p:cNvSpPr txBox="1"/>
          <p:nvPr/>
        </p:nvSpPr>
        <p:spPr>
          <a:xfrm>
            <a:off x="865238" y="3868452"/>
            <a:ext cx="4955458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000" b="1" dirty="0">
                <a:solidFill>
                  <a:schemeClr val="accent1"/>
                </a:solidFill>
                <a:latin typeface="+mj-lt"/>
              </a:rPr>
              <a:t>Strategies for Overcoming These Challenges: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data augmentation and cross-validation to enhance performance.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Optimize cloud usage and explore cost-effective compute solutions. 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443984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63801" y="2161766"/>
            <a:ext cx="5397902" cy="30908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ＭＳ Ｐゴシック" pitchFamily="1" charset="-128"/>
                <a:cs typeface="Arial" pitchFamily="34" charset="0"/>
              </a:rPr>
              <a:t>Potential impact on the target audience: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ＭＳ Ｐゴシック" pitchFamily="1" charset="-128"/>
              <a:cs typeface="Arial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900" b="1" dirty="0">
                <a:latin typeface="+mj-lt"/>
              </a:rPr>
              <a:t>Healthcare Professionals:</a:t>
            </a:r>
            <a:r>
              <a:rPr lang="en-US" sz="1900" dirty="0">
                <a:latin typeface="+mj-lt"/>
              </a:rPr>
              <a:t> The solution enhances diagnosis efficiency, accuracy, and reduces segmentation time.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1900" dirty="0"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900" b="1" dirty="0">
                <a:latin typeface="+mj-lt"/>
              </a:rPr>
              <a:t>Patients:</a:t>
            </a:r>
            <a:r>
              <a:rPr lang="en-US" sz="1900" dirty="0">
                <a:latin typeface="+mj-lt"/>
              </a:rPr>
              <a:t> Improved diagnostic accuracy results in better outcomes, faster diagnoses, and lower costs.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1900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Black </a:t>
            </a:r>
          </a:p>
          <a:p>
            <a:pPr algn="ctr"/>
            <a:r>
              <a:rPr lang="en-IN" dirty="0"/>
              <a:t>Squad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487C4C-8B4F-1F76-3F9D-025CD6EAB63C}"/>
              </a:ext>
            </a:extLst>
          </p:cNvPr>
          <p:cNvSpPr txBox="1"/>
          <p:nvPr/>
        </p:nvSpPr>
        <p:spPr>
          <a:xfrm>
            <a:off x="6096000" y="2161766"/>
            <a:ext cx="5742038" cy="30908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Benefits of the solution :</a:t>
            </a:r>
          </a:p>
          <a:p>
            <a:pPr algn="just"/>
            <a:endParaRPr lang="en-US" sz="20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900" b="1" dirty="0">
                <a:latin typeface="+mj-lt"/>
              </a:rPr>
              <a:t>Social:</a:t>
            </a:r>
            <a:r>
              <a:rPr lang="en-US" sz="1900" dirty="0">
                <a:latin typeface="+mj-lt"/>
              </a:rPr>
              <a:t> Improves patient outcomes and quality of life with faster, accurate diagnostics.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1900" dirty="0"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900" b="1" dirty="0">
                <a:latin typeface="+mj-lt"/>
              </a:rPr>
              <a:t>Economic:</a:t>
            </a:r>
            <a:r>
              <a:rPr lang="en-US" sz="1900" dirty="0">
                <a:latin typeface="+mj-lt"/>
              </a:rPr>
              <a:t> Lowers healthcare costs by automating tasks and reducing manual intervention.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1900" dirty="0"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900" b="1" dirty="0">
                <a:latin typeface="+mj-lt"/>
              </a:rPr>
              <a:t>Resource Waste:</a:t>
            </a:r>
            <a:r>
              <a:rPr lang="en-US" sz="1900" dirty="0">
                <a:latin typeface="+mj-lt"/>
              </a:rPr>
              <a:t> Minimizes repeat scans and unnecessary procedures, reducing supply waste.</a:t>
            </a: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Black Squad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EEC46-4636-5DE9-0608-398B23A355C9}"/>
              </a:ext>
            </a:extLst>
          </p:cNvPr>
          <p:cNvSpPr txBox="1"/>
          <p:nvPr/>
        </p:nvSpPr>
        <p:spPr>
          <a:xfrm>
            <a:off x="2061130" y="1359452"/>
            <a:ext cx="777742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LIZ, W. X., &amp; Yung, X. A.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(2023). </a:t>
            </a:r>
            <a:r>
              <a:rPr kumimoji="0" lang="en-US" altLang="en-US" sz="19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MRI Brain Tumor Region Segmentation Model Based on 3D U-Net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Applied Sciences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13(20), 2769.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hlinkClick r:id="rId4"/>
              </a:rPr>
              <a:t>https://doi.org/10.3390/app13102769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Crum, W. R., Camara, D. C., &amp; Hill, L. G.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(2006). </a:t>
            </a:r>
            <a:r>
              <a:rPr kumimoji="0" lang="en-US" altLang="en-US" sz="19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Generalized Overlap Measures for Evaluation and Validation in Medical Image Analysis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IEEE Transactions on Medical Imaging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25(10), 1451–1465.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hlinkClick r:id="rId5"/>
              </a:rPr>
              <a:t>https://doi.org/10.1109/TMI.2006.884121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Soundarajan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S. R. K. S., 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Josephinejubilee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A., Anisha, S., &amp; 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Subburaj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R.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(2024). </a:t>
            </a:r>
            <a:r>
              <a:rPr kumimoji="0" lang="en-US" altLang="en-US" sz="19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Improved Brain Tumor Segmentation Using UNeXt5Plus Architecture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SN Computer Science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5(10).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hlinkClick r:id="rId6"/>
              </a:rPr>
              <a:t>https://doi.org/10.1007/s42979-024-09729-9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900" dirty="0">
              <a:latin typeface="+mj-lt"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900" dirty="0">
                <a:latin typeface="+mj-lt"/>
              </a:rPr>
              <a:t>Scan QR code provided to watch the project video.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algn="just"/>
            <a:endParaRPr lang="en-US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8225</TotalTime>
  <Words>639</Words>
  <Application>Microsoft Office PowerPoint</Application>
  <PresentationFormat>Widescreen</PresentationFormat>
  <Paragraphs>95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Dharshini M.V</cp:lastModifiedBy>
  <cp:revision>152</cp:revision>
  <dcterms:created xsi:type="dcterms:W3CDTF">2013-12-12T18:46:50Z</dcterms:created>
  <dcterms:modified xsi:type="dcterms:W3CDTF">2024-09-19T10:28:29Z</dcterms:modified>
  <cp:category/>
</cp:coreProperties>
</file>