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7" r:id="rId7"/>
    <p:sldId id="261" r:id="rId8"/>
    <p:sldId id="262" r:id="rId9"/>
    <p:sldId id="268" r:id="rId10"/>
    <p:sldId id="263" r:id="rId11"/>
    <p:sldId id="269" r:id="rId12"/>
    <p:sldId id="264" r:id="rId13"/>
    <p:sldId id="270" r:id="rId14"/>
    <p:sldId id="271" r:id="rId15"/>
    <p:sldId id="265"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302F220-DB76-47B2-858A-DC5660C7A860}"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5A0ECA2-7177-4185-8D63-46B6D95B3255}" type="slidenum">
              <a:rPr lang="en-IN" smtClean="0"/>
              <a:t>‹#›</a:t>
            </a:fld>
            <a:endParaRPr lang="en-IN"/>
          </a:p>
        </p:txBody>
      </p:sp>
    </p:spTree>
    <p:extLst>
      <p:ext uri="{BB962C8B-B14F-4D97-AF65-F5344CB8AC3E}">
        <p14:creationId xmlns:p14="http://schemas.microsoft.com/office/powerpoint/2010/main" val="1094179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file/d/1xYANIQAogT0DNrqgElfmoW8K8zpSNwx4/view?usp=sharing"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943600" y="2209800"/>
            <a:ext cx="4038599" cy="1137491"/>
          </a:xfrm>
          <a:prstGeom prst="rect">
            <a:avLst/>
          </a:prstGeom>
        </p:spPr>
        <p:txBody>
          <a:bodyPr vert="horz" wrap="square" lIns="0" tIns="16510" rIns="0" bIns="0" rtlCol="0">
            <a:spAutoFit/>
          </a:bodyPr>
          <a:lstStyle/>
          <a:p>
            <a:pPr marL="12700">
              <a:lnSpc>
                <a:spcPct val="100000"/>
              </a:lnSpc>
              <a:spcBef>
                <a:spcPts val="130"/>
              </a:spcBef>
            </a:pPr>
            <a:r>
              <a:rPr lang="en-IN" sz="3600" dirty="0">
                <a:solidFill>
                  <a:srgbClr val="FF0000"/>
                </a:solidFill>
                <a:latin typeface="Trebuchet MS"/>
                <a:cs typeface="Trebuchet MS"/>
              </a:rPr>
              <a:t>MAGESHWAR HM</a:t>
            </a:r>
          </a:p>
          <a:p>
            <a:pPr marL="12700">
              <a:lnSpc>
                <a:spcPct val="100000"/>
              </a:lnSpc>
              <a:spcBef>
                <a:spcPts val="130"/>
              </a:spcBef>
            </a:pPr>
            <a:r>
              <a:rPr lang="en-IN" sz="3600" dirty="0">
                <a:solidFill>
                  <a:srgbClr val="FF0000"/>
                </a:solidFill>
                <a:latin typeface="Trebuchet MS"/>
                <a:cs typeface="Trebuchet MS"/>
              </a:rPr>
              <a:t>(2021506044)</a:t>
            </a:r>
            <a:endParaRPr sz="3600" dirty="0">
              <a:solidFill>
                <a:srgbClr val="FF0000"/>
              </a:solidFill>
              <a:latin typeface="Trebuchet MS"/>
              <a:cs typeface="Trebuchet MS"/>
            </a:endParaRPr>
          </a:p>
        </p:txBody>
      </p:sp>
      <p:sp>
        <p:nvSpPr>
          <p:cNvPr id="8" name="object 8"/>
          <p:cNvSpPr txBox="1"/>
          <p:nvPr/>
        </p:nvSpPr>
        <p:spPr>
          <a:xfrm>
            <a:off x="6477000" y="3429000"/>
            <a:ext cx="2506980" cy="443711"/>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2D936B"/>
                </a:solidFill>
                <a:latin typeface="Trebuchet MS"/>
                <a:cs typeface="Trebuchet MS"/>
              </a:rPr>
              <a:t>Final</a:t>
            </a:r>
            <a:r>
              <a:rPr sz="2800" b="1" spc="-40" dirty="0">
                <a:solidFill>
                  <a:srgbClr val="2D936B"/>
                </a:solidFill>
                <a:latin typeface="Trebuchet MS"/>
                <a:cs typeface="Trebuchet MS"/>
              </a:rPr>
              <a:t> </a:t>
            </a:r>
            <a:r>
              <a:rPr sz="2800" b="1" spc="-10"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13282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24BFA440-6AC8-10F8-54BF-4BEA4A78DFBC}"/>
              </a:ext>
            </a:extLst>
          </p:cNvPr>
          <p:cNvSpPr txBox="1"/>
          <p:nvPr/>
        </p:nvSpPr>
        <p:spPr>
          <a:xfrm>
            <a:off x="1382458" y="1508351"/>
            <a:ext cx="6770941" cy="1323439"/>
          </a:xfrm>
          <a:prstGeom prst="rect">
            <a:avLst/>
          </a:prstGeom>
          <a:noFill/>
        </p:spPr>
        <p:txBody>
          <a:bodyPr wrap="square">
            <a:spAutoFit/>
          </a:bodyPr>
          <a:lstStyle/>
          <a:p>
            <a:r>
              <a:rPr lang="en-IN" sz="2000" dirty="0">
                <a:latin typeface="Trebuchet MS" panose="020B0603020202020204" pitchFamily="34" charset="0"/>
              </a:rPr>
              <a:t>The "WOW" factor in my solution lies in its ability to revolutionize how businesses approach marketing and customer engagement. By harnessing the power of artificial neural networks, your solution offers:</a:t>
            </a:r>
          </a:p>
        </p:txBody>
      </p:sp>
      <p:sp>
        <p:nvSpPr>
          <p:cNvPr id="12" name="TextBox 11">
            <a:extLst>
              <a:ext uri="{FF2B5EF4-FFF2-40B4-BE49-F238E27FC236}">
                <a16:creationId xmlns:a16="http://schemas.microsoft.com/office/drawing/2014/main" id="{725F7298-87DA-F7B8-CE2D-B19F986130CA}"/>
              </a:ext>
            </a:extLst>
          </p:cNvPr>
          <p:cNvSpPr txBox="1"/>
          <p:nvPr/>
        </p:nvSpPr>
        <p:spPr>
          <a:xfrm>
            <a:off x="2270220" y="3124140"/>
            <a:ext cx="7419912" cy="2862322"/>
          </a:xfrm>
          <a:prstGeom prst="rect">
            <a:avLst/>
          </a:prstGeom>
          <a:noFill/>
        </p:spPr>
        <p:txBody>
          <a:bodyPr wrap="square">
            <a:spAutoFit/>
          </a:bodyPr>
          <a:lstStyle/>
          <a:p>
            <a:pPr marL="285750" indent="-285750">
              <a:buFont typeface="Arial" panose="020B0604020202020204" pitchFamily="34" charset="0"/>
              <a:buChar char="•"/>
            </a:pPr>
            <a:r>
              <a:rPr lang="en-IN" sz="2000" b="1" dirty="0"/>
              <a:t>Unprecedented Predictive Accuracy: </a:t>
            </a:r>
            <a:r>
              <a:rPr lang="en-IN" sz="2000" dirty="0"/>
              <a:t>The use of ANNs ensures that your model can </a:t>
            </a:r>
            <a:r>
              <a:rPr lang="en-IN" sz="2000" dirty="0" err="1"/>
              <a:t>analyze</a:t>
            </a:r>
            <a:r>
              <a:rPr lang="en-IN" sz="2000" dirty="0"/>
              <a:t> complex patterns in customer data, providing highly accurate predictions of purchasing intention.</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Real-time Insights: </a:t>
            </a:r>
            <a:r>
              <a:rPr lang="en-IN" sz="2000" dirty="0"/>
              <a:t>The model can be integrated into existing systems, providing real-time insights into customer behaviour. This allows businesses to tailor their marketing strategies on the fly, maximizing effectiveness.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11663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2" name="TextBox 11">
            <a:extLst>
              <a:ext uri="{FF2B5EF4-FFF2-40B4-BE49-F238E27FC236}">
                <a16:creationId xmlns:a16="http://schemas.microsoft.com/office/drawing/2014/main" id="{725F7298-87DA-F7B8-CE2D-B19F986130CA}"/>
              </a:ext>
            </a:extLst>
          </p:cNvPr>
          <p:cNvSpPr txBox="1"/>
          <p:nvPr/>
        </p:nvSpPr>
        <p:spPr>
          <a:xfrm>
            <a:off x="2114613" y="1664308"/>
            <a:ext cx="7419912" cy="4401205"/>
          </a:xfrm>
          <a:prstGeom prst="rect">
            <a:avLst/>
          </a:prstGeom>
          <a:noFill/>
        </p:spPr>
        <p:txBody>
          <a:bodyPr wrap="square">
            <a:spAutoFit/>
          </a:bodyPr>
          <a:lstStyle/>
          <a:p>
            <a:pPr marL="285750" indent="-285750">
              <a:buFont typeface="Arial" panose="020B0604020202020204" pitchFamily="34" charset="0"/>
              <a:buChar char="•"/>
            </a:pPr>
            <a:r>
              <a:rPr lang="en-US" sz="2000" b="1" dirty="0"/>
              <a:t>Personalized Customer Experiences: </a:t>
            </a:r>
            <a:r>
              <a:rPr lang="en-US" sz="2000" dirty="0"/>
              <a:t>By understanding individual customer preferences and behaviors, businesses can create personalized experiences that drive engagement and loyalty.</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Optimized Marketing ROI: </a:t>
            </a:r>
            <a:r>
              <a:rPr lang="en-US" sz="2000" dirty="0"/>
              <a:t>With better predictions, businesses can allocate their marketing budgets more effectively, maximizing ROI and minimizing wasted resources.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Competitive Advantage: </a:t>
            </a:r>
            <a:r>
              <a:rPr lang="en-US" sz="2000" dirty="0"/>
              <a:t>Businesses that adopt this advanced predictive approach will have a significant competitive advantage, staying ahead in the fast-paced world of marketing and sales.</a:t>
            </a:r>
            <a:endParaRPr lang="en-IN" sz="2000" dirty="0"/>
          </a:p>
        </p:txBody>
      </p:sp>
    </p:spTree>
    <p:extLst>
      <p:ext uri="{BB962C8B-B14F-4D97-AF65-F5344CB8AC3E}">
        <p14:creationId xmlns:p14="http://schemas.microsoft.com/office/powerpoint/2010/main" val="1645732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33362" y="7879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9A961E9D-C8F9-BFE1-F9E8-9F5E514B12CF}"/>
              </a:ext>
            </a:extLst>
          </p:cNvPr>
          <p:cNvSpPr txBox="1"/>
          <p:nvPr/>
        </p:nvSpPr>
        <p:spPr>
          <a:xfrm>
            <a:off x="752475" y="1828800"/>
            <a:ext cx="8010525" cy="3785652"/>
          </a:xfrm>
          <a:prstGeom prst="rect">
            <a:avLst/>
          </a:prstGeom>
          <a:noFill/>
        </p:spPr>
        <p:txBody>
          <a:bodyPr wrap="square">
            <a:spAutoFit/>
          </a:bodyPr>
          <a:lstStyle/>
          <a:p>
            <a:r>
              <a:rPr lang="en-US" sz="2000" b="1" dirty="0"/>
              <a:t>1) Data Preprocessing:</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dirty="0"/>
              <a:t>Clean the dataset, handle missing values, and encode categorical variables.</a:t>
            </a:r>
          </a:p>
          <a:p>
            <a:pPr marL="285750" indent="-285750">
              <a:buFont typeface="Arial" panose="020B0604020202020204" pitchFamily="34" charset="0"/>
              <a:buChar char="•"/>
            </a:pPr>
            <a:r>
              <a:rPr lang="en-US" sz="2000" dirty="0"/>
              <a:t>Scale numerical features if necessary.</a:t>
            </a:r>
          </a:p>
          <a:p>
            <a:pPr marL="285750" indent="-285750">
              <a:buFont typeface="Arial" panose="020B0604020202020204" pitchFamily="34" charset="0"/>
              <a:buChar char="•"/>
            </a:pPr>
            <a:endParaRPr lang="en-US" sz="2000" b="1" dirty="0"/>
          </a:p>
          <a:p>
            <a:r>
              <a:rPr lang="en-US" sz="2000" b="1" dirty="0"/>
              <a:t>2) Model Selection and Architecture:</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dirty="0"/>
              <a:t>Choose an appropriate ANN architecture based on the nature of the data and the prediction task.</a:t>
            </a:r>
          </a:p>
          <a:p>
            <a:pPr marL="285750" indent="-285750">
              <a:buFont typeface="Arial" panose="020B0604020202020204" pitchFamily="34" charset="0"/>
              <a:buChar char="•"/>
            </a:pPr>
            <a:r>
              <a:rPr lang="en-US" sz="2000" dirty="0"/>
              <a:t>Select activation functions, number of layers, and neurons per layer.</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33362" y="7879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9A961E9D-C8F9-BFE1-F9E8-9F5E514B12CF}"/>
              </a:ext>
            </a:extLst>
          </p:cNvPr>
          <p:cNvSpPr txBox="1"/>
          <p:nvPr/>
        </p:nvSpPr>
        <p:spPr>
          <a:xfrm>
            <a:off x="752475" y="1828800"/>
            <a:ext cx="8010525" cy="4093428"/>
          </a:xfrm>
          <a:prstGeom prst="rect">
            <a:avLst/>
          </a:prstGeom>
          <a:noFill/>
        </p:spPr>
        <p:txBody>
          <a:bodyPr wrap="square">
            <a:spAutoFit/>
          </a:bodyPr>
          <a:lstStyle/>
          <a:p>
            <a:r>
              <a:rPr lang="en-US" sz="2000" b="1" dirty="0"/>
              <a:t>3) Training and Validation:</a:t>
            </a:r>
          </a:p>
          <a:p>
            <a:endParaRPr lang="en-US" sz="2000" b="1" dirty="0"/>
          </a:p>
          <a:p>
            <a:pPr marL="342900" indent="-342900">
              <a:buFont typeface="Arial" panose="020B0604020202020204" pitchFamily="34" charset="0"/>
              <a:buChar char="•"/>
            </a:pPr>
            <a:r>
              <a:rPr lang="en-US" sz="2000" dirty="0"/>
              <a:t>Split the data into training and validation sets.</a:t>
            </a:r>
          </a:p>
          <a:p>
            <a:pPr marL="342900" indent="-342900">
              <a:buFont typeface="Arial" panose="020B0604020202020204" pitchFamily="34" charset="0"/>
              <a:buChar char="•"/>
            </a:pPr>
            <a:r>
              <a:rPr lang="en-US" sz="2000" dirty="0"/>
              <a:t>Train the model using the training set and validate it using the validation set.</a:t>
            </a:r>
          </a:p>
          <a:p>
            <a:pPr marL="342900" indent="-342900">
              <a:buFont typeface="Arial" panose="020B0604020202020204" pitchFamily="34" charset="0"/>
              <a:buChar char="•"/>
            </a:pPr>
            <a:r>
              <a:rPr lang="en-US" sz="2000" dirty="0"/>
              <a:t>Use techniques like early stopping to prevent overfitting.</a:t>
            </a:r>
          </a:p>
          <a:p>
            <a:endParaRPr lang="en-US" sz="2000" b="1" dirty="0"/>
          </a:p>
          <a:p>
            <a:r>
              <a:rPr lang="en-US" sz="2000" b="1" dirty="0"/>
              <a:t>4) Hyperparameter Tuning:</a:t>
            </a:r>
          </a:p>
          <a:p>
            <a:endParaRPr lang="en-US" sz="2000" b="1" dirty="0"/>
          </a:p>
          <a:p>
            <a:pPr marL="342900" indent="-342900">
              <a:buFont typeface="Arial" panose="020B0604020202020204" pitchFamily="34" charset="0"/>
              <a:buChar char="•"/>
            </a:pPr>
            <a:r>
              <a:rPr lang="en-US" sz="2000" dirty="0"/>
              <a:t>Experiment with different hyperparameters (e.g., learning rate, batch size) to improve the model's performance.</a:t>
            </a:r>
          </a:p>
          <a:p>
            <a:pPr marL="342900" indent="-342900">
              <a:buFont typeface="Arial" panose="020B0604020202020204" pitchFamily="34" charset="0"/>
              <a:buChar char="•"/>
            </a:pPr>
            <a:r>
              <a:rPr lang="en-US" sz="2000" dirty="0"/>
              <a:t>Use techniques like grid search or random search to find the optimal hyperparameters.</a:t>
            </a:r>
            <a:endParaRPr lang="en-IN" sz="2000" dirty="0"/>
          </a:p>
        </p:txBody>
      </p:sp>
    </p:spTree>
    <p:extLst>
      <p:ext uri="{BB962C8B-B14F-4D97-AF65-F5344CB8AC3E}">
        <p14:creationId xmlns:p14="http://schemas.microsoft.com/office/powerpoint/2010/main" val="2824604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33362" y="7879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9A961E9D-C8F9-BFE1-F9E8-9F5E514B12CF}"/>
              </a:ext>
            </a:extLst>
          </p:cNvPr>
          <p:cNvSpPr txBox="1"/>
          <p:nvPr/>
        </p:nvSpPr>
        <p:spPr>
          <a:xfrm>
            <a:off x="752475" y="1828800"/>
            <a:ext cx="8010525" cy="1938992"/>
          </a:xfrm>
          <a:prstGeom prst="rect">
            <a:avLst/>
          </a:prstGeom>
          <a:noFill/>
        </p:spPr>
        <p:txBody>
          <a:bodyPr wrap="square">
            <a:spAutoFit/>
          </a:bodyPr>
          <a:lstStyle/>
          <a:p>
            <a:r>
              <a:rPr lang="en-US" sz="2000" b="1" dirty="0"/>
              <a:t>6) Evaluation and Interpretation:</a:t>
            </a:r>
          </a:p>
          <a:p>
            <a:endParaRPr lang="en-US" sz="2000" b="1" dirty="0"/>
          </a:p>
          <a:p>
            <a:pPr marL="342900" indent="-342900">
              <a:buFont typeface="Arial" panose="020B0604020202020204" pitchFamily="34" charset="0"/>
              <a:buChar char="•"/>
            </a:pPr>
            <a:r>
              <a:rPr lang="en-US" sz="2000" dirty="0"/>
              <a:t>Evaluate the model using metrics such as accuracy, precision, recall, and F1-score.</a:t>
            </a:r>
          </a:p>
          <a:p>
            <a:pPr marL="342900" indent="-342900">
              <a:buFont typeface="Arial" panose="020B0604020202020204" pitchFamily="34" charset="0"/>
              <a:buChar char="•"/>
            </a:pPr>
            <a:r>
              <a:rPr lang="en-US" sz="2000" dirty="0"/>
              <a:t>Interpret the model's predictions to understand the factors influencing purchasing intention.</a:t>
            </a:r>
          </a:p>
        </p:txBody>
      </p:sp>
      <p:sp>
        <p:nvSpPr>
          <p:cNvPr id="7" name="TextBox 6">
            <a:extLst>
              <a:ext uri="{FF2B5EF4-FFF2-40B4-BE49-F238E27FC236}">
                <a16:creationId xmlns:a16="http://schemas.microsoft.com/office/drawing/2014/main" id="{EA4C060C-6701-888C-B13E-EF00B50BA5A9}"/>
              </a:ext>
            </a:extLst>
          </p:cNvPr>
          <p:cNvSpPr txBox="1"/>
          <p:nvPr/>
        </p:nvSpPr>
        <p:spPr>
          <a:xfrm>
            <a:off x="685800" y="3880783"/>
            <a:ext cx="8010525" cy="1631216"/>
          </a:xfrm>
          <a:prstGeom prst="rect">
            <a:avLst/>
          </a:prstGeom>
          <a:noFill/>
        </p:spPr>
        <p:txBody>
          <a:bodyPr wrap="square">
            <a:spAutoFit/>
          </a:bodyPr>
          <a:lstStyle/>
          <a:p>
            <a:r>
              <a:rPr lang="en-US" sz="2000" b="1" dirty="0"/>
              <a:t>7) Monitoring and Maintenance:</a:t>
            </a:r>
          </a:p>
          <a:p>
            <a:endParaRPr lang="en-US" sz="2000" b="1" dirty="0"/>
          </a:p>
          <a:p>
            <a:pPr marL="342900" indent="-342900">
              <a:buFont typeface="Arial" panose="020B0604020202020204" pitchFamily="34" charset="0"/>
              <a:buChar char="•"/>
            </a:pPr>
            <a:r>
              <a:rPr lang="en-US" sz="2000" dirty="0"/>
              <a:t>Continuously monitor the performance of our model in production and update it as needed to ensure that it remains accurate and relevant over time.</a:t>
            </a:r>
          </a:p>
        </p:txBody>
      </p:sp>
    </p:spTree>
    <p:extLst>
      <p:ext uri="{BB962C8B-B14F-4D97-AF65-F5344CB8AC3E}">
        <p14:creationId xmlns:p14="http://schemas.microsoft.com/office/powerpoint/2010/main" val="396989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3507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IN"/>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15</a:t>
            </a:fld>
            <a:endParaRPr spc="-25" dirty="0"/>
          </a:p>
        </p:txBody>
      </p:sp>
      <p:sp>
        <p:nvSpPr>
          <p:cNvPr id="11" name="TextBox 10">
            <a:extLst>
              <a:ext uri="{FF2B5EF4-FFF2-40B4-BE49-F238E27FC236}">
                <a16:creationId xmlns:a16="http://schemas.microsoft.com/office/drawing/2014/main" id="{8CF7EE73-E010-71D5-A0FD-C32400045338}"/>
              </a:ext>
            </a:extLst>
          </p:cNvPr>
          <p:cNvSpPr txBox="1"/>
          <p:nvPr/>
        </p:nvSpPr>
        <p:spPr>
          <a:xfrm>
            <a:off x="990600" y="5387761"/>
            <a:ext cx="9429750" cy="707886"/>
          </a:xfrm>
          <a:prstGeom prst="rect">
            <a:avLst/>
          </a:prstGeom>
          <a:noFill/>
        </p:spPr>
        <p:txBody>
          <a:bodyPr wrap="square" rtlCol="0">
            <a:spAutoFit/>
          </a:bodyPr>
          <a:lstStyle/>
          <a:p>
            <a:r>
              <a:rPr lang="en-IN" sz="2000" dirty="0">
                <a:hlinkClick r:id="rId3"/>
              </a:rPr>
              <a:t>https://drive.google.com/file/d/1xYANIQAogT0DNrqgElfmoW8K8zpSNwx4/view?usp=sharing</a:t>
            </a:r>
            <a:endParaRPr lang="en-IN" sz="2000" dirty="0"/>
          </a:p>
        </p:txBody>
      </p:sp>
      <p:sp>
        <p:nvSpPr>
          <p:cNvPr id="13" name="TextBox 12">
            <a:extLst>
              <a:ext uri="{FF2B5EF4-FFF2-40B4-BE49-F238E27FC236}">
                <a16:creationId xmlns:a16="http://schemas.microsoft.com/office/drawing/2014/main" id="{3589CEC8-C99F-F196-CEA0-88554880B71A}"/>
              </a:ext>
            </a:extLst>
          </p:cNvPr>
          <p:cNvSpPr txBox="1"/>
          <p:nvPr/>
        </p:nvSpPr>
        <p:spPr>
          <a:xfrm>
            <a:off x="914400" y="1165631"/>
            <a:ext cx="8620125" cy="3693319"/>
          </a:xfrm>
          <a:prstGeom prst="rect">
            <a:avLst/>
          </a:prstGeom>
          <a:noFill/>
        </p:spPr>
        <p:txBody>
          <a:bodyPr wrap="square">
            <a:spAutoFit/>
          </a:bodyPr>
          <a:lstStyle/>
          <a:p>
            <a:pPr marL="285750" indent="-285750">
              <a:buFont typeface="Arial" panose="020B0604020202020204" pitchFamily="34" charset="0"/>
              <a:buChar char="•"/>
            </a:pPr>
            <a:r>
              <a:rPr lang="en-US" dirty="0">
                <a:latin typeface="Trebuchet MS" panose="020B0603020202020204" pitchFamily="34" charset="0"/>
              </a:rPr>
              <a:t>To predict diamond prices using Python, various machine learning models such as linear regression, decision trees, random forests, or neural networks can be employed, depending on the complexity of the dataset and the characteristics of the diamond pricing problem.</a:t>
            </a:r>
            <a:endParaRPr lang="en-IN" dirty="0">
              <a:latin typeface="Trebuchet MS" panose="020B0603020202020204" pitchFamily="34" charset="0"/>
            </a:endParaRPr>
          </a:p>
          <a:p>
            <a:pPr marL="285750" indent="-285750">
              <a:buFont typeface="Arial" panose="020B0604020202020204" pitchFamily="34" charset="0"/>
              <a:buChar char="•"/>
            </a:pPr>
            <a:r>
              <a:rPr lang="en-US" dirty="0">
                <a:latin typeface="Trebuchet MS" panose="020B0603020202020204" pitchFamily="34" charset="0"/>
              </a:rPr>
              <a:t>For instance, preprocessing the diamond price prediction data may involve encoding categorical variables, scaling numerical features, and partitioning the dataset into training and testing subsets. Subsequently, you would train your selected model on the training data and assess its performance on the testing data using metrics such as mean absolute error, mean squared error, or R-squared.</a:t>
            </a:r>
            <a:endParaRPr lang="en-IN" dirty="0">
              <a:latin typeface="Trebuchet MS" panose="020B0603020202020204" pitchFamily="34" charset="0"/>
            </a:endParaRPr>
          </a:p>
          <a:p>
            <a:pPr marL="285750" indent="-285750">
              <a:buFont typeface="Arial" panose="020B0604020202020204" pitchFamily="34" charset="0"/>
              <a:buChar char="•"/>
            </a:pPr>
            <a:r>
              <a:rPr lang="en-US" dirty="0">
                <a:latin typeface="Trebuchet MS" panose="020B0603020202020204" pitchFamily="34" charset="0"/>
              </a:rPr>
              <a:t>This prediction can aid diamond businesses in comprehending market trends, optimizing pricing strategies, and enhancing customer satisfaction and retention by understanding customer preferences and behaviors.</a:t>
            </a:r>
            <a:endParaRPr lang="en-IN" dirty="0">
              <a:latin typeface="Trebuchet MS" panose="020B0603020202020204" pitchFamily="34" charset="0"/>
            </a:endParaRPr>
          </a:p>
        </p:txBody>
      </p:sp>
      <p:sp>
        <p:nvSpPr>
          <p:cNvPr id="15" name="TextBox 14">
            <a:extLst>
              <a:ext uri="{FF2B5EF4-FFF2-40B4-BE49-F238E27FC236}">
                <a16:creationId xmlns:a16="http://schemas.microsoft.com/office/drawing/2014/main" id="{6B55A033-1D25-7774-4318-7135AC366234}"/>
              </a:ext>
            </a:extLst>
          </p:cNvPr>
          <p:cNvSpPr txBox="1"/>
          <p:nvPr/>
        </p:nvSpPr>
        <p:spPr>
          <a:xfrm>
            <a:off x="752475" y="4926096"/>
            <a:ext cx="6099048" cy="461665"/>
          </a:xfrm>
          <a:prstGeom prst="rect">
            <a:avLst/>
          </a:prstGeom>
          <a:noFill/>
        </p:spPr>
        <p:txBody>
          <a:bodyPr wrap="square">
            <a:spAutoFit/>
          </a:bodyPr>
          <a:lstStyle/>
          <a:p>
            <a:r>
              <a:rPr lang="en-IN" sz="2400" b="1" dirty="0"/>
              <a:t>Demo video Link: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7C62119A-4BDC-70F1-4C89-024ACB87CDE3}"/>
              </a:ext>
            </a:extLst>
          </p:cNvPr>
          <p:cNvSpPr txBox="1"/>
          <p:nvPr/>
        </p:nvSpPr>
        <p:spPr>
          <a:xfrm>
            <a:off x="1110267" y="2656671"/>
            <a:ext cx="9043414" cy="584775"/>
          </a:xfrm>
          <a:prstGeom prst="rect">
            <a:avLst/>
          </a:prstGeom>
          <a:noFill/>
        </p:spPr>
        <p:txBody>
          <a:bodyPr wrap="square" rtlCol="0">
            <a:spAutoFit/>
          </a:bodyPr>
          <a:lstStyle/>
          <a:p>
            <a:pPr algn="ctr"/>
            <a:r>
              <a:rPr lang="en-IN" sz="3200" b="1" i="0" dirty="0">
                <a:solidFill>
                  <a:srgbClr val="FF0000"/>
                </a:solidFill>
                <a:effectLst/>
                <a:latin typeface="Arial" panose="020B0604020202020204" pitchFamily="34" charset="0"/>
              </a:rPr>
              <a:t>PREDICTING THE </a:t>
            </a:r>
            <a:r>
              <a:rPr lang="en-IN" sz="3200" b="1" i="0" dirty="0">
                <a:solidFill>
                  <a:srgbClr val="FF0000"/>
                </a:solidFill>
                <a:effectLst/>
                <a:latin typeface="Trebuchet MS" panose="020B0603020202020204" pitchFamily="34" charset="0"/>
              </a:rPr>
              <a:t>DIAMOND </a:t>
            </a:r>
            <a:r>
              <a:rPr lang="en-IN" sz="3200" b="1" i="0" dirty="0">
                <a:solidFill>
                  <a:srgbClr val="FF0000"/>
                </a:solidFill>
                <a:effectLst/>
                <a:latin typeface="Arial" panose="020B0604020202020204" pitchFamily="34" charset="0"/>
              </a:rPr>
              <a:t>PRICE</a:t>
            </a:r>
            <a:endParaRPr lang="en-IN" sz="32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85344" y="779840"/>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AE5235C9-C5A9-3396-21E6-A44D2020577A}"/>
              </a:ext>
            </a:extLst>
          </p:cNvPr>
          <p:cNvSpPr txBox="1"/>
          <p:nvPr/>
        </p:nvSpPr>
        <p:spPr>
          <a:xfrm>
            <a:off x="2028825" y="1902202"/>
            <a:ext cx="7600950" cy="4524315"/>
          </a:xfrm>
          <a:prstGeom prst="rect">
            <a:avLst/>
          </a:prstGeom>
          <a:noFill/>
        </p:spPr>
        <p:txBody>
          <a:bodyPr wrap="square" rtlCol="0">
            <a:spAutoFit/>
          </a:bodyPr>
          <a:lstStyle/>
          <a:p>
            <a:r>
              <a:rPr lang="en-US" sz="2400" dirty="0">
                <a:latin typeface="Trebuchet MS" panose="020B0603020202020204" pitchFamily="34" charset="0"/>
              </a:rPr>
              <a:t>The project aims to develop an artificial neural network (ANN) model for predicting diamond prices, a crucial aspect in the diamond industry and consumer market. The agenda includes an introduction to the project's significance, followed by details on data collection and preparation, with a focus on dataset selection and preprocessing techniques tailored to diamond pricing prediction.</a:t>
            </a:r>
          </a:p>
          <a:p>
            <a:endParaRPr lang="en-US" sz="2400" dirty="0">
              <a:latin typeface="Trebuchet MS" panose="020B0603020202020204" pitchFamily="34" charset="0"/>
            </a:endParaRPr>
          </a:p>
          <a:p>
            <a:endParaRPr lang="en-US" sz="2400" dirty="0">
              <a:latin typeface="Trebuchet MS" panose="020B0603020202020204" pitchFamily="34" charset="0"/>
            </a:endParaRPr>
          </a:p>
          <a:p>
            <a:endParaRPr lang="en-US" sz="2400" dirty="0">
              <a:latin typeface="Trebuchet MS" panose="020B0603020202020204" pitchFamily="34" charset="0"/>
            </a:endParaRPr>
          </a:p>
          <a:p>
            <a:endParaRPr lang="en-US"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2532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1FE82FA6-5D0C-91FA-249A-81CB5509EFC2}"/>
              </a:ext>
            </a:extLst>
          </p:cNvPr>
          <p:cNvSpPr txBox="1"/>
          <p:nvPr/>
        </p:nvSpPr>
        <p:spPr>
          <a:xfrm>
            <a:off x="739775" y="1740991"/>
            <a:ext cx="7026720" cy="4154984"/>
          </a:xfrm>
          <a:prstGeom prst="rect">
            <a:avLst/>
          </a:prstGeom>
          <a:noFill/>
        </p:spPr>
        <p:txBody>
          <a:bodyPr wrap="square">
            <a:spAutoFit/>
          </a:bodyPr>
          <a:lstStyle/>
          <a:p>
            <a:r>
              <a:rPr lang="en-US" sz="2400" dirty="0">
                <a:latin typeface="Trebuchet MS" panose="020B0603020202020204" pitchFamily="34" charset="0"/>
              </a:rPr>
              <a:t>Develop an artificial neural network (ANN) model in Python using </a:t>
            </a:r>
            <a:r>
              <a:rPr lang="en-US" sz="2400" dirty="0" err="1">
                <a:latin typeface="Trebuchet MS" panose="020B0603020202020204" pitchFamily="34" charset="0"/>
              </a:rPr>
              <a:t>Jupyter</a:t>
            </a:r>
            <a:r>
              <a:rPr lang="en-US" sz="2400" dirty="0">
                <a:latin typeface="Trebuchet MS" panose="020B0603020202020204" pitchFamily="34" charset="0"/>
              </a:rPr>
              <a:t> Notebook to predict diamond prices. The objective is to analyze a dataset comprising pertinent features such as diamond characteristics, market trends, and historical pricing data, and train a model to forecast diamond prices accurately. The model's aim is to provide insights into diamond market dynamics and aid in optimizing pricing strategies to maximize profitability and market competitiveness.</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3587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5AAFB8A7-ABEB-3607-403D-265E7D1EFFEA}"/>
              </a:ext>
            </a:extLst>
          </p:cNvPr>
          <p:cNvSpPr txBox="1"/>
          <p:nvPr/>
        </p:nvSpPr>
        <p:spPr>
          <a:xfrm>
            <a:off x="739775" y="1694783"/>
            <a:ext cx="7170611" cy="461665"/>
          </a:xfrm>
          <a:prstGeom prst="rect">
            <a:avLst/>
          </a:prstGeom>
          <a:noFill/>
        </p:spPr>
        <p:txBody>
          <a:bodyPr wrap="square">
            <a:spAutoFit/>
          </a:bodyPr>
          <a:lstStyle/>
          <a:p>
            <a:r>
              <a:rPr lang="en-US" sz="2400" dirty="0">
                <a:latin typeface="Trebuchet MS" panose="020B0603020202020204" pitchFamily="34" charset="0"/>
              </a:rPr>
              <a:t>The project will involve the following steps:</a:t>
            </a:r>
            <a:endParaRPr lang="en-IN" sz="2400" dirty="0">
              <a:latin typeface="Trebuchet MS" panose="020B0603020202020204" pitchFamily="34" charset="0"/>
            </a:endParaRPr>
          </a:p>
        </p:txBody>
      </p:sp>
      <p:sp>
        <p:nvSpPr>
          <p:cNvPr id="16" name="TextBox 15">
            <a:extLst>
              <a:ext uri="{FF2B5EF4-FFF2-40B4-BE49-F238E27FC236}">
                <a16:creationId xmlns:a16="http://schemas.microsoft.com/office/drawing/2014/main" id="{3C56742B-9110-D075-49EE-128BB681192E}"/>
              </a:ext>
            </a:extLst>
          </p:cNvPr>
          <p:cNvSpPr txBox="1"/>
          <p:nvPr/>
        </p:nvSpPr>
        <p:spPr>
          <a:xfrm>
            <a:off x="739775" y="2349520"/>
            <a:ext cx="7947025" cy="1323439"/>
          </a:xfrm>
          <a:prstGeom prst="rect">
            <a:avLst/>
          </a:prstGeom>
          <a:noFill/>
        </p:spPr>
        <p:txBody>
          <a:bodyPr wrap="square">
            <a:spAutoFit/>
          </a:bodyPr>
          <a:lstStyle/>
          <a:p>
            <a:r>
              <a:rPr lang="en-US" sz="2000" b="1" dirty="0">
                <a:latin typeface="Trebuchet MS" panose="020B0603020202020204" pitchFamily="34" charset="0"/>
              </a:rPr>
              <a:t>1) Data Collection and Preparation: </a:t>
            </a:r>
            <a:r>
              <a:rPr lang="en-US" sz="2000" dirty="0">
                <a:latin typeface="Trebuchet MS" panose="020B0603020202020204" pitchFamily="34" charset="0"/>
              </a:rPr>
              <a:t>Acquire a dataset comprising pertinent features such as diamond characteristics, historical pricing trends, and market dynamics. Preprocess the data to ensure its compatibility with training the ANN model.</a:t>
            </a:r>
            <a:endParaRPr lang="en-IN" sz="2000" dirty="0">
              <a:latin typeface="Trebuchet MS" panose="020B0603020202020204" pitchFamily="34" charset="0"/>
            </a:endParaRPr>
          </a:p>
        </p:txBody>
      </p:sp>
      <p:sp>
        <p:nvSpPr>
          <p:cNvPr id="19" name="TextBox 18">
            <a:extLst>
              <a:ext uri="{FF2B5EF4-FFF2-40B4-BE49-F238E27FC236}">
                <a16:creationId xmlns:a16="http://schemas.microsoft.com/office/drawing/2014/main" id="{4F0D4F4F-5326-8CFB-B27C-9ABDCC6CB48D}"/>
              </a:ext>
            </a:extLst>
          </p:cNvPr>
          <p:cNvSpPr txBox="1"/>
          <p:nvPr/>
        </p:nvSpPr>
        <p:spPr>
          <a:xfrm>
            <a:off x="739775" y="4017038"/>
            <a:ext cx="7577328" cy="1631216"/>
          </a:xfrm>
          <a:prstGeom prst="rect">
            <a:avLst/>
          </a:prstGeom>
          <a:noFill/>
        </p:spPr>
        <p:txBody>
          <a:bodyPr wrap="square">
            <a:spAutoFit/>
          </a:bodyPr>
          <a:lstStyle/>
          <a:p>
            <a:r>
              <a:rPr lang="en-US" sz="2000" b="1" dirty="0">
                <a:latin typeface="Trebuchet MS" panose="020B0603020202020204" pitchFamily="34" charset="0"/>
              </a:rPr>
              <a:t>2) ANN Architecture Design: </a:t>
            </a:r>
            <a:r>
              <a:rPr lang="en-US" sz="2000" dirty="0">
                <a:latin typeface="Trebuchet MS" panose="020B0603020202020204" pitchFamily="34" charset="0"/>
              </a:rPr>
              <a:t>Design an ANN architecture tailored for diamond price prediction. This involves selecting the appropriate number of layers, neurons per layer, and activation functions to optimize the model's performance in forecasting diamond prices accurately.</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1473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8" name="TextBox 17">
            <a:extLst>
              <a:ext uri="{FF2B5EF4-FFF2-40B4-BE49-F238E27FC236}">
                <a16:creationId xmlns:a16="http://schemas.microsoft.com/office/drawing/2014/main" id="{0A968E6D-6EA1-4EFD-BA77-625E0F165C1C}"/>
              </a:ext>
            </a:extLst>
          </p:cNvPr>
          <p:cNvSpPr txBox="1"/>
          <p:nvPr/>
        </p:nvSpPr>
        <p:spPr>
          <a:xfrm>
            <a:off x="706247" y="1573339"/>
            <a:ext cx="7577328" cy="1938992"/>
          </a:xfrm>
          <a:prstGeom prst="rect">
            <a:avLst/>
          </a:prstGeom>
          <a:noFill/>
        </p:spPr>
        <p:txBody>
          <a:bodyPr wrap="square">
            <a:spAutoFit/>
          </a:bodyPr>
          <a:lstStyle/>
          <a:p>
            <a:r>
              <a:rPr lang="en-US" sz="2000" b="1" dirty="0">
                <a:latin typeface="Trebuchet MS" panose="020B0603020202020204" pitchFamily="34" charset="0"/>
              </a:rPr>
              <a:t>3) Training and Evaluation: </a:t>
            </a:r>
            <a:r>
              <a:rPr lang="en-US" sz="2000" dirty="0">
                <a:latin typeface="Trebuchet MS" panose="020B0603020202020204" pitchFamily="34" charset="0"/>
              </a:rPr>
              <a:t>Partition the dataset into training and testing subsets. Train the ANN using the training data and assess its performance using the testing data. Utilize metrics like mean absolute error, mean squared error, and R-squared to evaluate the model's efficacy in predicting diamond prices accurately.</a:t>
            </a:r>
            <a:endParaRPr lang="en-IN" sz="2000" dirty="0">
              <a:latin typeface="Trebuchet MS" panose="020B0603020202020204" pitchFamily="34" charset="0"/>
            </a:endParaRPr>
          </a:p>
        </p:txBody>
      </p:sp>
      <p:sp>
        <p:nvSpPr>
          <p:cNvPr id="11" name="TextBox 10">
            <a:extLst>
              <a:ext uri="{FF2B5EF4-FFF2-40B4-BE49-F238E27FC236}">
                <a16:creationId xmlns:a16="http://schemas.microsoft.com/office/drawing/2014/main" id="{4F0D4F4F-5326-8CFB-B27C-9ABDCC6CB48D}"/>
              </a:ext>
            </a:extLst>
          </p:cNvPr>
          <p:cNvSpPr txBox="1"/>
          <p:nvPr/>
        </p:nvSpPr>
        <p:spPr>
          <a:xfrm>
            <a:off x="706247" y="3595460"/>
            <a:ext cx="7577328" cy="1015663"/>
          </a:xfrm>
          <a:prstGeom prst="rect">
            <a:avLst/>
          </a:prstGeom>
          <a:noFill/>
        </p:spPr>
        <p:txBody>
          <a:bodyPr wrap="square">
            <a:spAutoFit/>
          </a:bodyPr>
          <a:lstStyle/>
          <a:p>
            <a:r>
              <a:rPr lang="en-US" sz="2000" b="1" dirty="0">
                <a:latin typeface="Trebuchet MS" panose="020B0603020202020204" pitchFamily="34" charset="0"/>
              </a:rPr>
              <a:t>4) Results and Insights: </a:t>
            </a:r>
            <a:r>
              <a:rPr lang="en-US" sz="2000" dirty="0">
                <a:latin typeface="Trebuchet MS" panose="020B0603020202020204" pitchFamily="34" charset="0"/>
              </a:rPr>
              <a:t>Analyze the results of the trained ANN to gain insights into purchasing intention. Identify important features and patterns that contribute to the prediction.</a:t>
            </a:r>
            <a:endParaRPr lang="en-IN" sz="2000" dirty="0">
              <a:latin typeface="Trebuchet MS" panose="020B0603020202020204" pitchFamily="34" charset="0"/>
            </a:endParaRPr>
          </a:p>
        </p:txBody>
      </p:sp>
      <p:sp>
        <p:nvSpPr>
          <p:cNvPr id="13" name="TextBox 12">
            <a:extLst>
              <a:ext uri="{FF2B5EF4-FFF2-40B4-BE49-F238E27FC236}">
                <a16:creationId xmlns:a16="http://schemas.microsoft.com/office/drawing/2014/main" id="{0A968E6D-6EA1-4EFD-BA77-625E0F165C1C}"/>
              </a:ext>
            </a:extLst>
          </p:cNvPr>
          <p:cNvSpPr txBox="1"/>
          <p:nvPr/>
        </p:nvSpPr>
        <p:spPr>
          <a:xfrm>
            <a:off x="706247" y="4694956"/>
            <a:ext cx="7577328" cy="1015663"/>
          </a:xfrm>
          <a:prstGeom prst="rect">
            <a:avLst/>
          </a:prstGeom>
          <a:noFill/>
        </p:spPr>
        <p:txBody>
          <a:bodyPr wrap="square">
            <a:spAutoFit/>
          </a:bodyPr>
          <a:lstStyle/>
          <a:p>
            <a:r>
              <a:rPr lang="en-US" sz="2000" b="1" dirty="0">
                <a:latin typeface="Trebuchet MS" panose="020B0603020202020204" pitchFamily="34" charset="0"/>
              </a:rPr>
              <a:t>5) Conclusion and Future Work: </a:t>
            </a:r>
            <a:r>
              <a:rPr lang="en-US" sz="2000" dirty="0">
                <a:latin typeface="Trebuchet MS" panose="020B0603020202020204" pitchFamily="34" charset="0"/>
              </a:rPr>
              <a:t>Summarize the findings of the project and discuss potential areas for future research and improvement of the ANN model.</a:t>
            </a:r>
            <a:endParaRPr lang="en-IN" sz="2000" dirty="0">
              <a:latin typeface="Trebuchet MS" panose="020B0603020202020204" pitchFamily="34" charset="0"/>
            </a:endParaRPr>
          </a:p>
        </p:txBody>
      </p:sp>
    </p:spTree>
    <p:extLst>
      <p:ext uri="{BB962C8B-B14F-4D97-AF65-F5344CB8AC3E}">
        <p14:creationId xmlns:p14="http://schemas.microsoft.com/office/powerpoint/2010/main" val="301749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294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F62923BA-50E4-C00C-F548-412C337485AD}"/>
              </a:ext>
            </a:extLst>
          </p:cNvPr>
          <p:cNvSpPr txBox="1"/>
          <p:nvPr/>
        </p:nvSpPr>
        <p:spPr>
          <a:xfrm>
            <a:off x="990600" y="2057400"/>
            <a:ext cx="7162800" cy="2062103"/>
          </a:xfrm>
          <a:prstGeom prst="rect">
            <a:avLst/>
          </a:prstGeom>
          <a:noFill/>
        </p:spPr>
        <p:txBody>
          <a:bodyPr wrap="square">
            <a:spAutoFit/>
          </a:bodyPr>
          <a:lstStyle/>
          <a:p>
            <a:pPr marL="342900" indent="-342900" algn="l">
              <a:buFont typeface="Arial" panose="020B0604020202020204" pitchFamily="34" charset="0"/>
              <a:buChar char="•"/>
            </a:pPr>
            <a:r>
              <a:rPr lang="en-US" sz="3200" dirty="0">
                <a:latin typeface="Trebuchet MS" panose="020B0603020202020204" pitchFamily="34" charset="0"/>
              </a:rPr>
              <a:t>Marketing and sales teams</a:t>
            </a:r>
          </a:p>
          <a:p>
            <a:pPr marL="342900" indent="-342900" algn="l">
              <a:buFont typeface="Arial" panose="020B0604020202020204" pitchFamily="34" charset="0"/>
              <a:buChar char="•"/>
            </a:pPr>
            <a:r>
              <a:rPr lang="en-US" sz="3200" dirty="0">
                <a:latin typeface="Trebuchet MS" panose="020B0603020202020204" pitchFamily="34" charset="0"/>
              </a:rPr>
              <a:t>Business analysts</a:t>
            </a:r>
          </a:p>
          <a:p>
            <a:pPr marL="342900" indent="-342900" algn="l">
              <a:buFont typeface="Arial" panose="020B0604020202020204" pitchFamily="34" charset="0"/>
              <a:buChar char="•"/>
            </a:pPr>
            <a:r>
              <a:rPr lang="en-US" sz="3200" dirty="0">
                <a:latin typeface="Trebuchet MS" panose="020B0603020202020204" pitchFamily="34" charset="0"/>
              </a:rPr>
              <a:t>Decision-makers</a:t>
            </a:r>
          </a:p>
          <a:p>
            <a:pPr marL="342900" indent="-342900" algn="l">
              <a:buFont typeface="Arial" panose="020B0604020202020204" pitchFamily="34" charset="0"/>
              <a:buChar char="•"/>
            </a:pPr>
            <a:r>
              <a:rPr lang="en-US" sz="3200" dirty="0">
                <a:latin typeface="Trebuchet MS" panose="020B0603020202020204" pitchFamily="34" charset="0"/>
              </a:rPr>
              <a:t>E-commerce platforms</a:t>
            </a:r>
            <a:endParaRPr lang="en-IN" sz="32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28835" cy="982961"/>
          </a:xfrm>
          <a:prstGeom prst="rect">
            <a:avLst/>
          </a:prstGeom>
        </p:spPr>
        <p:txBody>
          <a:bodyPr vert="horz" wrap="square" lIns="0" tIns="485775" rIns="0" bIns="0" rtlCol="0">
            <a:spAutoFit/>
          </a:bodyPr>
          <a:lstStyle/>
          <a:p>
            <a:pPr marL="12700">
              <a:lnSpc>
                <a:spcPct val="100000"/>
              </a:lnSpc>
              <a:spcBef>
                <a:spcPts val="105"/>
              </a:spcBef>
            </a:pPr>
            <a:r>
              <a:rPr lang="en-IN" sz="3200" dirty="0"/>
              <a:t>MY</a:t>
            </a:r>
            <a:r>
              <a:rPr sz="3200" spc="-95" dirty="0"/>
              <a:t> </a:t>
            </a:r>
            <a:r>
              <a:rPr sz="3200" spc="-10" dirty="0"/>
              <a:t>SOLUTION</a:t>
            </a:r>
            <a:r>
              <a:rPr sz="3200" spc="-345" dirty="0"/>
              <a:t> </a:t>
            </a:r>
            <a:r>
              <a:rPr sz="3200" dirty="0"/>
              <a:t>AND</a:t>
            </a:r>
            <a:r>
              <a:rPr sz="3200" spc="-20" dirty="0"/>
              <a:t> </a:t>
            </a:r>
            <a:r>
              <a:rPr sz="3200" dirty="0"/>
              <a:t>ITS </a:t>
            </a:r>
            <a:r>
              <a:rPr sz="3200" spc="-20" dirty="0"/>
              <a:t>VALUE</a:t>
            </a:r>
            <a:r>
              <a:rPr sz="3200" spc="-120" dirty="0"/>
              <a:t> </a:t>
            </a:r>
            <a:r>
              <a:rPr sz="3200" spc="-10" dirty="0"/>
              <a:t>PROPOSITION</a:t>
            </a:r>
            <a:endParaRPr sz="32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1" name="TextBox 10">
            <a:extLst>
              <a:ext uri="{FF2B5EF4-FFF2-40B4-BE49-F238E27FC236}">
                <a16:creationId xmlns:a16="http://schemas.microsoft.com/office/drawing/2014/main" id="{6E900B2A-9CC5-98BA-9A63-E73A161AF123}"/>
              </a:ext>
            </a:extLst>
          </p:cNvPr>
          <p:cNvSpPr txBox="1"/>
          <p:nvPr/>
        </p:nvSpPr>
        <p:spPr>
          <a:xfrm>
            <a:off x="2819400" y="2209800"/>
            <a:ext cx="6099048" cy="461665"/>
          </a:xfrm>
          <a:prstGeom prst="rect">
            <a:avLst/>
          </a:prstGeom>
          <a:noFill/>
        </p:spPr>
        <p:txBody>
          <a:bodyPr wrap="square">
            <a:spAutoFit/>
          </a:bodyPr>
          <a:lstStyle/>
          <a:p>
            <a:r>
              <a:rPr lang="en-US" sz="2400" dirty="0">
                <a:solidFill>
                  <a:srgbClr val="FF0000"/>
                </a:solidFill>
              </a:rPr>
              <a:t>SOLUTION:</a:t>
            </a:r>
            <a:endParaRPr lang="en-IN" sz="2400" dirty="0">
              <a:solidFill>
                <a:srgbClr val="FF0000"/>
              </a:solidFill>
            </a:endParaRPr>
          </a:p>
        </p:txBody>
      </p:sp>
      <p:sp>
        <p:nvSpPr>
          <p:cNvPr id="13" name="TextBox 12">
            <a:extLst>
              <a:ext uri="{FF2B5EF4-FFF2-40B4-BE49-F238E27FC236}">
                <a16:creationId xmlns:a16="http://schemas.microsoft.com/office/drawing/2014/main" id="{8B042699-5C9F-05C4-59ED-88316240FDDB}"/>
              </a:ext>
            </a:extLst>
          </p:cNvPr>
          <p:cNvSpPr txBox="1"/>
          <p:nvPr/>
        </p:nvSpPr>
        <p:spPr>
          <a:xfrm>
            <a:off x="2819400" y="2725876"/>
            <a:ext cx="6099048" cy="3785652"/>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rebuchet MS" panose="020B0603020202020204" pitchFamily="34" charset="0"/>
              </a:rPr>
              <a:t>Perform feature engineering to extract meaningful insights from the dataset. This may involve creating new features, transforming existing ones, or selecting the most relevant features for modeling.</a:t>
            </a:r>
          </a:p>
          <a:p>
            <a:pPr marL="285750" indent="-285750">
              <a:buFont typeface="Arial" panose="020B0604020202020204" pitchFamily="34" charset="0"/>
              <a:buChar char="•"/>
            </a:pPr>
            <a:endParaRPr lang="en-IN" sz="2000" dirty="0">
              <a:latin typeface="Trebuchet MS" panose="020B0603020202020204" pitchFamily="34" charset="0"/>
            </a:endParaRPr>
          </a:p>
          <a:p>
            <a:pPr marL="285750" indent="-285750">
              <a:buFont typeface="Arial" panose="020B0604020202020204" pitchFamily="34" charset="0"/>
              <a:buChar char="•"/>
            </a:pPr>
            <a:r>
              <a:rPr lang="en-IN" sz="2000" dirty="0">
                <a:latin typeface="Trebuchet MS" panose="020B0603020202020204" pitchFamily="34" charset="0"/>
              </a:rPr>
              <a:t>Utilize Python programming language with libraries such as TensorFlow or </a:t>
            </a:r>
            <a:r>
              <a:rPr lang="en-IN" sz="2000" dirty="0" err="1">
                <a:latin typeface="Trebuchet MS" panose="020B0603020202020204" pitchFamily="34" charset="0"/>
              </a:rPr>
              <a:t>PyTorch</a:t>
            </a:r>
            <a:r>
              <a:rPr lang="en-IN" sz="2000" dirty="0">
                <a:latin typeface="Trebuchet MS" panose="020B0603020202020204" pitchFamily="34" charset="0"/>
              </a:rPr>
              <a:t> for ANN implementation.</a:t>
            </a:r>
          </a:p>
          <a:p>
            <a:pPr marL="285750" indent="-285750">
              <a:buFont typeface="Arial" panose="020B0604020202020204" pitchFamily="34" charset="0"/>
              <a:buChar char="•"/>
            </a:pPr>
            <a:endParaRPr lang="en-IN" sz="2000" dirty="0">
              <a:latin typeface="Trebuchet MS" panose="020B0603020202020204" pitchFamily="34" charset="0"/>
            </a:endParaRPr>
          </a:p>
          <a:p>
            <a:pPr marL="285750" indent="-285750">
              <a:buFont typeface="Arial" panose="020B0604020202020204" pitchFamily="34" charset="0"/>
              <a:buChar char="•"/>
            </a:pPr>
            <a:r>
              <a:rPr lang="en-IN" sz="2000" dirty="0">
                <a:latin typeface="Trebuchet MS" panose="020B0603020202020204" pitchFamily="34" charset="0"/>
              </a:rPr>
              <a:t>Use </a:t>
            </a:r>
            <a:r>
              <a:rPr lang="en-IN" sz="2000" dirty="0" err="1">
                <a:latin typeface="Trebuchet MS" panose="020B0603020202020204" pitchFamily="34" charset="0"/>
              </a:rPr>
              <a:t>Jupyter</a:t>
            </a:r>
            <a:r>
              <a:rPr lang="en-IN" sz="2000" dirty="0">
                <a:latin typeface="Trebuchet MS" panose="020B0603020202020204" pitchFamily="34" charset="0"/>
              </a:rPr>
              <a:t> Notebook for interactive development and documentation of the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28835" cy="982961"/>
          </a:xfrm>
          <a:prstGeom prst="rect">
            <a:avLst/>
          </a:prstGeom>
        </p:spPr>
        <p:txBody>
          <a:bodyPr vert="horz" wrap="square" lIns="0" tIns="485775" rIns="0" bIns="0" rtlCol="0">
            <a:spAutoFit/>
          </a:bodyPr>
          <a:lstStyle/>
          <a:p>
            <a:pPr marL="12700">
              <a:lnSpc>
                <a:spcPct val="100000"/>
              </a:lnSpc>
              <a:spcBef>
                <a:spcPts val="105"/>
              </a:spcBef>
            </a:pPr>
            <a:r>
              <a:rPr lang="en-IN" sz="3200" dirty="0"/>
              <a:t>MY</a:t>
            </a:r>
            <a:r>
              <a:rPr sz="3200" spc="-95" dirty="0"/>
              <a:t> </a:t>
            </a:r>
            <a:r>
              <a:rPr sz="3200" spc="-10" dirty="0"/>
              <a:t>SOLUTION</a:t>
            </a:r>
            <a:r>
              <a:rPr sz="3200" spc="-345" dirty="0"/>
              <a:t> </a:t>
            </a:r>
            <a:r>
              <a:rPr sz="3200" dirty="0"/>
              <a:t>AND</a:t>
            </a:r>
            <a:r>
              <a:rPr sz="3200" spc="-20" dirty="0"/>
              <a:t> </a:t>
            </a:r>
            <a:r>
              <a:rPr sz="3200" dirty="0"/>
              <a:t>ITS </a:t>
            </a:r>
            <a:r>
              <a:rPr sz="3200" spc="-20" dirty="0"/>
              <a:t>VALUE</a:t>
            </a:r>
            <a:r>
              <a:rPr sz="3200" spc="-120" dirty="0"/>
              <a:t> </a:t>
            </a:r>
            <a:r>
              <a:rPr sz="3200" spc="-10" dirty="0"/>
              <a:t>PROPOSITION</a:t>
            </a:r>
            <a:endParaRPr sz="32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1" name="TextBox 10">
            <a:extLst>
              <a:ext uri="{FF2B5EF4-FFF2-40B4-BE49-F238E27FC236}">
                <a16:creationId xmlns:a16="http://schemas.microsoft.com/office/drawing/2014/main" id="{6E900B2A-9CC5-98BA-9A63-E73A161AF123}"/>
              </a:ext>
            </a:extLst>
          </p:cNvPr>
          <p:cNvSpPr txBox="1"/>
          <p:nvPr/>
        </p:nvSpPr>
        <p:spPr>
          <a:xfrm>
            <a:off x="2865120" y="1638469"/>
            <a:ext cx="6099048" cy="461665"/>
          </a:xfrm>
          <a:prstGeom prst="rect">
            <a:avLst/>
          </a:prstGeom>
          <a:noFill/>
        </p:spPr>
        <p:txBody>
          <a:bodyPr wrap="square">
            <a:spAutoFit/>
          </a:bodyPr>
          <a:lstStyle/>
          <a:p>
            <a:r>
              <a:rPr lang="en-US" sz="2400" dirty="0">
                <a:solidFill>
                  <a:srgbClr val="FF0000"/>
                </a:solidFill>
              </a:rPr>
              <a:t>VALUE PROPOSITION:</a:t>
            </a:r>
            <a:endParaRPr lang="en-IN" sz="2400" dirty="0">
              <a:solidFill>
                <a:srgbClr val="FF0000"/>
              </a:solidFill>
            </a:endParaRPr>
          </a:p>
        </p:txBody>
      </p:sp>
      <p:sp>
        <p:nvSpPr>
          <p:cNvPr id="13" name="TextBox 12">
            <a:extLst>
              <a:ext uri="{FF2B5EF4-FFF2-40B4-BE49-F238E27FC236}">
                <a16:creationId xmlns:a16="http://schemas.microsoft.com/office/drawing/2014/main" id="{8B042699-5C9F-05C4-59ED-88316240FDDB}"/>
              </a:ext>
            </a:extLst>
          </p:cNvPr>
          <p:cNvSpPr txBox="1"/>
          <p:nvPr/>
        </p:nvSpPr>
        <p:spPr>
          <a:xfrm>
            <a:off x="2892552" y="2361754"/>
            <a:ext cx="6099048" cy="5632311"/>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rebuchet MS" panose="020B0603020202020204" pitchFamily="34" charset="0"/>
              </a:rPr>
              <a:t>Provide a predictive tool to marketing and sales teams for better understanding price patterns and improving price predictions.</a:t>
            </a: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r>
              <a:rPr lang="en-US" sz="2000" dirty="0">
                <a:latin typeface="Trebuchet MS" panose="020B0603020202020204" pitchFamily="34" charset="0"/>
              </a:rPr>
              <a:t>Enable businesses to optimize their pricing strategies and marketing efforts, leading to increased diamond sales and heightened customer satisfaction in the diamond industry.</a:t>
            </a: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r>
              <a:rPr lang="en-US" sz="2000" dirty="0">
                <a:latin typeface="Trebuchet MS" panose="020B0603020202020204" pitchFamily="34" charset="0"/>
              </a:rPr>
              <a:t>Provide a data-driven approach to decision-making, assisting diamond businesses in maintaining competitiveness amidst evolving market dynamics..</a:t>
            </a: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endParaRPr lang="en-US" sz="2000" dirty="0">
              <a:latin typeface="Trebuchet MS" panose="020B0603020202020204" pitchFamily="34" charset="0"/>
            </a:endParaRPr>
          </a:p>
        </p:txBody>
      </p:sp>
    </p:spTree>
    <p:extLst>
      <p:ext uri="{BB962C8B-B14F-4D97-AF65-F5344CB8AC3E}">
        <p14:creationId xmlns:p14="http://schemas.microsoft.com/office/powerpoint/2010/main" val="675434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TotalTime>
  <Words>1128</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Trebuchet MS</vt:lpstr>
      <vt:lpstr>Office Theme</vt:lpstr>
      <vt:lpstr>PowerPoint Presentation</vt:lpstr>
      <vt:lpstr>PROJECT TITLE</vt:lpstr>
      <vt:lpstr>AGENDA</vt:lpstr>
      <vt:lpstr>PROBLEM STATEMENT</vt:lpstr>
      <vt:lpstr>PROJECT OVERVIEW</vt:lpstr>
      <vt:lpstr>PROJECT OVERVIEW</vt:lpstr>
      <vt:lpstr>WHO ARE THE END USERS?</vt:lpstr>
      <vt:lpstr>MY SOLUTION AND ITS VALUE PROPOSITION</vt:lpstr>
      <vt:lpstr>MY SOLUTION AND ITS VALUE PROPOSITION</vt:lpstr>
      <vt:lpstr>THE WOW IN MY SOLUTION</vt:lpstr>
      <vt:lpstr>THE WOW IN MY SOLUTION</vt:lpstr>
      <vt:lpstr>MODELLING</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Suganth SKP</dc:creator>
  <cp:lastModifiedBy>Praveen Kumar</cp:lastModifiedBy>
  <cp:revision>5</cp:revision>
  <dcterms:created xsi:type="dcterms:W3CDTF">2024-04-02T15:31:25Z</dcterms:created>
  <dcterms:modified xsi:type="dcterms:W3CDTF">2024-04-04T19:31:46Z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