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7" autoAdjust="0"/>
  </p:normalViewPr>
  <p:slideViewPr>
    <p:cSldViewPr>
      <p:cViewPr varScale="1">
        <p:scale>
          <a:sx n="79" d="100"/>
          <a:sy n="79" d="100"/>
        </p:scale>
        <p:origin x="-360" y="-13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'[SADHASIVAM N.xlsx]Sheet1'!$G$2</c:f>
              <c:strCache>
                <c:ptCount val="1"/>
                <c:pt idx="0">
                  <c:v>NO.OF WORKERS</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'[SADHASIVAM N.xlsx]Sheet1'!$F$3:$F$5</c:f>
              <c:strCache>
                <c:ptCount val="3"/>
                <c:pt idx="0">
                  <c:v>MORNING </c:v>
                </c:pt>
                <c:pt idx="1">
                  <c:v>EVENING </c:v>
                </c:pt>
                <c:pt idx="2">
                  <c:v>NIGHT</c:v>
                </c:pt>
              </c:strCache>
            </c:strRef>
          </c:cat>
          <c:val>
            <c:numRef>
              <c:f>'[SADHASIVAM N.xlsx]Sheet1'!$G$3:$G$5</c:f>
              <c:numCache>
                <c:formatCode>General</c:formatCode>
                <c:ptCount val="3"/>
                <c:pt idx="0">
                  <c:v>62</c:v>
                </c:pt>
                <c:pt idx="1">
                  <c:v>66</c:v>
                </c:pt>
                <c:pt idx="2">
                  <c:v>67</c:v>
                </c:pt>
              </c:numCache>
            </c:numRef>
          </c:val>
          <c:extLst>
            <c:ext xmlns:c16="http://schemas.microsoft.com/office/drawing/2014/chart" uri="{C3380CC4-5D6E-409C-BE32-E72D297353CC}">
              <c16:uniqueId val="{00000000-9E1E-8340-8A56-CBC5B9475DE1}"/>
            </c:ext>
          </c:extLst>
        </c:ser>
        <c:dLbls>
          <c:showLegendKey val="0"/>
          <c:showVal val="0"/>
          <c:showCatName val="0"/>
          <c:showSerName val="0"/>
          <c:showPercent val="0"/>
          <c:showBubbleSize val="0"/>
        </c:dLbls>
        <c:gapWidth val="75"/>
        <c:axId val="109214976"/>
        <c:axId val="109216768"/>
      </c:barChart>
      <c:valAx>
        <c:axId val="1092167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214976"/>
        <c:crosses val="autoZero"/>
        <c:crossBetween val="between"/>
      </c:valAx>
      <c:catAx>
        <c:axId val="109214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2167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93131" y="3040529"/>
            <a:ext cx="8610600" cy="1938992"/>
          </a:xfrm>
          <a:prstGeom prst="rect">
            <a:avLst/>
          </a:prstGeom>
          <a:noFill/>
        </p:spPr>
        <p:txBody>
          <a:bodyPr wrap="square" rtlCol="0">
            <a:spAutoFit/>
          </a:bodyPr>
          <a:lstStyle/>
          <a:p>
            <a:r>
              <a:rPr lang="en-US" sz="2400" dirty="0"/>
              <a:t>STUDENT NAME: </a:t>
            </a:r>
            <a:r>
              <a:rPr lang="en-GB" sz="2400" dirty="0" err="1"/>
              <a:t>M.Mageshwari</a:t>
            </a:r>
            <a:r>
              <a:rPr lang="en-GB" sz="2400" dirty="0"/>
              <a:t> </a:t>
            </a:r>
          </a:p>
          <a:p>
            <a:r>
              <a:rPr lang="en-US" sz="2400" dirty="0"/>
              <a:t>REGISTER NO     : 31221</a:t>
            </a:r>
            <a:r>
              <a:rPr lang="en-GB" sz="2400"/>
              <a:t>9017</a:t>
            </a:r>
            <a:endParaRPr lang="en-US" sz="2400" dirty="0"/>
          </a:p>
          <a:p>
            <a:r>
              <a:rPr lang="en-US" sz="2400" dirty="0"/>
              <a:t>DEPARTMENT    : 3</a:t>
            </a:r>
            <a:r>
              <a:rPr lang="en-US" sz="2400" baseline="30000" dirty="0"/>
              <a:t>rd</a:t>
            </a:r>
            <a:r>
              <a:rPr lang="en-US" sz="2400" dirty="0"/>
              <a:t> YEAR B.COM[GENERAL]</a:t>
            </a:r>
          </a:p>
          <a:p>
            <a:r>
              <a:rPr lang="en-US" sz="2400" dirty="0"/>
              <a:t>COLLEGE             : APOLLO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524000" y="1524000"/>
            <a:ext cx="4953000" cy="3416320"/>
          </a:xfrm>
          <a:prstGeom prst="rect">
            <a:avLst/>
          </a:prstGeom>
          <a:noFill/>
        </p:spPr>
        <p:txBody>
          <a:bodyPr wrap="square" rtlCol="0">
            <a:spAutoFit/>
          </a:bodyPr>
          <a:lstStyle/>
          <a:p>
            <a:endParaRPr lang="en-US" dirty="0"/>
          </a:p>
          <a:p>
            <a:r>
              <a:rPr lang="en-US" dirty="0"/>
              <a:t>*Data Preparation: Clean and organize data, ensuring accuracy and consistency. </a:t>
            </a:r>
          </a:p>
          <a:p>
            <a:r>
              <a:rPr lang="en-US" dirty="0"/>
              <a:t>*Trend Analysis: Apply charts and graphs (e.g., line charts, bar graphs) to visualize trends over time, such as employee performance or turnover rates. </a:t>
            </a:r>
          </a:p>
          <a:p>
            <a:r>
              <a:rPr lang="en-US" dirty="0"/>
              <a:t>*Pivot Tables: Create pivot tables to aggregate and analyze data across different dimensions, such as department, tenure, or job role. </a:t>
            </a:r>
          </a:p>
          <a:p>
            <a:r>
              <a:rPr lang="en-US" dirty="0"/>
              <a:t>*Regression Analysis: Utilize regression functions to identify relationships between variables, such as the impact of training on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7E1303C1-1042-1168-FCFB-529A50723993}"/>
              </a:ext>
            </a:extLst>
          </p:cNvPr>
          <p:cNvGraphicFramePr>
            <a:graphicFrameLocks/>
          </p:cNvGraphicFramePr>
          <p:nvPr>
            <p:extLst>
              <p:ext uri="{D42A27DB-BD31-4B8C-83A1-F6EECF244321}">
                <p14:modId xmlns:p14="http://schemas.microsoft.com/office/powerpoint/2010/main" val="1856166922"/>
              </p:ext>
            </p:extLst>
          </p:nvPr>
        </p:nvGraphicFramePr>
        <p:xfrm>
          <a:off x="831533" y="1393032"/>
          <a:ext cx="7553519" cy="450294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600200"/>
            <a:ext cx="6096000" cy="3169861"/>
          </a:xfrm>
          <a:prstGeom prst="rect">
            <a:avLst/>
          </a:prstGeom>
        </p:spPr>
        <p:txBody>
          <a:bodyPr wrap="square">
            <a:spAutoFit/>
          </a:bodyPr>
          <a:lstStyle/>
          <a:p>
            <a:endParaRPr lang="en-US" dirty="0"/>
          </a:p>
          <a:p>
            <a:r>
              <a:rPr lang="en-US" dirty="0"/>
              <a:t>The conclusion of employee </a:t>
            </a:r>
            <a:r>
              <a:rPr lang="en-GB" dirty="0"/>
              <a:t>shift </a:t>
            </a:r>
            <a:r>
              <a:rPr lang="en-US" dirty="0"/>
              <a:t>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33368" y="3118024"/>
            <a:ext cx="9741694"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Shift Analysis </a:t>
            </a:r>
          </a:p>
          <a:p>
            <a:pPr algn="ctr"/>
            <a:r>
              <a:rPr lang="en-GB" sz="4400" b="1" dirty="0">
                <a:solidFill>
                  <a:srgbClr val="0F0F0F"/>
                </a:solidFill>
                <a:latin typeface="Times New Roman" panose="02020603050405020304" pitchFamily="18" charset="0"/>
                <a:cs typeface="Times New Roman" panose="02020603050405020304" pitchFamily="18" charset="0"/>
              </a:rPr>
              <a:t>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676400"/>
            <a:ext cx="6781800" cy="2585323"/>
          </a:xfrm>
          <a:prstGeom prst="rect">
            <a:avLst/>
          </a:prstGeom>
          <a:noFill/>
        </p:spPr>
        <p:txBody>
          <a:bodyPr wrap="square" rtlCol="0">
            <a:spAutoFit/>
          </a:bodyPr>
          <a:lstStyle/>
          <a:p>
            <a:endParaRPr lang="en-US" dirty="0"/>
          </a:p>
          <a:p>
            <a:r>
              <a:rPr lang="en-US" b="1" dirty="0"/>
              <a:t>Employee performance is a critical factor </a:t>
            </a:r>
            <a:r>
              <a:rPr lang="en-US" b="1" dirty="0" err="1"/>
              <a:t>inuuencing</a:t>
            </a:r>
            <a:r>
              <a:rPr lang="en-US" b="1" dirty="0"/>
              <a:t> organizational success, requiring effective assessment and management strategies. Addressing performance issues promptly can enhance productivity and employee satisfaction. </a:t>
            </a:r>
          </a:p>
          <a:p>
            <a:r>
              <a:rPr lang="en-US" b="1" dirty="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2209800"/>
            <a:ext cx="5943600" cy="3139321"/>
          </a:xfrm>
          <a:prstGeom prst="rect">
            <a:avLst/>
          </a:prstGeom>
          <a:noFill/>
        </p:spPr>
        <p:txBody>
          <a:bodyPr wrap="square" rtlCol="0">
            <a:spAutoFit/>
          </a:bodyPr>
          <a:lstStyle/>
          <a:p>
            <a:endParaRPr lang="en-US" dirty="0"/>
          </a:p>
          <a:p>
            <a:r>
              <a:rPr lang="en-US" b="1" dirty="0"/>
              <a:t>Employee performance is a critical factor </a:t>
            </a:r>
            <a:r>
              <a:rPr lang="en-US" b="1" dirty="0" err="1"/>
              <a:t>inuuencing</a:t>
            </a:r>
            <a:r>
              <a:rPr lang="en-US" b="1" dirty="0"/>
              <a:t> organizational success, requiring effective assessment and management strategies. Addressing performance issues promptly can enhance productivity and employee satisfaction. </a:t>
            </a:r>
          </a:p>
          <a:p>
            <a:r>
              <a:rPr lang="en-US" b="1" dirty="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838200" y="2362200"/>
            <a:ext cx="6781800" cy="2862322"/>
          </a:xfrm>
          <a:prstGeom prst="rect">
            <a:avLst/>
          </a:prstGeom>
          <a:noFill/>
        </p:spPr>
        <p:txBody>
          <a:bodyPr wrap="square" rtlCol="0">
            <a:spAutoFit/>
          </a:bodyPr>
          <a:lstStyle/>
          <a:p>
            <a:endParaRPr lang="en-US" dirty="0"/>
          </a:p>
          <a:p>
            <a:endParaRPr lang="en-US" dirty="0"/>
          </a:p>
          <a:p>
            <a:r>
              <a:rPr lang="en-US" dirty="0"/>
              <a:t>**Human Resources (HR) Managers:** They use the insights to make informed decisions about promotions, training, and development. </a:t>
            </a:r>
          </a:p>
          <a:p>
            <a:r>
              <a:rPr lang="en-US" dirty="0"/>
              <a:t>**Team Leaders and Supervisors:** They apply performance data to provide feedback, set goals, and manage team performance. </a:t>
            </a:r>
          </a:p>
          <a:p>
            <a:r>
              <a:rPr lang="en-US" dirty="0"/>
              <a:t>**Employees:** They benefit from feedback and performance evaluations that help them improve and advance in their careers. </a:t>
            </a:r>
          </a:p>
          <a:p>
            <a:endParaRPr lang="en-US" dirty="0"/>
          </a:p>
          <a:p>
            <a:r>
              <a:rPr lang="en-US" dirty="0"/>
              <a:t>The end users in employee performance analysis typically include: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4114800" y="3124200"/>
            <a:ext cx="4267200" cy="923330"/>
          </a:xfrm>
          <a:prstGeom prst="rect">
            <a:avLst/>
          </a:prstGeom>
          <a:noFill/>
        </p:spPr>
        <p:txBody>
          <a:bodyPr wrap="square" rtlCol="0">
            <a:spAutoFit/>
          </a:bodyPr>
          <a:lstStyle/>
          <a:p>
            <a:endParaRPr lang="en-US" dirty="0"/>
          </a:p>
          <a:p>
            <a:r>
              <a:rPr lang="en-US" dirty="0"/>
              <a:t>*Conditional </a:t>
            </a:r>
            <a:r>
              <a:rPr lang="en-US" dirty="0" err="1"/>
              <a:t>formating</a:t>
            </a:r>
            <a:r>
              <a:rPr lang="en-US" dirty="0"/>
              <a:t>- blank values. </a:t>
            </a:r>
          </a:p>
          <a:p>
            <a:r>
              <a:rPr lang="en-US" dirty="0"/>
              <a:t>*Using- Pivot table &amp;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905000" y="1524000"/>
            <a:ext cx="5257800" cy="3693319"/>
          </a:xfrm>
          <a:prstGeom prst="rect">
            <a:avLst/>
          </a:prstGeom>
          <a:noFill/>
        </p:spPr>
        <p:txBody>
          <a:bodyPr wrap="square" rtlCol="0">
            <a:spAutoFit/>
          </a:bodyPr>
          <a:lstStyle/>
          <a:p>
            <a:endParaRPr lang="en-US" dirty="0"/>
          </a:p>
          <a:p>
            <a:r>
              <a:rPr lang="en-US" dirty="0"/>
              <a:t>Employee data set- </a:t>
            </a:r>
            <a:r>
              <a:rPr lang="en-US" dirty="0" err="1"/>
              <a:t>Kaggle</a:t>
            </a:r>
            <a:r>
              <a:rPr lang="en-US" dirty="0"/>
              <a:t> </a:t>
            </a:r>
          </a:p>
          <a:p>
            <a:r>
              <a:rPr lang="en-US" dirty="0"/>
              <a:t>There are 26 features </a:t>
            </a:r>
          </a:p>
          <a:p>
            <a:r>
              <a:rPr lang="en-US" dirty="0"/>
              <a:t>The important ten features are, </a:t>
            </a:r>
          </a:p>
          <a:p>
            <a:r>
              <a:rPr lang="en-US" dirty="0"/>
              <a:t>Employment ID </a:t>
            </a:r>
          </a:p>
          <a:p>
            <a:endParaRPr lang="en-US" dirty="0"/>
          </a:p>
          <a:p>
            <a:r>
              <a:rPr lang="en-US" dirty="0"/>
              <a:t>*Count of </a:t>
            </a:r>
            <a:r>
              <a:rPr lang="en-US" dirty="0" err="1"/>
              <a:t>PaymentTier</a:t>
            </a:r>
            <a:endParaRPr lang="en-US" dirty="0"/>
          </a:p>
          <a:p>
            <a:r>
              <a:rPr lang="en-US" dirty="0"/>
              <a:t>*Gender </a:t>
            </a:r>
          </a:p>
          <a:p>
            <a:r>
              <a:rPr lang="en-US" dirty="0"/>
              <a:t>*Education</a:t>
            </a:r>
          </a:p>
          <a:p>
            <a:r>
              <a:rPr lang="en-US" dirty="0"/>
              <a:t>*Count of ExperienceInCurrentDomain2</a:t>
            </a:r>
          </a:p>
          <a:p>
            <a:r>
              <a:rPr lang="en-US" dirty="0"/>
              <a:t>*Count of </a:t>
            </a:r>
            <a:r>
              <a:rPr lang="en-US" dirty="0" err="1"/>
              <a:t>EverBenched</a:t>
            </a:r>
            <a:endParaRPr lang="en-US" dirty="0"/>
          </a:p>
          <a:p>
            <a:r>
              <a:rPr lang="en-US" dirty="0"/>
              <a:t>*Count of </a:t>
            </a:r>
            <a:r>
              <a:rPr lang="en-US" dirty="0" err="1"/>
              <a:t>LeaveOrNot</a:t>
            </a:r>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a:t>
            </a:r>
            <a:r>
              <a:rPr sz="4250" b="0" spc="15" dirty="0"/>
              <a:t>HE</a:t>
            </a:r>
            <a:r>
              <a:rPr sz="4250" b="0" spc="20" dirty="0"/>
              <a:t> </a:t>
            </a:r>
            <a:r>
              <a:rPr lang="en-US" sz="4250" b="0" spc="20" dirty="0"/>
              <a:t>"</a:t>
            </a:r>
            <a:r>
              <a:rPr sz="4250" b="0" spc="10" dirty="0"/>
              <a:t>WOW</a:t>
            </a:r>
            <a:r>
              <a:rPr lang="en-US" sz="4250" b="0" spc="10" dirty="0"/>
              <a:t>"</a:t>
            </a:r>
            <a:r>
              <a:rPr sz="4250" b="0" spc="85" dirty="0"/>
              <a:t> </a:t>
            </a:r>
            <a:r>
              <a:rPr sz="4250" b="0" spc="10" dirty="0"/>
              <a:t>IN</a:t>
            </a:r>
            <a:r>
              <a:rPr sz="4250" b="0" spc="-5" dirty="0"/>
              <a:t> </a:t>
            </a:r>
            <a:r>
              <a:rPr sz="4250" b="0" spc="15" dirty="0"/>
              <a:t>OUR</a:t>
            </a:r>
            <a:r>
              <a:rPr sz="4250" b="0" spc="-10" dirty="0"/>
              <a:t> </a:t>
            </a:r>
            <a:r>
              <a:rPr sz="4250" b="0" spc="20" dirty="0"/>
              <a:t>SOLUTION</a:t>
            </a: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81400" y="2438400"/>
            <a:ext cx="5638800" cy="2862322"/>
          </a:xfrm>
          <a:prstGeom prst="rect">
            <a:avLst/>
          </a:prstGeom>
          <a:noFill/>
        </p:spPr>
        <p:txBody>
          <a:bodyPr wrap="square" rtlCol="0">
            <a:spAutoFit/>
          </a:bodyPr>
          <a:lstStyle/>
          <a:p>
            <a:endParaRPr lang="en-US" dirty="0"/>
          </a:p>
          <a:p>
            <a:r>
              <a:rPr lang="en-GB" b="1" dirty="0"/>
              <a:t>Shift Analysis</a:t>
            </a:r>
            <a:r>
              <a:rPr lang="en-US" b="1" dirty="0"/>
              <a:t>– There are </a:t>
            </a:r>
            <a:r>
              <a:rPr lang="en-US" b="1" dirty="0" err="1"/>
              <a:t>categoriesCount</a:t>
            </a:r>
            <a:r>
              <a:rPr lang="en-US" b="1" dirty="0"/>
              <a:t> of </a:t>
            </a:r>
            <a:r>
              <a:rPr lang="en-US" b="1" dirty="0" err="1"/>
              <a:t>PaymentTier</a:t>
            </a:r>
            <a:endParaRPr lang="en-US" b="1" dirty="0"/>
          </a:p>
          <a:p>
            <a:r>
              <a:rPr lang="en-US" b="1" dirty="0"/>
              <a:t>*Gender </a:t>
            </a:r>
          </a:p>
          <a:p>
            <a:r>
              <a:rPr lang="en-US" b="1" dirty="0"/>
              <a:t>*Education</a:t>
            </a:r>
          </a:p>
          <a:p>
            <a:r>
              <a:rPr lang="en-US" b="1" dirty="0"/>
              <a:t>*Count of ExperienceInCurrentDomain2</a:t>
            </a:r>
          </a:p>
          <a:p>
            <a:r>
              <a:rPr lang="en-US" b="1" dirty="0"/>
              <a:t>*Count of </a:t>
            </a:r>
            <a:r>
              <a:rPr lang="en-US" b="1" dirty="0" err="1"/>
              <a:t>EverBenched</a:t>
            </a:r>
            <a:endParaRPr lang="en-US" b="1" dirty="0"/>
          </a:p>
          <a:p>
            <a:r>
              <a:rPr lang="en-US" b="1" dirty="0"/>
              <a:t>*Count of </a:t>
            </a:r>
            <a:r>
              <a:rPr lang="en-US" b="1" dirty="0" err="1"/>
              <a:t>LeaveOrNot</a:t>
            </a:r>
            <a:endParaRPr lang="en-US" b="1" dirty="0"/>
          </a:p>
          <a:p>
            <a:endParaRPr lang="en-US" b="1" dirty="0"/>
          </a:p>
          <a:p>
            <a:r>
              <a:rPr lang="en-US" b="1" dirty="0"/>
              <a:t>Using Pivot table and charts is to </a:t>
            </a:r>
            <a:r>
              <a:rPr lang="en-US" b="1" dirty="0" err="1"/>
              <a:t>analyse</a:t>
            </a:r>
            <a:r>
              <a:rPr lang="en-US" b="1" dirty="0"/>
              <a:t> the employees performance.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573</Words>
  <Application>Microsoft Office PowerPoint</Application>
  <PresentationFormat>Widescreen</PresentationFormat>
  <Paragraphs>89</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Sadha Sivam</cp:lastModifiedBy>
  <cp:revision>20</cp:revision>
  <dcterms:created xsi:type="dcterms:W3CDTF">2024-03-29T15:07:22Z</dcterms:created>
  <dcterms:modified xsi:type="dcterms:W3CDTF">2024-09-12T14:30:00Z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