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78" d="100"/>
          <a:sy n="78" d="100"/>
        </p:scale>
        <p:origin x="869"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47B9BD39-21AE-CFD9-5E95-0814D8A74EDF}"/>
              </a:ext>
            </a:extLst>
          </p:cNvPr>
          <p:cNvSpPr txBox="1"/>
          <p:nvPr/>
        </p:nvSpPr>
        <p:spPr>
          <a:xfrm>
            <a:off x="990600" y="1310763"/>
            <a:ext cx="7238618"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functional, visually appealing portfolio hosted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Clear navigation and easy access to professional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(Insert screenshots of Home, Projects, Certificates, and Contact pages here).</a:t>
            </a:r>
          </a:p>
        </p:txBody>
      </p:sp>
      <p:pic>
        <p:nvPicPr>
          <p:cNvPr id="14" name="Picture 13">
            <a:extLst>
              <a:ext uri="{FF2B5EF4-FFF2-40B4-BE49-F238E27FC236}">
                <a16:creationId xmlns:a16="http://schemas.microsoft.com/office/drawing/2014/main" id="{01EE3A23-141C-4880-3A5D-1AFD48AFE0E9}"/>
              </a:ext>
            </a:extLst>
          </p:cNvPr>
          <p:cNvPicPr>
            <a:picLocks noChangeAspect="1"/>
          </p:cNvPicPr>
          <p:nvPr/>
        </p:nvPicPr>
        <p:blipFill>
          <a:blip r:embed="rId3"/>
          <a:stretch>
            <a:fillRect/>
          </a:stretch>
        </p:blipFill>
        <p:spPr>
          <a:xfrm>
            <a:off x="2652559" y="2354703"/>
            <a:ext cx="8924925" cy="42975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2A23A74-99FE-C2E8-5196-95BA414B9014}"/>
              </a:ext>
            </a:extLst>
          </p:cNvPr>
          <p:cNvSpPr txBox="1"/>
          <p:nvPr/>
        </p:nvSpPr>
        <p:spPr>
          <a:xfrm>
            <a:off x="838200" y="1295400"/>
            <a:ext cx="8313174" cy="2677656"/>
          </a:xfrm>
          <a:prstGeom prst="rect">
            <a:avLst/>
          </a:prstGeom>
          <a:noFill/>
        </p:spPr>
        <p:txBody>
          <a:bodyPr wrap="square">
            <a:spAutoFit/>
          </a:bodyPr>
          <a:lstStyle/>
          <a:p>
            <a:r>
              <a:rPr lang="en-US" sz="2400" dirty="0"/>
              <a:t>The Digital Portfolio successfully addresses the need for a modern professional presence by offering a dynamic, user-friendly platform to present academic and professional details. It enhances employability by making skills, projects, and achievements easily accessible to recruiters and collaborators. The project demonstrates technical skills in web development and showcases personal branding effectively.</a:t>
            </a:r>
            <a:endParaRPr lang="en-IN" sz="2400" dirty="0"/>
          </a:p>
        </p:txBody>
      </p:sp>
      <p:sp>
        <p:nvSpPr>
          <p:cNvPr id="11" name="TextBox 10">
            <a:extLst>
              <a:ext uri="{FF2B5EF4-FFF2-40B4-BE49-F238E27FC236}">
                <a16:creationId xmlns:a16="http://schemas.microsoft.com/office/drawing/2014/main" id="{E8EA7CDF-F701-C6A0-A4E4-B7982169CEFB}"/>
              </a:ext>
            </a:extLst>
          </p:cNvPr>
          <p:cNvSpPr txBox="1"/>
          <p:nvPr/>
        </p:nvSpPr>
        <p:spPr>
          <a:xfrm>
            <a:off x="3716658" y="4452927"/>
            <a:ext cx="4322166" cy="369332"/>
          </a:xfrm>
          <a:prstGeom prst="rect">
            <a:avLst/>
          </a:prstGeom>
          <a:noFill/>
        </p:spPr>
        <p:txBody>
          <a:bodyPr wrap="square">
            <a:spAutoFit/>
          </a:bodyPr>
          <a:lstStyle/>
          <a:p>
            <a:r>
              <a:rPr lang="en-IN" dirty="0"/>
              <a:t>https://github.com/Mageswar13/portfolio1</a:t>
            </a:r>
          </a:p>
        </p:txBody>
      </p:sp>
      <p:sp>
        <p:nvSpPr>
          <p:cNvPr id="13" name="TextBox 12">
            <a:extLst>
              <a:ext uri="{FF2B5EF4-FFF2-40B4-BE49-F238E27FC236}">
                <a16:creationId xmlns:a16="http://schemas.microsoft.com/office/drawing/2014/main" id="{AA4224B5-40D5-3E4F-49A0-CFB21BB6D0E5}"/>
              </a:ext>
            </a:extLst>
          </p:cNvPr>
          <p:cNvSpPr txBox="1"/>
          <p:nvPr/>
        </p:nvSpPr>
        <p:spPr>
          <a:xfrm>
            <a:off x="1905000" y="3990372"/>
            <a:ext cx="7246374" cy="382734"/>
          </a:xfrm>
          <a:prstGeom prst="rect">
            <a:avLst/>
          </a:prstGeom>
          <a:noFill/>
        </p:spPr>
        <p:txBody>
          <a:bodyPr wrap="square">
            <a:spAutoFit/>
          </a:bodyPr>
          <a:lstStyle/>
          <a:p>
            <a:r>
              <a:rPr lang="en-IN" dirty="0"/>
              <a:t>GitHub Link: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FABDC151-C7B4-E77B-51A9-4538E896793B}"/>
              </a:ext>
            </a:extLst>
          </p:cNvPr>
          <p:cNvSpPr txBox="1"/>
          <p:nvPr/>
        </p:nvSpPr>
        <p:spPr>
          <a:xfrm>
            <a:off x="3906267" y="2514600"/>
            <a:ext cx="5334000" cy="1107996"/>
          </a:xfrm>
          <a:prstGeom prst="rect">
            <a:avLst/>
          </a:prstGeom>
          <a:noFill/>
        </p:spPr>
        <p:txBody>
          <a:bodyPr wrap="square" rtlCol="0">
            <a:spAutoFit/>
          </a:bodyPr>
          <a:lstStyle/>
          <a:p>
            <a:r>
              <a:rPr lang="en-IN" sz="4800" b="1" dirty="0"/>
              <a:t>Digital Portfolio</a:t>
            </a:r>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B049553-232C-4CB0-4C97-FB700F12F65A}"/>
              </a:ext>
            </a:extLst>
          </p:cNvPr>
          <p:cNvSpPr txBox="1"/>
          <p:nvPr/>
        </p:nvSpPr>
        <p:spPr>
          <a:xfrm>
            <a:off x="1066800" y="1670869"/>
            <a:ext cx="7238999" cy="4832092"/>
          </a:xfrm>
          <a:prstGeom prst="rect">
            <a:avLst/>
          </a:prstGeom>
          <a:noFill/>
        </p:spPr>
        <p:txBody>
          <a:bodyPr wrap="square">
            <a:spAutoFit/>
          </a:bodyPr>
          <a:lstStyle/>
          <a:p>
            <a:r>
              <a:rPr lang="en-US" sz="2800" dirty="0"/>
              <a:t>In today’s digital-first world, traditional resumes and paper portfolios are no longer sufficient to showcase an individual’s skills and achievements effectively. Employers, educators, and collaborators prefer interactive and accessible platforms to evaluate candidates. A digital portfolio bridges this gap by providing a professional online presence, showcasing technical skills, academic achievements, certifications, and projects in a structured, visually appealing manner.</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1C5C95C-32BC-A85A-0473-AAC0AE9BDCE3}"/>
              </a:ext>
            </a:extLst>
          </p:cNvPr>
          <p:cNvSpPr txBox="1"/>
          <p:nvPr/>
        </p:nvSpPr>
        <p:spPr>
          <a:xfrm>
            <a:off x="676275" y="1600200"/>
            <a:ext cx="8475099" cy="4524315"/>
          </a:xfrm>
          <a:prstGeom prst="rect">
            <a:avLst/>
          </a:prstGeom>
          <a:noFill/>
        </p:spPr>
        <p:txBody>
          <a:bodyPr wrap="square">
            <a:spAutoFit/>
          </a:bodyPr>
          <a:lstStyle/>
          <a:p>
            <a:r>
              <a:rPr lang="en-US" sz="3200" dirty="0"/>
              <a:t>The Digital Portfolio is a personal website designed to represent professional and academic information in an engaging and organized way. It allows the user to highlight skills, educational background, projects, and certifications while offering a modern, responsive, and user-friendly interface. The portfolio serves as a self-branding tool to attract opportunities in education, internships, and employment</a:t>
            </a:r>
            <a:endParaRPr lang="en-IN"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6BF53C3-41DD-69B7-F751-0550D6C971A9}"/>
              </a:ext>
            </a:extLst>
          </p:cNvPr>
          <p:cNvSpPr txBox="1"/>
          <p:nvPr/>
        </p:nvSpPr>
        <p:spPr>
          <a:xfrm>
            <a:off x="1752600" y="1695451"/>
            <a:ext cx="7398774" cy="4524315"/>
          </a:xfrm>
          <a:prstGeom prst="rect">
            <a:avLst/>
          </a:prstGeom>
          <a:noFill/>
        </p:spPr>
        <p:txBody>
          <a:bodyPr wrap="square">
            <a:spAutoFit/>
          </a:bodyPr>
          <a:lstStyle/>
          <a:p>
            <a:pPr>
              <a:buNone/>
            </a:pPr>
            <a:endParaRPr lang="en-US" sz="3200" b="1" dirty="0"/>
          </a:p>
          <a:p>
            <a:pPr>
              <a:buFont typeface="Arial" panose="020B0604020202020204" pitchFamily="34" charset="0"/>
              <a:buChar char="•"/>
            </a:pPr>
            <a:r>
              <a:rPr lang="en-US" sz="3200" b="1" dirty="0"/>
              <a:t>Students</a:t>
            </a:r>
            <a:r>
              <a:rPr lang="en-US" sz="3200" dirty="0"/>
              <a:t> – to showcase their academic achievements and skills.</a:t>
            </a:r>
          </a:p>
          <a:p>
            <a:pPr>
              <a:buFont typeface="Arial" panose="020B0604020202020204" pitchFamily="34" charset="0"/>
              <a:buChar char="•"/>
            </a:pPr>
            <a:r>
              <a:rPr lang="en-US" sz="3200" b="1" dirty="0"/>
              <a:t>Job Seekers</a:t>
            </a:r>
            <a:r>
              <a:rPr lang="en-US" sz="3200" dirty="0"/>
              <a:t> – to present projects and resumes in a digital format.</a:t>
            </a:r>
          </a:p>
          <a:p>
            <a:pPr>
              <a:buFont typeface="Arial" panose="020B0604020202020204" pitchFamily="34" charset="0"/>
              <a:buChar char="•"/>
            </a:pPr>
            <a:r>
              <a:rPr lang="en-US" sz="3200" b="1" dirty="0"/>
              <a:t>Recruiters/Employers</a:t>
            </a:r>
            <a:r>
              <a:rPr lang="en-US" sz="3200" dirty="0"/>
              <a:t> – to evaluate candidates beyond a traditional CV.</a:t>
            </a:r>
          </a:p>
          <a:p>
            <a:pPr>
              <a:buFont typeface="Arial" panose="020B0604020202020204" pitchFamily="34" charset="0"/>
              <a:buChar char="•"/>
            </a:pPr>
            <a:r>
              <a:rPr lang="en-US" sz="3200" b="1" dirty="0"/>
              <a:t>Peers and Collaborators</a:t>
            </a:r>
            <a:r>
              <a:rPr lang="en-US" sz="3200" dirty="0"/>
              <a:t> – to discover shared interests and potential partnerships.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0B76ABC6-9736-D757-73FF-8955B79340F0}"/>
              </a:ext>
            </a:extLst>
          </p:cNvPr>
          <p:cNvSpPr txBox="1"/>
          <p:nvPr/>
        </p:nvSpPr>
        <p:spPr>
          <a:xfrm>
            <a:off x="3050458" y="1600200"/>
            <a:ext cx="6303092" cy="4339650"/>
          </a:xfrm>
          <a:prstGeom prst="rect">
            <a:avLst/>
          </a:prstGeom>
          <a:noFill/>
        </p:spPr>
        <p:txBody>
          <a:bodyPr wrap="square">
            <a:spAutoFit/>
          </a:bodyPr>
          <a:lstStyle/>
          <a:p>
            <a:pPr>
              <a:buNone/>
            </a:pPr>
            <a:r>
              <a:rPr lang="en-IN" sz="3600" b="1" dirty="0"/>
              <a:t>Tools and Technologies</a:t>
            </a:r>
          </a:p>
          <a:p>
            <a:pPr>
              <a:buFont typeface="Arial" panose="020B0604020202020204" pitchFamily="34" charset="0"/>
              <a:buChar char="•"/>
            </a:pPr>
            <a:r>
              <a:rPr lang="en-IN" sz="3600" b="1" dirty="0"/>
              <a:t>Frontend</a:t>
            </a:r>
            <a:r>
              <a:rPr lang="en-IN" sz="3600" dirty="0"/>
              <a:t>: HTML5, CSS3, JavaScript</a:t>
            </a:r>
          </a:p>
          <a:p>
            <a:pPr>
              <a:buFont typeface="Arial" panose="020B0604020202020204" pitchFamily="34" charset="0"/>
              <a:buChar char="•"/>
            </a:pPr>
            <a:r>
              <a:rPr lang="en-IN" sz="3600" b="1" dirty="0"/>
              <a:t>Styling Framework</a:t>
            </a:r>
            <a:r>
              <a:rPr lang="en-IN" sz="3600" dirty="0"/>
              <a:t>: Inline CSS</a:t>
            </a:r>
          </a:p>
          <a:p>
            <a:pPr>
              <a:buFont typeface="Arial" panose="020B0604020202020204" pitchFamily="34" charset="0"/>
              <a:buChar char="•"/>
            </a:pPr>
            <a:r>
              <a:rPr lang="en-IN" sz="3600" b="1" dirty="0"/>
              <a:t>Icons &amp; Fonts</a:t>
            </a:r>
            <a:r>
              <a:rPr lang="en-IN" sz="3600" dirty="0"/>
              <a:t>: Google Fonts, Font Awesome</a:t>
            </a:r>
          </a:p>
          <a:p>
            <a:pPr>
              <a:buFont typeface="Arial" panose="020B0604020202020204" pitchFamily="34" charset="0"/>
              <a:buChar char="•"/>
            </a:pPr>
            <a:r>
              <a:rPr lang="en-IN" sz="3600" b="1" dirty="0"/>
              <a:t>Version Control</a:t>
            </a:r>
            <a:r>
              <a:rPr lang="en-IN" sz="3600" dirty="0"/>
              <a:t>: Git &amp; GitHub</a:t>
            </a:r>
          </a:p>
          <a:p>
            <a:pPr>
              <a:buFont typeface="Arial" panose="020B0604020202020204" pitchFamily="34" charset="0"/>
              <a:buChar char="•"/>
            </a:pP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8E9F6C35-3699-D19E-B972-BC747A392766}"/>
              </a:ext>
            </a:extLst>
          </p:cNvPr>
          <p:cNvSpPr txBox="1"/>
          <p:nvPr/>
        </p:nvSpPr>
        <p:spPr>
          <a:xfrm>
            <a:off x="609600" y="1451215"/>
            <a:ext cx="8541774" cy="52629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Theme</a:t>
            </a:r>
            <a:r>
              <a:rPr kumimoji="0" lang="en-US" altLang="en-US" sz="2400" b="0" i="0" u="none" strike="noStrike" cap="none" normalizeH="0" baseline="0" dirty="0">
                <a:ln>
                  <a:noFill/>
                </a:ln>
                <a:solidFill>
                  <a:schemeClr val="tx1"/>
                </a:solidFill>
                <a:effectLst/>
                <a:latin typeface="Arial" panose="020B0604020202020204" pitchFamily="34" charset="0"/>
              </a:rPr>
              <a:t>: Modern, clean, and responsive design (light/dark mode optional).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Navigation Bar</a:t>
            </a:r>
            <a:r>
              <a:rPr kumimoji="0" lang="en-US" altLang="en-US" sz="2400" b="0" i="0" u="none" strike="noStrike" cap="none" normalizeH="0" baseline="0" dirty="0">
                <a:ln>
                  <a:noFill/>
                </a:ln>
                <a:solidFill>
                  <a:schemeClr val="tx1"/>
                </a:solidFill>
                <a:effectLst/>
                <a:latin typeface="Arial" panose="020B0604020202020204" pitchFamily="34" charset="0"/>
              </a:rPr>
              <a:t>: Home, About, Education, Skills, Projects, Certificates, Contact.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Hero Section</a:t>
            </a:r>
            <a:r>
              <a:rPr kumimoji="0" lang="en-US" altLang="en-US" sz="2400" b="0" i="0" u="none" strike="noStrike" cap="none" normalizeH="0" baseline="0" dirty="0">
                <a:ln>
                  <a:noFill/>
                </a:ln>
                <a:solidFill>
                  <a:schemeClr val="tx1"/>
                </a:solidFill>
                <a:effectLst/>
                <a:latin typeface="Arial" panose="020B0604020202020204" pitchFamily="34" charset="0"/>
              </a:rPr>
              <a:t>: Name, tagline, and call-to-action (Download Resume, Contact).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About Section</a:t>
            </a:r>
            <a:r>
              <a:rPr kumimoji="0" lang="en-US" altLang="en-US" sz="2400" b="0" i="0" u="none" strike="noStrike" cap="none" normalizeH="0" baseline="0" dirty="0">
                <a:ln>
                  <a:noFill/>
                </a:ln>
                <a:solidFill>
                  <a:schemeClr val="tx1"/>
                </a:solidFill>
                <a:effectLst/>
                <a:latin typeface="Arial" panose="020B0604020202020204" pitchFamily="34" charset="0"/>
              </a:rPr>
              <a:t>: Professional introduction with photo.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Projects Section</a:t>
            </a:r>
            <a:r>
              <a:rPr kumimoji="0" lang="en-US" altLang="en-US" sz="2400" b="0" i="0" u="none" strike="noStrike" cap="none" normalizeH="0" baseline="0" dirty="0">
                <a:ln>
                  <a:noFill/>
                </a:ln>
                <a:solidFill>
                  <a:schemeClr val="tx1"/>
                </a:solidFill>
                <a:effectLst/>
                <a:latin typeface="Arial" panose="020B0604020202020204" pitchFamily="34" charset="0"/>
              </a:rPr>
              <a:t>: Grid-based project cards with descriptions and links.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Certificates Section</a:t>
            </a:r>
            <a:r>
              <a:rPr kumimoji="0" lang="en-US" altLang="en-US" sz="2400" b="0" i="0" u="none" strike="noStrike" cap="none" normalizeH="0" baseline="0" dirty="0">
                <a:ln>
                  <a:noFill/>
                </a:ln>
                <a:solidFill>
                  <a:schemeClr val="tx1"/>
                </a:solidFill>
                <a:effectLst/>
                <a:latin typeface="Arial" panose="020B0604020202020204" pitchFamily="34" charset="0"/>
              </a:rPr>
              <a:t>: Image-based showcase with hover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Contact Section</a:t>
            </a:r>
            <a:r>
              <a:rPr kumimoji="0" lang="en-US" altLang="en-US" sz="2400" b="0" i="0" u="none" strike="noStrike" cap="none" normalizeH="0" baseline="0" dirty="0">
                <a:ln>
                  <a:noFill/>
                </a:ln>
                <a:solidFill>
                  <a:schemeClr val="tx1"/>
                </a:solidFill>
                <a:effectLst/>
                <a:latin typeface="Arial" panose="020B0604020202020204" pitchFamily="34" charset="0"/>
              </a:rPr>
              <a:t>: Email, social links, and a simple contact 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Footer</a:t>
            </a:r>
            <a:r>
              <a:rPr kumimoji="0" lang="en-US" altLang="en-US" sz="2400" b="0" i="0" u="none" strike="noStrike" cap="none" normalizeH="0" baseline="0" dirty="0">
                <a:ln>
                  <a:noFill/>
                </a:ln>
                <a:solidFill>
                  <a:schemeClr val="tx1"/>
                </a:solidFill>
                <a:effectLst/>
                <a:latin typeface="Arial" panose="020B0604020202020204" pitchFamily="34" charset="0"/>
              </a:rPr>
              <a:t>: Copyright, social icons, and quick navigation.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5" name="TextBox 4">
            <a:extLst>
              <a:ext uri="{FF2B5EF4-FFF2-40B4-BE49-F238E27FC236}">
                <a16:creationId xmlns:a16="http://schemas.microsoft.com/office/drawing/2014/main" id="{47C20709-9F1B-800D-871E-180159E8BFCF}"/>
              </a:ext>
            </a:extLst>
          </p:cNvPr>
          <p:cNvSpPr txBox="1"/>
          <p:nvPr/>
        </p:nvSpPr>
        <p:spPr>
          <a:xfrm>
            <a:off x="1066800" y="1447800"/>
            <a:ext cx="8084574" cy="39703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Fully </a:t>
            </a:r>
            <a:r>
              <a:rPr kumimoji="0" lang="en-US" altLang="en-US" sz="2800" b="1" i="0" u="none" strike="noStrike" cap="none" normalizeH="0" baseline="0" dirty="0">
                <a:ln>
                  <a:noFill/>
                </a:ln>
                <a:solidFill>
                  <a:schemeClr val="tx1"/>
                </a:solidFill>
                <a:effectLst/>
                <a:latin typeface="Arial" panose="020B0604020202020204" pitchFamily="34" charset="0"/>
              </a:rPr>
              <a:t>responsive design</a:t>
            </a:r>
            <a:r>
              <a:rPr kumimoji="0" lang="en-US" altLang="en-US" sz="2800" b="0" i="0" u="none" strike="noStrike" cap="none" normalizeH="0" baseline="0" dirty="0">
                <a:ln>
                  <a:noFill/>
                </a:ln>
                <a:solidFill>
                  <a:schemeClr val="tx1"/>
                </a:solidFill>
                <a:effectLst/>
                <a:latin typeface="Arial" panose="020B0604020202020204" pitchFamily="34" charset="0"/>
              </a:rPr>
              <a:t> for desktop, tablet, and mobile.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Resume download option</a:t>
            </a:r>
            <a:r>
              <a:rPr kumimoji="0" lang="en-US" altLang="en-US" sz="2800" b="0" i="0" u="none" strike="noStrike" cap="none" normalizeH="0" baseline="0" dirty="0">
                <a:ln>
                  <a:noFill/>
                </a:ln>
                <a:solidFill>
                  <a:schemeClr val="tx1"/>
                </a:solidFill>
                <a:effectLst/>
                <a:latin typeface="Arial" panose="020B0604020202020204" pitchFamily="34" charset="0"/>
              </a:rPr>
              <a:t> (PDF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Portfolio showcase</a:t>
            </a:r>
            <a:r>
              <a:rPr kumimoji="0" lang="en-US" altLang="en-US" sz="2800" b="0" i="0" u="none" strike="noStrike" cap="none" normalizeH="0" baseline="0" dirty="0">
                <a:ln>
                  <a:noFill/>
                </a:ln>
                <a:solidFill>
                  <a:schemeClr val="tx1"/>
                </a:solidFill>
                <a:effectLst/>
                <a:latin typeface="Arial" panose="020B0604020202020204" pitchFamily="34" charset="0"/>
              </a:rPr>
              <a:t> with project links and GitHub repositories.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Certificates gallery</a:t>
            </a:r>
            <a:r>
              <a:rPr kumimoji="0" lang="en-US" altLang="en-US" sz="2800" b="0" i="0" u="none" strike="noStrike" cap="none" normalizeH="0" baseline="0" dirty="0">
                <a:ln>
                  <a:noFill/>
                </a:ln>
                <a:solidFill>
                  <a:schemeClr val="tx1"/>
                </a:solidFill>
                <a:effectLst/>
                <a:latin typeface="Arial" panose="020B0604020202020204" pitchFamily="34" charset="0"/>
              </a:rPr>
              <a:t> with zoom/preview.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Interactive animations</a:t>
            </a:r>
            <a:r>
              <a:rPr kumimoji="0" lang="en-US" altLang="en-US" sz="2800" b="0" i="0" u="none" strike="noStrike" cap="none" normalizeH="0" baseline="0" dirty="0">
                <a:ln>
                  <a:noFill/>
                </a:ln>
                <a:solidFill>
                  <a:schemeClr val="tx1"/>
                </a:solidFill>
                <a:effectLst/>
                <a:latin typeface="Arial" panose="020B0604020202020204" pitchFamily="34" charset="0"/>
              </a:rPr>
              <a:t> (fade-in, hover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SEO-friendly structure</a:t>
            </a:r>
            <a:r>
              <a:rPr kumimoji="0" lang="en-US" altLang="en-US" sz="2800" b="0" i="0" u="none" strike="noStrike" cap="none" normalizeH="0" baseline="0" dirty="0">
                <a:ln>
                  <a:noFill/>
                </a:ln>
                <a:solidFill>
                  <a:schemeClr val="tx1"/>
                </a:solidFill>
                <a:effectLst/>
                <a:latin typeface="Arial" panose="020B0604020202020204" pitchFamily="34" charset="0"/>
              </a:rPr>
              <a:t> for better visibility.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Direct contact links</a:t>
            </a:r>
            <a:r>
              <a:rPr kumimoji="0" lang="en-US" altLang="en-US" sz="2800" b="0" i="0" u="none" strike="noStrike" cap="none" normalizeH="0" baseline="0" dirty="0">
                <a:ln>
                  <a:noFill/>
                </a:ln>
                <a:solidFill>
                  <a:schemeClr val="tx1"/>
                </a:solidFill>
                <a:effectLst/>
                <a:latin typeface="Arial" panose="020B0604020202020204" pitchFamily="34" charset="0"/>
              </a:rPr>
              <a:t> (email, LinkedIn, GitHub).</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562</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Mageswar R</cp:lastModifiedBy>
  <cp:revision>23</cp:revision>
  <dcterms:created xsi:type="dcterms:W3CDTF">2024-03-29T15:07:22Z</dcterms:created>
  <dcterms:modified xsi:type="dcterms:W3CDTF">2025-09-07T13:41:54Z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