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2" r:id="rId3"/>
    <p:sldId id="273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3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0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5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92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5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3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6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17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9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3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3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9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ru.wikipedia.org/wiki/%D0%92%D1%80%D0%B5%D0%B4%D0%BE%D0%BD%D0%BE%D1%81%D0%BD%D0%B0%D1%8F_%D0%BF%D1%80%D0%BE%D0%B3%D1%80%D0%B0%D0%BC%D0%BC%D0%B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37872" y="1604209"/>
            <a:ext cx="7884695" cy="190901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/>
              <a:t>Итоговы</a:t>
            </a:r>
            <a:r>
              <a:rPr lang="ru-RU" sz="3200" b="1" dirty="0" smtClean="0"/>
              <a:t>й индивидуальный </a:t>
            </a:r>
            <a:r>
              <a:rPr lang="ru-RU" sz="3200" b="1" dirty="0" smtClean="0"/>
              <a:t>Проект</a:t>
            </a:r>
            <a:r>
              <a:rPr lang="ru-RU" sz="3200" b="1" dirty="0" smtClean="0"/>
              <a:t>: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ИНФОРМАЦИОННАЯ </a:t>
            </a:r>
            <a:r>
              <a:rPr lang="ru-RU" sz="3200" dirty="0"/>
              <a:t>БЕЗОПАСНОСТЬ: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534651" y="96252"/>
            <a:ext cx="7291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Муниципальное автономное общеобразовательное учреждение </a:t>
            </a:r>
          </a:p>
          <a:p>
            <a:pPr algn="ctr"/>
            <a:r>
              <a:rPr lang="ru-RU" dirty="0"/>
              <a:t>«Гимназия №25 г. Благовещенска»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0021" y="4178969"/>
            <a:ext cx="3705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Автор: ученик </a:t>
            </a:r>
            <a:r>
              <a:rPr lang="en-US" dirty="0" smtClean="0"/>
              <a:t>11</a:t>
            </a:r>
            <a:r>
              <a:rPr lang="ru-RU" dirty="0" smtClean="0"/>
              <a:t>Б </a:t>
            </a:r>
            <a:r>
              <a:rPr lang="ru-RU" dirty="0"/>
              <a:t>класса </a:t>
            </a:r>
          </a:p>
          <a:p>
            <a:r>
              <a:rPr lang="ru-RU" dirty="0"/>
              <a:t>МАОУ гимназии №25 </a:t>
            </a:r>
          </a:p>
          <a:p>
            <a:r>
              <a:rPr lang="ru-RU" dirty="0"/>
              <a:t>Новицкий Г.С. 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Руководитель: </a:t>
            </a:r>
            <a:r>
              <a:rPr lang="ru-RU" dirty="0" err="1" smtClean="0"/>
              <a:t>Гражданцев</a:t>
            </a:r>
            <a:r>
              <a:rPr lang="ru-RU" dirty="0" smtClean="0"/>
              <a:t> А.В.</a:t>
            </a:r>
            <a:endParaRPr lang="ru-RU" dirty="0"/>
          </a:p>
          <a:p>
            <a:r>
              <a:rPr lang="ru-RU" dirty="0"/>
              <a:t>Учитель информатики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34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70" y="196516"/>
            <a:ext cx="12037177" cy="1702553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DoS</a:t>
            </a:r>
            <a:r>
              <a:rPr lang="ru-RU" dirty="0"/>
              <a:t> — </a:t>
            </a:r>
            <a:r>
              <a:rPr lang="ru-RU" dirty="0" smtClean="0"/>
              <a:t>хакерская атака</a:t>
            </a:r>
            <a:r>
              <a:rPr lang="ru-RU" dirty="0"/>
              <a:t> на вычислительную систему с целью довести её до отказа, то есть создание таких условий, при которых добросовестные пользователи системы не смогут получить доступ к предоставляемым системным ресурсам (серверам), либо этот доступ будет затруднён.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73" y="1562185"/>
            <a:ext cx="5906770" cy="46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39181" y="67733"/>
            <a:ext cx="5026777" cy="999068"/>
          </a:xfrm>
        </p:spPr>
        <p:txBody>
          <a:bodyPr/>
          <a:lstStyle/>
          <a:p>
            <a:r>
              <a:rPr lang="ru-RU" dirty="0" smtClean="0"/>
              <a:t>Внутренние 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413" y="1985211"/>
            <a:ext cx="4109956" cy="4279232"/>
          </a:xfrm>
        </p:spPr>
        <p:txBody>
          <a:bodyPr>
            <a:normAutofit/>
          </a:bodyPr>
          <a:lstStyle/>
          <a:p>
            <a:r>
              <a:rPr lang="ru-RU" sz="2800" b="1" dirty="0"/>
              <a:t>Уязвимости программ </a:t>
            </a:r>
            <a:r>
              <a:rPr lang="ru-RU" sz="2800" dirty="0"/>
              <a:t>- ошибки допущенные программистами на этапе разработки программного обеспечения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310980" y="1437550"/>
            <a:ext cx="4109956" cy="467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1"/>
                </a:solidFill>
              </a:rPr>
              <a:t>Утечки информации </a:t>
            </a:r>
            <a:r>
              <a:rPr lang="ru-RU" sz="2800" dirty="0">
                <a:solidFill>
                  <a:schemeClr val="tx1"/>
                </a:solidFill>
              </a:rPr>
              <a:t>- неправомерное получение конфиденциальной </a:t>
            </a:r>
            <a:r>
              <a:rPr lang="ru-RU" sz="2800" dirty="0" smtClean="0">
                <a:solidFill>
                  <a:schemeClr val="tx1"/>
                </a:solidFill>
              </a:rPr>
              <a:t>информации, </a:t>
            </a:r>
            <a:r>
              <a:rPr lang="ru-RU" sz="2800" dirty="0">
                <a:solidFill>
                  <a:schemeClr val="tx1"/>
                </a:solidFill>
              </a:rPr>
              <a:t>которое может быть умышленной или случайной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14" y="132821"/>
            <a:ext cx="9871391" cy="641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7"/>
          <a:stretch/>
        </p:blipFill>
        <p:spPr>
          <a:xfrm>
            <a:off x="6527836" y="210564"/>
            <a:ext cx="5279153" cy="64640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0"/>
          <a:stretch/>
        </p:blipFill>
        <p:spPr>
          <a:xfrm>
            <a:off x="391978" y="210564"/>
            <a:ext cx="5335053" cy="64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4526" y="2337689"/>
            <a:ext cx="9753599" cy="1448247"/>
          </a:xfrm>
        </p:spPr>
        <p:txBody>
          <a:bodyPr>
            <a:no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0519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2" y="64169"/>
            <a:ext cx="6115414" cy="66093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31" y="64169"/>
            <a:ext cx="4949027" cy="66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7515" y="956952"/>
            <a:ext cx="11381874" cy="4240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Цель:</a:t>
            </a:r>
            <a:r>
              <a:rPr lang="ru-RU" dirty="0"/>
              <a:t> Изучить вопрос обеспечения информационной безопасности. Определить основные методы и средства информационной безопасности.</a:t>
            </a:r>
          </a:p>
          <a:p>
            <a:pPr marL="0" indent="0">
              <a:buNone/>
            </a:pPr>
            <a:r>
              <a:rPr lang="ru-RU" b="1" dirty="0"/>
              <a:t>Задачи:</a:t>
            </a:r>
            <a:r>
              <a:rPr lang="ru-RU" dirty="0"/>
              <a:t> 1. Познакомиться с литературой и интернет - источниками на данную </a:t>
            </a:r>
            <a:r>
              <a:rPr lang="ru-RU" dirty="0" smtClean="0"/>
              <a:t>тему;</a:t>
            </a:r>
          </a:p>
          <a:p>
            <a:pPr marL="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      2</a:t>
            </a:r>
            <a:r>
              <a:rPr lang="ru-RU" sz="2000" dirty="0"/>
              <a:t>. Отработать и выстроить нужный материал, провести его </a:t>
            </a:r>
            <a:r>
              <a:rPr lang="ru-RU" sz="2000" dirty="0" smtClean="0"/>
              <a:t>анализ;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	</a:t>
            </a:r>
            <a:r>
              <a:rPr lang="ru-RU" sz="2000" dirty="0" smtClean="0"/>
              <a:t>3</a:t>
            </a:r>
            <a:r>
              <a:rPr lang="ru-RU" sz="2000" dirty="0"/>
              <a:t>. Выяснить, существенна ли проблема информационной безопасности, проведя </a:t>
            </a:r>
            <a:r>
              <a:rPr lang="en-US" sz="2000" dirty="0" smtClean="0"/>
              <a:t>	   		  </a:t>
            </a:r>
            <a:r>
              <a:rPr lang="ru-RU" sz="2000" dirty="0" smtClean="0"/>
              <a:t>анкетирование </a:t>
            </a:r>
            <a:r>
              <a:rPr lang="ru-RU" sz="2000" dirty="0"/>
              <a:t>и проанализировав его </a:t>
            </a:r>
            <a:r>
              <a:rPr lang="ru-RU" sz="2000" dirty="0" smtClean="0"/>
              <a:t>результаты;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2000" dirty="0" smtClean="0"/>
              <a:t>4</a:t>
            </a:r>
            <a:r>
              <a:rPr lang="ru-RU" sz="2000" dirty="0"/>
              <a:t>. Разработать рекомендации по безопасной работе с </a:t>
            </a:r>
            <a:r>
              <a:rPr lang="ru-RU" sz="2000" dirty="0" smtClean="0"/>
              <a:t>компьютером;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2000" dirty="0" smtClean="0"/>
              <a:t>5</a:t>
            </a:r>
            <a:r>
              <a:rPr lang="ru-RU" sz="2000" dirty="0"/>
              <a:t>. Обобщить материал и оформить результаты.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3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868">
            <a:off x="5850177" y="2011165"/>
            <a:ext cx="6020316" cy="45215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5"/>
          <a:stretch/>
        </p:blipFill>
        <p:spPr>
          <a:xfrm rot="21178540">
            <a:off x="227974" y="414239"/>
            <a:ext cx="5847020" cy="408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547855" y="2001255"/>
            <a:ext cx="8154988" cy="733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65" y="120316"/>
            <a:ext cx="7004583" cy="64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09" y="1471236"/>
            <a:ext cx="11585288" cy="2515227"/>
          </a:xfrm>
        </p:spPr>
      </p:pic>
    </p:spTree>
    <p:extLst>
      <p:ext uri="{BB962C8B-B14F-4D97-AF65-F5344CB8AC3E}">
        <p14:creationId xmlns:p14="http://schemas.microsoft.com/office/powerpoint/2010/main" val="36063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738" y="172453"/>
            <a:ext cx="11844671" cy="2049379"/>
          </a:xfrm>
        </p:spPr>
        <p:txBody>
          <a:bodyPr/>
          <a:lstStyle/>
          <a:p>
            <a:r>
              <a:rPr lang="ru-RU" b="1" dirty="0" err="1" smtClean="0"/>
              <a:t>Компь</a:t>
            </a:r>
            <a:r>
              <a:rPr lang="ru-RU" b="1" dirty="0" err="1"/>
              <a:t>ю</a:t>
            </a:r>
            <a:r>
              <a:rPr lang="ru-RU" b="1" dirty="0" err="1" smtClean="0"/>
              <a:t>́терный</a:t>
            </a:r>
            <a:r>
              <a:rPr lang="ru-RU" b="1" dirty="0" smtClean="0"/>
              <a:t> </a:t>
            </a:r>
            <a:r>
              <a:rPr lang="ru-RU" b="1" dirty="0" err="1"/>
              <a:t>ви́рус</a:t>
            </a:r>
            <a:r>
              <a:rPr lang="ru-RU" dirty="0"/>
              <a:t> — вид </a:t>
            </a:r>
            <a:r>
              <a:rPr lang="ru-RU" dirty="0" smtClean="0"/>
              <a:t>вредоносного</a:t>
            </a:r>
            <a:r>
              <a:rPr lang="ru-RU" dirty="0" smtClean="0">
                <a:hlinkClick r:id="rId2" tooltip="Вредоносная программа"/>
              </a:rPr>
              <a:t> </a:t>
            </a:r>
            <a:r>
              <a:rPr lang="ru-RU" dirty="0" smtClean="0"/>
              <a:t>программного обеспечения, </a:t>
            </a:r>
            <a:r>
              <a:rPr lang="ru-RU" dirty="0"/>
              <a:t>способного внедряться в </a:t>
            </a:r>
            <a:r>
              <a:rPr lang="ru-RU" dirty="0" smtClean="0"/>
              <a:t>код</a:t>
            </a:r>
            <a:r>
              <a:rPr lang="ru-RU" dirty="0"/>
              <a:t> других программ, системные области памяти, </a:t>
            </a:r>
            <a:r>
              <a:rPr lang="ru-RU" dirty="0" smtClean="0"/>
              <a:t>загрузочные секторы, </a:t>
            </a:r>
            <a:r>
              <a:rPr lang="ru-RU" dirty="0"/>
              <a:t>и распространять свои копии по разнообразным каналам связи.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31" y="2221832"/>
            <a:ext cx="7728284" cy="43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3160" y="220579"/>
            <a:ext cx="11764461" cy="1832811"/>
          </a:xfrm>
        </p:spPr>
        <p:txBody>
          <a:bodyPr/>
          <a:lstStyle/>
          <a:p>
            <a:r>
              <a:rPr lang="ru-RU" b="1" dirty="0" smtClean="0"/>
              <a:t>Спам</a:t>
            </a:r>
            <a:r>
              <a:rPr lang="ru-RU" dirty="0" smtClean="0"/>
              <a:t> </a:t>
            </a:r>
            <a:r>
              <a:rPr lang="ru-RU" dirty="0"/>
              <a:t>- это массовая рассылка рекламных писем пользователям, которые не давали на это своего согласия.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10" y="2053390"/>
            <a:ext cx="8026759" cy="45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055" y="236623"/>
            <a:ext cx="11669958" cy="1840832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Фи́шинг</a:t>
            </a:r>
            <a:r>
              <a:rPr lang="ru-RU" dirty="0"/>
              <a:t> — вид </a:t>
            </a:r>
            <a:r>
              <a:rPr lang="ru-RU" dirty="0" smtClean="0"/>
              <a:t>интернет-мошенничества, </a:t>
            </a:r>
            <a:r>
              <a:rPr lang="ru-RU" dirty="0"/>
              <a:t>целью которого является получение </a:t>
            </a:r>
            <a:r>
              <a:rPr lang="ru-RU" dirty="0" smtClean="0"/>
              <a:t>доступа к конфиденциальным данным пользователей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63" y="2077455"/>
            <a:ext cx="8590342" cy="44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187</TotalTime>
  <Words>135</Words>
  <Application>Microsoft Office PowerPoint</Application>
  <PresentationFormat>Широкоэкранный</PresentationFormat>
  <Paragraphs>23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 3</vt:lpstr>
      <vt:lpstr>Gallery</vt:lpstr>
      <vt:lpstr>Итоговый индивидуальный Проект:  ИНФОРМАЦИОННАЯ БЕЗОПАСНОСТЬ: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Внутренние угрозы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Gosha</dc:creator>
  <cp:lastModifiedBy>Gosha</cp:lastModifiedBy>
  <cp:revision>27</cp:revision>
  <dcterms:created xsi:type="dcterms:W3CDTF">2019-11-18T02:28:33Z</dcterms:created>
  <dcterms:modified xsi:type="dcterms:W3CDTF">2020-12-15T06:45:53Z</dcterms:modified>
</cp:coreProperties>
</file>