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5"/>
  </p:handoutMasterIdLst>
  <p:sldIdLst>
    <p:sldId id="256" r:id="rId3"/>
    <p:sldId id="261" r:id="rId4"/>
    <p:sldId id="267" r:id="rId5"/>
    <p:sldId id="266" r:id="rId6"/>
    <p:sldId id="258" r:id="rId8"/>
    <p:sldId id="260" r:id="rId9"/>
    <p:sldId id="257" r:id="rId10"/>
    <p:sldId id="259" r:id="rId11"/>
    <p:sldId id="262" r:id="rId12"/>
    <p:sldId id="264" r:id="rId13"/>
    <p:sldId id="269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0D9CD-8378-44CB-B37F-0E3D07BE098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7B4401-D4E2-4A9D-9B1D-956BD5E388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http://sandau.co.cnki.net/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36D09C-22EE-4895-BEA3-F837D2B8F2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8CBC8-04B4-42B3-A190-8A571B0D5A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+mj-cs"/>
              </a:rPr>
              <a:t>2019</a:t>
            </a:r>
            <a:r>
              <a:rPr lang="zh-CN" altLang="en-US" b="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+mj-cs"/>
              </a:rPr>
              <a:t>年毕业设计中期检查及毕设相关事项说明</a:t>
            </a:r>
            <a:endParaRPr lang="zh-CN" altLang="en-US" b="1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123" name="副标题 1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SzPct val="65000"/>
              <a:buFont typeface="Wingdings" panose="05000000000000000000" pitchFamily="2" charset="2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提醒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2275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填写指导记录。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提交翻译：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从所参考的外文文献中选择与自己的论文关系密切相关的部分内容（英、日文均可），要求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翻译后的中文字符在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4000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字左右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8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格式与论文相同即可。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8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不按照要求进行提交的 ，毕业设计不能通过。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论文提交到系统就可以了，不需要打印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127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接下来重要的工作及时间节点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  <a:ln/>
        </p:spPr>
        <p:txBody>
          <a:bodyPr vert="horz" wrap="square" lIns="91440" tIns="45720" rIns="91440" bIns="45720" anchor="t"/>
          <a:p>
            <a:pPr>
              <a:lnSpc>
                <a:spcPts val="34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日前    中期检查（指导教师把关）</a:t>
            </a:r>
            <a:endParaRPr lang="en-US" altLang="zh-CN" sz="2400" b="1" dirty="0"/>
          </a:p>
          <a:p>
            <a:pPr>
              <a:lnSpc>
                <a:spcPts val="3400"/>
              </a:lnSpc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月</a:t>
            </a:r>
            <a:r>
              <a:rPr lang="en-US" altLang="zh-CN" sz="2400" b="1" dirty="0"/>
              <a:t>10</a:t>
            </a:r>
            <a:r>
              <a:rPr lang="zh-CN" altLang="zh-CN" sz="2400" b="1" dirty="0"/>
              <a:t>日前  在论文系统中填写中期检查情况表</a:t>
            </a:r>
            <a:r>
              <a:rPr lang="zh-CN" altLang="en-US" sz="2400" b="1" dirty="0"/>
              <a:t>，并提供</a:t>
            </a:r>
            <a:r>
              <a:rPr lang="en-US" altLang="zh-CN" sz="2400" b="1" dirty="0"/>
              <a:t>1~2</a:t>
            </a:r>
            <a:r>
              <a:rPr lang="zh-CN" altLang="en-US" sz="2400" b="1" dirty="0"/>
              <a:t>名学生以便专业统一进行中期检查</a:t>
            </a:r>
            <a:r>
              <a:rPr lang="zh-CN" altLang="zh-CN" sz="2400" b="1" dirty="0"/>
              <a:t>；</a:t>
            </a:r>
            <a:endParaRPr lang="zh-CN" altLang="zh-CN" sz="2400" b="1" dirty="0"/>
          </a:p>
          <a:p>
            <a:pPr>
              <a:lnSpc>
                <a:spcPts val="3075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日前 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</a:rPr>
              <a:t>提交论文初稿到论文系统，指导老师审核后进行查重；</a:t>
            </a:r>
            <a:r>
              <a:rPr lang="zh-CN" altLang="zh-CN" sz="2400" b="1" dirty="0"/>
              <a:t>（注意：只有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次查重机会）</a:t>
            </a:r>
            <a:endParaRPr lang="zh-CN" altLang="zh-CN" sz="2400" b="1" dirty="0"/>
          </a:p>
          <a:p>
            <a:pPr>
              <a:lnSpc>
                <a:spcPts val="3075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12</a:t>
            </a:r>
            <a:r>
              <a:rPr lang="zh-CN" altLang="zh-CN" sz="2400" b="1" dirty="0">
                <a:solidFill>
                  <a:srgbClr val="FF0000"/>
                </a:solidFill>
              </a:rPr>
              <a:t>日前 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</a:rPr>
              <a:t>论文定稿</a:t>
            </a:r>
            <a:r>
              <a:rPr lang="zh-CN" altLang="zh-CN" sz="2400" b="1" dirty="0"/>
              <a:t>（查重后的重复率低于</a:t>
            </a:r>
            <a:r>
              <a:rPr lang="en-US" altLang="zh-CN" sz="2400" b="1" dirty="0"/>
              <a:t>30%</a:t>
            </a:r>
            <a:r>
              <a:rPr lang="zh-CN" altLang="zh-CN" sz="2400" b="1" dirty="0"/>
              <a:t>，内容达到指导老师要求才能定稿）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没有按时完成将无法参加答辩；</a:t>
            </a:r>
            <a:endParaRPr lang="zh-CN" altLang="zh-CN" sz="2400" b="1" dirty="0"/>
          </a:p>
          <a:p>
            <a:pPr>
              <a:lnSpc>
                <a:spcPts val="3075"/>
              </a:lnSpc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月</a:t>
            </a:r>
            <a:r>
              <a:rPr lang="en-US" altLang="zh-CN" sz="2400" b="1" dirty="0"/>
              <a:t>18</a:t>
            </a:r>
            <a:r>
              <a:rPr lang="zh-CN" altLang="zh-CN" sz="2400" b="1" dirty="0"/>
              <a:t>日前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在论文系统提交翻译；</a:t>
            </a:r>
            <a:endParaRPr lang="zh-CN" altLang="zh-CN" sz="2400" b="1" dirty="0"/>
          </a:p>
          <a:p>
            <a:pPr>
              <a:lnSpc>
                <a:spcPts val="3075"/>
              </a:lnSpc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月</a:t>
            </a:r>
            <a:r>
              <a:rPr lang="en-US" altLang="zh-CN" sz="2400" b="1" dirty="0"/>
              <a:t>18</a:t>
            </a:r>
            <a:r>
              <a:rPr lang="zh-CN" altLang="zh-CN" sz="2400" b="1" dirty="0"/>
              <a:t>日前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在论文系统填写完整指导记录；</a:t>
            </a:r>
            <a:endParaRPr lang="zh-CN" altLang="zh-CN" sz="2400" b="1" dirty="0"/>
          </a:p>
          <a:p>
            <a:pPr>
              <a:lnSpc>
                <a:spcPts val="3075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20</a:t>
            </a:r>
            <a:r>
              <a:rPr lang="zh-CN" altLang="zh-CN" sz="2400" b="1" dirty="0">
                <a:solidFill>
                  <a:srgbClr val="FF0000"/>
                </a:solidFill>
              </a:rPr>
              <a:t>日</a:t>
            </a:r>
            <a:r>
              <a:rPr lang="en-US" altLang="zh-CN" sz="2400" b="1" dirty="0">
                <a:solidFill>
                  <a:srgbClr val="FF0000"/>
                </a:solidFill>
              </a:rPr>
              <a:t>~30</a:t>
            </a:r>
            <a:r>
              <a:rPr lang="zh-CN" altLang="zh-CN" sz="2400" b="1" dirty="0">
                <a:solidFill>
                  <a:srgbClr val="FF0000"/>
                </a:solidFill>
              </a:rPr>
              <a:t>日  进行论文答辩。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ts val="3075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93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8080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315200" cy="3810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毕业实习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中期检查报告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毕业设计抽查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论文撰写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论文答辩及评分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毕业实习报告与专业实习报告的区别</a:t>
            </a:r>
            <a:br>
              <a:rPr lang="en-US" altLang="zh-CN" sz="3600" b="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600" dirty="0">
              <a:solidFill>
                <a:srgbClr val="00206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毕业实习报告侧重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毕业设计的过程、遇到的问题及解决方法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，即毕业设计的内容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交给指导老师（系统演示的视频等）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注意写清楚所做的工作，否则影响成绩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毕业实习报告</a:t>
            </a:r>
            <a:r>
              <a:rPr lang="en-US" altLang="zh-CN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30213" y="10668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内容：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毕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业实习总结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（毕业设计过程中的问题、工作内容、具体情况及体会等）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指导老师给分及写评语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论文定稿前交给指导老师，再统一交给专业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162800" cy="8651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与指导教师面谈，介绍内容：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毕业设计的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演示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、进展及遇到的问题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92125" y="2667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提交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毕业实习报告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系统代码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系统配置说明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2125" y="3581400"/>
            <a:ext cx="82296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在论文系统中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填写中期检查情况表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“文献查阅”部分填写“已完成查阅”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“开题报告”填写“已完成”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“设计进展”填写具体完成的功能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0850" y="381000"/>
            <a:ext cx="8229600" cy="8651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毕业设计抽查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0850" y="1752600"/>
            <a:ext cx="8229600" cy="16764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论文答辩前，学院会进行毕业设计的抽查工作（演示系统运行并讲解实现技术，没有通过的同学延迟答辩，会影响毕业）</a:t>
            </a:r>
            <a:endParaRPr lang="zh-CN" altLang="en-US" b="1" dirty="0"/>
          </a:p>
        </p:txBody>
      </p:sp>
      <p:sp>
        <p:nvSpPr>
          <p:cNvPr id="8196" name="Rectangle 4"/>
          <p:cNvSpPr/>
          <p:nvPr/>
        </p:nvSpPr>
        <p:spPr>
          <a:xfrm>
            <a:off x="457200" y="3581400"/>
            <a:ext cx="8229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58775" eaLnBrk="1" hangingPunct="1"/>
            <a:r>
              <a:rPr lang="zh-CN" altLang="en-US" b="1" dirty="0"/>
              <a:t>抽到的同学需来校进行你毕业设计的演示，</a:t>
            </a:r>
            <a:r>
              <a:rPr lang="zh-CN" altLang="en-US" b="1" dirty="0">
                <a:solidFill>
                  <a:srgbClr val="FF0000"/>
                </a:solidFill>
              </a:rPr>
              <a:t>抽查不来的同学没有答辩资格。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论文查重及提交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71488" y="2209800"/>
            <a:ext cx="8229600" cy="2590800"/>
          </a:xfrm>
          <a:ln/>
        </p:spPr>
        <p:txBody>
          <a:bodyPr vert="horz" wrap="square" lIns="91440" tIns="45720" rIns="91440" bIns="45720" anchor="t"/>
          <a:p>
            <a:pPr indent="-358775" eaLnBrk="1" hangingPunct="1">
              <a:lnSpc>
                <a:spcPts val="4600"/>
              </a:lnSpc>
            </a:pPr>
            <a:r>
              <a:rPr lang="zh-CN" altLang="en-US" b="1" dirty="0"/>
              <a:t>查重：指导老师</a:t>
            </a:r>
            <a:r>
              <a:rPr lang="zh-CN" altLang="en-US" b="1" dirty="0">
                <a:solidFill>
                  <a:srgbClr val="FF0000"/>
                </a:solidFill>
              </a:rPr>
              <a:t>审核</a:t>
            </a:r>
            <a:r>
              <a:rPr lang="zh-CN" altLang="en-US" b="1" dirty="0"/>
              <a:t>通过后再进行查重，每人只有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次查重机会</a:t>
            </a:r>
            <a:r>
              <a:rPr lang="zh-CN" altLang="en-US" b="1" dirty="0"/>
              <a:t>，尽量</a:t>
            </a:r>
            <a:r>
              <a:rPr lang="en-US" altLang="zh-CN" b="1" dirty="0"/>
              <a:t>1~2</a:t>
            </a:r>
            <a:r>
              <a:rPr lang="zh-CN" altLang="en-US" b="1" dirty="0"/>
              <a:t>次定稿</a:t>
            </a:r>
            <a:endParaRPr lang="en-US" altLang="zh-CN" b="1" dirty="0"/>
          </a:p>
          <a:p>
            <a:pPr indent="-358775" eaLnBrk="1" hangingPunct="1">
              <a:lnSpc>
                <a:spcPts val="4600"/>
              </a:lnSpc>
            </a:pPr>
            <a:r>
              <a:rPr lang="zh-CN" altLang="en-US" b="1" dirty="0"/>
              <a:t>重复率：要求低于</a:t>
            </a:r>
            <a:r>
              <a:rPr lang="en-US" altLang="zh-CN" b="1" dirty="0"/>
              <a:t>30%</a:t>
            </a:r>
            <a:r>
              <a:rPr lang="zh-CN" altLang="en-US" b="1" dirty="0"/>
              <a:t>，优秀论文低于</a:t>
            </a:r>
            <a:r>
              <a:rPr lang="en-US" altLang="zh-CN" b="1" dirty="0"/>
              <a:t>20%</a:t>
            </a:r>
            <a:endParaRPr lang="en-US" altLang="zh-CN" b="1" dirty="0"/>
          </a:p>
          <a:p>
            <a:pPr indent="-358775" eaLnBrk="1" hangingPunct="1">
              <a:lnSpc>
                <a:spcPts val="46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重复率达不到要求不能参加答辩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25" name="Rectangle 5"/>
          <p:cNvSpPr/>
          <p:nvPr/>
        </p:nvSpPr>
        <p:spPr>
          <a:xfrm>
            <a:off x="471488" y="5029200"/>
            <a:ext cx="82296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b="1" dirty="0"/>
              <a:t>请按指导老师要求进行论文的修改</a:t>
            </a:r>
            <a:endParaRPr lang="zh-CN" altLang="en-US" b="1" dirty="0"/>
          </a:p>
        </p:txBody>
      </p:sp>
      <p:sp>
        <p:nvSpPr>
          <p:cNvPr id="12293" name="TextBox 1"/>
          <p:cNvSpPr txBox="1"/>
          <p:nvPr/>
        </p:nvSpPr>
        <p:spPr>
          <a:xfrm>
            <a:off x="471488" y="1509713"/>
            <a:ext cx="7300912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b="1" dirty="0"/>
              <a:t>论文提交到论文系统中查重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论文撰写注意事项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278188"/>
            <a:ext cx="8151813" cy="2741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论述性文章（符合计算机专业学士学位要求）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提出问题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解决问题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得出结论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417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自己做的内容要占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2/3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381000" y="1600200"/>
            <a:ext cx="83058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b="1" dirty="0"/>
              <a:t>格式：</a:t>
            </a:r>
            <a:r>
              <a:rPr lang="zh-CN" altLang="en-US" b="1" dirty="0">
                <a:solidFill>
                  <a:srgbClr val="FF0000"/>
                </a:solidFill>
              </a:rPr>
              <a:t>参照“计算机学院论文写作模板”进行撰写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lvl="0" indent="-342900" eaLnBrk="1" hangingPunct="1"/>
            <a:r>
              <a:rPr lang="zh-CN" altLang="en-US" b="1" dirty="0"/>
              <a:t>字数：不少于</a:t>
            </a:r>
            <a:r>
              <a:rPr lang="en-US" altLang="zh-CN" b="1" dirty="0"/>
              <a:t>1.5</a:t>
            </a:r>
            <a:r>
              <a:rPr lang="zh-CN" altLang="en-US" b="1" dirty="0"/>
              <a:t>万字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论文答辩及评分</a:t>
            </a:r>
            <a:endParaRPr lang="zh-CN" altLang="en-US" sz="36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28600" y="2514600"/>
            <a:ext cx="8458200" cy="35814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评分标准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指导教师：</a:t>
            </a:r>
            <a:r>
              <a:rPr lang="en-US" altLang="zh-CN" b="1" dirty="0"/>
              <a:t>40</a:t>
            </a:r>
            <a:r>
              <a:rPr lang="zh-CN" altLang="en-US" b="1" dirty="0"/>
              <a:t>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评阅教师：</a:t>
            </a:r>
            <a:r>
              <a:rPr lang="en-US" altLang="zh-CN" b="1" dirty="0"/>
              <a:t>20</a:t>
            </a:r>
            <a:r>
              <a:rPr lang="zh-CN" altLang="en-US" b="1" dirty="0"/>
              <a:t>分 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 答辩前提交的论文定稿直接影响本分数 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答辩成绩：</a:t>
            </a:r>
            <a:r>
              <a:rPr lang="en-US" altLang="zh-CN" b="1" dirty="0"/>
              <a:t>40</a:t>
            </a:r>
            <a:r>
              <a:rPr lang="zh-CN" altLang="en-US" b="1" dirty="0"/>
              <a:t>分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讲述（</a:t>
            </a:r>
            <a:r>
              <a:rPr lang="en-US" altLang="zh-CN" b="1" dirty="0"/>
              <a:t>20</a:t>
            </a:r>
            <a:r>
              <a:rPr lang="zh-CN" altLang="en-US" b="1" dirty="0"/>
              <a:t>分）：是否完成任务；语言表达；重点突出；理论联系实际有特点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回答问题情况（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zh-CN" altLang="en-US" b="1" dirty="0"/>
          </a:p>
        </p:txBody>
      </p:sp>
      <p:sp>
        <p:nvSpPr>
          <p:cNvPr id="10244" name="Rectangle 4"/>
          <p:cNvSpPr/>
          <p:nvPr/>
        </p:nvSpPr>
        <p:spPr>
          <a:xfrm>
            <a:off x="284163" y="1295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b="1" dirty="0"/>
              <a:t>答辩：</a:t>
            </a:r>
            <a:r>
              <a:rPr lang="en-US" altLang="zh-CN" b="1" dirty="0">
                <a:solidFill>
                  <a:srgbClr val="FF0000"/>
                </a:solidFill>
              </a:rPr>
              <a:t>5-6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的阐述（需制作</a:t>
            </a:r>
            <a:r>
              <a:rPr lang="en-US" altLang="zh-CN" b="1" dirty="0"/>
              <a:t>PPT</a:t>
            </a:r>
            <a:r>
              <a:rPr lang="zh-CN" altLang="en-US" b="1" dirty="0"/>
              <a:t>），主要阐述自己的工作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1097</Words>
  <Application>WPS 演示</Application>
  <PresentationFormat>全屏显示(4:3)</PresentationFormat>
  <Paragraphs>97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Calibri</vt:lpstr>
      <vt:lpstr>隶书</vt:lpstr>
      <vt:lpstr>黑体</vt:lpstr>
      <vt:lpstr>微软雅黑</vt:lpstr>
      <vt:lpstr>Arial Unicode MS</vt:lpstr>
      <vt:lpstr>Segoe Print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oneN</cp:lastModifiedBy>
  <cp:revision>101</cp:revision>
  <dcterms:created xsi:type="dcterms:W3CDTF">2019-02-26T06:26:40Z</dcterms:created>
  <dcterms:modified xsi:type="dcterms:W3CDTF">2019-02-26T06:42:21Z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2052-11.1.0.8415</vt:lpwstr>
  </property>
  <property fmtid="{D5CDD505-2E9C-101B-9397-08002B2CF9AE}" pid="4" name="KSORubyTemplateID">
    <vt:lpwstr>8</vt:lpwstr>
  </property>
</Properties>
</file>