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37441175" cy="51206400"/>
  <p:embeddedFontLst>
    <p:embeddedFont>
      <p:font typeface="Quattrocento"/>
      <p:regular r:id="rId7"/>
      <p:bold r:id="rId8"/>
    </p:embeddedFont>
    <p:embeddedFont>
      <p:font typeface="Roboto"/>
      <p:regular r:id="rId9"/>
      <p:bold r:id="rId10"/>
      <p:italic r:id="rId11"/>
      <p:boldItalic r:id="rId12"/>
    </p:embeddedFont>
    <p:embeddedFont>
      <p:font typeface="Quattrocento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52">
          <p15:clr>
            <a:srgbClr val="A4A3A4"/>
          </p15:clr>
        </p15:guide>
        <p15:guide id="2" pos="2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552" orient="horz"/>
        <p:guide pos="25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regular.fntdata"/><Relationship Id="rId8" Type="http://schemas.openxmlformats.org/officeDocument/2006/relationships/font" Target="fonts/Quattrocento-bold.fntdata"/><Relationship Id="rId11" Type="http://schemas.openxmlformats.org/officeDocument/2006/relationships/font" Target="fonts/Roboto-italic.fntdata"/><Relationship Id="rId10" Type="http://schemas.openxmlformats.org/officeDocument/2006/relationships/font" Target="fonts/Roboto-bold.fntdata"/><Relationship Id="rId13" Type="http://schemas.openxmlformats.org/officeDocument/2006/relationships/font" Target="fonts/QuattrocentoSans-regular.fntdata"/><Relationship Id="rId12" Type="http://schemas.openxmlformats.org/officeDocument/2006/relationships/font" Target="fonts/Roboto-boldItalic.fntdata"/><Relationship Id="rId15" Type="http://schemas.openxmlformats.org/officeDocument/2006/relationships/font" Target="fonts/QuattrocentoSans-italic.fntdata"/><Relationship Id="rId14" Type="http://schemas.openxmlformats.org/officeDocument/2006/relationships/font" Target="fonts/QuattrocentoSans-bold.fntdata"/><Relationship Id="rId16" Type="http://schemas.openxmlformats.org/officeDocument/2006/relationships/font" Target="fonts/QuattrocentoSa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6224250" cy="2827338"/>
          </a:xfrm>
          <a:prstGeom prst="rect">
            <a:avLst/>
          </a:prstGeom>
          <a:noFill/>
          <a:ln>
            <a:noFill/>
          </a:ln>
        </p:spPr>
        <p:txBody>
          <a:bodyPr anchorCtr="0" anchor="t" bIns="269600" lIns="539225" spcFirstLastPara="1" rIns="539225" wrap="square" tIns="269600"/>
          <a:lstStyle>
            <a:lvl1pPr lvl="0" marR="0" rtl="0" algn="l">
              <a:spcBef>
                <a:spcPts val="0"/>
              </a:spcBef>
              <a:spcAft>
                <a:spcPts val="0"/>
              </a:spcAft>
              <a:buSzPts val="1400"/>
              <a:buNone/>
              <a:defRPr b="0" i="0" sz="7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0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21207413" y="0"/>
            <a:ext cx="16225838" cy="2827338"/>
          </a:xfrm>
          <a:prstGeom prst="rect">
            <a:avLst/>
          </a:prstGeom>
          <a:noFill/>
          <a:ln>
            <a:noFill/>
          </a:ln>
        </p:spPr>
        <p:txBody>
          <a:bodyPr anchorCtr="0" anchor="t" bIns="269600" lIns="539225" spcFirstLastPara="1" rIns="539225" wrap="square" tIns="269600"/>
          <a:lstStyle>
            <a:lvl1pPr lvl="0" marR="0" rtl="0" algn="r">
              <a:spcBef>
                <a:spcPts val="0"/>
              </a:spcBef>
              <a:spcAft>
                <a:spcPts val="0"/>
              </a:spcAft>
              <a:buSzPts val="1400"/>
              <a:buNone/>
              <a:defRPr b="0" i="0" sz="7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0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583113" y="4241800"/>
            <a:ext cx="28274963" cy="21205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3744913" y="26860500"/>
            <a:ext cx="29952950" cy="25447626"/>
          </a:xfrm>
          <a:prstGeom prst="rect">
            <a:avLst/>
          </a:prstGeom>
          <a:noFill/>
          <a:ln>
            <a:noFill/>
          </a:ln>
        </p:spPr>
        <p:txBody>
          <a:bodyPr anchorCtr="0" anchor="t" bIns="269600" lIns="539225" spcFirstLastPara="1" rIns="539225" wrap="square" tIns="269600"/>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53713063"/>
            <a:ext cx="16224250" cy="2827337"/>
          </a:xfrm>
          <a:prstGeom prst="rect">
            <a:avLst/>
          </a:prstGeom>
          <a:noFill/>
          <a:ln>
            <a:noFill/>
          </a:ln>
        </p:spPr>
        <p:txBody>
          <a:bodyPr anchorCtr="0" anchor="b" bIns="269600" lIns="539225" spcFirstLastPara="1" rIns="539225" wrap="square" tIns="269600"/>
          <a:lstStyle>
            <a:lvl1pPr lvl="0" marR="0" rtl="0" algn="l">
              <a:spcBef>
                <a:spcPts val="0"/>
              </a:spcBef>
              <a:spcAft>
                <a:spcPts val="0"/>
              </a:spcAft>
              <a:buSzPts val="1400"/>
              <a:buNone/>
              <a:defRPr b="0" i="0" sz="7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0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21207413" y="53713063"/>
            <a:ext cx="16225838" cy="2827337"/>
          </a:xfrm>
          <a:prstGeom prst="rect">
            <a:avLst/>
          </a:prstGeom>
          <a:noFill/>
          <a:ln>
            <a:noFill/>
          </a:ln>
        </p:spPr>
        <p:txBody>
          <a:bodyPr anchorCtr="0" anchor="b" bIns="269600" lIns="539225" spcFirstLastPara="1" rIns="539225" wrap="square" tIns="269600">
            <a:noAutofit/>
          </a:bodyPr>
          <a:lstStyle/>
          <a:p>
            <a:pPr indent="0" lvl="0" marL="0" marR="0" rtl="0" algn="r">
              <a:spcBef>
                <a:spcPts val="0"/>
              </a:spcBef>
              <a:spcAft>
                <a:spcPts val="0"/>
              </a:spcAft>
              <a:buNone/>
            </a:pPr>
            <a:fld id="{00000000-1234-1234-1234-123412341234}" type="slidenum">
              <a:rPr b="0" i="0" lang="en-US" sz="7100" u="none" cap="none" strike="noStrike">
                <a:solidFill>
                  <a:schemeClr val="dk1"/>
                </a:solidFill>
                <a:latin typeface="Arial"/>
                <a:ea typeface="Arial"/>
                <a:cs typeface="Arial"/>
                <a:sym typeface="Arial"/>
              </a:rPr>
              <a:t>‹#›</a:t>
            </a:fld>
            <a:endParaRPr b="0" i="0" sz="71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txBox="1"/>
          <p:nvPr>
            <p:ph idx="12" type="sldNum"/>
          </p:nvPr>
        </p:nvSpPr>
        <p:spPr>
          <a:xfrm>
            <a:off x="21207413" y="53713063"/>
            <a:ext cx="16225838" cy="2827337"/>
          </a:xfrm>
          <a:prstGeom prst="rect">
            <a:avLst/>
          </a:prstGeom>
          <a:noFill/>
          <a:ln>
            <a:noFill/>
          </a:ln>
        </p:spPr>
        <p:txBody>
          <a:bodyPr anchorCtr="0" anchor="b" bIns="269600" lIns="539225" spcFirstLastPara="1" rIns="539225" wrap="square" tIns="269600">
            <a:noAutofit/>
          </a:bodyPr>
          <a:lstStyle/>
          <a:p>
            <a:pPr indent="0" lvl="0" marL="0" marR="0" rtl="0" algn="r">
              <a:spcBef>
                <a:spcPts val="0"/>
              </a:spcBef>
              <a:spcAft>
                <a:spcPts val="0"/>
              </a:spcAft>
              <a:buNone/>
            </a:pPr>
            <a:fld id="{00000000-1234-1234-1234-123412341234}" type="slidenum">
              <a:rPr b="0" i="0" lang="en-US" sz="7100" u="none" cap="none" strike="noStrike">
                <a:solidFill>
                  <a:schemeClr val="dk1"/>
                </a:solidFill>
                <a:latin typeface="Arial"/>
                <a:ea typeface="Arial"/>
                <a:cs typeface="Arial"/>
                <a:sym typeface="Arial"/>
              </a:rPr>
              <a:t>‹#›</a:t>
            </a:fld>
            <a:endParaRPr b="0" i="0" sz="7100" u="none" cap="none" strike="noStrike">
              <a:solidFill>
                <a:schemeClr val="dk1"/>
              </a:solidFill>
              <a:latin typeface="Arial"/>
              <a:ea typeface="Arial"/>
              <a:cs typeface="Arial"/>
              <a:sym typeface="Arial"/>
            </a:endParaRPr>
          </a:p>
        </p:txBody>
      </p:sp>
      <p:sp>
        <p:nvSpPr>
          <p:cNvPr id="90" name="Google Shape;90;p1:notes"/>
          <p:cNvSpPr/>
          <p:nvPr>
            <p:ph idx="2" type="sldImg"/>
          </p:nvPr>
        </p:nvSpPr>
        <p:spPr>
          <a:xfrm>
            <a:off x="4583113" y="4241800"/>
            <a:ext cx="28274963" cy="21205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1" name="Google Shape;91;p1:notes"/>
          <p:cNvSpPr txBox="1"/>
          <p:nvPr>
            <p:ph idx="1" type="body"/>
          </p:nvPr>
        </p:nvSpPr>
        <p:spPr>
          <a:xfrm>
            <a:off x="3744913" y="26860500"/>
            <a:ext cx="29952950" cy="25447626"/>
          </a:xfrm>
          <a:prstGeom prst="rect">
            <a:avLst/>
          </a:prstGeom>
          <a:noFill/>
          <a:ln>
            <a:noFill/>
          </a:ln>
        </p:spPr>
        <p:txBody>
          <a:bodyPr anchorCtr="0" anchor="t" bIns="269600" lIns="539225" spcFirstLastPara="1" rIns="539225" wrap="square" tIns="2696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2"/>
          <p:cNvSpPr txBox="1"/>
          <p:nvPr>
            <p:ph type="ctrTitle"/>
          </p:nvPr>
        </p:nvSpPr>
        <p:spPr>
          <a:xfrm>
            <a:off x="3292475" y="10226675"/>
            <a:ext cx="37306249" cy="7054850"/>
          </a:xfrm>
          <a:prstGeom prst="rect">
            <a:avLst/>
          </a:prstGeom>
          <a:noFill/>
          <a:ln>
            <a:noFill/>
          </a:ln>
        </p:spPr>
        <p:txBody>
          <a:bodyPr anchorCtr="0" anchor="ctr" bIns="235125" lIns="470250" spcFirstLastPara="1" rIns="470250" wrap="square" tIns="23512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2"/>
          <p:cNvSpPr txBox="1"/>
          <p:nvPr>
            <p:ph idx="1" type="subTitle"/>
          </p:nvPr>
        </p:nvSpPr>
        <p:spPr>
          <a:xfrm>
            <a:off x="6583363" y="18653125"/>
            <a:ext cx="30724474" cy="8413750"/>
          </a:xfrm>
          <a:prstGeom prst="rect">
            <a:avLst/>
          </a:prstGeom>
          <a:noFill/>
          <a:ln>
            <a:noFill/>
          </a:ln>
        </p:spPr>
        <p:txBody>
          <a:bodyPr anchorCtr="0" anchor="t" bIns="235125" lIns="470250" spcFirstLastPara="1" rIns="470250" wrap="square" tIns="235125"/>
          <a:lstStyle>
            <a:lvl1pPr lvl="0" algn="ctr">
              <a:spcBef>
                <a:spcPts val="3300"/>
              </a:spcBef>
              <a:spcAft>
                <a:spcPts val="0"/>
              </a:spcAft>
              <a:buClr>
                <a:schemeClr val="dk1"/>
              </a:buClr>
              <a:buSzPts val="16500"/>
              <a:buFont typeface="Arial"/>
              <a:buNone/>
              <a:defRPr/>
            </a:lvl1pPr>
            <a:lvl2pPr lvl="1" algn="ctr">
              <a:spcBef>
                <a:spcPts val="2880"/>
              </a:spcBef>
              <a:spcAft>
                <a:spcPts val="0"/>
              </a:spcAft>
              <a:buClr>
                <a:schemeClr val="dk1"/>
              </a:buClr>
              <a:buSzPts val="14400"/>
              <a:buFont typeface="Arial"/>
              <a:buNone/>
              <a:defRPr/>
            </a:lvl2pPr>
            <a:lvl3pPr lvl="2" algn="ctr">
              <a:spcBef>
                <a:spcPts val="2460"/>
              </a:spcBef>
              <a:spcAft>
                <a:spcPts val="0"/>
              </a:spcAft>
              <a:buClr>
                <a:schemeClr val="dk1"/>
              </a:buClr>
              <a:buSzPts val="12300"/>
              <a:buFont typeface="Arial"/>
              <a:buNone/>
              <a:defRPr/>
            </a:lvl3pPr>
            <a:lvl4pPr lvl="3" algn="ctr">
              <a:spcBef>
                <a:spcPts val="2080"/>
              </a:spcBef>
              <a:spcAft>
                <a:spcPts val="0"/>
              </a:spcAft>
              <a:buClr>
                <a:schemeClr val="dk1"/>
              </a:buClr>
              <a:buSzPts val="10400"/>
              <a:buFont typeface="Arial"/>
              <a:buNone/>
              <a:defRPr/>
            </a:lvl4pPr>
            <a:lvl5pPr lvl="4" algn="ctr">
              <a:spcBef>
                <a:spcPts val="2080"/>
              </a:spcBef>
              <a:spcAft>
                <a:spcPts val="0"/>
              </a:spcAft>
              <a:buClr>
                <a:schemeClr val="dk1"/>
              </a:buClr>
              <a:buSzPts val="10400"/>
              <a:buFont typeface="Arial"/>
              <a:buNone/>
              <a:defRPr/>
            </a:lvl5pPr>
            <a:lvl6pPr lvl="5" algn="ctr">
              <a:spcBef>
                <a:spcPts val="2080"/>
              </a:spcBef>
              <a:spcAft>
                <a:spcPts val="0"/>
              </a:spcAft>
              <a:buClr>
                <a:schemeClr val="dk1"/>
              </a:buClr>
              <a:buSzPts val="10400"/>
              <a:buFont typeface="Arial"/>
              <a:buNone/>
              <a:defRPr/>
            </a:lvl6pPr>
            <a:lvl7pPr lvl="6" algn="ctr">
              <a:spcBef>
                <a:spcPts val="2080"/>
              </a:spcBef>
              <a:spcAft>
                <a:spcPts val="0"/>
              </a:spcAft>
              <a:buClr>
                <a:schemeClr val="dk1"/>
              </a:buClr>
              <a:buSzPts val="10400"/>
              <a:buFont typeface="Arial"/>
              <a:buNone/>
              <a:defRPr/>
            </a:lvl7pPr>
            <a:lvl8pPr lvl="7" algn="ctr">
              <a:spcBef>
                <a:spcPts val="2080"/>
              </a:spcBef>
              <a:spcAft>
                <a:spcPts val="0"/>
              </a:spcAft>
              <a:buClr>
                <a:schemeClr val="dk1"/>
              </a:buClr>
              <a:buSzPts val="10400"/>
              <a:buFont typeface="Arial"/>
              <a:buNone/>
              <a:defRPr/>
            </a:lvl8pPr>
            <a:lvl9pPr lvl="8" algn="ctr">
              <a:spcBef>
                <a:spcPts val="2080"/>
              </a:spcBef>
              <a:spcAft>
                <a:spcPts val="0"/>
              </a:spcAft>
              <a:buClr>
                <a:schemeClr val="dk1"/>
              </a:buClr>
              <a:buSzPts val="10400"/>
              <a:buFont typeface="Arial"/>
              <a:buNone/>
              <a:defRPr/>
            </a:lvl9pPr>
          </a:lstStyle>
          <a:p/>
        </p:txBody>
      </p:sp>
      <p:sp>
        <p:nvSpPr>
          <p:cNvPr id="22" name="Google Shape;22;p2"/>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2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2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2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2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2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2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2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2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2195513" y="1319213"/>
            <a:ext cx="39501763" cy="5486400"/>
          </a:xfrm>
          <a:prstGeom prst="rect">
            <a:avLst/>
          </a:prstGeom>
          <a:noFill/>
          <a:ln>
            <a:noFill/>
          </a:ln>
        </p:spPr>
        <p:txBody>
          <a:bodyPr anchorCtr="0" anchor="ctr" bIns="235125" lIns="470250" spcFirstLastPara="1" rIns="470250" wrap="square" tIns="23512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11"/>
          <p:cNvSpPr txBox="1"/>
          <p:nvPr>
            <p:ph idx="1" type="body"/>
          </p:nvPr>
        </p:nvSpPr>
        <p:spPr>
          <a:xfrm rot="5400000">
            <a:off x="11083925" y="-1206500"/>
            <a:ext cx="21724937" cy="39501763"/>
          </a:xfrm>
          <a:prstGeom prst="rect">
            <a:avLst/>
          </a:prstGeom>
          <a:noFill/>
          <a:ln>
            <a:noFill/>
          </a:ln>
        </p:spPr>
        <p:txBody>
          <a:bodyPr anchorCtr="0" anchor="t" bIns="235125" lIns="470250" spcFirstLastPara="1" rIns="470250" wrap="square" tIns="235125"/>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1"/>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2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2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2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2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2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2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2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2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22716331" y="10425907"/>
            <a:ext cx="28087638" cy="9874250"/>
          </a:xfrm>
          <a:prstGeom prst="rect">
            <a:avLst/>
          </a:prstGeom>
          <a:noFill/>
          <a:ln>
            <a:noFill/>
          </a:ln>
        </p:spPr>
        <p:txBody>
          <a:bodyPr anchorCtr="0" anchor="ctr" bIns="235125" lIns="470250" spcFirstLastPara="1" rIns="470250" wrap="square" tIns="23512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2"/>
          <p:cNvSpPr txBox="1"/>
          <p:nvPr>
            <p:ph idx="1" type="body"/>
          </p:nvPr>
        </p:nvSpPr>
        <p:spPr>
          <a:xfrm rot="5400000">
            <a:off x="2889251" y="625476"/>
            <a:ext cx="28087638" cy="29475111"/>
          </a:xfrm>
          <a:prstGeom prst="rect">
            <a:avLst/>
          </a:prstGeom>
          <a:noFill/>
          <a:ln>
            <a:noFill/>
          </a:ln>
        </p:spPr>
        <p:txBody>
          <a:bodyPr anchorCtr="0" anchor="t" bIns="235125" lIns="470250" spcFirstLastPara="1" rIns="470250" wrap="square" tIns="235125"/>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12"/>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2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2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2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2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2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2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2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2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2195513" y="1319213"/>
            <a:ext cx="39501763" cy="5486400"/>
          </a:xfrm>
          <a:prstGeom prst="rect">
            <a:avLst/>
          </a:prstGeom>
          <a:noFill/>
          <a:ln>
            <a:noFill/>
          </a:ln>
        </p:spPr>
        <p:txBody>
          <a:bodyPr anchorCtr="0" anchor="ctr" bIns="235125" lIns="470250" spcFirstLastPara="1" rIns="470250" wrap="square" tIns="23512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3"/>
          <p:cNvSpPr txBox="1"/>
          <p:nvPr>
            <p:ph idx="1" type="body"/>
          </p:nvPr>
        </p:nvSpPr>
        <p:spPr>
          <a:xfrm>
            <a:off x="2195513" y="7681913"/>
            <a:ext cx="39501763" cy="21724937"/>
          </a:xfrm>
          <a:prstGeom prst="rect">
            <a:avLst/>
          </a:prstGeom>
          <a:noFill/>
          <a:ln>
            <a:noFill/>
          </a:ln>
        </p:spPr>
        <p:txBody>
          <a:bodyPr anchorCtr="0" anchor="t" bIns="235125" lIns="470250" spcFirstLastPara="1" rIns="470250" wrap="square" tIns="235125"/>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3"/>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2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2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2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2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2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2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2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2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3467100" y="21153438"/>
            <a:ext cx="37307839" cy="6537325"/>
          </a:xfrm>
          <a:prstGeom prst="rect">
            <a:avLst/>
          </a:prstGeom>
          <a:noFill/>
          <a:ln>
            <a:noFill/>
          </a:ln>
        </p:spPr>
        <p:txBody>
          <a:bodyPr anchorCtr="0" anchor="t" bIns="235125" lIns="470250" spcFirstLastPara="1" rIns="470250" wrap="square" tIns="235125"/>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4"/>
          <p:cNvSpPr txBox="1"/>
          <p:nvPr>
            <p:ph idx="1" type="body"/>
          </p:nvPr>
        </p:nvSpPr>
        <p:spPr>
          <a:xfrm>
            <a:off x="3467100" y="13952538"/>
            <a:ext cx="37307839" cy="7200900"/>
          </a:xfrm>
          <a:prstGeom prst="rect">
            <a:avLst/>
          </a:prstGeom>
          <a:noFill/>
          <a:ln>
            <a:noFill/>
          </a:ln>
        </p:spPr>
        <p:txBody>
          <a:bodyPr anchorCtr="0" anchor="b" bIns="235125" lIns="470250" spcFirstLastPara="1" rIns="470250" wrap="square" tIns="235125"/>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4" name="Google Shape;34;p4"/>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2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2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2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2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2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2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2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2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5"/>
          <p:cNvSpPr txBox="1"/>
          <p:nvPr>
            <p:ph type="title"/>
          </p:nvPr>
        </p:nvSpPr>
        <p:spPr>
          <a:xfrm>
            <a:off x="2195513" y="1319213"/>
            <a:ext cx="39501763" cy="5486400"/>
          </a:xfrm>
          <a:prstGeom prst="rect">
            <a:avLst/>
          </a:prstGeom>
          <a:noFill/>
          <a:ln>
            <a:noFill/>
          </a:ln>
        </p:spPr>
        <p:txBody>
          <a:bodyPr anchorCtr="0" anchor="ctr" bIns="235125" lIns="470250" spcFirstLastPara="1" rIns="470250" wrap="square" tIns="23512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5"/>
          <p:cNvSpPr txBox="1"/>
          <p:nvPr>
            <p:ph idx="1" type="body"/>
          </p:nvPr>
        </p:nvSpPr>
        <p:spPr>
          <a:xfrm>
            <a:off x="2195513" y="7681913"/>
            <a:ext cx="19673889" cy="21724937"/>
          </a:xfrm>
          <a:prstGeom prst="rect">
            <a:avLst/>
          </a:prstGeom>
          <a:noFill/>
          <a:ln>
            <a:noFill/>
          </a:ln>
        </p:spPr>
        <p:txBody>
          <a:bodyPr anchorCtr="0" anchor="t" bIns="235125" lIns="470250" spcFirstLastPara="1" rIns="470250" wrap="square" tIns="235125"/>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0" name="Google Shape;40;p5"/>
          <p:cNvSpPr txBox="1"/>
          <p:nvPr>
            <p:ph idx="2" type="body"/>
          </p:nvPr>
        </p:nvSpPr>
        <p:spPr>
          <a:xfrm>
            <a:off x="22021800" y="7681913"/>
            <a:ext cx="19675475" cy="21724937"/>
          </a:xfrm>
          <a:prstGeom prst="rect">
            <a:avLst/>
          </a:prstGeom>
          <a:noFill/>
          <a:ln>
            <a:noFill/>
          </a:ln>
        </p:spPr>
        <p:txBody>
          <a:bodyPr anchorCtr="0" anchor="t" bIns="235125" lIns="470250" spcFirstLastPara="1" rIns="470250" wrap="square" tIns="235125"/>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1" name="Google Shape;41;p5"/>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2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2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2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2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2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2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2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2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6"/>
          <p:cNvSpPr txBox="1"/>
          <p:nvPr>
            <p:ph type="title"/>
          </p:nvPr>
        </p:nvSpPr>
        <p:spPr>
          <a:xfrm>
            <a:off x="2193925" y="1317625"/>
            <a:ext cx="39503351" cy="5486400"/>
          </a:xfrm>
          <a:prstGeom prst="rect">
            <a:avLst/>
          </a:prstGeom>
          <a:noFill/>
          <a:ln>
            <a:noFill/>
          </a:ln>
        </p:spPr>
        <p:txBody>
          <a:bodyPr anchorCtr="0" anchor="ctr" bIns="235125" lIns="470250" spcFirstLastPara="1" rIns="470250" wrap="square" tIns="23512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6"/>
          <p:cNvSpPr txBox="1"/>
          <p:nvPr>
            <p:ph idx="1" type="body"/>
          </p:nvPr>
        </p:nvSpPr>
        <p:spPr>
          <a:xfrm>
            <a:off x="2193925" y="7369175"/>
            <a:ext cx="19392900" cy="3070225"/>
          </a:xfrm>
          <a:prstGeom prst="rect">
            <a:avLst/>
          </a:prstGeom>
          <a:noFill/>
          <a:ln>
            <a:noFill/>
          </a:ln>
        </p:spPr>
        <p:txBody>
          <a:bodyPr anchorCtr="0" anchor="b" bIns="235125" lIns="470250" spcFirstLastPara="1" rIns="470250" wrap="square" tIns="235125"/>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7" name="Google Shape;47;p6"/>
          <p:cNvSpPr txBox="1"/>
          <p:nvPr>
            <p:ph idx="2" type="body"/>
          </p:nvPr>
        </p:nvSpPr>
        <p:spPr>
          <a:xfrm>
            <a:off x="2193925" y="10439400"/>
            <a:ext cx="19392900" cy="18965861"/>
          </a:xfrm>
          <a:prstGeom prst="rect">
            <a:avLst/>
          </a:prstGeom>
          <a:noFill/>
          <a:ln>
            <a:noFill/>
          </a:ln>
        </p:spPr>
        <p:txBody>
          <a:bodyPr anchorCtr="0" anchor="t" bIns="235125" lIns="470250" spcFirstLastPara="1" rIns="470250" wrap="square" tIns="235125"/>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8" name="Google Shape;48;p6"/>
          <p:cNvSpPr txBox="1"/>
          <p:nvPr>
            <p:ph idx="3" type="body"/>
          </p:nvPr>
        </p:nvSpPr>
        <p:spPr>
          <a:xfrm>
            <a:off x="22296438" y="7369175"/>
            <a:ext cx="19400838" cy="3070225"/>
          </a:xfrm>
          <a:prstGeom prst="rect">
            <a:avLst/>
          </a:prstGeom>
          <a:noFill/>
          <a:ln>
            <a:noFill/>
          </a:ln>
        </p:spPr>
        <p:txBody>
          <a:bodyPr anchorCtr="0" anchor="b" bIns="235125" lIns="470250" spcFirstLastPara="1" rIns="470250" wrap="square" tIns="235125"/>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9" name="Google Shape;49;p6"/>
          <p:cNvSpPr txBox="1"/>
          <p:nvPr>
            <p:ph idx="4" type="body"/>
          </p:nvPr>
        </p:nvSpPr>
        <p:spPr>
          <a:xfrm>
            <a:off x="22296438" y="10439400"/>
            <a:ext cx="19400838" cy="18965861"/>
          </a:xfrm>
          <a:prstGeom prst="rect">
            <a:avLst/>
          </a:prstGeom>
          <a:noFill/>
          <a:ln>
            <a:noFill/>
          </a:ln>
        </p:spPr>
        <p:txBody>
          <a:bodyPr anchorCtr="0" anchor="t" bIns="235125" lIns="470250" spcFirstLastPara="1" rIns="470250" wrap="square" tIns="235125"/>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0" name="Google Shape;50;p6"/>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2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2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2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2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2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2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2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2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2195513" y="1319213"/>
            <a:ext cx="39501763" cy="5486400"/>
          </a:xfrm>
          <a:prstGeom prst="rect">
            <a:avLst/>
          </a:prstGeom>
          <a:noFill/>
          <a:ln>
            <a:noFill/>
          </a:ln>
        </p:spPr>
        <p:txBody>
          <a:bodyPr anchorCtr="0" anchor="ctr" bIns="235125" lIns="470250" spcFirstLastPara="1" rIns="470250" wrap="square" tIns="23512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7"/>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2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2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2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2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2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2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2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2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8"/>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2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2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2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2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2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2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2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2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2193925" y="1311275"/>
            <a:ext cx="14439900" cy="5576888"/>
          </a:xfrm>
          <a:prstGeom prst="rect">
            <a:avLst/>
          </a:prstGeom>
          <a:noFill/>
          <a:ln>
            <a:noFill/>
          </a:ln>
        </p:spPr>
        <p:txBody>
          <a:bodyPr anchorCtr="0" anchor="b" bIns="235125" lIns="470250" spcFirstLastPara="1" rIns="470250" wrap="square" tIns="235125"/>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9"/>
          <p:cNvSpPr txBox="1"/>
          <p:nvPr>
            <p:ph idx="1" type="body"/>
          </p:nvPr>
        </p:nvSpPr>
        <p:spPr>
          <a:xfrm>
            <a:off x="17160875" y="1311275"/>
            <a:ext cx="24536399" cy="28093989"/>
          </a:xfrm>
          <a:prstGeom prst="rect">
            <a:avLst/>
          </a:prstGeom>
          <a:noFill/>
          <a:ln>
            <a:noFill/>
          </a:ln>
        </p:spPr>
        <p:txBody>
          <a:bodyPr anchorCtr="0" anchor="t" bIns="235125" lIns="470250" spcFirstLastPara="1" rIns="470250" wrap="square" tIns="235125"/>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5" name="Google Shape;65;p9"/>
          <p:cNvSpPr txBox="1"/>
          <p:nvPr>
            <p:ph idx="2" type="body"/>
          </p:nvPr>
        </p:nvSpPr>
        <p:spPr>
          <a:xfrm>
            <a:off x="2193925" y="6888163"/>
            <a:ext cx="14439900" cy="22517100"/>
          </a:xfrm>
          <a:prstGeom prst="rect">
            <a:avLst/>
          </a:prstGeom>
          <a:noFill/>
          <a:ln>
            <a:noFill/>
          </a:ln>
        </p:spPr>
        <p:txBody>
          <a:bodyPr anchorCtr="0" anchor="t" bIns="235125" lIns="470250" spcFirstLastPara="1" rIns="470250" wrap="square" tIns="235125"/>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6" name="Google Shape;66;p9"/>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2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2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2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2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2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2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2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2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8602663" y="23042563"/>
            <a:ext cx="26335038" cy="2720975"/>
          </a:xfrm>
          <a:prstGeom prst="rect">
            <a:avLst/>
          </a:prstGeom>
          <a:noFill/>
          <a:ln>
            <a:noFill/>
          </a:ln>
        </p:spPr>
        <p:txBody>
          <a:bodyPr anchorCtr="0" anchor="b" bIns="235125" lIns="470250" spcFirstLastPara="1" rIns="470250" wrap="square" tIns="235125"/>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0"/>
          <p:cNvSpPr/>
          <p:nvPr>
            <p:ph idx="2" type="pic"/>
          </p:nvPr>
        </p:nvSpPr>
        <p:spPr>
          <a:xfrm>
            <a:off x="8602663" y="2941638"/>
            <a:ext cx="26335038" cy="19750088"/>
          </a:xfrm>
          <a:prstGeom prst="rect">
            <a:avLst/>
          </a:prstGeom>
          <a:noFill/>
          <a:ln>
            <a:noFill/>
          </a:ln>
        </p:spPr>
        <p:txBody>
          <a:bodyPr anchorCtr="0" anchor="t" bIns="235125" lIns="470250" spcFirstLastPara="1" rIns="470250" wrap="square" tIns="2351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2" name="Google Shape;72;p10"/>
          <p:cNvSpPr txBox="1"/>
          <p:nvPr>
            <p:ph idx="1" type="body"/>
          </p:nvPr>
        </p:nvSpPr>
        <p:spPr>
          <a:xfrm>
            <a:off x="8602663" y="25763538"/>
            <a:ext cx="26335038" cy="3862387"/>
          </a:xfrm>
          <a:prstGeom prst="rect">
            <a:avLst/>
          </a:prstGeom>
          <a:noFill/>
          <a:ln>
            <a:noFill/>
          </a:ln>
        </p:spPr>
        <p:txBody>
          <a:bodyPr anchorCtr="0" anchor="t" bIns="235125" lIns="470250" spcFirstLastPara="1" rIns="470250" wrap="square" tIns="235125"/>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73" name="Google Shape;73;p10"/>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b="0" i="0" sz="72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72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72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72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72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72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72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72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7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195513" y="1319213"/>
            <a:ext cx="39501763" cy="5486400"/>
          </a:xfrm>
          <a:prstGeom prst="rect">
            <a:avLst/>
          </a:prstGeom>
          <a:noFill/>
          <a:ln>
            <a:noFill/>
          </a:ln>
        </p:spPr>
        <p:txBody>
          <a:bodyPr anchorCtr="0" anchor="ctr" bIns="235125" lIns="470250" spcFirstLastPara="1" rIns="470250" wrap="square" tIns="235125"/>
          <a:lstStyle>
            <a:lvl1pPr lvl="0"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2195513" y="7681913"/>
            <a:ext cx="39501763" cy="21724937"/>
          </a:xfrm>
          <a:prstGeom prst="rect">
            <a:avLst/>
          </a:prstGeom>
          <a:noFill/>
          <a:ln>
            <a:noFill/>
          </a:ln>
        </p:spPr>
        <p:txBody>
          <a:bodyPr anchorCtr="0" anchor="t" bIns="235125" lIns="470250" spcFirstLastPara="1" rIns="470250" wrap="square" tIns="235125"/>
          <a:lstStyle>
            <a:lvl1pPr indent="-1276350" lvl="0" marL="457200" marR="0" rtl="0" algn="l">
              <a:spcBef>
                <a:spcPts val="3300"/>
              </a:spcBef>
              <a:spcAft>
                <a:spcPts val="0"/>
              </a:spcAft>
              <a:buClr>
                <a:schemeClr val="dk1"/>
              </a:buClr>
              <a:buSzPts val="16500"/>
              <a:buFont typeface="Arial"/>
              <a:buChar char="•"/>
              <a:defRPr b="0" i="0" sz="16500" u="none" cap="none" strike="noStrike">
                <a:solidFill>
                  <a:schemeClr val="dk1"/>
                </a:solidFill>
                <a:latin typeface="Arial"/>
                <a:ea typeface="Arial"/>
                <a:cs typeface="Arial"/>
                <a:sym typeface="Arial"/>
              </a:defRPr>
            </a:lvl1pPr>
            <a:lvl2pPr indent="-1143000" lvl="1" marL="914400" marR="0" rtl="0" algn="l">
              <a:spcBef>
                <a:spcPts val="2880"/>
              </a:spcBef>
              <a:spcAft>
                <a:spcPts val="0"/>
              </a:spcAft>
              <a:buClr>
                <a:schemeClr val="dk1"/>
              </a:buClr>
              <a:buSzPts val="14400"/>
              <a:buFont typeface="Arial"/>
              <a:buChar char="–"/>
              <a:defRPr b="0" i="0" sz="14400" u="none" cap="none" strike="noStrike">
                <a:solidFill>
                  <a:schemeClr val="dk1"/>
                </a:solidFill>
                <a:latin typeface="Arial"/>
                <a:ea typeface="Arial"/>
                <a:cs typeface="Arial"/>
                <a:sym typeface="Arial"/>
              </a:defRPr>
            </a:lvl2pPr>
            <a:lvl3pPr indent="-1009650" lvl="2" marL="1371600" marR="0" rtl="0" algn="l">
              <a:spcBef>
                <a:spcPts val="2460"/>
              </a:spcBef>
              <a:spcAft>
                <a:spcPts val="0"/>
              </a:spcAft>
              <a:buClr>
                <a:schemeClr val="dk1"/>
              </a:buClr>
              <a:buSzPts val="12300"/>
              <a:buFont typeface="Arial"/>
              <a:buChar char="•"/>
              <a:defRPr b="0" i="0" sz="12300" u="none" cap="none" strike="noStrike">
                <a:solidFill>
                  <a:schemeClr val="dk1"/>
                </a:solidFill>
                <a:latin typeface="Arial"/>
                <a:ea typeface="Arial"/>
                <a:cs typeface="Arial"/>
                <a:sym typeface="Arial"/>
              </a:defRPr>
            </a:lvl3pPr>
            <a:lvl4pPr indent="-889000" lvl="3" marL="1828800" marR="0" rtl="0" algn="l">
              <a:spcBef>
                <a:spcPts val="2080"/>
              </a:spcBef>
              <a:spcAft>
                <a:spcPts val="0"/>
              </a:spcAft>
              <a:buClr>
                <a:schemeClr val="dk1"/>
              </a:buClr>
              <a:buSzPts val="10400"/>
              <a:buFont typeface="Arial"/>
              <a:buChar char="–"/>
              <a:defRPr b="0" i="0" sz="10400" u="none" cap="none" strike="noStrike">
                <a:solidFill>
                  <a:schemeClr val="dk1"/>
                </a:solidFill>
                <a:latin typeface="Arial"/>
                <a:ea typeface="Arial"/>
                <a:cs typeface="Arial"/>
                <a:sym typeface="Arial"/>
              </a:defRPr>
            </a:lvl4pPr>
            <a:lvl5pPr indent="-889000" lvl="4" marL="2286000" marR="0" rtl="0" algn="l">
              <a:spcBef>
                <a:spcPts val="2080"/>
              </a:spcBef>
              <a:spcAft>
                <a:spcPts val="0"/>
              </a:spcAft>
              <a:buClr>
                <a:schemeClr val="dk1"/>
              </a:buClr>
              <a:buSzPts val="10400"/>
              <a:buFont typeface="Arial"/>
              <a:buChar char="»"/>
              <a:defRPr b="0" i="0" sz="10400" u="none" cap="none" strike="noStrike">
                <a:solidFill>
                  <a:schemeClr val="dk1"/>
                </a:solidFill>
                <a:latin typeface="Arial"/>
                <a:ea typeface="Arial"/>
                <a:cs typeface="Arial"/>
                <a:sym typeface="Arial"/>
              </a:defRPr>
            </a:lvl5pPr>
            <a:lvl6pPr indent="-889000" lvl="5" marL="2743200" marR="0" rtl="0" algn="l">
              <a:spcBef>
                <a:spcPts val="2080"/>
              </a:spcBef>
              <a:spcAft>
                <a:spcPts val="0"/>
              </a:spcAft>
              <a:buClr>
                <a:schemeClr val="dk1"/>
              </a:buClr>
              <a:buSzPts val="10400"/>
              <a:buFont typeface="Arial"/>
              <a:buChar char="»"/>
              <a:defRPr b="0" i="0" sz="10400" u="none" cap="none" strike="noStrike">
                <a:solidFill>
                  <a:schemeClr val="dk1"/>
                </a:solidFill>
                <a:latin typeface="Arial"/>
                <a:ea typeface="Arial"/>
                <a:cs typeface="Arial"/>
                <a:sym typeface="Arial"/>
              </a:defRPr>
            </a:lvl6pPr>
            <a:lvl7pPr indent="-889000" lvl="6" marL="3200400" marR="0" rtl="0" algn="l">
              <a:spcBef>
                <a:spcPts val="2080"/>
              </a:spcBef>
              <a:spcAft>
                <a:spcPts val="0"/>
              </a:spcAft>
              <a:buClr>
                <a:schemeClr val="dk1"/>
              </a:buClr>
              <a:buSzPts val="10400"/>
              <a:buFont typeface="Arial"/>
              <a:buChar char="»"/>
              <a:defRPr b="0" i="0" sz="10400" u="none" cap="none" strike="noStrike">
                <a:solidFill>
                  <a:schemeClr val="dk1"/>
                </a:solidFill>
                <a:latin typeface="Arial"/>
                <a:ea typeface="Arial"/>
                <a:cs typeface="Arial"/>
                <a:sym typeface="Arial"/>
              </a:defRPr>
            </a:lvl7pPr>
            <a:lvl8pPr indent="-889000" lvl="7" marL="3657600" marR="0" rtl="0" algn="l">
              <a:spcBef>
                <a:spcPts val="2080"/>
              </a:spcBef>
              <a:spcAft>
                <a:spcPts val="0"/>
              </a:spcAft>
              <a:buClr>
                <a:schemeClr val="dk1"/>
              </a:buClr>
              <a:buSzPts val="10400"/>
              <a:buFont typeface="Arial"/>
              <a:buChar char="»"/>
              <a:defRPr b="0" i="0" sz="10400" u="none" cap="none" strike="noStrike">
                <a:solidFill>
                  <a:schemeClr val="dk1"/>
                </a:solidFill>
                <a:latin typeface="Arial"/>
                <a:ea typeface="Arial"/>
                <a:cs typeface="Arial"/>
                <a:sym typeface="Arial"/>
              </a:defRPr>
            </a:lvl8pPr>
            <a:lvl9pPr indent="-889000" lvl="8" marL="4114800" marR="0" rtl="0" algn="l">
              <a:spcBef>
                <a:spcPts val="2080"/>
              </a:spcBef>
              <a:spcAft>
                <a:spcPts val="0"/>
              </a:spcAft>
              <a:buClr>
                <a:schemeClr val="dk1"/>
              </a:buClr>
              <a:buSzPts val="10400"/>
              <a:buFont typeface="Arial"/>
              <a:buChar char="»"/>
              <a:defRPr b="0" i="0" sz="104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lstStyle>
            <a:lvl1pPr lvl="0" marR="0" rtl="0" algn="l">
              <a:spcBef>
                <a:spcPts val="0"/>
              </a:spcBef>
              <a:spcAft>
                <a:spcPts val="0"/>
              </a:spcAft>
              <a:buSzPts val="1400"/>
              <a:buNone/>
              <a:defRPr b="0" i="0" sz="7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0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lstStyle>
            <a:lvl1pPr lvl="0" marR="0" rtl="0" algn="ctr">
              <a:spcBef>
                <a:spcPts val="0"/>
              </a:spcBef>
              <a:spcAft>
                <a:spcPts val="0"/>
              </a:spcAft>
              <a:buSzPts val="1400"/>
              <a:buNone/>
              <a:defRPr b="0" i="0" sz="7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0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rtl="0" algn="r">
              <a:spcBef>
                <a:spcPts val="0"/>
              </a:spcBef>
              <a:spcAft>
                <a:spcPts val="0"/>
              </a:spcAft>
              <a:buNone/>
              <a:defRPr b="0" i="0" sz="72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72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72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72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72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72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72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72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7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rot="-5400000">
            <a:off x="-11506200" y="16459200"/>
            <a:ext cx="14274800" cy="4368800"/>
          </a:xfrm>
          <a:prstGeom prst="rect">
            <a:avLst/>
          </a:prstGeom>
          <a:noFill/>
          <a:ln>
            <a:noFill/>
          </a:ln>
        </p:spPr>
      </p:pic>
      <p:pic>
        <p:nvPicPr>
          <p:cNvPr id="16" name="Google Shape;16;p1"/>
          <p:cNvPicPr preferRelativeResize="0"/>
          <p:nvPr/>
        </p:nvPicPr>
        <p:blipFill rotWithShape="1">
          <a:blip r:embed="rId1">
            <a:alphaModFix/>
          </a:blip>
          <a:srcRect b="0" l="0" r="0" t="0"/>
          <a:stretch/>
        </p:blipFill>
        <p:spPr>
          <a:xfrm rot="5400000">
            <a:off x="41122600" y="16459200"/>
            <a:ext cx="14274800" cy="4368800"/>
          </a:xfrm>
          <a:prstGeom prst="rect">
            <a:avLst/>
          </a:prstGeom>
          <a:noFill/>
          <a:ln>
            <a:noFill/>
          </a:ln>
        </p:spPr>
      </p:pic>
      <p:pic>
        <p:nvPicPr>
          <p:cNvPr id="17" name="Google Shape;17;p1"/>
          <p:cNvPicPr preferRelativeResize="0"/>
          <p:nvPr/>
        </p:nvPicPr>
        <p:blipFill rotWithShape="1">
          <a:blip r:embed="rId2">
            <a:alphaModFix/>
          </a:blip>
          <a:srcRect b="0" l="0" r="0" t="0"/>
          <a:stretch/>
        </p:blipFill>
        <p:spPr>
          <a:xfrm>
            <a:off x="6959600" y="33426400"/>
            <a:ext cx="29972000" cy="1549400"/>
          </a:xfrm>
          <a:prstGeom prst="rect">
            <a:avLst/>
          </a:prstGeom>
          <a:noFill/>
          <a:ln>
            <a:noFill/>
          </a:ln>
        </p:spPr>
      </p:pic>
      <p:sp>
        <p:nvSpPr>
          <p:cNvPr id="18" name="Google Shape;18;p1"/>
          <p:cNvSpPr/>
          <p:nvPr/>
        </p:nvSpPr>
        <p:spPr>
          <a:xfrm>
            <a:off x="6959600" y="33997900"/>
            <a:ext cx="21945600" cy="127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880" u="none" cap="none" strike="noStrike">
                <a:solidFill>
                  <a:srgbClr val="808080"/>
                </a:solidFill>
                <a:latin typeface="Arial"/>
                <a:ea typeface="Arial"/>
                <a:cs typeface="Arial"/>
                <a:sym typeface="Arial"/>
              </a:rPr>
              <a:t>Template ID: melancholymedallion  Size: 48x36</a:t>
            </a:r>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5.png"/><Relationship Id="rId22" Type="http://schemas.openxmlformats.org/officeDocument/2006/relationships/image" Target="../media/image19.png"/><Relationship Id="rId21" Type="http://schemas.openxmlformats.org/officeDocument/2006/relationships/image" Target="../media/image17.png"/><Relationship Id="rId24" Type="http://schemas.openxmlformats.org/officeDocument/2006/relationships/image" Target="../media/image20.png"/><Relationship Id="rId23"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6.png"/><Relationship Id="rId26" Type="http://schemas.openxmlformats.org/officeDocument/2006/relationships/image" Target="../media/image25.png"/><Relationship Id="rId25" Type="http://schemas.openxmlformats.org/officeDocument/2006/relationships/image" Target="../media/image18.png"/><Relationship Id="rId28" Type="http://schemas.openxmlformats.org/officeDocument/2006/relationships/image" Target="../media/image24.png"/><Relationship Id="rId27" Type="http://schemas.openxmlformats.org/officeDocument/2006/relationships/image" Target="../media/image26.png"/><Relationship Id="rId5" Type="http://schemas.openxmlformats.org/officeDocument/2006/relationships/image" Target="../media/image13.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28.png"/><Relationship Id="rId11" Type="http://schemas.openxmlformats.org/officeDocument/2006/relationships/image" Target="../media/image12.png"/><Relationship Id="rId10" Type="http://schemas.openxmlformats.org/officeDocument/2006/relationships/image" Target="../media/image3.png"/><Relationship Id="rId13" Type="http://schemas.openxmlformats.org/officeDocument/2006/relationships/image" Target="../media/image5.png"/><Relationship Id="rId12" Type="http://schemas.openxmlformats.org/officeDocument/2006/relationships/image" Target="../media/image7.png"/><Relationship Id="rId15" Type="http://schemas.openxmlformats.org/officeDocument/2006/relationships/image" Target="../media/image10.png"/><Relationship Id="rId14" Type="http://schemas.openxmlformats.org/officeDocument/2006/relationships/image" Target="../media/image27.png"/><Relationship Id="rId17" Type="http://schemas.openxmlformats.org/officeDocument/2006/relationships/image" Target="../media/image16.png"/><Relationship Id="rId16" Type="http://schemas.openxmlformats.org/officeDocument/2006/relationships/image" Target="../media/image22.png"/><Relationship Id="rId19" Type="http://schemas.openxmlformats.org/officeDocument/2006/relationships/image" Target="../media/image14.png"/><Relationship Id="rId18"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3"/>
          <p:cNvSpPr/>
          <p:nvPr/>
        </p:nvSpPr>
        <p:spPr>
          <a:xfrm>
            <a:off x="609600" y="609599"/>
            <a:ext cx="42672000" cy="6208923"/>
          </a:xfrm>
          <a:prstGeom prst="round2DiagRect">
            <a:avLst>
              <a:gd fmla="val 16667" name="adj1"/>
              <a:gd fmla="val 0" name="adj2"/>
            </a:avLst>
          </a:prstGeom>
          <a:solidFill>
            <a:srgbClr val="B41E1E"/>
          </a:solidFill>
          <a:ln>
            <a:noFill/>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b="1" i="0" sz="4400" u="none" cap="none" strike="noStrike">
              <a:solidFill>
                <a:srgbClr val="FFF3CA"/>
              </a:solidFill>
              <a:latin typeface="Arial"/>
              <a:ea typeface="Arial"/>
              <a:cs typeface="Arial"/>
              <a:sym typeface="Arial"/>
            </a:endParaRPr>
          </a:p>
        </p:txBody>
      </p:sp>
      <p:sp>
        <p:nvSpPr>
          <p:cNvPr id="94" name="Google Shape;94;p13"/>
          <p:cNvSpPr txBox="1"/>
          <p:nvPr/>
        </p:nvSpPr>
        <p:spPr>
          <a:xfrm>
            <a:off x="1371600" y="1254500"/>
            <a:ext cx="41147999" cy="2746935"/>
          </a:xfrm>
          <a:prstGeom prst="rect">
            <a:avLst/>
          </a:prstGeom>
          <a:noFill/>
          <a:ln>
            <a:noFill/>
          </a:ln>
        </p:spPr>
        <p:txBody>
          <a:bodyPr anchorCtr="0" anchor="t" bIns="64000" lIns="128000" spcFirstLastPara="1" rIns="128000" wrap="square" tIns="64000">
            <a:noAutofit/>
          </a:bodyPr>
          <a:lstStyle/>
          <a:p>
            <a:pPr indent="0" lvl="0" marL="0" marR="0" rtl="0" algn="ctr">
              <a:spcBef>
                <a:spcPts val="0"/>
              </a:spcBef>
              <a:spcAft>
                <a:spcPts val="0"/>
              </a:spcAft>
              <a:buClr>
                <a:schemeClr val="lt1"/>
              </a:buClr>
              <a:buSzPts val="8500"/>
              <a:buFont typeface="Quattrocento"/>
              <a:buNone/>
            </a:pPr>
            <a:r>
              <a:rPr b="1" lang="en-US" sz="10000">
                <a:solidFill>
                  <a:schemeClr val="lt1"/>
                </a:solidFill>
                <a:latin typeface="Quattrocento"/>
                <a:ea typeface="Quattrocento"/>
                <a:cs typeface="Quattrocento"/>
                <a:sym typeface="Quattrocento"/>
              </a:rPr>
              <a:t>Salesforce Data Analysis</a:t>
            </a:r>
            <a:endParaRPr sz="10000"/>
          </a:p>
        </p:txBody>
      </p:sp>
      <p:sp>
        <p:nvSpPr>
          <p:cNvPr id="95" name="Google Shape;95;p13"/>
          <p:cNvSpPr txBox="1"/>
          <p:nvPr/>
        </p:nvSpPr>
        <p:spPr>
          <a:xfrm>
            <a:off x="1371600" y="3862513"/>
            <a:ext cx="41148000" cy="2025300"/>
          </a:xfrm>
          <a:prstGeom prst="rect">
            <a:avLst/>
          </a:prstGeom>
          <a:noFill/>
          <a:ln>
            <a:noFill/>
          </a:ln>
        </p:spPr>
        <p:txBody>
          <a:bodyPr anchorCtr="0" anchor="t" bIns="64000" lIns="128000" spcFirstLastPara="1" rIns="128000" wrap="square" tIns="64000">
            <a:noAutofit/>
          </a:bodyPr>
          <a:lstStyle/>
          <a:p>
            <a:pPr indent="0" lvl="0" marL="0" marR="0" rtl="0" algn="ctr">
              <a:spcBef>
                <a:spcPts val="0"/>
              </a:spcBef>
              <a:spcAft>
                <a:spcPts val="0"/>
              </a:spcAft>
              <a:buClr>
                <a:schemeClr val="lt1"/>
              </a:buClr>
              <a:buSzPts val="5600"/>
              <a:buFont typeface="Arial"/>
              <a:buNone/>
            </a:pPr>
            <a:r>
              <a:rPr lang="en-US" sz="5600">
                <a:solidFill>
                  <a:schemeClr val="lt1"/>
                </a:solidFill>
                <a:latin typeface="Quattrocento Sans"/>
                <a:ea typeface="Quattrocento Sans"/>
                <a:cs typeface="Quattrocento Sans"/>
                <a:sym typeface="Quattrocento Sans"/>
              </a:rPr>
              <a:t>Mengqi Fan, Preetham Jagadeeshan, Seyma Yurduseven, Wanruo Li</a:t>
            </a:r>
            <a:endParaRPr sz="5600"/>
          </a:p>
          <a:p>
            <a:pPr indent="0" lvl="0" marL="0" marR="0" rtl="0" algn="ctr">
              <a:spcBef>
                <a:spcPts val="1120"/>
              </a:spcBef>
              <a:spcAft>
                <a:spcPts val="0"/>
              </a:spcAft>
              <a:buClr>
                <a:schemeClr val="lt1"/>
              </a:buClr>
              <a:buSzPts val="5600"/>
              <a:buFont typeface="Arial"/>
              <a:buNone/>
            </a:pPr>
            <a:r>
              <a:rPr lang="en-US" sz="5600">
                <a:solidFill>
                  <a:schemeClr val="lt1"/>
                </a:solidFill>
                <a:latin typeface="Quattrocento Sans"/>
                <a:ea typeface="Quattrocento Sans"/>
                <a:cs typeface="Quattrocento Sans"/>
                <a:sym typeface="Quattrocento Sans"/>
              </a:rPr>
              <a:t>Rensselaer Polytechnic Institute</a:t>
            </a:r>
            <a:endParaRPr/>
          </a:p>
        </p:txBody>
      </p:sp>
      <p:sp>
        <p:nvSpPr>
          <p:cNvPr id="96" name="Google Shape;96;p13"/>
          <p:cNvSpPr/>
          <p:nvPr/>
        </p:nvSpPr>
        <p:spPr>
          <a:xfrm>
            <a:off x="210152" y="15263768"/>
            <a:ext cx="11147100" cy="868200"/>
          </a:xfrm>
          <a:prstGeom prst="round2DiagRect">
            <a:avLst>
              <a:gd fmla="val 30177" name="adj1"/>
              <a:gd fmla="val 0" name="adj2"/>
            </a:avLst>
          </a:prstGeom>
          <a:solidFill>
            <a:srgbClr val="B41E1E"/>
          </a:solidFill>
          <a:ln>
            <a:noFill/>
          </a:ln>
        </p:spPr>
        <p:txBody>
          <a:bodyPr anchorCtr="0" anchor="ctr" bIns="68550" lIns="274300" spcFirstLastPara="1" rIns="274300" wrap="square" tIns="73150">
            <a:noAutofit/>
          </a:bodyPr>
          <a:lstStyle/>
          <a:p>
            <a:pPr indent="0" lvl="0" marL="0" marR="0" rtl="0" algn="ctr">
              <a:spcBef>
                <a:spcPts val="0"/>
              </a:spcBef>
              <a:spcAft>
                <a:spcPts val="0"/>
              </a:spcAft>
              <a:buNone/>
            </a:pPr>
            <a:r>
              <a:rPr b="1" lang="en-US" sz="3600">
                <a:solidFill>
                  <a:schemeClr val="lt1"/>
                </a:solidFill>
                <a:latin typeface="Quattrocento"/>
                <a:ea typeface="Quattrocento"/>
                <a:cs typeface="Quattrocento"/>
                <a:sym typeface="Quattrocento"/>
              </a:rPr>
              <a:t>Tools &amp; Technologies</a:t>
            </a:r>
            <a:endParaRPr/>
          </a:p>
        </p:txBody>
      </p:sp>
      <p:sp>
        <p:nvSpPr>
          <p:cNvPr id="97" name="Google Shape;97;p13"/>
          <p:cNvSpPr/>
          <p:nvPr/>
        </p:nvSpPr>
        <p:spPr>
          <a:xfrm>
            <a:off x="21566000" y="7474625"/>
            <a:ext cx="12148500" cy="868200"/>
          </a:xfrm>
          <a:prstGeom prst="round2DiagRect">
            <a:avLst>
              <a:gd fmla="val 30177" name="adj1"/>
              <a:gd fmla="val 0" name="adj2"/>
            </a:avLst>
          </a:prstGeom>
          <a:solidFill>
            <a:srgbClr val="B41E1E"/>
          </a:solidFill>
          <a:ln>
            <a:noFill/>
          </a:ln>
        </p:spPr>
        <p:txBody>
          <a:bodyPr anchorCtr="0" anchor="ctr" bIns="68550" lIns="274300" spcFirstLastPara="1" rIns="274300" wrap="square" tIns="73150">
            <a:noAutofit/>
          </a:bodyPr>
          <a:lstStyle/>
          <a:p>
            <a:pPr indent="0" lvl="0" marL="0" marR="0" rtl="0" algn="ctr">
              <a:spcBef>
                <a:spcPts val="0"/>
              </a:spcBef>
              <a:spcAft>
                <a:spcPts val="0"/>
              </a:spcAft>
              <a:buNone/>
            </a:pPr>
            <a:r>
              <a:rPr b="1" lang="en-US" sz="3600">
                <a:solidFill>
                  <a:schemeClr val="lt1"/>
                </a:solidFill>
                <a:latin typeface="Quattrocento"/>
                <a:ea typeface="Quattrocento"/>
                <a:cs typeface="Quattrocento"/>
                <a:sym typeface="Quattrocento"/>
              </a:rPr>
              <a:t>Leads Source &amp; Consultants</a:t>
            </a:r>
            <a:endParaRPr/>
          </a:p>
        </p:txBody>
      </p:sp>
      <p:sp>
        <p:nvSpPr>
          <p:cNvPr id="98" name="Google Shape;98;p13"/>
          <p:cNvSpPr/>
          <p:nvPr/>
        </p:nvSpPr>
        <p:spPr>
          <a:xfrm>
            <a:off x="35230438" y="19422400"/>
            <a:ext cx="8002500" cy="873300"/>
          </a:xfrm>
          <a:prstGeom prst="round2DiagRect">
            <a:avLst>
              <a:gd fmla="val 30178" name="adj1"/>
              <a:gd fmla="val 0" name="adj2"/>
            </a:avLst>
          </a:prstGeom>
          <a:solidFill>
            <a:srgbClr val="B41E1E"/>
          </a:solidFill>
          <a:ln>
            <a:noFill/>
          </a:ln>
        </p:spPr>
        <p:txBody>
          <a:bodyPr anchorCtr="0" anchor="ctr" bIns="68550" lIns="274300" spcFirstLastPara="1" rIns="274300" wrap="square" tIns="73150">
            <a:noAutofit/>
          </a:bodyPr>
          <a:lstStyle/>
          <a:p>
            <a:pPr indent="0" lvl="0" marL="0" marR="0" rtl="0" algn="ctr">
              <a:spcBef>
                <a:spcPts val="0"/>
              </a:spcBef>
              <a:spcAft>
                <a:spcPts val="0"/>
              </a:spcAft>
              <a:buNone/>
            </a:pPr>
            <a:r>
              <a:rPr b="1" i="0" lang="en-US" sz="3600" u="none" cap="none" strike="noStrike">
                <a:solidFill>
                  <a:schemeClr val="lt1"/>
                </a:solidFill>
                <a:latin typeface="Quattrocento"/>
                <a:ea typeface="Quattrocento"/>
                <a:cs typeface="Quattrocento"/>
                <a:sym typeface="Quattrocento"/>
              </a:rPr>
              <a:t>Conclusion</a:t>
            </a:r>
            <a:endParaRPr/>
          </a:p>
        </p:txBody>
      </p:sp>
      <p:sp>
        <p:nvSpPr>
          <p:cNvPr id="99" name="Google Shape;99;p13"/>
          <p:cNvSpPr/>
          <p:nvPr/>
        </p:nvSpPr>
        <p:spPr>
          <a:xfrm>
            <a:off x="210150" y="20748351"/>
            <a:ext cx="11147100" cy="868200"/>
          </a:xfrm>
          <a:prstGeom prst="round2DiagRect">
            <a:avLst>
              <a:gd fmla="val 33555" name="adj1"/>
              <a:gd fmla="val 0" name="adj2"/>
            </a:avLst>
          </a:prstGeom>
          <a:solidFill>
            <a:srgbClr val="B41E1E"/>
          </a:solidFill>
          <a:ln>
            <a:noFill/>
          </a:ln>
        </p:spPr>
        <p:txBody>
          <a:bodyPr anchorCtr="0" anchor="ctr" bIns="68550" lIns="274300" spcFirstLastPara="1" rIns="274300" wrap="square" tIns="73150">
            <a:noAutofit/>
          </a:bodyPr>
          <a:lstStyle/>
          <a:p>
            <a:pPr indent="0" lvl="0" marL="0" marR="0" rtl="0" algn="ctr">
              <a:spcBef>
                <a:spcPts val="0"/>
              </a:spcBef>
              <a:spcAft>
                <a:spcPts val="0"/>
              </a:spcAft>
              <a:buNone/>
            </a:pPr>
            <a:r>
              <a:rPr b="1" lang="en-US" sz="3600">
                <a:solidFill>
                  <a:schemeClr val="lt1"/>
                </a:solidFill>
                <a:latin typeface="Quattrocento"/>
                <a:ea typeface="Quattrocento"/>
                <a:cs typeface="Quattrocento"/>
                <a:sym typeface="Quattrocento"/>
              </a:rPr>
              <a:t>Campaigns</a:t>
            </a:r>
            <a:endParaRPr/>
          </a:p>
        </p:txBody>
      </p:sp>
      <p:sp>
        <p:nvSpPr>
          <p:cNvPr id="100" name="Google Shape;100;p13"/>
          <p:cNvSpPr txBox="1"/>
          <p:nvPr/>
        </p:nvSpPr>
        <p:spPr>
          <a:xfrm>
            <a:off x="475574" y="13061691"/>
            <a:ext cx="10219500" cy="1756500"/>
          </a:xfrm>
          <a:prstGeom prst="rect">
            <a:avLst/>
          </a:prstGeom>
          <a:noFill/>
          <a:ln>
            <a:noFill/>
          </a:ln>
        </p:spPr>
        <p:txBody>
          <a:bodyPr anchorCtr="0" anchor="t" bIns="45700" lIns="91400" spcFirstLastPara="1" rIns="91400" wrap="square" tIns="45700">
            <a:noAutofit/>
          </a:bodyPr>
          <a:lstStyle/>
          <a:p>
            <a:pPr indent="0" lvl="0" marL="0" marR="0" rtl="0" algn="just">
              <a:lnSpc>
                <a:spcPct val="110000"/>
              </a:lnSpc>
              <a:spcBef>
                <a:spcPts val="0"/>
              </a:spcBef>
              <a:spcAft>
                <a:spcPts val="0"/>
              </a:spcAft>
              <a:buNone/>
            </a:pPr>
            <a:r>
              <a:rPr b="1" lang="en-US" sz="2400">
                <a:solidFill>
                  <a:schemeClr val="dk1"/>
                </a:solidFill>
                <a:latin typeface="Quattrocento"/>
                <a:ea typeface="Quattrocento"/>
                <a:cs typeface="Quattrocento"/>
                <a:sym typeface="Quattrocento"/>
              </a:rPr>
              <a:t>We are working with the Salesforce data of Auto/mate, to uncover the behavioral patterns of the leads through the sales funnel. Our aim is to help our client make more sales</a:t>
            </a:r>
            <a:endParaRPr b="1" sz="2400">
              <a:solidFill>
                <a:schemeClr val="dk1"/>
              </a:solidFill>
              <a:latin typeface="Quattrocento"/>
              <a:ea typeface="Quattrocento"/>
              <a:cs typeface="Quattrocento"/>
              <a:sym typeface="Quattrocento"/>
            </a:endParaRPr>
          </a:p>
          <a:p>
            <a:pPr indent="0" lvl="0" marL="0" marR="0" rtl="0" algn="just">
              <a:lnSpc>
                <a:spcPct val="110000"/>
              </a:lnSpc>
              <a:spcBef>
                <a:spcPts val="0"/>
              </a:spcBef>
              <a:spcAft>
                <a:spcPts val="0"/>
              </a:spcAft>
              <a:buNone/>
            </a:pPr>
            <a:r>
              <a:t/>
            </a:r>
            <a:endParaRPr b="1" sz="3600">
              <a:solidFill>
                <a:schemeClr val="dk1"/>
              </a:solidFill>
              <a:latin typeface="Quattrocento"/>
              <a:ea typeface="Quattrocento"/>
              <a:cs typeface="Quattrocento"/>
              <a:sym typeface="Quattrocento"/>
            </a:endParaRPr>
          </a:p>
        </p:txBody>
      </p:sp>
      <p:sp>
        <p:nvSpPr>
          <p:cNvPr id="101" name="Google Shape;101;p13"/>
          <p:cNvSpPr txBox="1"/>
          <p:nvPr/>
        </p:nvSpPr>
        <p:spPr>
          <a:xfrm>
            <a:off x="210152" y="19729337"/>
            <a:ext cx="11147100" cy="45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Quattrocento"/>
                <a:ea typeface="Quattrocento"/>
                <a:cs typeface="Quattrocento"/>
                <a:sym typeface="Quattrocento"/>
              </a:rPr>
              <a:t>Multiple models and tools were used in different stages of the project</a:t>
            </a:r>
            <a:endParaRPr b="1" sz="2400">
              <a:solidFill>
                <a:schemeClr val="dk1"/>
              </a:solidFill>
              <a:latin typeface="Quattrocento"/>
              <a:ea typeface="Quattrocento"/>
              <a:cs typeface="Quattrocento"/>
              <a:sym typeface="Quattrocento"/>
            </a:endParaRPr>
          </a:p>
          <a:p>
            <a:pPr indent="0" lvl="0" marL="0" marR="0" rtl="0" algn="l">
              <a:spcBef>
                <a:spcPts val="0"/>
              </a:spcBef>
              <a:spcAft>
                <a:spcPts val="0"/>
              </a:spcAft>
              <a:buNone/>
            </a:pPr>
            <a:r>
              <a:t/>
            </a:r>
            <a:endParaRPr b="1" sz="3600">
              <a:solidFill>
                <a:schemeClr val="dk1"/>
              </a:solidFill>
              <a:latin typeface="Quattrocento"/>
              <a:ea typeface="Quattrocento"/>
              <a:cs typeface="Quattrocento"/>
              <a:sym typeface="Quattrocento"/>
            </a:endParaRPr>
          </a:p>
        </p:txBody>
      </p:sp>
      <p:sp>
        <p:nvSpPr>
          <p:cNvPr id="102" name="Google Shape;102;p13"/>
          <p:cNvSpPr txBox="1"/>
          <p:nvPr/>
        </p:nvSpPr>
        <p:spPr>
          <a:xfrm>
            <a:off x="12409163" y="12890400"/>
            <a:ext cx="7749600" cy="87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Quattrocento"/>
                <a:ea typeface="Quattrocento"/>
                <a:cs typeface="Quattrocento"/>
                <a:sym typeface="Quattrocento"/>
              </a:rPr>
              <a:t>Salesforce Data from January 2016 to December 2018 was used </a:t>
            </a:r>
            <a:endParaRPr b="1" sz="2400">
              <a:solidFill>
                <a:schemeClr val="dk1"/>
              </a:solidFill>
              <a:latin typeface="Quattrocento"/>
              <a:ea typeface="Quattrocento"/>
              <a:cs typeface="Quattrocento"/>
              <a:sym typeface="Quattrocento"/>
            </a:endParaRPr>
          </a:p>
          <a:p>
            <a:pPr indent="0" lvl="0" marL="0" marR="0" rtl="0" algn="l">
              <a:spcBef>
                <a:spcPts val="0"/>
              </a:spcBef>
              <a:spcAft>
                <a:spcPts val="0"/>
              </a:spcAft>
              <a:buNone/>
            </a:pPr>
            <a:r>
              <a:t/>
            </a:r>
            <a:endParaRPr b="1" sz="3600">
              <a:solidFill>
                <a:schemeClr val="dk1"/>
              </a:solidFill>
              <a:latin typeface="Quattrocento"/>
              <a:ea typeface="Quattrocento"/>
              <a:cs typeface="Quattrocento"/>
              <a:sym typeface="Quattrocento"/>
            </a:endParaRPr>
          </a:p>
        </p:txBody>
      </p:sp>
      <p:sp>
        <p:nvSpPr>
          <p:cNvPr id="103" name="Google Shape;103;p13"/>
          <p:cNvSpPr txBox="1"/>
          <p:nvPr/>
        </p:nvSpPr>
        <p:spPr>
          <a:xfrm>
            <a:off x="12509213" y="21708472"/>
            <a:ext cx="8002500" cy="1128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Quattrocento Sans"/>
                <a:ea typeface="Quattrocento Sans"/>
                <a:cs typeface="Quattrocento Sans"/>
                <a:sym typeface="Quattrocento Sans"/>
              </a:rPr>
              <a:t>The amplitude of deals won has the same seasonal pattern in the past 3 years with high volume of sales in the first quarter of every year</a:t>
            </a:r>
            <a:endParaRPr b="1" sz="24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pic>
        <p:nvPicPr>
          <p:cNvPr id="104" name="Google Shape;104;p13"/>
          <p:cNvPicPr preferRelativeResize="0"/>
          <p:nvPr/>
        </p:nvPicPr>
        <p:blipFill>
          <a:blip r:embed="rId3">
            <a:alphaModFix/>
          </a:blip>
          <a:stretch>
            <a:fillRect/>
          </a:stretch>
        </p:blipFill>
        <p:spPr>
          <a:xfrm>
            <a:off x="3655974" y="709893"/>
            <a:ext cx="5357446" cy="6008350"/>
          </a:xfrm>
          <a:prstGeom prst="rect">
            <a:avLst/>
          </a:prstGeom>
          <a:noFill/>
          <a:ln>
            <a:noFill/>
          </a:ln>
        </p:spPr>
      </p:pic>
      <p:pic>
        <p:nvPicPr>
          <p:cNvPr id="105" name="Google Shape;105;p13"/>
          <p:cNvPicPr preferRelativeResize="0"/>
          <p:nvPr/>
        </p:nvPicPr>
        <p:blipFill>
          <a:blip r:embed="rId4">
            <a:alphaModFix/>
          </a:blip>
          <a:stretch>
            <a:fillRect/>
          </a:stretch>
        </p:blipFill>
        <p:spPr>
          <a:xfrm>
            <a:off x="33680400" y="1972463"/>
            <a:ext cx="8325625" cy="3483225"/>
          </a:xfrm>
          <a:prstGeom prst="rect">
            <a:avLst/>
          </a:prstGeom>
          <a:noFill/>
          <a:ln>
            <a:noFill/>
          </a:ln>
        </p:spPr>
      </p:pic>
      <p:pic>
        <p:nvPicPr>
          <p:cNvPr id="106" name="Google Shape;106;p13"/>
          <p:cNvPicPr preferRelativeResize="0"/>
          <p:nvPr/>
        </p:nvPicPr>
        <p:blipFill>
          <a:blip r:embed="rId5">
            <a:alphaModFix/>
          </a:blip>
          <a:stretch>
            <a:fillRect/>
          </a:stretch>
        </p:blipFill>
        <p:spPr>
          <a:xfrm>
            <a:off x="673932" y="8774938"/>
            <a:ext cx="10219569" cy="4011782"/>
          </a:xfrm>
          <a:prstGeom prst="rect">
            <a:avLst/>
          </a:prstGeom>
          <a:noFill/>
          <a:ln>
            <a:noFill/>
          </a:ln>
        </p:spPr>
      </p:pic>
      <p:sp>
        <p:nvSpPr>
          <p:cNvPr id="107" name="Google Shape;107;p13"/>
          <p:cNvSpPr/>
          <p:nvPr/>
        </p:nvSpPr>
        <p:spPr>
          <a:xfrm>
            <a:off x="673970" y="7362638"/>
            <a:ext cx="10219500" cy="868200"/>
          </a:xfrm>
          <a:prstGeom prst="round2DiagRect">
            <a:avLst>
              <a:gd fmla="val 30177" name="adj1"/>
              <a:gd fmla="val 0" name="adj2"/>
            </a:avLst>
          </a:prstGeom>
          <a:solidFill>
            <a:srgbClr val="B41E1E"/>
          </a:solidFill>
          <a:ln>
            <a:noFill/>
          </a:ln>
        </p:spPr>
        <p:txBody>
          <a:bodyPr anchorCtr="0" anchor="ctr" bIns="68550" lIns="274300" spcFirstLastPara="1" rIns="274300" wrap="square" tIns="73150">
            <a:noAutofit/>
          </a:bodyPr>
          <a:lstStyle/>
          <a:p>
            <a:pPr indent="0" lvl="0" marL="0" marR="0" rtl="0" algn="ctr">
              <a:spcBef>
                <a:spcPts val="0"/>
              </a:spcBef>
              <a:spcAft>
                <a:spcPts val="0"/>
              </a:spcAft>
              <a:buNone/>
            </a:pPr>
            <a:r>
              <a:rPr b="1" lang="en-US" sz="3600">
                <a:solidFill>
                  <a:schemeClr val="lt1"/>
                </a:solidFill>
                <a:latin typeface="Quattrocento"/>
                <a:ea typeface="Quattrocento"/>
                <a:cs typeface="Quattrocento"/>
                <a:sym typeface="Quattrocento"/>
              </a:rPr>
              <a:t>Project Description</a:t>
            </a:r>
            <a:endParaRPr b="1" sz="3600">
              <a:solidFill>
                <a:schemeClr val="lt1"/>
              </a:solidFill>
              <a:latin typeface="Quattrocento"/>
              <a:ea typeface="Quattrocento"/>
              <a:cs typeface="Quattrocento"/>
              <a:sym typeface="Quattrocento"/>
            </a:endParaRPr>
          </a:p>
        </p:txBody>
      </p:sp>
      <p:sp>
        <p:nvSpPr>
          <p:cNvPr id="108" name="Google Shape;108;p13"/>
          <p:cNvSpPr txBox="1"/>
          <p:nvPr/>
        </p:nvSpPr>
        <p:spPr>
          <a:xfrm>
            <a:off x="1020785" y="16520661"/>
            <a:ext cx="4344600" cy="3212100"/>
          </a:xfrm>
          <a:prstGeom prst="rect">
            <a:avLst/>
          </a:prstGeom>
          <a:solidFill>
            <a:srgbClr val="EFEFEF"/>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300"/>
          </a:p>
        </p:txBody>
      </p:sp>
      <p:pic>
        <p:nvPicPr>
          <p:cNvPr id="109" name="Google Shape;109;p13"/>
          <p:cNvPicPr preferRelativeResize="0"/>
          <p:nvPr/>
        </p:nvPicPr>
        <p:blipFill>
          <a:blip r:embed="rId6">
            <a:alphaModFix/>
          </a:blip>
          <a:stretch>
            <a:fillRect/>
          </a:stretch>
        </p:blipFill>
        <p:spPr>
          <a:xfrm>
            <a:off x="1347983" y="16819394"/>
            <a:ext cx="2174510" cy="516300"/>
          </a:xfrm>
          <a:prstGeom prst="rect">
            <a:avLst/>
          </a:prstGeom>
          <a:noFill/>
          <a:ln>
            <a:noFill/>
          </a:ln>
        </p:spPr>
      </p:pic>
      <p:pic>
        <p:nvPicPr>
          <p:cNvPr id="110" name="Google Shape;110;p13"/>
          <p:cNvPicPr preferRelativeResize="0"/>
          <p:nvPr/>
        </p:nvPicPr>
        <p:blipFill>
          <a:blip r:embed="rId7">
            <a:alphaModFix/>
          </a:blip>
          <a:stretch>
            <a:fillRect/>
          </a:stretch>
        </p:blipFill>
        <p:spPr>
          <a:xfrm>
            <a:off x="3913317" y="16828329"/>
            <a:ext cx="1120710" cy="694361"/>
          </a:xfrm>
          <a:prstGeom prst="rect">
            <a:avLst/>
          </a:prstGeom>
          <a:noFill/>
          <a:ln>
            <a:noFill/>
          </a:ln>
        </p:spPr>
      </p:pic>
      <p:pic>
        <p:nvPicPr>
          <p:cNvPr id="111" name="Google Shape;111;p13"/>
          <p:cNvPicPr preferRelativeResize="0"/>
          <p:nvPr/>
        </p:nvPicPr>
        <p:blipFill>
          <a:blip r:embed="rId8">
            <a:alphaModFix/>
          </a:blip>
          <a:stretch>
            <a:fillRect/>
          </a:stretch>
        </p:blipFill>
        <p:spPr>
          <a:xfrm>
            <a:off x="1074987" y="16889789"/>
            <a:ext cx="2003978" cy="1602070"/>
          </a:xfrm>
          <a:prstGeom prst="rect">
            <a:avLst/>
          </a:prstGeom>
          <a:noFill/>
          <a:ln>
            <a:noFill/>
          </a:ln>
        </p:spPr>
      </p:pic>
      <p:pic>
        <p:nvPicPr>
          <p:cNvPr id="112" name="Google Shape;112;p13"/>
          <p:cNvPicPr preferRelativeResize="0"/>
          <p:nvPr/>
        </p:nvPicPr>
        <p:blipFill>
          <a:blip r:embed="rId9">
            <a:alphaModFix/>
          </a:blip>
          <a:stretch>
            <a:fillRect/>
          </a:stretch>
        </p:blipFill>
        <p:spPr>
          <a:xfrm>
            <a:off x="2158553" y="19013750"/>
            <a:ext cx="3105277" cy="516299"/>
          </a:xfrm>
          <a:prstGeom prst="rect">
            <a:avLst/>
          </a:prstGeom>
          <a:noFill/>
          <a:ln>
            <a:noFill/>
          </a:ln>
        </p:spPr>
      </p:pic>
      <p:pic>
        <p:nvPicPr>
          <p:cNvPr id="113" name="Google Shape;113;p13"/>
          <p:cNvPicPr preferRelativeResize="0"/>
          <p:nvPr/>
        </p:nvPicPr>
        <p:blipFill>
          <a:blip r:embed="rId10">
            <a:alphaModFix/>
          </a:blip>
          <a:stretch>
            <a:fillRect/>
          </a:stretch>
        </p:blipFill>
        <p:spPr>
          <a:xfrm>
            <a:off x="1168191" y="18491851"/>
            <a:ext cx="934919" cy="733821"/>
          </a:xfrm>
          <a:prstGeom prst="rect">
            <a:avLst/>
          </a:prstGeom>
          <a:noFill/>
          <a:ln>
            <a:noFill/>
          </a:ln>
        </p:spPr>
      </p:pic>
      <p:sp>
        <p:nvSpPr>
          <p:cNvPr id="114" name="Google Shape;114;p13"/>
          <p:cNvSpPr txBox="1"/>
          <p:nvPr/>
        </p:nvSpPr>
        <p:spPr>
          <a:xfrm>
            <a:off x="5805094" y="16520661"/>
            <a:ext cx="4344600" cy="3212100"/>
          </a:xfrm>
          <a:prstGeom prst="rect">
            <a:avLst/>
          </a:prstGeom>
          <a:solidFill>
            <a:srgbClr val="EFEFEF"/>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u="sng"/>
              <a:t>Models and techniques:</a:t>
            </a:r>
            <a:endParaRPr b="1" u="sng"/>
          </a:p>
          <a:p>
            <a:pPr indent="0" lvl="0" marL="0" rtl="0" algn="just">
              <a:spcBef>
                <a:spcPts val="0"/>
              </a:spcBef>
              <a:spcAft>
                <a:spcPts val="0"/>
              </a:spcAft>
              <a:buNone/>
            </a:pPr>
            <a:r>
              <a:t/>
            </a:r>
            <a:endParaRPr sz="1300"/>
          </a:p>
          <a:p>
            <a:pPr indent="-311150" lvl="0" marL="457200" rtl="0" algn="just">
              <a:spcBef>
                <a:spcPts val="0"/>
              </a:spcBef>
              <a:spcAft>
                <a:spcPts val="0"/>
              </a:spcAft>
              <a:buSzPts val="1300"/>
              <a:buAutoNum type="arabicPeriod"/>
            </a:pPr>
            <a:r>
              <a:rPr lang="en-US" sz="1300"/>
              <a:t>Time series analysis</a:t>
            </a:r>
            <a:endParaRPr sz="1300"/>
          </a:p>
          <a:p>
            <a:pPr indent="-311150" lvl="0" marL="457200" rtl="0" algn="just">
              <a:spcBef>
                <a:spcPts val="0"/>
              </a:spcBef>
              <a:spcAft>
                <a:spcPts val="0"/>
              </a:spcAft>
              <a:buSzPts val="1300"/>
              <a:buAutoNum type="arabicPeriod"/>
            </a:pPr>
            <a:r>
              <a:rPr lang="en-US" sz="1300"/>
              <a:t>Logistic regression</a:t>
            </a:r>
            <a:endParaRPr sz="1300"/>
          </a:p>
          <a:p>
            <a:pPr indent="-311150" lvl="0" marL="457200" rtl="0" algn="just">
              <a:spcBef>
                <a:spcPts val="0"/>
              </a:spcBef>
              <a:spcAft>
                <a:spcPts val="0"/>
              </a:spcAft>
              <a:buSzPts val="1300"/>
              <a:buAutoNum type="arabicPeriod"/>
            </a:pPr>
            <a:r>
              <a:rPr lang="en-US" sz="1300"/>
              <a:t>Decision trees</a:t>
            </a:r>
            <a:endParaRPr sz="1300"/>
          </a:p>
          <a:p>
            <a:pPr indent="-311150" lvl="0" marL="457200" rtl="0" algn="just">
              <a:spcBef>
                <a:spcPts val="0"/>
              </a:spcBef>
              <a:spcAft>
                <a:spcPts val="0"/>
              </a:spcAft>
              <a:buSzPts val="1300"/>
              <a:buAutoNum type="arabicPeriod"/>
            </a:pPr>
            <a:r>
              <a:rPr lang="en-US" sz="1300"/>
              <a:t>Random forest algorithm</a:t>
            </a:r>
            <a:endParaRPr sz="1300"/>
          </a:p>
          <a:p>
            <a:pPr indent="0" lvl="0" marL="0" rtl="0" algn="just">
              <a:spcBef>
                <a:spcPts val="0"/>
              </a:spcBef>
              <a:spcAft>
                <a:spcPts val="0"/>
              </a:spcAft>
              <a:buNone/>
            </a:pPr>
            <a:r>
              <a:t/>
            </a:r>
            <a:endParaRPr sz="1300"/>
          </a:p>
          <a:p>
            <a:pPr indent="0" lvl="0" marL="0" rtl="0" algn="just">
              <a:spcBef>
                <a:spcPts val="0"/>
              </a:spcBef>
              <a:spcAft>
                <a:spcPts val="0"/>
              </a:spcAft>
              <a:buNone/>
            </a:pPr>
            <a:r>
              <a:t/>
            </a:r>
            <a:endParaRPr sz="1300"/>
          </a:p>
        </p:txBody>
      </p:sp>
      <p:pic>
        <p:nvPicPr>
          <p:cNvPr id="115" name="Google Shape;115;p13"/>
          <p:cNvPicPr preferRelativeResize="0"/>
          <p:nvPr/>
        </p:nvPicPr>
        <p:blipFill>
          <a:blip r:embed="rId11">
            <a:alphaModFix/>
          </a:blip>
          <a:stretch>
            <a:fillRect/>
          </a:stretch>
        </p:blipFill>
        <p:spPr>
          <a:xfrm>
            <a:off x="7975421" y="17981339"/>
            <a:ext cx="2174511" cy="1754851"/>
          </a:xfrm>
          <a:prstGeom prst="rect">
            <a:avLst/>
          </a:prstGeom>
          <a:noFill/>
          <a:ln>
            <a:noFill/>
          </a:ln>
        </p:spPr>
      </p:pic>
      <p:pic>
        <p:nvPicPr>
          <p:cNvPr id="116" name="Google Shape;116;p13"/>
          <p:cNvPicPr preferRelativeResize="0"/>
          <p:nvPr/>
        </p:nvPicPr>
        <p:blipFill>
          <a:blip r:embed="rId12">
            <a:alphaModFix/>
          </a:blip>
          <a:stretch>
            <a:fillRect/>
          </a:stretch>
        </p:blipFill>
        <p:spPr>
          <a:xfrm>
            <a:off x="5866458" y="18057724"/>
            <a:ext cx="2003974" cy="1602073"/>
          </a:xfrm>
          <a:prstGeom prst="rect">
            <a:avLst/>
          </a:prstGeom>
          <a:noFill/>
          <a:ln>
            <a:noFill/>
          </a:ln>
        </p:spPr>
      </p:pic>
      <p:pic>
        <p:nvPicPr>
          <p:cNvPr id="117" name="Google Shape;117;p13"/>
          <p:cNvPicPr preferRelativeResize="0"/>
          <p:nvPr/>
        </p:nvPicPr>
        <p:blipFill>
          <a:blip r:embed="rId13">
            <a:alphaModFix/>
          </a:blip>
          <a:stretch>
            <a:fillRect/>
          </a:stretch>
        </p:blipFill>
        <p:spPr>
          <a:xfrm>
            <a:off x="2952114" y="17790759"/>
            <a:ext cx="2003975" cy="1121442"/>
          </a:xfrm>
          <a:prstGeom prst="rect">
            <a:avLst/>
          </a:prstGeom>
          <a:noFill/>
          <a:ln>
            <a:noFill/>
          </a:ln>
        </p:spPr>
      </p:pic>
      <p:sp>
        <p:nvSpPr>
          <p:cNvPr id="118" name="Google Shape;118;p13"/>
          <p:cNvSpPr/>
          <p:nvPr/>
        </p:nvSpPr>
        <p:spPr>
          <a:xfrm>
            <a:off x="12121175" y="7397749"/>
            <a:ext cx="8325600" cy="868200"/>
          </a:xfrm>
          <a:prstGeom prst="round2DiagRect">
            <a:avLst>
              <a:gd fmla="val 30177" name="adj1"/>
              <a:gd fmla="val 0" name="adj2"/>
            </a:avLst>
          </a:prstGeom>
          <a:solidFill>
            <a:srgbClr val="B41E1E"/>
          </a:solidFill>
          <a:ln>
            <a:noFill/>
          </a:ln>
        </p:spPr>
        <p:txBody>
          <a:bodyPr anchorCtr="0" anchor="ctr" bIns="68550" lIns="274300" spcFirstLastPara="1" rIns="274300" wrap="square" tIns="73150">
            <a:noAutofit/>
          </a:bodyPr>
          <a:lstStyle/>
          <a:p>
            <a:pPr indent="0" lvl="0" marL="0" marR="0" rtl="0" algn="ctr">
              <a:spcBef>
                <a:spcPts val="0"/>
              </a:spcBef>
              <a:spcAft>
                <a:spcPts val="0"/>
              </a:spcAft>
              <a:buNone/>
            </a:pPr>
            <a:r>
              <a:rPr b="1" lang="en-US" sz="3600">
                <a:solidFill>
                  <a:schemeClr val="lt1"/>
                </a:solidFill>
                <a:latin typeface="Quattrocento"/>
                <a:ea typeface="Quattrocento"/>
                <a:cs typeface="Quattrocento"/>
                <a:sym typeface="Quattrocento"/>
              </a:rPr>
              <a:t>Time Series Analysis</a:t>
            </a:r>
            <a:endParaRPr b="1" sz="3600">
              <a:solidFill>
                <a:schemeClr val="lt1"/>
              </a:solidFill>
              <a:latin typeface="Quattrocento"/>
              <a:ea typeface="Quattrocento"/>
              <a:cs typeface="Quattrocento"/>
              <a:sym typeface="Quattrocento"/>
            </a:endParaRPr>
          </a:p>
        </p:txBody>
      </p:sp>
      <p:pic>
        <p:nvPicPr>
          <p:cNvPr id="119" name="Google Shape;119;p13"/>
          <p:cNvPicPr preferRelativeResize="0"/>
          <p:nvPr/>
        </p:nvPicPr>
        <p:blipFill>
          <a:blip r:embed="rId14">
            <a:alphaModFix/>
          </a:blip>
          <a:stretch>
            <a:fillRect/>
          </a:stretch>
        </p:blipFill>
        <p:spPr>
          <a:xfrm>
            <a:off x="12409163" y="8845185"/>
            <a:ext cx="8002499" cy="3800699"/>
          </a:xfrm>
          <a:prstGeom prst="rect">
            <a:avLst/>
          </a:prstGeom>
          <a:noFill/>
          <a:ln>
            <a:noFill/>
          </a:ln>
        </p:spPr>
      </p:pic>
      <p:sp>
        <p:nvSpPr>
          <p:cNvPr id="120" name="Google Shape;120;p13"/>
          <p:cNvSpPr/>
          <p:nvPr/>
        </p:nvSpPr>
        <p:spPr>
          <a:xfrm>
            <a:off x="35034821" y="7474625"/>
            <a:ext cx="7749600" cy="873300"/>
          </a:xfrm>
          <a:prstGeom prst="round2DiagRect">
            <a:avLst>
              <a:gd fmla="val 30177" name="adj1"/>
              <a:gd fmla="val 0" name="adj2"/>
            </a:avLst>
          </a:prstGeom>
          <a:solidFill>
            <a:srgbClr val="B41E1E"/>
          </a:solidFill>
          <a:ln>
            <a:noFill/>
          </a:ln>
        </p:spPr>
        <p:txBody>
          <a:bodyPr anchorCtr="0" anchor="ctr" bIns="68550" lIns="274300" spcFirstLastPara="1" rIns="274300" wrap="square" tIns="73150">
            <a:noAutofit/>
          </a:bodyPr>
          <a:lstStyle/>
          <a:p>
            <a:pPr indent="0" lvl="0" marL="0" marR="0" rtl="0" algn="ctr">
              <a:spcBef>
                <a:spcPts val="0"/>
              </a:spcBef>
              <a:spcAft>
                <a:spcPts val="0"/>
              </a:spcAft>
              <a:buNone/>
            </a:pPr>
            <a:r>
              <a:rPr b="1" lang="en-US" sz="3600">
                <a:solidFill>
                  <a:schemeClr val="lt1"/>
                </a:solidFill>
                <a:latin typeface="Quattrocento"/>
                <a:ea typeface="Quattrocento"/>
                <a:cs typeface="Quattrocento"/>
                <a:sym typeface="Quattrocento"/>
              </a:rPr>
              <a:t>Employee Performance Analysis</a:t>
            </a:r>
            <a:endParaRPr b="1" sz="3600">
              <a:solidFill>
                <a:schemeClr val="lt1"/>
              </a:solidFill>
              <a:latin typeface="Quattrocento"/>
              <a:ea typeface="Quattrocento"/>
              <a:cs typeface="Quattrocento"/>
              <a:sym typeface="Quattrocento"/>
            </a:endParaRPr>
          </a:p>
        </p:txBody>
      </p:sp>
      <p:sp>
        <p:nvSpPr>
          <p:cNvPr id="121" name="Google Shape;121;p13"/>
          <p:cNvSpPr txBox="1"/>
          <p:nvPr/>
        </p:nvSpPr>
        <p:spPr>
          <a:xfrm>
            <a:off x="12425963" y="16884975"/>
            <a:ext cx="8002500" cy="1374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Quattrocento"/>
                <a:ea typeface="Quattrocento"/>
                <a:cs typeface="Quattrocento"/>
                <a:sym typeface="Quattrocento"/>
              </a:rPr>
              <a:t>The magnitude of deals on had been stagnant from Jan 2017 - December 2018. However, rate of successful deals started increasing from last quarter of 2017</a:t>
            </a:r>
            <a:endParaRPr sz="24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pic>
        <p:nvPicPr>
          <p:cNvPr id="122" name="Google Shape;122;p13"/>
          <p:cNvPicPr preferRelativeResize="0"/>
          <p:nvPr/>
        </p:nvPicPr>
        <p:blipFill>
          <a:blip r:embed="rId15">
            <a:alphaModFix/>
          </a:blip>
          <a:stretch>
            <a:fillRect/>
          </a:stretch>
        </p:blipFill>
        <p:spPr>
          <a:xfrm>
            <a:off x="35213775" y="9105775"/>
            <a:ext cx="7238579" cy="3483225"/>
          </a:xfrm>
          <a:prstGeom prst="rect">
            <a:avLst/>
          </a:prstGeom>
          <a:noFill/>
          <a:ln>
            <a:noFill/>
          </a:ln>
        </p:spPr>
      </p:pic>
      <p:sp>
        <p:nvSpPr>
          <p:cNvPr id="123" name="Google Shape;123;p13"/>
          <p:cNvSpPr txBox="1"/>
          <p:nvPr/>
        </p:nvSpPr>
        <p:spPr>
          <a:xfrm>
            <a:off x="35034825" y="8437700"/>
            <a:ext cx="80025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Below</a:t>
            </a:r>
            <a:r>
              <a:rPr lang="en-US" sz="2200"/>
              <a:t> graph shows the fastest 10 employees in closing deals.</a:t>
            </a:r>
            <a:endParaRPr sz="2200"/>
          </a:p>
        </p:txBody>
      </p:sp>
      <p:pic>
        <p:nvPicPr>
          <p:cNvPr id="124" name="Google Shape;124;p13"/>
          <p:cNvPicPr preferRelativeResize="0"/>
          <p:nvPr/>
        </p:nvPicPr>
        <p:blipFill>
          <a:blip r:embed="rId16">
            <a:alphaModFix/>
          </a:blip>
          <a:stretch>
            <a:fillRect/>
          </a:stretch>
        </p:blipFill>
        <p:spPr>
          <a:xfrm>
            <a:off x="12409162" y="18423824"/>
            <a:ext cx="8002500" cy="3275695"/>
          </a:xfrm>
          <a:prstGeom prst="rect">
            <a:avLst/>
          </a:prstGeom>
          <a:noFill/>
          <a:ln>
            <a:noFill/>
          </a:ln>
        </p:spPr>
      </p:pic>
      <p:pic>
        <p:nvPicPr>
          <p:cNvPr id="125" name="Google Shape;125;p13"/>
          <p:cNvPicPr preferRelativeResize="0"/>
          <p:nvPr/>
        </p:nvPicPr>
        <p:blipFill>
          <a:blip r:embed="rId17">
            <a:alphaModFix/>
          </a:blip>
          <a:stretch>
            <a:fillRect/>
          </a:stretch>
        </p:blipFill>
        <p:spPr>
          <a:xfrm>
            <a:off x="12409162" y="13789912"/>
            <a:ext cx="8002500" cy="3068870"/>
          </a:xfrm>
          <a:prstGeom prst="rect">
            <a:avLst/>
          </a:prstGeom>
          <a:noFill/>
          <a:ln>
            <a:noFill/>
          </a:ln>
        </p:spPr>
      </p:pic>
      <p:sp>
        <p:nvSpPr>
          <p:cNvPr id="126" name="Google Shape;126;p13"/>
          <p:cNvSpPr txBox="1"/>
          <p:nvPr/>
        </p:nvSpPr>
        <p:spPr>
          <a:xfrm>
            <a:off x="35230450" y="12795375"/>
            <a:ext cx="80025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Below graph shows the slowest 10 employees in closing deals.</a:t>
            </a:r>
            <a:endParaRPr sz="2200"/>
          </a:p>
        </p:txBody>
      </p:sp>
      <p:pic>
        <p:nvPicPr>
          <p:cNvPr id="127" name="Google Shape;127;p13"/>
          <p:cNvPicPr preferRelativeResize="0"/>
          <p:nvPr/>
        </p:nvPicPr>
        <p:blipFill>
          <a:blip r:embed="rId18">
            <a:alphaModFix/>
          </a:blip>
          <a:stretch>
            <a:fillRect/>
          </a:stretch>
        </p:blipFill>
        <p:spPr>
          <a:xfrm>
            <a:off x="35230450" y="13354625"/>
            <a:ext cx="7238575" cy="3495114"/>
          </a:xfrm>
          <a:prstGeom prst="rect">
            <a:avLst/>
          </a:prstGeom>
          <a:noFill/>
          <a:ln>
            <a:noFill/>
          </a:ln>
        </p:spPr>
      </p:pic>
      <p:pic>
        <p:nvPicPr>
          <p:cNvPr id="128" name="Google Shape;128;p13"/>
          <p:cNvPicPr preferRelativeResize="0"/>
          <p:nvPr/>
        </p:nvPicPr>
        <p:blipFill>
          <a:blip r:embed="rId19">
            <a:alphaModFix/>
          </a:blip>
          <a:stretch>
            <a:fillRect/>
          </a:stretch>
        </p:blipFill>
        <p:spPr>
          <a:xfrm>
            <a:off x="12509213" y="22919700"/>
            <a:ext cx="8002500" cy="3230956"/>
          </a:xfrm>
          <a:prstGeom prst="rect">
            <a:avLst/>
          </a:prstGeom>
          <a:noFill/>
          <a:ln>
            <a:noFill/>
          </a:ln>
        </p:spPr>
      </p:pic>
      <p:pic>
        <p:nvPicPr>
          <p:cNvPr id="129" name="Google Shape;129;p13"/>
          <p:cNvPicPr preferRelativeResize="0"/>
          <p:nvPr/>
        </p:nvPicPr>
        <p:blipFill>
          <a:blip r:embed="rId20">
            <a:alphaModFix/>
          </a:blip>
          <a:stretch>
            <a:fillRect/>
          </a:stretch>
        </p:blipFill>
        <p:spPr>
          <a:xfrm>
            <a:off x="35217075" y="17466800"/>
            <a:ext cx="7238576" cy="1674265"/>
          </a:xfrm>
          <a:prstGeom prst="rect">
            <a:avLst/>
          </a:prstGeom>
          <a:noFill/>
          <a:ln>
            <a:noFill/>
          </a:ln>
        </p:spPr>
      </p:pic>
      <p:sp>
        <p:nvSpPr>
          <p:cNvPr id="130" name="Google Shape;130;p13"/>
          <p:cNvSpPr txBox="1"/>
          <p:nvPr/>
        </p:nvSpPr>
        <p:spPr>
          <a:xfrm>
            <a:off x="35213775" y="16900125"/>
            <a:ext cx="83256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In general, deals lost takes a longer time to close than deals won.</a:t>
            </a:r>
            <a:endParaRPr sz="2200"/>
          </a:p>
        </p:txBody>
      </p:sp>
      <p:sp>
        <p:nvSpPr>
          <p:cNvPr id="131" name="Google Shape;131;p13"/>
          <p:cNvSpPr txBox="1"/>
          <p:nvPr/>
        </p:nvSpPr>
        <p:spPr>
          <a:xfrm>
            <a:off x="12691463" y="26150662"/>
            <a:ext cx="7638000" cy="1611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2400">
                <a:solidFill>
                  <a:schemeClr val="dk1"/>
                </a:solidFill>
                <a:latin typeface="Quattrocento"/>
                <a:ea typeface="Quattrocento"/>
                <a:cs typeface="Quattrocento"/>
                <a:sym typeface="Quattrocento"/>
              </a:rPr>
              <a:t>The magnitude of deals lost had been increasing from July 2017 - January 2018. However, rate of deals lost started decreasing from first quarter of 2018</a:t>
            </a:r>
            <a:endParaRPr sz="2400">
              <a:solidFill>
                <a:srgbClr val="1A9988"/>
              </a:solidFill>
            </a:endParaRPr>
          </a:p>
          <a:p>
            <a:pPr indent="0" lvl="0" marL="0" rtl="0" algn="l">
              <a:lnSpc>
                <a:spcPct val="115000"/>
              </a:lnSpc>
              <a:spcBef>
                <a:spcPts val="0"/>
              </a:spcBef>
              <a:spcAft>
                <a:spcPts val="0"/>
              </a:spcAft>
              <a:buNone/>
            </a:pPr>
            <a:r>
              <a:t/>
            </a:r>
            <a:endParaRPr sz="2400">
              <a:solidFill>
                <a:srgbClr val="DB091C"/>
              </a:solidFill>
            </a:endParaRPr>
          </a:p>
        </p:txBody>
      </p:sp>
      <p:pic>
        <p:nvPicPr>
          <p:cNvPr id="132" name="Google Shape;132;p13"/>
          <p:cNvPicPr preferRelativeResize="0"/>
          <p:nvPr/>
        </p:nvPicPr>
        <p:blipFill>
          <a:blip r:embed="rId21">
            <a:alphaModFix/>
          </a:blip>
          <a:stretch>
            <a:fillRect/>
          </a:stretch>
        </p:blipFill>
        <p:spPr>
          <a:xfrm>
            <a:off x="12509213" y="27898497"/>
            <a:ext cx="8002500" cy="3243653"/>
          </a:xfrm>
          <a:prstGeom prst="rect">
            <a:avLst/>
          </a:prstGeom>
          <a:noFill/>
          <a:ln>
            <a:noFill/>
          </a:ln>
        </p:spPr>
      </p:pic>
      <p:sp>
        <p:nvSpPr>
          <p:cNvPr id="133" name="Google Shape;133;p13"/>
          <p:cNvSpPr txBox="1"/>
          <p:nvPr/>
        </p:nvSpPr>
        <p:spPr>
          <a:xfrm>
            <a:off x="12631188" y="31360399"/>
            <a:ext cx="8002500" cy="873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2400">
                <a:solidFill>
                  <a:schemeClr val="dk1"/>
                </a:solidFill>
                <a:latin typeface="Quattrocento"/>
                <a:ea typeface="Quattrocento"/>
                <a:cs typeface="Quattrocento"/>
                <a:sym typeface="Quattrocento"/>
              </a:rPr>
              <a:t>The amplitude of deals lost has the same seasonal pattern in the past 3 years with high volume of deals lost in the last quarter of every year</a:t>
            </a:r>
            <a:endParaRPr sz="2400">
              <a:solidFill>
                <a:srgbClr val="DB091C"/>
              </a:solidFill>
            </a:endParaRPr>
          </a:p>
        </p:txBody>
      </p:sp>
      <p:pic>
        <p:nvPicPr>
          <p:cNvPr id="134" name="Google Shape;134;p13"/>
          <p:cNvPicPr preferRelativeResize="0"/>
          <p:nvPr/>
        </p:nvPicPr>
        <p:blipFill>
          <a:blip r:embed="rId22">
            <a:alphaModFix/>
          </a:blip>
          <a:stretch>
            <a:fillRect/>
          </a:stretch>
        </p:blipFill>
        <p:spPr>
          <a:xfrm>
            <a:off x="22226699" y="8847025"/>
            <a:ext cx="5636909" cy="4279924"/>
          </a:xfrm>
          <a:prstGeom prst="rect">
            <a:avLst/>
          </a:prstGeom>
          <a:noFill/>
          <a:ln>
            <a:noFill/>
          </a:ln>
        </p:spPr>
      </p:pic>
      <p:sp>
        <p:nvSpPr>
          <p:cNvPr id="135" name="Google Shape;135;p13"/>
          <p:cNvSpPr txBox="1"/>
          <p:nvPr/>
        </p:nvSpPr>
        <p:spPr>
          <a:xfrm>
            <a:off x="21650150" y="13338400"/>
            <a:ext cx="12064500" cy="27468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Quattrocento"/>
              <a:buChar char="●"/>
            </a:pPr>
            <a:r>
              <a:rPr b="1" lang="en-US" sz="2400">
                <a:solidFill>
                  <a:schemeClr val="dk1"/>
                </a:solidFill>
                <a:latin typeface="Quattrocento"/>
                <a:ea typeface="Quattrocento"/>
                <a:cs typeface="Quattrocento"/>
                <a:sym typeface="Quattrocento"/>
              </a:rPr>
              <a:t>High Conversion Rate: Automotive Industry Event, NADA </a:t>
            </a:r>
            <a:endParaRPr b="1" sz="2400">
              <a:solidFill>
                <a:schemeClr val="dk1"/>
              </a:solidFill>
              <a:latin typeface="Quattrocento"/>
              <a:ea typeface="Quattrocento"/>
              <a:cs typeface="Quattrocento"/>
              <a:sym typeface="Quattrocento"/>
            </a:endParaRPr>
          </a:p>
          <a:p>
            <a:pPr indent="-381000" lvl="0" marL="457200" rtl="0" algn="l">
              <a:lnSpc>
                <a:spcPct val="115000"/>
              </a:lnSpc>
              <a:spcBef>
                <a:spcPts val="0"/>
              </a:spcBef>
              <a:spcAft>
                <a:spcPts val="0"/>
              </a:spcAft>
              <a:buClr>
                <a:schemeClr val="dk1"/>
              </a:buClr>
              <a:buSzPts val="2400"/>
              <a:buFont typeface="Quattrocento"/>
              <a:buChar char="●"/>
            </a:pPr>
            <a:r>
              <a:rPr b="1" lang="en-US" sz="2400">
                <a:solidFill>
                  <a:schemeClr val="dk1"/>
                </a:solidFill>
                <a:latin typeface="Quattrocento"/>
                <a:ea typeface="Quattrocento"/>
                <a:cs typeface="Quattrocento"/>
                <a:sym typeface="Quattrocento"/>
              </a:rPr>
              <a:t>High Conversion Speed: Paid Ads, Website, Automotive Industry Event</a:t>
            </a:r>
            <a:endParaRPr b="1" sz="2400">
              <a:solidFill>
                <a:schemeClr val="dk1"/>
              </a:solidFill>
              <a:latin typeface="Quattrocento"/>
              <a:ea typeface="Quattrocento"/>
              <a:cs typeface="Quattrocento"/>
              <a:sym typeface="Quattrocento"/>
            </a:endParaRPr>
          </a:p>
          <a:p>
            <a:pPr indent="-381000" lvl="0" marL="457200" rtl="0" algn="l">
              <a:lnSpc>
                <a:spcPct val="115000"/>
              </a:lnSpc>
              <a:spcBef>
                <a:spcPts val="0"/>
              </a:spcBef>
              <a:spcAft>
                <a:spcPts val="0"/>
              </a:spcAft>
              <a:buClr>
                <a:schemeClr val="dk1"/>
              </a:buClr>
              <a:buSzPts val="2400"/>
              <a:buFont typeface="Quattrocento"/>
              <a:buChar char="●"/>
            </a:pPr>
            <a:r>
              <a:rPr b="1" lang="en-US" sz="2400">
                <a:solidFill>
                  <a:schemeClr val="dk1"/>
                </a:solidFill>
                <a:latin typeface="Quattrocento"/>
                <a:ea typeface="Quattrocento"/>
                <a:cs typeface="Quattrocento"/>
                <a:sym typeface="Quattrocento"/>
              </a:rPr>
              <a:t>More than half converted within only 1 week, most converted within 1 months</a:t>
            </a:r>
            <a:endParaRPr b="1" sz="2400">
              <a:solidFill>
                <a:schemeClr val="dk1"/>
              </a:solidFill>
              <a:latin typeface="Quattrocento"/>
              <a:ea typeface="Quattrocento"/>
              <a:cs typeface="Quattrocento"/>
              <a:sym typeface="Quattrocento"/>
            </a:endParaRPr>
          </a:p>
          <a:p>
            <a:pPr indent="-381000" lvl="0" marL="457200" rtl="0" algn="l">
              <a:lnSpc>
                <a:spcPct val="115000"/>
              </a:lnSpc>
              <a:spcBef>
                <a:spcPts val="0"/>
              </a:spcBef>
              <a:spcAft>
                <a:spcPts val="0"/>
              </a:spcAft>
              <a:buClr>
                <a:schemeClr val="dk1"/>
              </a:buClr>
              <a:buSzPts val="2400"/>
              <a:buFont typeface="Quattrocento"/>
              <a:buChar char="●"/>
            </a:pPr>
            <a:r>
              <a:rPr b="1" lang="en-US" sz="2400">
                <a:solidFill>
                  <a:schemeClr val="dk1"/>
                </a:solidFill>
                <a:latin typeface="Quattrocento"/>
                <a:ea typeface="Quattrocento"/>
                <a:cs typeface="Quattrocento"/>
                <a:sym typeface="Quattrocento"/>
              </a:rPr>
              <a:t>High Won Rate: Customer Inquiry, Referral, Sales Person</a:t>
            </a:r>
            <a:endParaRPr b="1" sz="2400">
              <a:solidFill>
                <a:schemeClr val="dk1"/>
              </a:solidFill>
              <a:latin typeface="Quattrocento"/>
              <a:ea typeface="Quattrocento"/>
              <a:cs typeface="Quattrocento"/>
              <a:sym typeface="Quattrocento"/>
            </a:endParaRPr>
          </a:p>
          <a:p>
            <a:pPr indent="-381000" lvl="0" marL="457200" rtl="0" algn="l">
              <a:lnSpc>
                <a:spcPct val="115000"/>
              </a:lnSpc>
              <a:spcBef>
                <a:spcPts val="0"/>
              </a:spcBef>
              <a:spcAft>
                <a:spcPts val="0"/>
              </a:spcAft>
              <a:buClr>
                <a:schemeClr val="dk1"/>
              </a:buClr>
              <a:buSzPts val="2400"/>
              <a:buFont typeface="Quattrocento"/>
              <a:buChar char="●"/>
            </a:pPr>
            <a:r>
              <a:rPr b="1" lang="en-US" sz="2400">
                <a:solidFill>
                  <a:schemeClr val="dk1"/>
                </a:solidFill>
                <a:latin typeface="Quattrocento"/>
                <a:ea typeface="Quattrocento"/>
                <a:cs typeface="Quattrocento"/>
                <a:sym typeface="Quattrocento"/>
              </a:rPr>
              <a:t>High Conversion &amp; Close Speed: NADA, Hiring eBook Download</a:t>
            </a:r>
            <a:endParaRPr b="1" sz="2400">
              <a:solidFill>
                <a:schemeClr val="dk1"/>
              </a:solidFill>
              <a:latin typeface="Quattrocento"/>
              <a:ea typeface="Quattrocento"/>
              <a:cs typeface="Quattrocento"/>
              <a:sym typeface="Quattrocento"/>
            </a:endParaRPr>
          </a:p>
          <a:p>
            <a:pPr indent="-406400" lvl="0" marL="457200" rtl="0" algn="l">
              <a:lnSpc>
                <a:spcPct val="115000"/>
              </a:lnSpc>
              <a:spcBef>
                <a:spcPts val="0"/>
              </a:spcBef>
              <a:spcAft>
                <a:spcPts val="0"/>
              </a:spcAft>
              <a:buClr>
                <a:schemeClr val="dk1"/>
              </a:buClr>
              <a:buSzPts val="2800"/>
              <a:buFont typeface="Quattrocento"/>
              <a:buChar char="●"/>
            </a:pPr>
            <a:r>
              <a:rPr b="1" lang="en-US" sz="2800">
                <a:solidFill>
                  <a:schemeClr val="dk1"/>
                </a:solidFill>
                <a:latin typeface="Quattrocento"/>
                <a:ea typeface="Quattrocento"/>
                <a:cs typeface="Quattrocento"/>
                <a:sym typeface="Quattrocento"/>
              </a:rPr>
              <a:t>From leads to closed won: most closed within 6 months</a:t>
            </a:r>
            <a:endParaRPr b="1" sz="2800">
              <a:solidFill>
                <a:schemeClr val="dk1"/>
              </a:solidFill>
              <a:latin typeface="Quattrocento"/>
              <a:ea typeface="Quattrocento"/>
              <a:cs typeface="Quattrocento"/>
              <a:sym typeface="Quattrocento"/>
            </a:endParaRPr>
          </a:p>
        </p:txBody>
      </p:sp>
      <p:sp>
        <p:nvSpPr>
          <p:cNvPr id="136" name="Google Shape;136;p13"/>
          <p:cNvSpPr txBox="1"/>
          <p:nvPr/>
        </p:nvSpPr>
        <p:spPr>
          <a:xfrm>
            <a:off x="21643375" y="19728674"/>
            <a:ext cx="12482400" cy="1374600"/>
          </a:xfrm>
          <a:prstGeom prst="rect">
            <a:avLst/>
          </a:prstGeom>
          <a:noFill/>
          <a:ln>
            <a:noFill/>
          </a:ln>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Clr>
                <a:schemeClr val="dk1"/>
              </a:buClr>
              <a:buSzPts val="2400"/>
              <a:buFont typeface="Quattrocento"/>
              <a:buChar char="●"/>
            </a:pPr>
            <a:r>
              <a:rPr b="1" lang="en-US" sz="2400">
                <a:solidFill>
                  <a:schemeClr val="dk1"/>
                </a:solidFill>
                <a:latin typeface="Quattrocento"/>
                <a:ea typeface="Quattrocento"/>
                <a:cs typeface="Quattrocento"/>
                <a:sym typeface="Quattrocento"/>
              </a:rPr>
              <a:t>Main consultants source: Paul Gillrie - 24% closed won</a:t>
            </a:r>
            <a:endParaRPr b="1" sz="2400">
              <a:solidFill>
                <a:schemeClr val="dk1"/>
              </a:solidFill>
              <a:latin typeface="Quattrocento"/>
              <a:ea typeface="Quattrocento"/>
              <a:cs typeface="Quattrocento"/>
              <a:sym typeface="Quattrocento"/>
            </a:endParaRPr>
          </a:p>
          <a:p>
            <a:pPr indent="-381000" lvl="0" marL="457200" rtl="0" algn="just">
              <a:lnSpc>
                <a:spcPct val="115000"/>
              </a:lnSpc>
              <a:spcBef>
                <a:spcPts val="0"/>
              </a:spcBef>
              <a:spcAft>
                <a:spcPts val="0"/>
              </a:spcAft>
              <a:buClr>
                <a:schemeClr val="dk1"/>
              </a:buClr>
              <a:buSzPts val="2400"/>
              <a:buFont typeface="Quattrocento"/>
              <a:buChar char="●"/>
            </a:pPr>
            <a:r>
              <a:rPr b="1" lang="en-US" sz="2400">
                <a:solidFill>
                  <a:schemeClr val="dk1"/>
                </a:solidFill>
                <a:latin typeface="Quattrocento"/>
                <a:ea typeface="Quattrocento"/>
                <a:cs typeface="Quattrocento"/>
                <a:sym typeface="Quattrocento"/>
              </a:rPr>
              <a:t>All leads that are closed won have only 1 rooftop</a:t>
            </a:r>
            <a:endParaRPr b="1" sz="2400">
              <a:solidFill>
                <a:schemeClr val="dk1"/>
              </a:solidFill>
              <a:latin typeface="Quattrocento"/>
              <a:ea typeface="Quattrocento"/>
              <a:cs typeface="Quattrocento"/>
              <a:sym typeface="Quattrocento"/>
            </a:endParaRPr>
          </a:p>
          <a:p>
            <a:pPr indent="-381000" lvl="0" marL="457200" rtl="0" algn="just">
              <a:lnSpc>
                <a:spcPct val="115000"/>
              </a:lnSpc>
              <a:spcBef>
                <a:spcPts val="0"/>
              </a:spcBef>
              <a:spcAft>
                <a:spcPts val="0"/>
              </a:spcAft>
              <a:buClr>
                <a:schemeClr val="dk1"/>
              </a:buClr>
              <a:buSzPts val="2400"/>
              <a:buFont typeface="Quattrocento"/>
              <a:buChar char="●"/>
            </a:pPr>
            <a:r>
              <a:rPr b="1" lang="en-US" sz="2400">
                <a:solidFill>
                  <a:schemeClr val="dk1"/>
                </a:solidFill>
                <a:latin typeface="Quattrocento"/>
                <a:ea typeface="Quattrocento"/>
                <a:cs typeface="Quattrocento"/>
                <a:sym typeface="Quattrocento"/>
              </a:rPr>
              <a:t>Main lost reason: “no change”</a:t>
            </a:r>
            <a:endParaRPr b="1" sz="2400">
              <a:solidFill>
                <a:schemeClr val="dk1"/>
              </a:solidFill>
              <a:latin typeface="Quattrocento"/>
              <a:ea typeface="Quattrocento"/>
              <a:cs typeface="Quattrocento"/>
              <a:sym typeface="Quattrocento"/>
            </a:endParaRPr>
          </a:p>
        </p:txBody>
      </p:sp>
      <p:pic>
        <p:nvPicPr>
          <p:cNvPr id="137" name="Google Shape;137;p13"/>
          <p:cNvPicPr preferRelativeResize="0"/>
          <p:nvPr/>
        </p:nvPicPr>
        <p:blipFill>
          <a:blip r:embed="rId23">
            <a:alphaModFix/>
          </a:blip>
          <a:stretch>
            <a:fillRect/>
          </a:stretch>
        </p:blipFill>
        <p:spPr>
          <a:xfrm>
            <a:off x="28131038" y="8859603"/>
            <a:ext cx="5636913" cy="4279924"/>
          </a:xfrm>
          <a:prstGeom prst="rect">
            <a:avLst/>
          </a:prstGeom>
          <a:noFill/>
          <a:ln>
            <a:noFill/>
          </a:ln>
        </p:spPr>
      </p:pic>
      <p:pic>
        <p:nvPicPr>
          <p:cNvPr id="138" name="Google Shape;138;p13"/>
          <p:cNvPicPr preferRelativeResize="0"/>
          <p:nvPr/>
        </p:nvPicPr>
        <p:blipFill>
          <a:blip r:embed="rId24">
            <a:alphaModFix/>
          </a:blip>
          <a:stretch>
            <a:fillRect/>
          </a:stretch>
        </p:blipFill>
        <p:spPr>
          <a:xfrm>
            <a:off x="21566000" y="16525092"/>
            <a:ext cx="6090066" cy="3168478"/>
          </a:xfrm>
          <a:prstGeom prst="rect">
            <a:avLst/>
          </a:prstGeom>
          <a:noFill/>
          <a:ln>
            <a:noFill/>
          </a:ln>
        </p:spPr>
      </p:pic>
      <p:pic>
        <p:nvPicPr>
          <p:cNvPr id="139" name="Google Shape;139;p13"/>
          <p:cNvPicPr preferRelativeResize="0"/>
          <p:nvPr/>
        </p:nvPicPr>
        <p:blipFill>
          <a:blip r:embed="rId25">
            <a:alphaModFix/>
          </a:blip>
          <a:stretch>
            <a:fillRect/>
          </a:stretch>
        </p:blipFill>
        <p:spPr>
          <a:xfrm>
            <a:off x="27773075" y="16525100"/>
            <a:ext cx="6352825" cy="3168474"/>
          </a:xfrm>
          <a:prstGeom prst="rect">
            <a:avLst/>
          </a:prstGeom>
          <a:noFill/>
          <a:ln>
            <a:noFill/>
          </a:ln>
        </p:spPr>
      </p:pic>
      <p:pic>
        <p:nvPicPr>
          <p:cNvPr id="140" name="Google Shape;140;p13"/>
          <p:cNvPicPr preferRelativeResize="0"/>
          <p:nvPr/>
        </p:nvPicPr>
        <p:blipFill>
          <a:blip r:embed="rId26">
            <a:alphaModFix/>
          </a:blip>
          <a:stretch>
            <a:fillRect/>
          </a:stretch>
        </p:blipFill>
        <p:spPr>
          <a:xfrm>
            <a:off x="779550" y="21829850"/>
            <a:ext cx="3501005" cy="3483226"/>
          </a:xfrm>
          <a:prstGeom prst="rect">
            <a:avLst/>
          </a:prstGeom>
          <a:noFill/>
          <a:ln>
            <a:noFill/>
          </a:ln>
        </p:spPr>
      </p:pic>
      <p:pic>
        <p:nvPicPr>
          <p:cNvPr id="141" name="Google Shape;141;p13"/>
          <p:cNvPicPr preferRelativeResize="0"/>
          <p:nvPr/>
        </p:nvPicPr>
        <p:blipFill>
          <a:blip r:embed="rId27">
            <a:alphaModFix/>
          </a:blip>
          <a:stretch>
            <a:fillRect/>
          </a:stretch>
        </p:blipFill>
        <p:spPr>
          <a:xfrm>
            <a:off x="6430930" y="25200900"/>
            <a:ext cx="4264145" cy="3779124"/>
          </a:xfrm>
          <a:prstGeom prst="rect">
            <a:avLst/>
          </a:prstGeom>
          <a:noFill/>
          <a:ln>
            <a:noFill/>
          </a:ln>
        </p:spPr>
      </p:pic>
      <p:pic>
        <p:nvPicPr>
          <p:cNvPr id="142" name="Google Shape;142;p13"/>
          <p:cNvPicPr preferRelativeResize="0"/>
          <p:nvPr/>
        </p:nvPicPr>
        <p:blipFill>
          <a:blip r:embed="rId28">
            <a:alphaModFix/>
          </a:blip>
          <a:stretch>
            <a:fillRect/>
          </a:stretch>
        </p:blipFill>
        <p:spPr>
          <a:xfrm>
            <a:off x="357750" y="28797925"/>
            <a:ext cx="4344600" cy="3800700"/>
          </a:xfrm>
          <a:prstGeom prst="rect">
            <a:avLst/>
          </a:prstGeom>
          <a:noFill/>
          <a:ln>
            <a:noFill/>
          </a:ln>
        </p:spPr>
      </p:pic>
      <p:sp>
        <p:nvSpPr>
          <p:cNvPr id="143" name="Google Shape;143;p13"/>
          <p:cNvSpPr txBox="1"/>
          <p:nvPr/>
        </p:nvSpPr>
        <p:spPr>
          <a:xfrm>
            <a:off x="5740975" y="29162875"/>
            <a:ext cx="5637000" cy="3070800"/>
          </a:xfrm>
          <a:prstGeom prst="rect">
            <a:avLst/>
          </a:prstGeom>
          <a:noFill/>
          <a:ln>
            <a:noFill/>
          </a:ln>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Clr>
                <a:schemeClr val="dk1"/>
              </a:buClr>
              <a:buSzPts val="2400"/>
              <a:buChar char="●"/>
            </a:pPr>
            <a:r>
              <a:rPr b="1" lang="en-US" sz="2400">
                <a:solidFill>
                  <a:schemeClr val="dk1"/>
                </a:solidFill>
                <a:latin typeface="Quattrocento"/>
                <a:ea typeface="Quattrocento"/>
                <a:cs typeface="Quattrocento"/>
                <a:sym typeface="Quattrocento"/>
              </a:rPr>
              <a:t>Considering the number of conference the the percentage it contribute to closed won, conference is the best campaigns.</a:t>
            </a:r>
            <a:endParaRPr b="1" sz="2400">
              <a:solidFill>
                <a:schemeClr val="dk1"/>
              </a:solidFill>
              <a:latin typeface="Quattrocento"/>
              <a:ea typeface="Quattrocento"/>
              <a:cs typeface="Quattrocento"/>
              <a:sym typeface="Quattrocento"/>
            </a:endParaRPr>
          </a:p>
          <a:p>
            <a:pPr indent="-381000" lvl="0" marL="457200" rtl="0" algn="just">
              <a:lnSpc>
                <a:spcPct val="115000"/>
              </a:lnSpc>
              <a:spcBef>
                <a:spcPts val="0"/>
              </a:spcBef>
              <a:spcAft>
                <a:spcPts val="0"/>
              </a:spcAft>
              <a:buClr>
                <a:schemeClr val="dk1"/>
              </a:buClr>
              <a:buSzPts val="2400"/>
              <a:buChar char="●"/>
            </a:pPr>
            <a:r>
              <a:rPr b="1" lang="en-US" sz="2400">
                <a:solidFill>
                  <a:schemeClr val="dk1"/>
                </a:solidFill>
                <a:latin typeface="Quattrocento"/>
                <a:ea typeface="Quattrocento"/>
                <a:cs typeface="Quattrocento"/>
                <a:sym typeface="Quattrocento"/>
              </a:rPr>
              <a:t>Considering the number and expense of advertisements, it is a campaign that not really useful.</a:t>
            </a:r>
            <a:endParaRPr b="1" sz="2400">
              <a:solidFill>
                <a:schemeClr val="dk1"/>
              </a:solidFill>
            </a:endParaRPr>
          </a:p>
          <a:p>
            <a:pPr indent="0" lvl="0" marL="0" rtl="0" algn="just">
              <a:lnSpc>
                <a:spcPct val="115000"/>
              </a:lnSpc>
              <a:spcBef>
                <a:spcPts val="0"/>
              </a:spcBef>
              <a:spcAft>
                <a:spcPts val="0"/>
              </a:spcAft>
              <a:buNone/>
            </a:pPr>
            <a:r>
              <a:t/>
            </a:r>
            <a:endParaRPr sz="2400">
              <a:solidFill>
                <a:schemeClr val="dk1"/>
              </a:solidFill>
            </a:endParaRPr>
          </a:p>
        </p:txBody>
      </p:sp>
      <p:sp>
        <p:nvSpPr>
          <p:cNvPr id="144" name="Google Shape;144;p13"/>
          <p:cNvSpPr txBox="1"/>
          <p:nvPr/>
        </p:nvSpPr>
        <p:spPr>
          <a:xfrm>
            <a:off x="5920750" y="21882925"/>
            <a:ext cx="5357400" cy="2746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2400">
                <a:solidFill>
                  <a:schemeClr val="dk1"/>
                </a:solidFill>
                <a:latin typeface="Quattrocento"/>
                <a:ea typeface="Quattrocento"/>
                <a:cs typeface="Quattrocento"/>
                <a:sym typeface="Quattrocento"/>
              </a:rPr>
              <a:t>Top 5 campaigns that gain most responded dealers are Eamil, Conference, Advertisement, Other and Content. For Conference, 68% are related to ‘NADA’ conference.</a:t>
            </a:r>
            <a:endParaRPr b="1" sz="2400">
              <a:solidFill>
                <a:schemeClr val="dk1"/>
              </a:solidFill>
              <a:latin typeface="Quattrocento"/>
              <a:ea typeface="Quattrocento"/>
              <a:cs typeface="Quattrocento"/>
              <a:sym typeface="Quattrocento"/>
            </a:endParaRPr>
          </a:p>
          <a:p>
            <a:pPr indent="0" lvl="0" marL="0" rtl="0" algn="just">
              <a:lnSpc>
                <a:spcPct val="115000"/>
              </a:lnSpc>
              <a:spcBef>
                <a:spcPts val="0"/>
              </a:spcBef>
              <a:spcAft>
                <a:spcPts val="0"/>
              </a:spcAft>
              <a:buNone/>
            </a:pPr>
            <a:r>
              <a:rPr b="1" lang="en-US" sz="2400">
                <a:solidFill>
                  <a:schemeClr val="dk1"/>
                </a:solidFill>
                <a:latin typeface="Quattrocento"/>
                <a:ea typeface="Quattrocento"/>
                <a:cs typeface="Quattrocento"/>
                <a:sym typeface="Quattrocento"/>
              </a:rPr>
              <a:t>.For Advertisement, 41.76% come from Google ads.</a:t>
            </a:r>
            <a:endParaRPr b="1" sz="2400">
              <a:solidFill>
                <a:schemeClr val="dk1"/>
              </a:solidFill>
              <a:latin typeface="Quattrocento"/>
              <a:ea typeface="Quattrocento"/>
              <a:cs typeface="Quattrocento"/>
              <a:sym typeface="Quattrocento"/>
            </a:endParaRPr>
          </a:p>
          <a:p>
            <a:pPr indent="0" lvl="0" marL="0" rtl="0" algn="just">
              <a:lnSpc>
                <a:spcPct val="115000"/>
              </a:lnSpc>
              <a:spcBef>
                <a:spcPts val="0"/>
              </a:spcBef>
              <a:spcAft>
                <a:spcPts val="0"/>
              </a:spcAft>
              <a:buNone/>
            </a:pPr>
            <a:r>
              <a:t/>
            </a:r>
            <a:endParaRPr sz="2400">
              <a:solidFill>
                <a:schemeClr val="dk1"/>
              </a:solidFill>
            </a:endParaRPr>
          </a:p>
        </p:txBody>
      </p:sp>
      <p:sp>
        <p:nvSpPr>
          <p:cNvPr id="145" name="Google Shape;145;p13"/>
          <p:cNvSpPr txBox="1"/>
          <p:nvPr/>
        </p:nvSpPr>
        <p:spPr>
          <a:xfrm>
            <a:off x="283749" y="25672250"/>
            <a:ext cx="5637000" cy="3070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2400">
                <a:solidFill>
                  <a:schemeClr val="dk1"/>
                </a:solidFill>
                <a:latin typeface="Quattrocento"/>
                <a:ea typeface="Quattrocento"/>
                <a:cs typeface="Quattrocento"/>
                <a:sym typeface="Quattrocento"/>
              </a:rPr>
              <a:t>Top 4 campaigns that gain most closed won dealers are Email, Conference, Outbound, Content. For Conference, 71.1% are related to ‘NADA’ conference. For Outbound, 88% come from outbound calling.</a:t>
            </a:r>
            <a:r>
              <a:rPr b="1" lang="en-US" sz="2800">
                <a:solidFill>
                  <a:schemeClr val="dk1"/>
                </a:solidFill>
                <a:latin typeface="Quattrocento"/>
                <a:ea typeface="Quattrocento"/>
                <a:cs typeface="Quattrocento"/>
                <a:sym typeface="Quattrocento"/>
              </a:rPr>
              <a:t>Email</a:t>
            </a:r>
            <a:endParaRPr b="1" sz="2800">
              <a:solidFill>
                <a:schemeClr val="dk1"/>
              </a:solidFill>
              <a:latin typeface="Quattrocento"/>
              <a:ea typeface="Quattrocento"/>
              <a:cs typeface="Quattrocento"/>
              <a:sym typeface="Quattrocento"/>
            </a:endParaRPr>
          </a:p>
          <a:p>
            <a:pPr indent="0" lvl="0" marL="0" rtl="0" algn="just">
              <a:lnSpc>
                <a:spcPct val="115000"/>
              </a:lnSpc>
              <a:spcBef>
                <a:spcPts val="0"/>
              </a:spcBef>
              <a:spcAft>
                <a:spcPts val="0"/>
              </a:spcAft>
              <a:buNone/>
            </a:pPr>
            <a:r>
              <a:t/>
            </a:r>
            <a:endParaRPr b="1" sz="2800">
              <a:solidFill>
                <a:schemeClr val="dk1"/>
              </a:solidFill>
              <a:latin typeface="Quattrocento"/>
              <a:ea typeface="Quattrocento"/>
              <a:cs typeface="Quattrocento"/>
              <a:sym typeface="Quattrocento"/>
            </a:endParaRPr>
          </a:p>
        </p:txBody>
      </p:sp>
      <p:sp>
        <p:nvSpPr>
          <p:cNvPr id="146" name="Google Shape;146;p13"/>
          <p:cNvSpPr/>
          <p:nvPr/>
        </p:nvSpPr>
        <p:spPr>
          <a:xfrm>
            <a:off x="21757003" y="21616550"/>
            <a:ext cx="12482400" cy="873300"/>
          </a:xfrm>
          <a:prstGeom prst="round2DiagRect">
            <a:avLst>
              <a:gd fmla="val 30177" name="adj1"/>
              <a:gd fmla="val 0" name="adj2"/>
            </a:avLst>
          </a:prstGeom>
          <a:solidFill>
            <a:srgbClr val="B41E1E"/>
          </a:solidFill>
          <a:ln>
            <a:noFill/>
          </a:ln>
        </p:spPr>
        <p:txBody>
          <a:bodyPr anchorCtr="0" anchor="ctr" bIns="68550" lIns="274300" spcFirstLastPara="1" rIns="274300" wrap="square" tIns="73150">
            <a:noAutofit/>
          </a:bodyPr>
          <a:lstStyle/>
          <a:p>
            <a:pPr indent="0" lvl="0" marL="0" marR="0" rtl="0" algn="ctr">
              <a:spcBef>
                <a:spcPts val="0"/>
              </a:spcBef>
              <a:spcAft>
                <a:spcPts val="0"/>
              </a:spcAft>
              <a:buNone/>
            </a:pPr>
            <a:r>
              <a:rPr b="1" lang="en-US" sz="3600">
                <a:solidFill>
                  <a:schemeClr val="lt1"/>
                </a:solidFill>
                <a:latin typeface="Quattrocento"/>
                <a:ea typeface="Quattrocento"/>
                <a:cs typeface="Quattrocento"/>
                <a:sym typeface="Quattrocento"/>
              </a:rPr>
              <a:t>Lost Reason Analysis</a:t>
            </a:r>
            <a:endParaRPr b="1" sz="3600">
              <a:solidFill>
                <a:schemeClr val="lt1"/>
              </a:solidFill>
              <a:latin typeface="Quattrocento"/>
              <a:ea typeface="Quattrocento"/>
              <a:cs typeface="Quattrocento"/>
              <a:sym typeface="Quattrocento"/>
            </a:endParaRPr>
          </a:p>
        </p:txBody>
      </p:sp>
      <p:sp>
        <p:nvSpPr>
          <p:cNvPr id="147" name="Google Shape;147;p13"/>
          <p:cNvSpPr txBox="1"/>
          <p:nvPr/>
        </p:nvSpPr>
        <p:spPr>
          <a:xfrm>
            <a:off x="21757008" y="23003125"/>
            <a:ext cx="12482400" cy="231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sz="2400">
                <a:latin typeface="Quattrocento"/>
                <a:ea typeface="Quattrocento"/>
                <a:cs typeface="Quattrocento"/>
                <a:sym typeface="Quattrocento"/>
              </a:rPr>
              <a:t>To be able to analyze lost reason, we had two variables. First one was a categorical variable “Lost Reason”.  The analysis on this variable did not result with key findings that are not already known to the company. So we were left with the second variable; “Lost Reason Comments”. This variable was consisting of long strings without any structure or discernable pattern. We have tried different methods, like NLP </a:t>
            </a:r>
            <a:r>
              <a:rPr b="1" lang="en-US" sz="2400">
                <a:latin typeface="Quattrocento"/>
                <a:ea typeface="Quattrocento"/>
                <a:cs typeface="Quattrocento"/>
                <a:sym typeface="Quattrocento"/>
              </a:rPr>
              <a:t>techniques, regular expressions, string manipulations, however it did not add up to anything we can use. Moreover, the dataset was too small to implement any advanced methods. </a:t>
            </a:r>
            <a:endParaRPr b="1" sz="2400">
              <a:latin typeface="Quattrocento"/>
              <a:ea typeface="Quattrocento"/>
              <a:cs typeface="Quattrocento"/>
              <a:sym typeface="Quattrocento"/>
            </a:endParaRPr>
          </a:p>
          <a:p>
            <a:pPr indent="0" lvl="0" marL="0" rtl="0" algn="just">
              <a:spcBef>
                <a:spcPts val="0"/>
              </a:spcBef>
              <a:spcAft>
                <a:spcPts val="0"/>
              </a:spcAft>
              <a:buNone/>
            </a:pPr>
            <a:r>
              <a:rPr b="1" lang="en-US" sz="2400">
                <a:latin typeface="Quattrocento"/>
                <a:ea typeface="Quattrocento"/>
                <a:cs typeface="Quattrocento"/>
                <a:sym typeface="Quattrocento"/>
              </a:rPr>
              <a:t>In the end, we have decided to just read these comments. A pattern emerged and we have found one main reason to explain why the company is losing deals : Upfront payments. The company’s payment system includes two types of payment; upfront and monthly. </a:t>
            </a:r>
            <a:endParaRPr b="1" sz="2400">
              <a:latin typeface="Quattrocento"/>
              <a:ea typeface="Quattrocento"/>
              <a:cs typeface="Quattrocento"/>
              <a:sym typeface="Quattrocento"/>
            </a:endParaRPr>
          </a:p>
          <a:p>
            <a:pPr indent="0" lvl="0" marL="0" rtl="0" algn="just">
              <a:spcBef>
                <a:spcPts val="0"/>
              </a:spcBef>
              <a:spcAft>
                <a:spcPts val="0"/>
              </a:spcAft>
              <a:buNone/>
            </a:pPr>
            <a:r>
              <a:rPr b="1" lang="en-US" sz="2400">
                <a:latin typeface="Quattrocento"/>
                <a:ea typeface="Quattrocento"/>
                <a:cs typeface="Quattrocento"/>
                <a:sym typeface="Quattrocento"/>
              </a:rPr>
              <a:t>  </a:t>
            </a:r>
            <a:r>
              <a:rPr b="1" lang="en-US" sz="2400">
                <a:latin typeface="Quattrocento"/>
                <a:ea typeface="Quattrocento"/>
                <a:cs typeface="Quattrocento"/>
                <a:sym typeface="Quattrocento"/>
              </a:rPr>
              <a:t> </a:t>
            </a:r>
            <a:endParaRPr b="1" sz="2400">
              <a:latin typeface="Quattrocento"/>
              <a:ea typeface="Quattrocento"/>
              <a:cs typeface="Quattrocento"/>
              <a:sym typeface="Quattrocento"/>
            </a:endParaRPr>
          </a:p>
        </p:txBody>
      </p:sp>
      <p:sp>
        <p:nvSpPr>
          <p:cNvPr id="148" name="Google Shape;148;p13"/>
          <p:cNvSpPr txBox="1"/>
          <p:nvPr/>
        </p:nvSpPr>
        <p:spPr>
          <a:xfrm>
            <a:off x="35356900" y="20417475"/>
            <a:ext cx="7749600" cy="10336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sz="2400">
                <a:latin typeface="Quattrocento"/>
                <a:ea typeface="Quattrocento"/>
                <a:cs typeface="Quattrocento"/>
                <a:sym typeface="Quattrocento"/>
              </a:rPr>
              <a:t>TIME SERIES</a:t>
            </a:r>
            <a:endParaRPr b="1" sz="2400">
              <a:latin typeface="Quattrocento"/>
              <a:ea typeface="Quattrocento"/>
              <a:cs typeface="Quattrocento"/>
              <a:sym typeface="Quattrocento"/>
            </a:endParaRPr>
          </a:p>
          <a:p>
            <a:pPr indent="0" lvl="0" marL="0" rtl="0" algn="just">
              <a:spcBef>
                <a:spcPts val="0"/>
              </a:spcBef>
              <a:spcAft>
                <a:spcPts val="0"/>
              </a:spcAft>
              <a:buNone/>
            </a:pPr>
            <a:r>
              <a:rPr b="1" lang="en-US" sz="2400">
                <a:latin typeface="Quattrocento"/>
                <a:ea typeface="Quattrocento"/>
                <a:cs typeface="Quattrocento"/>
                <a:sym typeface="Quattrocento"/>
              </a:rPr>
              <a:t>The time series analysis suggests that </a:t>
            </a:r>
            <a:r>
              <a:rPr b="1" lang="en-US" sz="2400">
                <a:latin typeface="Quattrocento"/>
                <a:ea typeface="Quattrocento"/>
                <a:cs typeface="Quattrocento"/>
                <a:sym typeface="Quattrocento"/>
              </a:rPr>
              <a:t>aligning your marketing efforts to increase the volume of opportunities at hand in the first quarter of every years will lead to higher deals being won. </a:t>
            </a:r>
            <a:r>
              <a:rPr b="1" lang="en-US" sz="2400">
                <a:latin typeface="Quattrocento"/>
                <a:ea typeface="Quattrocento"/>
                <a:cs typeface="Quattrocento"/>
                <a:sym typeface="Quattrocento"/>
              </a:rPr>
              <a:t>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solidFill>
                <a:schemeClr val="dk1"/>
              </a:solidFill>
              <a:latin typeface="Quattrocento"/>
              <a:ea typeface="Quattrocento"/>
              <a:cs typeface="Quattrocento"/>
              <a:sym typeface="Quattrocento"/>
            </a:endParaRPr>
          </a:p>
          <a:p>
            <a:pPr indent="0" lvl="0" marL="0" rtl="0" algn="just">
              <a:spcBef>
                <a:spcPts val="0"/>
              </a:spcBef>
              <a:spcAft>
                <a:spcPts val="0"/>
              </a:spcAft>
              <a:buClr>
                <a:schemeClr val="dk1"/>
              </a:buClr>
              <a:buSzPts val="1100"/>
              <a:buFont typeface="Arial"/>
              <a:buNone/>
            </a:pPr>
            <a:r>
              <a:rPr b="1" lang="en-US" sz="2400">
                <a:solidFill>
                  <a:schemeClr val="dk1"/>
                </a:solidFill>
                <a:latin typeface="Quattrocento"/>
                <a:ea typeface="Quattrocento"/>
                <a:cs typeface="Quattrocento"/>
                <a:sym typeface="Quattrocento"/>
              </a:rPr>
              <a:t>CAMPAIGNS</a:t>
            </a:r>
            <a:endParaRPr b="1" sz="2400">
              <a:solidFill>
                <a:schemeClr val="dk1"/>
              </a:solidFill>
              <a:latin typeface="Quattrocento"/>
              <a:ea typeface="Quattrocento"/>
              <a:cs typeface="Quattrocento"/>
              <a:sym typeface="Quattrocento"/>
            </a:endParaRPr>
          </a:p>
          <a:p>
            <a:pPr indent="0" lvl="0" marL="0" rtl="0" algn="just">
              <a:spcBef>
                <a:spcPts val="0"/>
              </a:spcBef>
              <a:spcAft>
                <a:spcPts val="0"/>
              </a:spcAft>
              <a:buClr>
                <a:schemeClr val="dk1"/>
              </a:buClr>
              <a:buSzPts val="1100"/>
              <a:buFont typeface="Arial"/>
              <a:buNone/>
            </a:pPr>
            <a:r>
              <a:rPr b="1" lang="en-US" sz="2400">
                <a:solidFill>
                  <a:schemeClr val="dk1"/>
                </a:solidFill>
                <a:latin typeface="Quattrocento"/>
                <a:ea typeface="Quattrocento"/>
                <a:cs typeface="Quattrocento"/>
                <a:sym typeface="Quattrocento"/>
              </a:rPr>
              <a:t>Emails and conferences  are the useful campaigns. However, we cannot conclude that using Emails will definitely bring successful business since every dealer received emails, but conferences should be exploited. </a:t>
            </a:r>
            <a:endParaRPr b="1" sz="2400">
              <a:solidFill>
                <a:schemeClr val="dk1"/>
              </a:solidFill>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rPr b="1" lang="en-US" sz="2400">
                <a:latin typeface="Quattrocento"/>
                <a:ea typeface="Quattrocento"/>
                <a:cs typeface="Quattrocento"/>
                <a:sym typeface="Quattrocento"/>
              </a:rPr>
              <a:t>CONSULTANTS</a:t>
            </a:r>
            <a:endParaRPr b="1" sz="2400">
              <a:latin typeface="Quattrocento"/>
              <a:ea typeface="Quattrocento"/>
              <a:cs typeface="Quattrocento"/>
              <a:sym typeface="Quattrocento"/>
            </a:endParaRPr>
          </a:p>
          <a:p>
            <a:pPr indent="0" lvl="0" marL="0" rtl="0" algn="just">
              <a:spcBef>
                <a:spcPts val="0"/>
              </a:spcBef>
              <a:spcAft>
                <a:spcPts val="0"/>
              </a:spcAft>
              <a:buNone/>
            </a:pPr>
            <a:r>
              <a:rPr b="1" lang="en-US" sz="2400">
                <a:latin typeface="Quattrocento"/>
                <a:ea typeface="Quattrocento"/>
                <a:cs typeface="Quattrocento"/>
                <a:sym typeface="Quattrocento"/>
              </a:rPr>
              <a:t>We recommend client to make exclusive campaigns whenever consultants are involved since they are an important source and it seems like they have not been utilized enough as of now.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rPr b="1" lang="en-US" sz="2400">
                <a:latin typeface="Quattrocento"/>
                <a:ea typeface="Quattrocento"/>
                <a:cs typeface="Quattrocento"/>
                <a:sym typeface="Quattrocento"/>
              </a:rPr>
              <a:t>LEAD SOURCE</a:t>
            </a:r>
            <a:endParaRPr b="1" sz="2400">
              <a:latin typeface="Quattrocento"/>
              <a:ea typeface="Quattrocento"/>
              <a:cs typeface="Quattrocento"/>
              <a:sym typeface="Quattrocento"/>
            </a:endParaRPr>
          </a:p>
          <a:p>
            <a:pPr indent="0" lvl="0" marL="0" rtl="0" algn="just">
              <a:spcBef>
                <a:spcPts val="0"/>
              </a:spcBef>
              <a:spcAft>
                <a:spcPts val="0"/>
              </a:spcAft>
              <a:buNone/>
            </a:pPr>
            <a:r>
              <a:rPr b="1" lang="en-US" sz="2400">
                <a:latin typeface="Quattrocento"/>
                <a:ea typeface="Quattrocento"/>
                <a:cs typeface="Quattrocento"/>
                <a:sym typeface="Quattrocento"/>
              </a:rPr>
              <a:t>Automotive Industry events are important to be able to convert leads into opportunities, so they should be prioritized. Referrals are a highly useful source, mostly ending with a successful deal, so we recommend the company to focus on it.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rPr b="1" lang="en-US" sz="2400">
                <a:latin typeface="Quattrocento"/>
                <a:ea typeface="Quattrocento"/>
                <a:cs typeface="Quattrocento"/>
                <a:sym typeface="Quattrocento"/>
              </a:rPr>
              <a:t>LOST REASON</a:t>
            </a:r>
            <a:endParaRPr b="1" sz="2400">
              <a:latin typeface="Quattrocento"/>
              <a:ea typeface="Quattrocento"/>
              <a:cs typeface="Quattrocento"/>
              <a:sym typeface="Quattrocento"/>
            </a:endParaRPr>
          </a:p>
          <a:p>
            <a:pPr indent="0" lvl="0" marL="0" rtl="0" algn="just">
              <a:spcBef>
                <a:spcPts val="0"/>
              </a:spcBef>
              <a:spcAft>
                <a:spcPts val="0"/>
              </a:spcAft>
              <a:buNone/>
            </a:pPr>
            <a:r>
              <a:rPr b="1" lang="en-US" sz="2400">
                <a:latin typeface="Quattrocento"/>
                <a:ea typeface="Quattrocento"/>
                <a:cs typeface="Quattrocento"/>
                <a:sym typeface="Quattrocento"/>
              </a:rPr>
              <a:t>We recommend the client to lower the upfront payments significantly. In a lot of cases, competitors completely removes the upfront payments to gain clients, so this should be taken into consideration.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p:txBody>
      </p:sp>
      <p:grpSp>
        <p:nvGrpSpPr>
          <p:cNvPr id="149" name="Google Shape;149;p13"/>
          <p:cNvGrpSpPr/>
          <p:nvPr/>
        </p:nvGrpSpPr>
        <p:grpSpPr>
          <a:xfrm>
            <a:off x="24367358" y="27233731"/>
            <a:ext cx="2650980" cy="1488766"/>
            <a:chOff x="3071457" y="2013875"/>
            <a:chExt cx="2044563" cy="1569600"/>
          </a:xfrm>
        </p:grpSpPr>
        <p:sp>
          <p:nvSpPr>
            <p:cNvPr id="150" name="Google Shape;150;p13"/>
            <p:cNvSpPr/>
            <p:nvPr/>
          </p:nvSpPr>
          <p:spPr>
            <a:xfrm flipH="1" rot="10800000">
              <a:off x="3071457" y="2013875"/>
              <a:ext cx="1944600" cy="1569600"/>
            </a:xfrm>
            <a:prstGeom prst="round2DiagRect">
              <a:avLst>
                <a:gd fmla="val 0" name="adj1"/>
                <a:gd fmla="val 17764" name="adj2"/>
              </a:avLst>
            </a:prstGeom>
            <a:solidFill>
              <a:srgbClr val="1D7E7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p13"/>
            <p:cNvSpPr txBox="1"/>
            <p:nvPr/>
          </p:nvSpPr>
          <p:spPr>
            <a:xfrm>
              <a:off x="3194994" y="2241375"/>
              <a:ext cx="1697400" cy="459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800">
                  <a:solidFill>
                    <a:srgbClr val="FFFFFF"/>
                  </a:solidFill>
                  <a:latin typeface="Roboto"/>
                  <a:ea typeface="Roboto"/>
                  <a:cs typeface="Roboto"/>
                  <a:sym typeface="Roboto"/>
                </a:rPr>
                <a:t>Monthly Payments</a:t>
              </a:r>
              <a:endParaRPr sz="1800">
                <a:solidFill>
                  <a:srgbClr val="FFFFFF"/>
                </a:solidFill>
                <a:latin typeface="Roboto"/>
                <a:ea typeface="Roboto"/>
                <a:cs typeface="Roboto"/>
                <a:sym typeface="Roboto"/>
              </a:endParaRPr>
            </a:p>
          </p:txBody>
        </p:sp>
        <p:sp>
          <p:nvSpPr>
            <p:cNvPr id="152" name="Google Shape;152;p13"/>
            <p:cNvSpPr txBox="1"/>
            <p:nvPr/>
          </p:nvSpPr>
          <p:spPr>
            <a:xfrm>
              <a:off x="3294719" y="2613839"/>
              <a:ext cx="1821300" cy="512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US">
                  <a:solidFill>
                    <a:srgbClr val="FFFFFF"/>
                  </a:solidFill>
                  <a:latin typeface="Roboto"/>
                  <a:ea typeface="Roboto"/>
                  <a:cs typeface="Roboto"/>
                  <a:sym typeface="Roboto"/>
                </a:rPr>
                <a:t>No binding contract, continues as long as they stay as a customer</a:t>
              </a:r>
              <a:endParaRPr>
                <a:solidFill>
                  <a:srgbClr val="FFFFFF"/>
                </a:solidFill>
                <a:latin typeface="Roboto"/>
                <a:ea typeface="Roboto"/>
                <a:cs typeface="Roboto"/>
                <a:sym typeface="Roboto"/>
              </a:endParaRPr>
            </a:p>
          </p:txBody>
        </p:sp>
      </p:grpSp>
      <p:grpSp>
        <p:nvGrpSpPr>
          <p:cNvPr id="153" name="Google Shape;153;p13"/>
          <p:cNvGrpSpPr/>
          <p:nvPr/>
        </p:nvGrpSpPr>
        <p:grpSpPr>
          <a:xfrm>
            <a:off x="21757003" y="27212934"/>
            <a:ext cx="2610237" cy="1530046"/>
            <a:chOff x="1126863" y="2013875"/>
            <a:chExt cx="1944600" cy="1569600"/>
          </a:xfrm>
        </p:grpSpPr>
        <p:sp>
          <p:nvSpPr>
            <p:cNvPr id="154" name="Google Shape;154;p13"/>
            <p:cNvSpPr/>
            <p:nvPr/>
          </p:nvSpPr>
          <p:spPr>
            <a:xfrm>
              <a:off x="1126863" y="2013875"/>
              <a:ext cx="1944600" cy="1569600"/>
            </a:xfrm>
            <a:prstGeom prst="round2DiagRect">
              <a:avLst>
                <a:gd fmla="val 0" name="adj1"/>
                <a:gd fmla="val 17764" name="adj2"/>
              </a:avLst>
            </a:prstGeom>
            <a:solidFill>
              <a:srgbClr val="249C9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 name="Google Shape;155;p13"/>
            <p:cNvSpPr txBox="1"/>
            <p:nvPr/>
          </p:nvSpPr>
          <p:spPr>
            <a:xfrm>
              <a:off x="1351628" y="2256394"/>
              <a:ext cx="1592100" cy="459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800">
                  <a:solidFill>
                    <a:srgbClr val="FFFFFF"/>
                  </a:solidFill>
                  <a:latin typeface="Roboto"/>
                  <a:ea typeface="Roboto"/>
                  <a:cs typeface="Roboto"/>
                  <a:sym typeface="Roboto"/>
                </a:rPr>
                <a:t>Upfront Payments</a:t>
              </a:r>
              <a:endParaRPr sz="1800">
                <a:solidFill>
                  <a:srgbClr val="FFFFFF"/>
                </a:solidFill>
                <a:latin typeface="Roboto"/>
                <a:ea typeface="Roboto"/>
                <a:cs typeface="Roboto"/>
                <a:sym typeface="Roboto"/>
              </a:endParaRPr>
            </a:p>
          </p:txBody>
        </p:sp>
        <p:sp>
          <p:nvSpPr>
            <p:cNvPr id="156" name="Google Shape;156;p13"/>
            <p:cNvSpPr txBox="1"/>
            <p:nvPr/>
          </p:nvSpPr>
          <p:spPr>
            <a:xfrm>
              <a:off x="1373310" y="2575330"/>
              <a:ext cx="1451700" cy="512400"/>
            </a:xfrm>
            <a:prstGeom prst="rect">
              <a:avLst/>
            </a:prstGeom>
            <a:noFill/>
            <a:ln>
              <a:noFill/>
            </a:ln>
          </p:spPr>
          <p:txBody>
            <a:bodyPr anchorCtr="0" anchor="t" bIns="121900" lIns="121900" spcFirstLastPara="1" rIns="121900" wrap="square" tIns="121900">
              <a:noAutofit/>
            </a:bodyPr>
            <a:lstStyle/>
            <a:p>
              <a:pPr indent="-342900" lvl="0" marL="457200" rtl="0" algn="l">
                <a:lnSpc>
                  <a:spcPct val="115000"/>
                </a:lnSpc>
                <a:spcBef>
                  <a:spcPts val="0"/>
                </a:spcBef>
                <a:spcAft>
                  <a:spcPts val="0"/>
                </a:spcAft>
                <a:buClr>
                  <a:srgbClr val="FFFFFF"/>
                </a:buClr>
                <a:buSzPts val="1800"/>
                <a:buFont typeface="Roboto"/>
                <a:buChar char="●"/>
              </a:pPr>
              <a:r>
                <a:rPr lang="en-US" sz="1800">
                  <a:solidFill>
                    <a:srgbClr val="FFFFFF"/>
                  </a:solidFill>
                  <a:latin typeface="Roboto"/>
                  <a:ea typeface="Roboto"/>
                  <a:cs typeface="Roboto"/>
                  <a:sym typeface="Roboto"/>
                </a:rPr>
                <a:t>Installment</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US" sz="1800">
                  <a:solidFill>
                    <a:srgbClr val="FFFFFF"/>
                  </a:solidFill>
                  <a:latin typeface="Roboto"/>
                  <a:ea typeface="Roboto"/>
                  <a:cs typeface="Roboto"/>
                  <a:sym typeface="Roboto"/>
                </a:rPr>
                <a:t>Training</a:t>
              </a:r>
              <a:endParaRPr sz="1800">
                <a:solidFill>
                  <a:srgbClr val="FFFFFF"/>
                </a:solidFill>
                <a:latin typeface="Roboto"/>
                <a:ea typeface="Roboto"/>
                <a:cs typeface="Roboto"/>
                <a:sym typeface="Roboto"/>
              </a:endParaRPr>
            </a:p>
          </p:txBody>
        </p:sp>
      </p:grpSp>
      <p:grpSp>
        <p:nvGrpSpPr>
          <p:cNvPr id="157" name="Google Shape;157;p13"/>
          <p:cNvGrpSpPr/>
          <p:nvPr/>
        </p:nvGrpSpPr>
        <p:grpSpPr>
          <a:xfrm>
            <a:off x="26865112" y="27233627"/>
            <a:ext cx="3618847" cy="1488766"/>
            <a:chOff x="5015938" y="2013875"/>
            <a:chExt cx="3001200" cy="1569600"/>
          </a:xfrm>
        </p:grpSpPr>
        <p:sp>
          <p:nvSpPr>
            <p:cNvPr id="158" name="Google Shape;158;p13"/>
            <p:cNvSpPr/>
            <p:nvPr/>
          </p:nvSpPr>
          <p:spPr>
            <a:xfrm>
              <a:off x="5015938" y="2013875"/>
              <a:ext cx="3001200" cy="1569600"/>
            </a:xfrm>
            <a:prstGeom prst="round2DiagRect">
              <a:avLst>
                <a:gd fmla="val 0" name="adj1"/>
                <a:gd fmla="val 17764" name="adj2"/>
              </a:avLst>
            </a:prstGeom>
            <a:solidFill>
              <a:srgbClr val="155B5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159" name="Google Shape;159;p13"/>
            <p:cNvSpPr txBox="1"/>
            <p:nvPr/>
          </p:nvSpPr>
          <p:spPr>
            <a:xfrm>
              <a:off x="5360226" y="2256387"/>
              <a:ext cx="2417100" cy="459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800">
                  <a:solidFill>
                    <a:srgbClr val="FFFFFF"/>
                  </a:solidFill>
                  <a:latin typeface="Roboto"/>
                  <a:ea typeface="Roboto"/>
                  <a:cs typeface="Roboto"/>
                  <a:sym typeface="Roboto"/>
                </a:rPr>
                <a:t>Total Revenue</a:t>
              </a:r>
              <a:endParaRPr sz="1800">
                <a:solidFill>
                  <a:srgbClr val="FFFFFF"/>
                </a:solidFill>
                <a:latin typeface="Roboto"/>
                <a:ea typeface="Roboto"/>
                <a:cs typeface="Roboto"/>
                <a:sym typeface="Roboto"/>
              </a:endParaRPr>
            </a:p>
          </p:txBody>
        </p:sp>
        <p:sp>
          <p:nvSpPr>
            <p:cNvPr id="160" name="Google Shape;160;p13"/>
            <p:cNvSpPr txBox="1"/>
            <p:nvPr/>
          </p:nvSpPr>
          <p:spPr>
            <a:xfrm>
              <a:off x="5360225" y="2716353"/>
              <a:ext cx="2417100" cy="512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US" sz="1800">
                  <a:solidFill>
                    <a:srgbClr val="FFFFFF"/>
                  </a:solidFill>
                  <a:latin typeface="Roboto"/>
                  <a:ea typeface="Roboto"/>
                  <a:cs typeface="Roboto"/>
                  <a:sym typeface="Roboto"/>
                </a:rPr>
                <a:t>Upfront + Monthly x 12</a:t>
              </a:r>
              <a:endParaRPr sz="1800">
                <a:solidFill>
                  <a:srgbClr val="FFFFFF"/>
                </a:solidFill>
                <a:latin typeface="Roboto"/>
                <a:ea typeface="Roboto"/>
                <a:cs typeface="Roboto"/>
                <a:sym typeface="Roboto"/>
              </a:endParaRPr>
            </a:p>
          </p:txBody>
        </p:sp>
      </p:grpSp>
      <p:grpSp>
        <p:nvGrpSpPr>
          <p:cNvPr id="161" name="Google Shape;161;p13"/>
          <p:cNvGrpSpPr/>
          <p:nvPr/>
        </p:nvGrpSpPr>
        <p:grpSpPr>
          <a:xfrm>
            <a:off x="26712560" y="27928790"/>
            <a:ext cx="305588" cy="234297"/>
            <a:chOff x="4858109" y="2631368"/>
            <a:chExt cx="316442" cy="315000"/>
          </a:xfrm>
        </p:grpSpPr>
        <p:sp>
          <p:nvSpPr>
            <p:cNvPr id="162" name="Google Shape;162;p13"/>
            <p:cNvSpPr/>
            <p:nvPr/>
          </p:nvSpPr>
          <p:spPr>
            <a:xfrm>
              <a:off x="4859551" y="2631368"/>
              <a:ext cx="315000" cy="3150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3" name="Google Shape;163;p13"/>
            <p:cNvSpPr/>
            <p:nvPr/>
          </p:nvSpPr>
          <p:spPr>
            <a:xfrm>
              <a:off x="4858109" y="2739300"/>
              <a:ext cx="239100" cy="99000"/>
            </a:xfrm>
            <a:prstGeom prst="rightArrow">
              <a:avLst>
                <a:gd fmla="val 32020" name="adj1"/>
                <a:gd fmla="val 66970" name="adj2"/>
              </a:avLst>
            </a:prstGeom>
            <a:solidFill>
              <a:srgbClr val="1D7E7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br>
                <a:rPr lang="en-US" sz="1900"/>
              </a:br>
              <a:endParaRPr sz="1900"/>
            </a:p>
          </p:txBody>
        </p:sp>
      </p:grpSp>
      <p:grpSp>
        <p:nvGrpSpPr>
          <p:cNvPr id="164" name="Google Shape;164;p13"/>
          <p:cNvGrpSpPr/>
          <p:nvPr/>
        </p:nvGrpSpPr>
        <p:grpSpPr>
          <a:xfrm>
            <a:off x="24449551" y="27928685"/>
            <a:ext cx="304208" cy="234259"/>
            <a:chOff x="3157188" y="909150"/>
            <a:chExt cx="470400" cy="470400"/>
          </a:xfrm>
        </p:grpSpPr>
        <p:sp>
          <p:nvSpPr>
            <p:cNvPr id="165" name="Google Shape;165;p13"/>
            <p:cNvSpPr/>
            <p:nvPr/>
          </p:nvSpPr>
          <p:spPr>
            <a:xfrm>
              <a:off x="3157188" y="909150"/>
              <a:ext cx="470400" cy="4704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p13"/>
            <p:cNvSpPr/>
            <p:nvPr/>
          </p:nvSpPr>
          <p:spPr>
            <a:xfrm>
              <a:off x="3243138" y="995100"/>
              <a:ext cx="298500" cy="298500"/>
            </a:xfrm>
            <a:prstGeom prst="mathPlus">
              <a:avLst>
                <a:gd fmla="val 9900" name="adj1"/>
              </a:avLst>
            </a:prstGeom>
            <a:solidFill>
              <a:srgbClr val="249C9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7" name="Google Shape;167;p13"/>
          <p:cNvSpPr txBox="1"/>
          <p:nvPr/>
        </p:nvSpPr>
        <p:spPr>
          <a:xfrm>
            <a:off x="21823125" y="28881975"/>
            <a:ext cx="11891400" cy="1611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sz="2400">
                <a:latin typeface="Quattrocento"/>
                <a:ea typeface="Quattrocento"/>
                <a:cs typeface="Quattrocento"/>
                <a:sym typeface="Quattrocento"/>
              </a:rPr>
              <a:t>We found that in the last three years, they have lost 54 deals just because of upfront payments, while the number of deals they have won in total is 300. Considering the ratio between those two, this loss is substantial. </a:t>
            </a:r>
            <a:endParaRPr b="1" sz="2400">
              <a:latin typeface="Quattrocento"/>
              <a:ea typeface="Quattrocento"/>
              <a:cs typeface="Quattrocento"/>
              <a:sym typeface="Quattrocento"/>
            </a:endParaRPr>
          </a:p>
          <a:p>
            <a:pPr indent="0" lvl="0" marL="0" rtl="0" algn="just">
              <a:spcBef>
                <a:spcPts val="0"/>
              </a:spcBef>
              <a:spcAft>
                <a:spcPts val="0"/>
              </a:spcAft>
              <a:buNone/>
            </a:pPr>
            <a:r>
              <a:rPr b="1" lang="en-US" sz="2400">
                <a:latin typeface="Quattrocento"/>
                <a:ea typeface="Quattrocento"/>
                <a:cs typeface="Quattrocento"/>
                <a:sym typeface="Quattrocento"/>
              </a:rPr>
              <a:t>The data indicated that if the company can handle upfront payment issue, by dividing it into monthly installments or any other way, the result would be ;</a:t>
            </a:r>
            <a:endParaRPr b="1" sz="2400">
              <a:latin typeface="Quattrocento"/>
              <a:ea typeface="Quattrocento"/>
              <a:cs typeface="Quattrocento"/>
              <a:sym typeface="Quattrocento"/>
            </a:endParaRPr>
          </a:p>
          <a:p>
            <a:pPr indent="0" lvl="0" marL="0" rtl="0" algn="just">
              <a:spcBef>
                <a:spcPts val="0"/>
              </a:spcBef>
              <a:spcAft>
                <a:spcPts val="0"/>
              </a:spcAft>
              <a:buNone/>
            </a:pPr>
            <a:r>
              <a:t/>
            </a:r>
            <a:endParaRPr b="1" sz="2400">
              <a:latin typeface="Quattrocento"/>
              <a:ea typeface="Quattrocento"/>
              <a:cs typeface="Quattrocento"/>
              <a:sym typeface="Quattrocento"/>
            </a:endParaRPr>
          </a:p>
        </p:txBody>
      </p:sp>
      <p:sp>
        <p:nvSpPr>
          <p:cNvPr id="168" name="Google Shape;168;p13"/>
          <p:cNvSpPr txBox="1"/>
          <p:nvPr/>
        </p:nvSpPr>
        <p:spPr>
          <a:xfrm>
            <a:off x="21989700" y="31037350"/>
            <a:ext cx="8817300" cy="733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lt1"/>
                </a:solidFill>
              </a:rPr>
              <a:t>Total Annual Revenue Gain = $2,853,307 </a:t>
            </a:r>
            <a:endParaRPr sz="3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