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11"/>
  </p:notesMasterIdLst>
  <p:sldIdLst>
    <p:sldId id="256" r:id="rId2"/>
    <p:sldId id="269" r:id="rId3"/>
    <p:sldId id="261" r:id="rId4"/>
    <p:sldId id="259" r:id="rId5"/>
    <p:sldId id="265" r:id="rId6"/>
    <p:sldId id="272" r:id="rId7"/>
    <p:sldId id="271" r:id="rId8"/>
    <p:sldId id="273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4501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BEC1B-D449-47DA-91E7-746B750647E0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206C6-7993-4C59-83E8-C33C5CF1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8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206C6-7993-4C59-83E8-C33C5CF170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0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9E1-6D25-424F-B5F9-29DB80E04D2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AA01-C7E6-422B-B0FF-E0E61CD6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9E1-6D25-424F-B5F9-29DB80E04D2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AA01-C7E6-422B-B0FF-E0E61CD6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9E1-6D25-424F-B5F9-29DB80E04D2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AA01-C7E6-422B-B0FF-E0E61CD6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7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9E1-6D25-424F-B5F9-29DB80E04D2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AA01-C7E6-422B-B0FF-E0E61CD6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12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9E1-6D25-424F-B5F9-29DB80E04D2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AA01-C7E6-422B-B0FF-E0E61CD6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58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9E1-6D25-424F-B5F9-29DB80E04D2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AA01-C7E6-422B-B0FF-E0E61CD6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17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9E1-6D25-424F-B5F9-29DB80E04D2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AA01-C7E6-422B-B0FF-E0E61CD6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19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9E1-6D25-424F-B5F9-29DB80E04D2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AA01-C7E6-422B-B0FF-E0E61CD6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08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9E1-6D25-424F-B5F9-29DB80E04D2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AA01-C7E6-422B-B0FF-E0E61CD6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9E1-6D25-424F-B5F9-29DB80E04D2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E69AA01-C7E6-422B-B0FF-E0E61CD6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8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9E1-6D25-424F-B5F9-29DB80E04D2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AA01-C7E6-422B-B0FF-E0E61CD6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4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9E1-6D25-424F-B5F9-29DB80E04D2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AA01-C7E6-422B-B0FF-E0E61CD6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9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9E1-6D25-424F-B5F9-29DB80E04D2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AA01-C7E6-422B-B0FF-E0E61CD6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2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9E1-6D25-424F-B5F9-29DB80E04D2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AA01-C7E6-422B-B0FF-E0E61CD6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1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9E1-6D25-424F-B5F9-29DB80E04D2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AA01-C7E6-422B-B0FF-E0E61CD6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9E1-6D25-424F-B5F9-29DB80E04D2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AA01-C7E6-422B-B0FF-E0E61CD6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9E1-6D25-424F-B5F9-29DB80E04D2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AA01-C7E6-422B-B0FF-E0E61CD6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9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60F9E1-6D25-424F-B5F9-29DB80E04D2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69AA01-C7E6-422B-B0FF-E0E61CD6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9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11E5-ADF5-129A-D4BD-6FFCF5FE5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0428" y="1706028"/>
            <a:ext cx="9500052" cy="1582060"/>
          </a:xfrm>
        </p:spPr>
        <p:txBody>
          <a:bodyPr>
            <a:noAutofit/>
          </a:bodyPr>
          <a:lstStyle/>
          <a:p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CherryGrade: Coffee Cherry Ripeness Classification to Reduce Harvest Losses for Nyeri’s Smallholder Farmers.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515CD-E9B7-6200-FE38-A3E26B08A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8778" y="5400518"/>
            <a:ext cx="6987645" cy="138853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Mburu Margaret Wangari</a:t>
            </a:r>
          </a:p>
          <a:p>
            <a:r>
              <a:rPr lang="en-US" b="1" dirty="0"/>
              <a:t>KPSK-DeKUT-2-16</a:t>
            </a:r>
          </a:p>
          <a:p>
            <a:r>
              <a:rPr lang="en-US" b="1" dirty="0"/>
              <a:t>KIEP-SKIES</a:t>
            </a:r>
          </a:p>
          <a:p>
            <a:r>
              <a:rPr lang="en-US" b="1" dirty="0"/>
              <a:t>DeKUT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B1BC00C-C6CD-52DC-32C5-C21DAE39A4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DADB385-AE35-7474-41CA-77407CA14B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907D37-CB5B-B74F-E957-8FCF34752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56810"/>
            <a:ext cx="1752600" cy="767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601543-958F-1F24-83C4-CE207B04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0600"/>
            <a:ext cx="1556657" cy="4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2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209D-FF13-F605-C756-A1657FEC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203" y="309343"/>
            <a:ext cx="4968717" cy="916647"/>
          </a:xfrm>
        </p:spPr>
        <p:txBody>
          <a:bodyPr>
            <a:normAutofit/>
          </a:bodyPr>
          <a:lstStyle/>
          <a:p>
            <a:r>
              <a:rPr lang="en-US" b="1" dirty="0"/>
              <a:t>Background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6962A-BC72-39FE-2B2E-8B3C3464A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91" y="1293761"/>
            <a:ext cx="10018713" cy="52548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Smallholder farmers in Nyeri County lose 30–40% of their yields due to poor ripeness selection.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results in KES 2,000+ lost per acre annually and 78% of harvests downgraded.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 sorting methods are subjective, inconsistent, and error-prone.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Lab-grade tools (costing over KES 5,000) are unaffordable for most farmers.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Climate variability makes ripeness timing even more unpredictable.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Existing Agri-tech focuses on soil health and pest control, not post-harvest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There's a gap for affordable, AI-powered tools to support data-driven cherry grading.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5235F-5554-167E-D28F-F28D606AC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0"/>
            <a:ext cx="1752600" cy="767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14506-1A8D-2A8E-2031-02F5F0553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68143"/>
            <a:ext cx="1484310" cy="48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7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0610-87B0-39BB-0BD7-EF5AD3A2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880" y="767667"/>
            <a:ext cx="7498080" cy="767667"/>
          </a:xfrm>
        </p:spPr>
        <p:txBody>
          <a:bodyPr>
            <a:normAutofit/>
          </a:bodyPr>
          <a:lstStyle/>
          <a:p>
            <a:r>
              <a:rPr lang="en-US" sz="3600" b="1" dirty="0"/>
              <a:t>Problem Statement.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B108-759E-893B-C4E4-51DB15E05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429" y="1158240"/>
            <a:ext cx="10018713" cy="5152067"/>
          </a:xfrm>
        </p:spPr>
        <p:txBody>
          <a:bodyPr>
            <a:normAutofit/>
          </a:bodyPr>
          <a:lstStyle/>
          <a:p>
            <a:r>
              <a:rPr lang="en-US" dirty="0"/>
              <a:t>Despite the economic potential of the specialty coffee market, smallholder farmers lack access to effective, scalable tools for objective ripeness assessment. </a:t>
            </a:r>
          </a:p>
          <a:p>
            <a:r>
              <a:rPr lang="en-US" dirty="0"/>
              <a:t>Manual grading is inconsistent and prone to error, resulting in lower yields, downgraded quality, and missed market opportunities.</a:t>
            </a:r>
          </a:p>
          <a:p>
            <a:r>
              <a:rPr lang="en-US" dirty="0"/>
              <a:t>Existing Agri-tech solutions do not solve the core problem of post-harvest quality detection, a task that requires not just precision, but real-time, field-ready intelligence.</a:t>
            </a:r>
          </a:p>
          <a:p>
            <a:r>
              <a:rPr lang="en-US" dirty="0"/>
              <a:t>There is a pressing need for a solution that demonstrate how computer vision and object detection can be applied in practical agricultural settings.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E4CA7-1A6F-FDC2-3624-DC63997BD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0"/>
            <a:ext cx="1752600" cy="767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85B93C-0854-E050-D7BF-B5B40F8BE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5350"/>
            <a:ext cx="1578429" cy="5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6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67DF-B6BF-B6C7-B49D-F93B644D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485" y="288696"/>
            <a:ext cx="6574972" cy="920344"/>
          </a:xfrm>
        </p:spPr>
        <p:txBody>
          <a:bodyPr>
            <a:normAutofit/>
          </a:bodyPr>
          <a:lstStyle/>
          <a:p>
            <a:r>
              <a:rPr lang="en-US" b="1" dirty="0"/>
              <a:t>Solution.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3079-8B4B-6C10-E698-003C4576F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9663" y="1015999"/>
            <a:ext cx="10018713" cy="5689601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CherryGrade is a computer vision-based tool that detects and classifies coffee cherry ripeness using object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on the YOLOv8n model, trained to identify 5 stages: unripe, ripe, semi-dry, dry, overripe.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upload an image via a Flask-based interface; the system returns instant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actionable feedback to guide sorting or harvesting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Optimized with FP16 quantization and model caching for fast, lightweight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as a learning tool for AI and agriculture, with real-world dataset and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Scalable for integration into Agri-robots, drones, or automated sorting stations.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69EC95-F187-E1B8-EBA8-2B3AE493C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0886"/>
            <a:ext cx="1752600" cy="767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61690E-FE23-6F5A-E567-A0304A497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0170"/>
            <a:ext cx="1839662" cy="5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6BA9-781A-3972-D431-8876B4EBA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87" y="21771"/>
            <a:ext cx="10018713" cy="1273630"/>
          </a:xfrm>
        </p:spPr>
        <p:txBody>
          <a:bodyPr/>
          <a:lstStyle/>
          <a:p>
            <a:r>
              <a:rPr lang="en-US" sz="3600" b="1" dirty="0"/>
              <a:t>Methodology</a:t>
            </a:r>
            <a:r>
              <a:rPr lang="en-US" dirty="0"/>
              <a:t>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86A0D25-ED8D-B6DF-5419-3C9C0EA81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426477"/>
              </p:ext>
            </p:extLst>
          </p:nvPr>
        </p:nvGraphicFramePr>
        <p:xfrm>
          <a:off x="2417659" y="1525499"/>
          <a:ext cx="8615012" cy="4951796"/>
        </p:xfrm>
        <a:graphic>
          <a:graphicData uri="http://schemas.openxmlformats.org/drawingml/2006/table">
            <a:tbl>
              <a:tblPr/>
              <a:tblGrid>
                <a:gridCol w="4307506">
                  <a:extLst>
                    <a:ext uri="{9D8B030D-6E8A-4147-A177-3AD203B41FA5}">
                      <a16:colId xmlns:a16="http://schemas.microsoft.com/office/drawing/2014/main" val="4142691604"/>
                    </a:ext>
                  </a:extLst>
                </a:gridCol>
                <a:gridCol w="4307506">
                  <a:extLst>
                    <a:ext uri="{9D8B030D-6E8A-4147-A177-3AD203B41FA5}">
                      <a16:colId xmlns:a16="http://schemas.microsoft.com/office/drawing/2014/main" val="3599129697"/>
                    </a:ext>
                  </a:extLst>
                </a:gridCol>
              </a:tblGrid>
              <a:tr h="388060">
                <a:tc>
                  <a:txBody>
                    <a:bodyPr/>
                    <a:lstStyle/>
                    <a:p>
                      <a:r>
                        <a:rPr lang="en-US" sz="1800" b="1"/>
                        <a:t>Step</a:t>
                      </a:r>
                      <a:endParaRPr lang="en-US" sz="1800"/>
                    </a:p>
                  </a:txBody>
                  <a:tcPr marL="72656" marR="72656" marT="36328" marB="36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Details</a:t>
                      </a:r>
                      <a:endParaRPr lang="en-US" sz="1800" dirty="0"/>
                    </a:p>
                  </a:txBody>
                  <a:tcPr marL="72656" marR="72656" marT="36328" marB="36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007314"/>
                  </a:ext>
                </a:extLst>
              </a:tr>
              <a:tr h="951696">
                <a:tc>
                  <a:txBody>
                    <a:bodyPr/>
                    <a:lstStyle/>
                    <a:p>
                      <a:r>
                        <a:rPr lang="en-US" sz="1800" b="1"/>
                        <a:t>1. Data Source</a:t>
                      </a:r>
                      <a:endParaRPr lang="en-US" sz="1800"/>
                    </a:p>
                  </a:txBody>
                  <a:tcPr marL="72656" marR="72656" marT="36328" marB="36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Kaggle dataset on coffee fruit maturity (https://www.kaggle.com/datasets/cienciacafeto/coffee-fruit-maturity)</a:t>
                      </a:r>
                    </a:p>
                  </a:txBody>
                  <a:tcPr marL="72656" marR="72656" marT="36328" marB="36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620919"/>
                  </a:ext>
                </a:extLst>
              </a:tr>
              <a:tr h="679106">
                <a:tc>
                  <a:txBody>
                    <a:bodyPr/>
                    <a:lstStyle/>
                    <a:p>
                      <a:r>
                        <a:rPr lang="en-US" sz="1800" b="1" dirty="0"/>
                        <a:t>2. Preprocessing</a:t>
                      </a:r>
                      <a:endParaRPr lang="en-US" sz="1800" dirty="0"/>
                    </a:p>
                  </a:txBody>
                  <a:tcPr marL="72656" marR="72656" marT="36328" marB="36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Resize to 640x640, augment (flip, hue/saturation shift, normalize pixels)</a:t>
                      </a:r>
                    </a:p>
                  </a:txBody>
                  <a:tcPr marL="72656" marR="72656" marT="36328" marB="36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697637"/>
                  </a:ext>
                </a:extLst>
              </a:tr>
              <a:tr h="679106">
                <a:tc>
                  <a:txBody>
                    <a:bodyPr/>
                    <a:lstStyle/>
                    <a:p>
                      <a:r>
                        <a:rPr lang="en-US" sz="1800" b="1"/>
                        <a:t>3. Model</a:t>
                      </a:r>
                      <a:endParaRPr lang="en-US" sz="1800"/>
                    </a:p>
                  </a:txBody>
                  <a:tcPr marL="72656" marR="72656" marT="36328" marB="36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YOLOv8n (nano) — lightweight and fast for web deployment</a:t>
                      </a:r>
                    </a:p>
                  </a:txBody>
                  <a:tcPr marL="72656" marR="72656" marT="36328" marB="36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619368"/>
                  </a:ext>
                </a:extLst>
              </a:tr>
              <a:tr h="679106">
                <a:tc>
                  <a:txBody>
                    <a:bodyPr/>
                    <a:lstStyle/>
                    <a:p>
                      <a:r>
                        <a:rPr lang="en-US" sz="1800" b="1"/>
                        <a:t>4. Training Setup</a:t>
                      </a:r>
                      <a:endParaRPr lang="en-US" sz="1800"/>
                    </a:p>
                  </a:txBody>
                  <a:tcPr marL="72656" marR="72656" marT="36328" marB="36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Split: 70% train, 20% validation, 10% test. Hyperparams: lr=0.01, batch=16, epochs=100</a:t>
                      </a:r>
                    </a:p>
                  </a:txBody>
                  <a:tcPr marL="72656" marR="72656" marT="36328" marB="36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098844"/>
                  </a:ext>
                </a:extLst>
              </a:tr>
              <a:tr h="679106">
                <a:tc>
                  <a:txBody>
                    <a:bodyPr/>
                    <a:lstStyle/>
                    <a:p>
                      <a:r>
                        <a:rPr lang="en-US" sz="1800" b="1"/>
                        <a:t>5. Evaluation</a:t>
                      </a:r>
                      <a:endParaRPr lang="en-US" sz="1800"/>
                    </a:p>
                  </a:txBody>
                  <a:tcPr marL="72656" marR="72656" marT="36328" marB="36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MAP@0.5, precision, recall, F1-score. Baseline: expert accuracy (~75%)</a:t>
                      </a:r>
                    </a:p>
                  </a:txBody>
                  <a:tcPr marL="72656" marR="72656" marT="36328" marB="36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224023"/>
                  </a:ext>
                </a:extLst>
              </a:tr>
              <a:tr h="679106">
                <a:tc>
                  <a:txBody>
                    <a:bodyPr/>
                    <a:lstStyle/>
                    <a:p>
                      <a:r>
                        <a:rPr lang="en-US" sz="1800" b="1" dirty="0"/>
                        <a:t>6. Deployment</a:t>
                      </a:r>
                      <a:endParaRPr lang="en-US" sz="1800" dirty="0"/>
                    </a:p>
                  </a:txBody>
                  <a:tcPr marL="72656" marR="72656" marT="36328" marB="36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Flask API with image upload endpoint, FP16 quantization, model caching.</a:t>
                      </a:r>
                    </a:p>
                  </a:txBody>
                  <a:tcPr marL="72656" marR="72656" marT="36328" marB="36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82424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48455E2-0F4C-5EB9-0A88-261EB127D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0"/>
            <a:ext cx="1752600" cy="767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8577CD-FFB7-1C13-35C7-5F8A3F606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8424"/>
            <a:ext cx="1970314" cy="62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B17B-DDF9-F0CC-5757-6A9F110C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1" y="-37876"/>
            <a:ext cx="10018713" cy="805543"/>
          </a:xfrm>
        </p:spPr>
        <p:txBody>
          <a:bodyPr>
            <a:normAutofit/>
          </a:bodyPr>
          <a:lstStyle/>
          <a:p>
            <a:r>
              <a:rPr lang="en-US" sz="3600" b="1" dirty="0"/>
              <a:t>About the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598B-E955-9F45-A56D-D21DFB11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016" y="805543"/>
            <a:ext cx="10018713" cy="6343048"/>
          </a:xfrm>
        </p:spPr>
        <p:txBody>
          <a:bodyPr>
            <a:noAutofit/>
          </a:bodyPr>
          <a:lstStyle/>
          <a:p>
            <a:r>
              <a:rPr lang="en-US" sz="2000" dirty="0"/>
              <a:t>The data is sourced from Kaggle as Version 1.0 – Cherries on plant, natural background. It contains images and segmentation masks where cherries are classified based on their ripeness level.</a:t>
            </a:r>
          </a:p>
          <a:p>
            <a:pPr marL="0" indent="0">
              <a:buNone/>
            </a:pPr>
            <a:r>
              <a:rPr lang="en-US" b="1" dirty="0"/>
              <a:t>Label Distribution:</a:t>
            </a:r>
          </a:p>
          <a:p>
            <a:r>
              <a:rPr lang="en-US" sz="2000" dirty="0"/>
              <a:t>Unripe: 8,207 -  Green cherries that are still immature. (Not ready for harvest.)</a:t>
            </a:r>
          </a:p>
          <a:p>
            <a:r>
              <a:rPr lang="en-US" sz="2000" dirty="0"/>
              <a:t>Ripe: 1,428 - Cherries that have matured properly (ready to be picked).</a:t>
            </a:r>
          </a:p>
          <a:p>
            <a:r>
              <a:rPr lang="en-US" sz="2000" dirty="0"/>
              <a:t>Semi-dry: 874 - Cherries that have started drying but are not completely dry.</a:t>
            </a:r>
          </a:p>
          <a:p>
            <a:r>
              <a:rPr lang="en-US" sz="2000" dirty="0"/>
              <a:t>Dry: 301 - Cherries that have dried significantly (possibly shriveled).</a:t>
            </a:r>
          </a:p>
          <a:p>
            <a:r>
              <a:rPr lang="en-US" sz="2000" dirty="0"/>
              <a:t> Overripe: 234 - Cherries that are past the ripe stage, overmature. (Can affect coffee quality negatively.) </a:t>
            </a:r>
            <a:r>
              <a:rPr lang="en-US" dirty="0"/>
              <a:t> </a:t>
            </a:r>
          </a:p>
          <a:p>
            <a:r>
              <a:rPr lang="en-US" sz="2000" dirty="0"/>
              <a:t>Total Masks: 11,044</a:t>
            </a:r>
          </a:p>
          <a:p>
            <a:pPr marL="0" indent="0">
              <a:buNone/>
            </a:pPr>
            <a:r>
              <a:rPr lang="en-US" b="1" dirty="0"/>
              <a:t>Dataset Split:</a:t>
            </a:r>
          </a:p>
          <a:p>
            <a:r>
              <a:rPr lang="en-US" dirty="0"/>
              <a:t>- </a:t>
            </a:r>
            <a:r>
              <a:rPr lang="en-US" sz="2000" dirty="0"/>
              <a:t>Training: 70% (600 images)     - Validation: 20% (174 images)</a:t>
            </a:r>
          </a:p>
          <a:p>
            <a:r>
              <a:rPr lang="en-US" sz="2000" dirty="0"/>
              <a:t>- Testing: 10% (85 images)       - Total Images: 859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E79B5-D8C5-E15F-25CF-362DDECBD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0"/>
            <a:ext cx="1752600" cy="767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36FF22-A34B-FCAC-A96A-2D074A259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523"/>
            <a:ext cx="1861456" cy="62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0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444B-BE91-7DAE-B459-01FB2DD5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457" y="288168"/>
            <a:ext cx="7899853" cy="767667"/>
          </a:xfrm>
        </p:spPr>
        <p:txBody>
          <a:bodyPr>
            <a:normAutofit/>
          </a:bodyPr>
          <a:lstStyle/>
          <a:p>
            <a:r>
              <a:rPr lang="en-US" sz="3600" b="1" dirty="0"/>
              <a:t>Work Plan.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CFD5711-2D4F-65B0-DE12-0A6D93796E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651903"/>
              </p:ext>
            </p:extLst>
          </p:nvPr>
        </p:nvGraphicFramePr>
        <p:xfrm>
          <a:off x="1861457" y="1153886"/>
          <a:ext cx="9024258" cy="5320280"/>
        </p:xfrm>
        <a:graphic>
          <a:graphicData uri="http://schemas.openxmlformats.org/drawingml/2006/table">
            <a:tbl>
              <a:tblPr/>
              <a:tblGrid>
                <a:gridCol w="3008086">
                  <a:extLst>
                    <a:ext uri="{9D8B030D-6E8A-4147-A177-3AD203B41FA5}">
                      <a16:colId xmlns:a16="http://schemas.microsoft.com/office/drawing/2014/main" val="4215358603"/>
                    </a:ext>
                  </a:extLst>
                </a:gridCol>
                <a:gridCol w="3008086">
                  <a:extLst>
                    <a:ext uri="{9D8B030D-6E8A-4147-A177-3AD203B41FA5}">
                      <a16:colId xmlns:a16="http://schemas.microsoft.com/office/drawing/2014/main" val="3979279583"/>
                    </a:ext>
                  </a:extLst>
                </a:gridCol>
                <a:gridCol w="3008086">
                  <a:extLst>
                    <a:ext uri="{9D8B030D-6E8A-4147-A177-3AD203B41FA5}">
                      <a16:colId xmlns:a16="http://schemas.microsoft.com/office/drawing/2014/main" val="3115148934"/>
                    </a:ext>
                  </a:extLst>
                </a:gridCol>
              </a:tblGrid>
              <a:tr h="483273">
                <a:tc>
                  <a:txBody>
                    <a:bodyPr/>
                    <a:lstStyle/>
                    <a:p>
                      <a:r>
                        <a:rPr lang="en-US" sz="1800" b="1"/>
                        <a:t>Week</a:t>
                      </a:r>
                      <a:endParaRPr lang="en-US" sz="1800"/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Phase</a:t>
                      </a:r>
                      <a:endParaRPr lang="en-US" sz="1800"/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Key Activities</a:t>
                      </a:r>
                      <a:endParaRPr lang="en-US" sz="1800" dirty="0"/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656303"/>
                  </a:ext>
                </a:extLst>
              </a:tr>
              <a:tr h="1208476">
                <a:tc>
                  <a:txBody>
                    <a:bodyPr/>
                    <a:lstStyle/>
                    <a:p>
                      <a:r>
                        <a:rPr lang="en-US" sz="1800" b="1"/>
                        <a:t>Week 1</a:t>
                      </a:r>
                      <a:endParaRPr lang="en-US" sz="1800"/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Data Preparation</a:t>
                      </a:r>
                      <a:endParaRPr lang="en-US" sz="1800" dirty="0"/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Acquire dataset, clean and preprocess images, apply augmentations</a:t>
                      </a: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320992"/>
                  </a:ext>
                </a:extLst>
              </a:tr>
              <a:tr h="1211579">
                <a:tc>
                  <a:txBody>
                    <a:bodyPr/>
                    <a:lstStyle/>
                    <a:p>
                      <a:r>
                        <a:rPr lang="en-US" sz="1800" b="1"/>
                        <a:t>Week 2</a:t>
                      </a:r>
                      <a:endParaRPr lang="en-US" sz="1800"/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Model Training</a:t>
                      </a:r>
                      <a:endParaRPr lang="en-US" sz="1800" dirty="0"/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Train YOLOv8 model, configure training parameters, monitor training progress</a:t>
                      </a: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514155"/>
                  </a:ext>
                </a:extLst>
              </a:tr>
              <a:tr h="1208476">
                <a:tc>
                  <a:txBody>
                    <a:bodyPr/>
                    <a:lstStyle/>
                    <a:p>
                      <a:r>
                        <a:rPr lang="en-US" sz="1800" b="1" dirty="0"/>
                        <a:t>Week 3</a:t>
                      </a:r>
                      <a:endParaRPr lang="en-US" sz="1800" dirty="0"/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Model Tuning &amp; Evaluation</a:t>
                      </a:r>
                      <a:endParaRPr lang="en-US" sz="1800"/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Fine-tune hyperparameters, evaluate performance using mAP@0.5, precision, recall</a:t>
                      </a: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420749"/>
                  </a:ext>
                </a:extLst>
              </a:tr>
              <a:tr h="1208476">
                <a:tc>
                  <a:txBody>
                    <a:bodyPr/>
                    <a:lstStyle/>
                    <a:p>
                      <a:r>
                        <a:rPr lang="en-US" sz="1800" b="1"/>
                        <a:t>Week 4</a:t>
                      </a:r>
                      <a:endParaRPr lang="en-US" sz="1800"/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Deployment</a:t>
                      </a:r>
                      <a:endParaRPr lang="en-US" sz="1800"/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Build and optimize Flask API, integrate with web interface, field testing.</a:t>
                      </a: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58904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F74BC79-50E4-4940-17B9-AF9C27A68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0"/>
            <a:ext cx="1752600" cy="767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66B902-A22A-790B-9743-AA5CEC7E0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206"/>
            <a:ext cx="1861457" cy="59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0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BDBC-5B0A-153B-B3DD-43B3B831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9" y="685801"/>
            <a:ext cx="6030685" cy="457199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Timeline</a:t>
            </a:r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702F0591-DCC1-F3F9-0D00-73479E9660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631" y="1262743"/>
            <a:ext cx="8914539" cy="512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5F6C12-633B-0C2C-4247-E3D145B12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0"/>
            <a:ext cx="1752600" cy="6858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9ACB78-B2F7-A6B4-BA42-A7E18A28D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206"/>
            <a:ext cx="1861457" cy="59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5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B59A-3809-2E07-52B8-26DE2063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30" y="2775856"/>
            <a:ext cx="9189470" cy="1872343"/>
          </a:xfrm>
        </p:spPr>
        <p:txBody>
          <a:bodyPr>
            <a:normAutofit/>
          </a:bodyPr>
          <a:lstStyle/>
          <a:p>
            <a:r>
              <a:rPr lang="en-US" sz="7200" b="1" dirty="0"/>
              <a:t>Thank you! </a:t>
            </a:r>
          </a:p>
        </p:txBody>
      </p:sp>
      <p:pic>
        <p:nvPicPr>
          <p:cNvPr id="5" name="Content Placeholder 4" descr="Angel face with solid fill with solid fill">
            <a:extLst>
              <a:ext uri="{FF2B5EF4-FFF2-40B4-BE49-F238E27FC236}">
                <a16:creationId xmlns:a16="http://schemas.microsoft.com/office/drawing/2014/main" id="{F0A18441-BC90-8BA3-9BF3-AD488EC55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2124" y="3429000"/>
            <a:ext cx="892629" cy="89262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BFC9D0-0676-D215-9151-ABCEC2F61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0"/>
            <a:ext cx="1752600" cy="767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263381-0AF9-62E4-3BA3-7CB810534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4600"/>
            <a:ext cx="166932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34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701</TotalTime>
  <Words>695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Times New Roman</vt:lpstr>
      <vt:lpstr>Parallax</vt:lpstr>
      <vt:lpstr>CherryGrade: Coffee Cherry Ripeness Classification to Reduce Harvest Losses for Nyeri’s Smallholder Farmers.</vt:lpstr>
      <vt:lpstr>Background.</vt:lpstr>
      <vt:lpstr>Problem Statement.</vt:lpstr>
      <vt:lpstr>Solution.</vt:lpstr>
      <vt:lpstr>Methodology.</vt:lpstr>
      <vt:lpstr>About the Data.</vt:lpstr>
      <vt:lpstr>Work Plan.</vt:lpstr>
      <vt:lpstr>Timeline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Margaret Wangari</dc:creator>
  <cp:lastModifiedBy>Margaret Wangari</cp:lastModifiedBy>
  <cp:revision>9</cp:revision>
  <dcterms:created xsi:type="dcterms:W3CDTF">2025-04-23T11:14:44Z</dcterms:created>
  <dcterms:modified xsi:type="dcterms:W3CDTF">2025-05-05T16:41:21Z</dcterms:modified>
</cp:coreProperties>
</file>