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975" r:id="rId2"/>
    <p:sldId id="880" r:id="rId3"/>
    <p:sldId id="976" r:id="rId4"/>
    <p:sldId id="893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4F7F7"/>
    <a:srgbClr val="0200F4"/>
    <a:srgbClr val="C3C3C1"/>
    <a:srgbClr val="0066FF"/>
    <a:srgbClr val="B0252A"/>
    <a:srgbClr val="F4E9E9"/>
    <a:srgbClr val="E8D0D0"/>
    <a:srgbClr val="262626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9906" autoAdjust="0"/>
  </p:normalViewPr>
  <p:slideViewPr>
    <p:cSldViewPr>
      <p:cViewPr varScale="1">
        <p:scale>
          <a:sx n="90" d="100"/>
          <a:sy n="90" d="100"/>
        </p:scale>
        <p:origin x="2106" y="90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114" d="100"/>
          <a:sy n="114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2022/6/22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87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78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8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68D37E90-135C-4921-BC1B-4A2FD2335E7A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C537FACC-D014-47B5-A30C-82A44384C3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EFDC3540-BAF8-4B99-8FE0-A863CE49D274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44F5953E-B3A8-45A7-88F1-C9BDD8F630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1313" y="649036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FC90-6BBA-44C2-9893-E798A4B97E17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036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367" y="6490370"/>
            <a:ext cx="2133600" cy="365125"/>
          </a:xfrm>
        </p:spPr>
        <p:txBody>
          <a:bodyPr/>
          <a:lstStyle>
            <a:lvl1pPr>
              <a:defRPr b="0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Page </a:t>
            </a:r>
            <a:fld id="{AFB9E909-1E1D-4726-9675-978F608919A4}" type="slidenum">
              <a:rPr lang="zh-CN" altLang="en-US" smtClean="0"/>
              <a:pPr/>
              <a:t>‹#›</a:t>
            </a:fld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832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256E-292F-4D23-A28C-376327F0AEFF}" type="datetime1">
              <a:rPr lang="zh-CN" altLang="en-US" smtClean="0"/>
              <a:t>2022/6/22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83150"/>
      </p:ext>
    </p:extLst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F0D77CF-62E8-4926-A48B-FDE8523AB173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746FFBFF-1A94-4112-9962-6DC4E97A93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8A1FB-5099-478A-BB47-CA92B62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</a:t>
            </a:fld>
            <a:endParaRPr lang="en-US" altLang="zh-CN" b="0" dirty="0"/>
          </a:p>
        </p:txBody>
      </p:sp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2FF8581D-A5A4-46A7-8423-7C7CE737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t="71016" r="95958" b="5880"/>
          <a:stretch/>
        </p:blipFill>
        <p:spPr bwMode="auto">
          <a:xfrm>
            <a:off x="-108520" y="4869161"/>
            <a:ext cx="4775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9E487-B395-4464-A9DA-DA3D2C4DEC11}"/>
              </a:ext>
            </a:extLst>
          </p:cNvPr>
          <p:cNvSpPr txBox="1"/>
          <p:nvPr/>
        </p:nvSpPr>
        <p:spPr bwMode="auto">
          <a:xfrm>
            <a:off x="179512" y="1892826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Scalable Differential Privacy 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with Certified Robustness in Adversarial Learning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FBAE272-329B-4EDA-A87E-7AEF0F98134B}"/>
              </a:ext>
            </a:extLst>
          </p:cNvPr>
          <p:cNvSpPr txBox="1"/>
          <p:nvPr/>
        </p:nvSpPr>
        <p:spPr bwMode="auto">
          <a:xfrm>
            <a:off x="3548205" y="5013931"/>
            <a:ext cx="4912227" cy="115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2000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NhatHai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Phan, My T. Thai, Han Hu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 Jersey Institute of Technology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ICML2020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ED9D11-0027-45E3-AC4C-84BDF4A2A7BA}"/>
              </a:ext>
            </a:extLst>
          </p:cNvPr>
          <p:cNvCxnSpPr/>
          <p:nvPr/>
        </p:nvCxnSpPr>
        <p:spPr>
          <a:xfrm>
            <a:off x="3491880" y="5013721"/>
            <a:ext cx="0" cy="11521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25D970F-3244-404A-96F6-9F715681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643" y="5012966"/>
            <a:ext cx="2035580" cy="11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</a:t>
            </a:fld>
            <a:endParaRPr lang="en-US" altLang="zh-CN" b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0CC63-7F55-4ABE-B0B6-28452AA5527C}"/>
              </a:ext>
            </a:extLst>
          </p:cNvPr>
          <p:cNvGrpSpPr/>
          <p:nvPr/>
        </p:nvGrpSpPr>
        <p:grpSpPr>
          <a:xfrm>
            <a:off x="358718" y="1055920"/>
            <a:ext cx="8399085" cy="5434450"/>
            <a:chOff x="358718" y="1102655"/>
            <a:chExt cx="8399085" cy="52233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38526C-FEF6-41A9-B4EA-4494A214F4B6}"/>
                </a:ext>
              </a:extLst>
            </p:cNvPr>
            <p:cNvSpPr/>
            <p:nvPr/>
          </p:nvSpPr>
          <p:spPr bwMode="auto">
            <a:xfrm>
              <a:off x="358718" y="1318679"/>
              <a:ext cx="8399085" cy="5007281"/>
            </a:xfrm>
            <a:prstGeom prst="roundRect">
              <a:avLst>
                <a:gd name="adj" fmla="val 1217"/>
              </a:avLst>
            </a:prstGeom>
            <a:noFill/>
            <a:ln w="19050" cap="flat" cmpd="sng" algn="ctr">
              <a:solidFill>
                <a:srgbClr val="C3C3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38C3EA-5982-4A79-9A30-DE7E80163E40}"/>
                </a:ext>
              </a:extLst>
            </p:cNvPr>
            <p:cNvSpPr/>
            <p:nvPr/>
          </p:nvSpPr>
          <p:spPr bwMode="auto">
            <a:xfrm>
              <a:off x="564617" y="1102655"/>
              <a:ext cx="2047164" cy="432048"/>
            </a:xfrm>
            <a:prstGeom prst="roundRect">
              <a:avLst/>
            </a:prstGeom>
            <a:solidFill>
              <a:srgbClr val="B0252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Overview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30989E9-F221-4C54-8154-6F9346C5C2DE}"/>
              </a:ext>
            </a:extLst>
          </p:cNvPr>
          <p:cNvSpPr txBox="1"/>
          <p:nvPr/>
        </p:nvSpPr>
        <p:spPr>
          <a:xfrm>
            <a:off x="564617" y="1574790"/>
            <a:ext cx="819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Scalable Differential Privacy with Certified Robustness in Adversarial Learning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05CA25-9AD6-4423-825E-70A9E15C8642}"/>
              </a:ext>
            </a:extLst>
          </p:cNvPr>
          <p:cNvSpPr txBox="1"/>
          <p:nvPr/>
        </p:nvSpPr>
        <p:spPr>
          <a:xfrm>
            <a:off x="358718" y="6534433"/>
            <a:ext cx="7836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Lecuyer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Mathias. Certified robustness to adversarial examples with differential privacy. IEEE S&amp;P 2019.</a:t>
            </a:r>
          </a:p>
        </p:txBody>
      </p:sp>
      <p:sp>
        <p:nvSpPr>
          <p:cNvPr id="21" name="对角圆角矩形 34">
            <a:extLst>
              <a:ext uri="{FF2B5EF4-FFF2-40B4-BE49-F238E27FC236}">
                <a16:creationId xmlns:a16="http://schemas.microsoft.com/office/drawing/2014/main" id="{C5658F01-2123-4CF8-8B3D-EE470180D9BB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Differential Privacy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165E79-51AE-4F79-844A-F122A83E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38" y="2420888"/>
            <a:ext cx="7619923" cy="38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</a:t>
            </a:fld>
            <a:endParaRPr lang="en-US" altLang="zh-CN" b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0CC63-7F55-4ABE-B0B6-28452AA5527C}"/>
              </a:ext>
            </a:extLst>
          </p:cNvPr>
          <p:cNvGrpSpPr/>
          <p:nvPr/>
        </p:nvGrpSpPr>
        <p:grpSpPr>
          <a:xfrm>
            <a:off x="358718" y="1055920"/>
            <a:ext cx="8399085" cy="5434450"/>
            <a:chOff x="358718" y="1102655"/>
            <a:chExt cx="8399085" cy="52233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38526C-FEF6-41A9-B4EA-4494A214F4B6}"/>
                </a:ext>
              </a:extLst>
            </p:cNvPr>
            <p:cNvSpPr/>
            <p:nvPr/>
          </p:nvSpPr>
          <p:spPr bwMode="auto">
            <a:xfrm>
              <a:off x="358718" y="1318679"/>
              <a:ext cx="8399085" cy="5007281"/>
            </a:xfrm>
            <a:prstGeom prst="roundRect">
              <a:avLst>
                <a:gd name="adj" fmla="val 1217"/>
              </a:avLst>
            </a:prstGeom>
            <a:noFill/>
            <a:ln w="19050" cap="flat" cmpd="sng" algn="ctr">
              <a:solidFill>
                <a:srgbClr val="C3C3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38C3EA-5982-4A79-9A30-DE7E80163E40}"/>
                </a:ext>
              </a:extLst>
            </p:cNvPr>
            <p:cNvSpPr/>
            <p:nvPr/>
          </p:nvSpPr>
          <p:spPr bwMode="auto">
            <a:xfrm>
              <a:off x="564617" y="1102655"/>
              <a:ext cx="2047164" cy="432048"/>
            </a:xfrm>
            <a:prstGeom prst="roundRect">
              <a:avLst/>
            </a:prstGeom>
            <a:solidFill>
              <a:srgbClr val="B0252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Overview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30989E9-F221-4C54-8154-6F9346C5C2DE}"/>
              </a:ext>
            </a:extLst>
          </p:cNvPr>
          <p:cNvSpPr txBox="1"/>
          <p:nvPr/>
        </p:nvSpPr>
        <p:spPr>
          <a:xfrm>
            <a:off x="564617" y="1574790"/>
            <a:ext cx="819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Certified Robustness to Adversarial Examples with Differential Privacy (S&amp;P 2019)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05CA25-9AD6-4423-825E-70A9E15C8642}"/>
              </a:ext>
            </a:extLst>
          </p:cNvPr>
          <p:cNvSpPr txBox="1"/>
          <p:nvPr/>
        </p:nvSpPr>
        <p:spPr>
          <a:xfrm>
            <a:off x="358718" y="6534433"/>
            <a:ext cx="7836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Lecuyer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Mathias. Certified robustness to adversarial examples with differential privacy. IEEE S&amp;P 2019.</a:t>
            </a:r>
          </a:p>
        </p:txBody>
      </p:sp>
      <p:sp>
        <p:nvSpPr>
          <p:cNvPr id="21" name="对角圆角矩形 34">
            <a:extLst>
              <a:ext uri="{FF2B5EF4-FFF2-40B4-BE49-F238E27FC236}">
                <a16:creationId xmlns:a16="http://schemas.microsoft.com/office/drawing/2014/main" id="{C5658F01-2123-4CF8-8B3D-EE470180D9BB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Differential Privacy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F6CB3D-B1AD-4F92-A8EA-BEFC0082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3" y="2420888"/>
            <a:ext cx="7844834" cy="39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4</a:t>
            </a:fld>
            <a:endParaRPr lang="en-US" altLang="zh-CN" b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0CC63-7F55-4ABE-B0B6-28452AA5527C}"/>
              </a:ext>
            </a:extLst>
          </p:cNvPr>
          <p:cNvGrpSpPr/>
          <p:nvPr/>
        </p:nvGrpSpPr>
        <p:grpSpPr>
          <a:xfrm>
            <a:off x="358718" y="1055920"/>
            <a:ext cx="8399085" cy="5434450"/>
            <a:chOff x="358718" y="1102655"/>
            <a:chExt cx="8399085" cy="52233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38526C-FEF6-41A9-B4EA-4494A214F4B6}"/>
                </a:ext>
              </a:extLst>
            </p:cNvPr>
            <p:cNvSpPr/>
            <p:nvPr/>
          </p:nvSpPr>
          <p:spPr bwMode="auto">
            <a:xfrm>
              <a:off x="358718" y="1318679"/>
              <a:ext cx="8399085" cy="5007281"/>
            </a:xfrm>
            <a:prstGeom prst="roundRect">
              <a:avLst>
                <a:gd name="adj" fmla="val 1217"/>
              </a:avLst>
            </a:prstGeom>
            <a:noFill/>
            <a:ln w="19050" cap="flat" cmpd="sng" algn="ctr">
              <a:solidFill>
                <a:srgbClr val="C3C3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38C3EA-5982-4A79-9A30-DE7E80163E40}"/>
                </a:ext>
              </a:extLst>
            </p:cNvPr>
            <p:cNvSpPr/>
            <p:nvPr/>
          </p:nvSpPr>
          <p:spPr bwMode="auto">
            <a:xfrm>
              <a:off x="564617" y="1102655"/>
              <a:ext cx="2047164" cy="432048"/>
            </a:xfrm>
            <a:prstGeom prst="roundRect">
              <a:avLst/>
            </a:prstGeom>
            <a:solidFill>
              <a:srgbClr val="B0252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Authors</a:t>
              </a:r>
            </a:p>
          </p:txBody>
        </p:sp>
      </p:grpSp>
      <p:sp>
        <p:nvSpPr>
          <p:cNvPr id="8" name="对角圆角矩形 34">
            <a:extLst>
              <a:ext uri="{FF2B5EF4-FFF2-40B4-BE49-F238E27FC236}">
                <a16:creationId xmlns:a16="http://schemas.microsoft.com/office/drawing/2014/main" id="{667E5B37-3F0D-4F69-8EB8-BF2A960B7645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Differential Privacy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CA8441-F251-42A9-B499-AA7B9780D7E8}"/>
              </a:ext>
            </a:extLst>
          </p:cNvPr>
          <p:cNvSpPr txBox="1"/>
          <p:nvPr/>
        </p:nvSpPr>
        <p:spPr>
          <a:xfrm>
            <a:off x="358718" y="6534433"/>
            <a:ext cx="7836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Lecuyer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Mathias. Certified robustness to adversarial examples with differential privacy. IEEE S&amp;P 2019.</a:t>
            </a:r>
          </a:p>
        </p:txBody>
      </p:sp>
    </p:spTree>
    <p:extLst>
      <p:ext uri="{BB962C8B-B14F-4D97-AF65-F5344CB8AC3E}">
        <p14:creationId xmlns:p14="http://schemas.microsoft.com/office/powerpoint/2010/main" val="3907702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14564</TotalTime>
  <Words>122</Words>
  <Application>Microsoft Office PowerPoint</Application>
  <PresentationFormat>全屏显示(4:3)</PresentationFormat>
  <Paragraphs>19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梦蝶</cp:lastModifiedBy>
  <cp:revision>3893</cp:revision>
  <dcterms:created xsi:type="dcterms:W3CDTF">2014-06-10T08:42:00Z</dcterms:created>
  <dcterms:modified xsi:type="dcterms:W3CDTF">2022-06-22T03:49:37Z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