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716" r:id="rId2"/>
    <p:sldId id="717" r:id="rId3"/>
    <p:sldId id="784" r:id="rId4"/>
    <p:sldId id="785" r:id="rId5"/>
    <p:sldId id="786" r:id="rId6"/>
    <p:sldId id="787" r:id="rId7"/>
    <p:sldId id="788" r:id="rId8"/>
    <p:sldId id="789" r:id="rId9"/>
    <p:sldId id="792" r:id="rId10"/>
    <p:sldId id="790" r:id="rId11"/>
    <p:sldId id="796" r:id="rId12"/>
    <p:sldId id="791" r:id="rId13"/>
    <p:sldId id="794" r:id="rId14"/>
    <p:sldId id="793" r:id="rId15"/>
    <p:sldId id="795" r:id="rId16"/>
    <p:sldId id="797" r:id="rId17"/>
    <p:sldId id="801" r:id="rId18"/>
    <p:sldId id="800" r:id="rId19"/>
    <p:sldId id="802" r:id="rId20"/>
    <p:sldId id="803" r:id="rId21"/>
    <p:sldId id="805" r:id="rId22"/>
    <p:sldId id="806" r:id="rId23"/>
    <p:sldId id="807" r:id="rId24"/>
    <p:sldId id="804" r:id="rId25"/>
    <p:sldId id="808" r:id="rId26"/>
    <p:sldId id="799" r:id="rId27"/>
    <p:sldId id="798" r:id="rId28"/>
    <p:sldId id="654" r:id="rId29"/>
  </p:sldIdLst>
  <p:sldSz cx="9144000" cy="6858000" type="screen4x3"/>
  <p:notesSz cx="9144000" cy="6858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252A"/>
    <a:srgbClr val="FFFFFF"/>
    <a:srgbClr val="0066FF"/>
    <a:srgbClr val="0000FF"/>
    <a:srgbClr val="FF00FF"/>
    <a:srgbClr val="9F119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89" autoAdjust="0"/>
    <p:restoredTop sz="89083" autoAdjust="0"/>
  </p:normalViewPr>
  <p:slideViewPr>
    <p:cSldViewPr>
      <p:cViewPr varScale="1">
        <p:scale>
          <a:sx n="77" d="100"/>
          <a:sy n="77" d="100"/>
        </p:scale>
        <p:origin x="90" y="576"/>
      </p:cViewPr>
      <p:guideLst>
        <p:guide orient="horz" pos="22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717A08-4EFF-4E1F-9428-32B3E8AA5BBF}" type="datetimeFigureOut">
              <a:rPr lang="zh-CN" altLang="en-US"/>
              <a:t>2019/11/23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6EAC048-E547-47CB-AD87-3FAD1B682181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86A1-69B5-4E18-BFA8-3F70A1ECBA97}" type="datetimeFigureOut">
              <a:rPr lang="zh-CN" altLang="en-US"/>
              <a:t>2019/11/23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78C7A2D-8CC7-4A6A-8E6B-F00CC693A82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4269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66548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06214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1496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1077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0118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8014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054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362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400" kern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86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814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4661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6168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813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6374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61871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F4E2E8-F967-47C8-B146-35F862718B4D}" type="datetime1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37FACC-D014-47B5-A30C-82A44384C306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2D4AA-1B95-43C1-802F-861BD2188893}" type="datetime1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5953E-B3A8-45A7-88F1-C9BDD8F6300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E34874-25F4-42D8-89B1-FAD97E298659}" type="datetime1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9E909-1E1D-4726-9675-978F608919A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9E71D45-DAF5-4E1E-A3B2-A9D2AB59F941}" type="datetime1">
              <a:rPr lang="zh-CN" altLang="en-US" smtClean="0"/>
              <a:t>2019/11/23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324600"/>
            <a:ext cx="1905000" cy="457200"/>
          </a:xfrm>
        </p:spPr>
        <p:txBody>
          <a:bodyPr/>
          <a:lstStyle>
            <a:lvl1pPr>
              <a:defRPr sz="1600" b="1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</a:lstStyle>
          <a:p>
            <a:fld id="{E5190028-3255-4271-BAA0-8BC7E691A70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  <p:transition advTm="42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658C536-10C9-4216-9709-90EFBA999A32}" type="datetime1">
              <a:rPr lang="zh-CN" altLang="en-US" smtClean="0"/>
              <a:t>2019/11/23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46FFBFF-1A94-4112-9962-6DC4E97A93A0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tuna.tsinghua.edu.cn/simp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log.csdn.net/buddhistmonk/article/details/79352919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yq.aliyun.com/articles/321507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a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6" y="0"/>
            <a:ext cx="9144000" cy="685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2"/>
          <p:cNvSpPr txBox="1">
            <a:spLocks noChangeArrowheads="1"/>
          </p:cNvSpPr>
          <p:nvPr/>
        </p:nvSpPr>
        <p:spPr bwMode="auto">
          <a:xfrm>
            <a:off x="323850" y="404813"/>
            <a:ext cx="3600450" cy="1079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1pPr>
            <a:lvl2pPr marL="742950" indent="-28575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2pPr>
            <a:lvl3pPr marL="1143000" indent="-22860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3pPr>
            <a:lvl4pPr marL="1600200" indent="-22860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4pPr>
            <a:lvl5pPr marL="2057400" indent="-228600"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folHlink"/>
                </a:solidFill>
                <a:latin typeface="Times New Roman" panose="02020603050405020304" pitchFamily="18" charset="0"/>
                <a:ea typeface="楷体_GB2312"/>
                <a:cs typeface="楷体_GB2312"/>
              </a:defRPr>
            </a:lvl9pPr>
          </a:lstStyle>
          <a:p>
            <a:endParaRPr lang="zh-CN" altLang="en-US"/>
          </a:p>
        </p:txBody>
      </p:sp>
      <p:pic>
        <p:nvPicPr>
          <p:cNvPr id="10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31505"/>
            <a:ext cx="2971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标题 1"/>
          <p:cNvSpPr txBox="1"/>
          <p:nvPr/>
        </p:nvSpPr>
        <p:spPr bwMode="auto">
          <a:xfrm>
            <a:off x="178955" y="1757883"/>
            <a:ext cx="8784976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ctr">
              <a:defRPr/>
            </a:pP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仿真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FGSM</a:t>
            </a:r>
            <a:r>
              <a:rPr lang="zh-CN" altLang="en-US" sz="4000">
                <a:latin typeface="Times New Roman" panose="02020603050405020304" pitchFamily="18" charset="0"/>
                <a:ea typeface="黑体" panose="02010609060101010101" pitchFamily="49" charset="-122"/>
                <a:cs typeface="+mj-cs"/>
              </a:rPr>
              <a:t>对抗攻击</a:t>
            </a:r>
            <a:endParaRPr lang="zh-CN" altLang="en-US" sz="4000" dirty="0">
              <a:latin typeface="Times New Roman" panose="02020603050405020304" pitchFamily="18" charset="0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" name="副标题 2"/>
          <p:cNvSpPr txBox="1"/>
          <p:nvPr/>
        </p:nvSpPr>
        <p:spPr bwMode="auto">
          <a:xfrm>
            <a:off x="3388501" y="3878324"/>
            <a:ext cx="2365883" cy="775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Wingdings 2" panose="05020102010507070707" pitchFamily="18" charset="2"/>
              <a:buNone/>
              <a:defRPr/>
            </a:pPr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Mengdie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Huang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algn="ctr">
              <a:spcBef>
                <a:spcPct val="20000"/>
              </a:spcBef>
              <a:defRPr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November 22, 2019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E62219-3C42-4197-B0F8-1CCC7397A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1</a:t>
            </a:fld>
            <a:endParaRPr lang="en-US" altLang="zh-CN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812"/>
    </mc:Choice>
    <mc:Fallback xmlns="">
      <p:transition spd="slow" advTm="1181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10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1880579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一、什么是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TensorFlow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编程中的参数概念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）会话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中执行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执行计算图的第一步是创建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对象（如命名为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BE39D56-7E88-4C22-B860-4F01718E0CCE}"/>
              </a:ext>
            </a:extLst>
          </p:cNvPr>
          <p:cNvSpPr/>
          <p:nvPr/>
        </p:nvSpPr>
        <p:spPr>
          <a:xfrm>
            <a:off x="323528" y="2898393"/>
            <a:ext cx="8496944" cy="3914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2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Launch the default graph.</a:t>
            </a:r>
          </a:p>
          <a:p>
            <a:pPr lvl="1">
              <a:lnSpc>
                <a:spcPts val="2000"/>
              </a:lnSpc>
            </a:pP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sess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tf.Session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  <a:p>
            <a:pPr lvl="1">
              <a:lnSpc>
                <a:spcPts val="2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To run the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matmul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op we call the session 'run()' method, passing 'product' which represents # the output of the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matmul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op. This indicates to the call that we want to get the output of </a:t>
            </a:r>
          </a:p>
          <a:p>
            <a:pPr lvl="1">
              <a:lnSpc>
                <a:spcPts val="2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the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matmul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op back.</a:t>
            </a:r>
          </a:p>
          <a:p>
            <a:pPr lvl="1">
              <a:lnSpc>
                <a:spcPts val="2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All inputs needed by the op are run automatically by the session. They typically are run in # parallel.</a:t>
            </a:r>
          </a:p>
          <a:p>
            <a:pPr lvl="1">
              <a:lnSpc>
                <a:spcPts val="2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The call 'run(product)' thus causes the execution of three ops in the graph: the two </a:t>
            </a:r>
          </a:p>
          <a:p>
            <a:pPr lvl="1">
              <a:lnSpc>
                <a:spcPts val="2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constants and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matmul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ts val="2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The output of the op is returned in 'result' as a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numpy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`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ndarray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` object.</a:t>
            </a:r>
          </a:p>
          <a:p>
            <a:pPr lvl="1">
              <a:lnSpc>
                <a:spcPts val="20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result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sess.run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(product)</a:t>
            </a:r>
          </a:p>
          <a:p>
            <a:pPr lvl="1">
              <a:lnSpc>
                <a:spcPts val="20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print(result)</a:t>
            </a:r>
          </a:p>
          <a:p>
            <a:pPr lvl="1">
              <a:lnSpc>
                <a:spcPts val="2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==&gt; [[ 12.]]</a:t>
            </a:r>
          </a:p>
          <a:p>
            <a:pPr lvl="1">
              <a:lnSpc>
                <a:spcPts val="2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Close the Session when we're done.</a:t>
            </a:r>
          </a:p>
          <a:p>
            <a:pPr lvl="1">
              <a:lnSpc>
                <a:spcPts val="2000"/>
              </a:lnSpc>
            </a:pP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sess.close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en-US" altLang="zh-CN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2D17D23-349B-4562-91EE-BD84FC8AE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56" y="836711"/>
            <a:ext cx="1810544" cy="166162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75BC0FA2-A6E2-4408-82E5-04FC1B53D101}"/>
              </a:ext>
            </a:extLst>
          </p:cNvPr>
          <p:cNvSpPr/>
          <p:nvPr/>
        </p:nvSpPr>
        <p:spPr>
          <a:xfrm>
            <a:off x="4056362" y="5496742"/>
            <a:ext cx="4993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最后关闭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释放资源，可以直接用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语句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157965B-B51A-4AFD-9DA2-9EC078C002D7}"/>
              </a:ext>
            </a:extLst>
          </p:cNvPr>
          <p:cNvSpPr/>
          <p:nvPr/>
        </p:nvSpPr>
        <p:spPr>
          <a:xfrm>
            <a:off x="3635896" y="5803706"/>
            <a:ext cx="4572000" cy="861774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lnSpc>
                <a:spcPts val="20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with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tf.Session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() as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sess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b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result =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sess.run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([product])</a:t>
            </a:r>
            <a:b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print(result)</a:t>
            </a:r>
            <a:endParaRPr lang="zh-CN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47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11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4191981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一、什么是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TensorFlow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编程中的参数概念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）张量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：表示数据。图片、语音等数据都是以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的形式表示。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[T1,T2,T3,…Tn]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可以是单个数字、矩阵。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数据类型可包括：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维数值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一维矢量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二维矩阵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维数组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维度看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的最左边有几个左中括号。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3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zh-CN" altLang="en-US" sz="2000" dirty="0"/>
              <a:t>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形状：  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[D0, D1, … Dn-1]</a:t>
            </a:r>
          </a:p>
          <a:p>
            <a:pPr marL="457200" lvl="3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形状的中括号中有几个数字，就代表这个张量是几维张量。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3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形状的第一个元素要看张量最外边的中括号中有几个元素。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949B66-2A74-4F42-B4AF-3F81068A902A}"/>
              </a:ext>
            </a:extLst>
          </p:cNvPr>
          <p:cNvSpPr/>
          <p:nvPr/>
        </p:nvSpPr>
        <p:spPr>
          <a:xfrm>
            <a:off x="179512" y="5266152"/>
            <a:ext cx="4572000" cy="1187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1    #</a:t>
            </a:r>
            <a:r>
              <a:rPr lang="zh-CN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维度为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zh-CN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的标量</a:t>
            </a:r>
          </a:p>
          <a:p>
            <a:pPr marL="0"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[1,2,3]   #</a:t>
            </a:r>
            <a:r>
              <a:rPr lang="zh-CN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维度为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1,</a:t>
            </a:r>
            <a:r>
              <a:rPr lang="zh-CN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一维向量</a:t>
            </a:r>
          </a:p>
          <a:p>
            <a:pPr marL="0"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[[1,2],[3,4]]   #</a:t>
            </a:r>
            <a:r>
              <a:rPr lang="zh-CN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维度为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2, </a:t>
            </a:r>
            <a:r>
              <a:rPr lang="zh-CN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二维矩阵</a:t>
            </a:r>
          </a:p>
          <a:p>
            <a:pPr marL="0"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[[[1,2],[3,4]],[[1,2],[3,4]]]   #</a:t>
            </a:r>
            <a:r>
              <a:rPr lang="zh-CN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维度为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3,3</a:t>
            </a:r>
            <a:r>
              <a:rPr lang="zh-CN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维空间矩阵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en-US" altLang="zh-CN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59A127-2E36-4503-90E7-BFD0572FB089}"/>
              </a:ext>
            </a:extLst>
          </p:cNvPr>
          <p:cNvSpPr/>
          <p:nvPr/>
        </p:nvSpPr>
        <p:spPr>
          <a:xfrm>
            <a:off x="4832028" y="5266152"/>
            <a:ext cx="4132460" cy="1187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1    # </a:t>
            </a:r>
            <a:r>
              <a:rPr lang="zh-CN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形状为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[]</a:t>
            </a:r>
          </a:p>
          <a:p>
            <a:pPr marL="0"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[1,2,3]   # </a:t>
            </a:r>
            <a:r>
              <a:rPr lang="zh-CN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形状为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[3]</a:t>
            </a:r>
          </a:p>
          <a:p>
            <a:pPr marL="0"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[[1,2],[3,4]]   # </a:t>
            </a:r>
            <a:r>
              <a:rPr lang="zh-CN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形状为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[2,2]</a:t>
            </a:r>
          </a:p>
          <a:p>
            <a:pPr marL="0"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1,2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3,4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[1,2],[3,4]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]   # </a:t>
            </a:r>
            <a:r>
              <a:rPr lang="zh-CN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形状为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,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,2])</a:t>
            </a:r>
            <a:endParaRPr lang="en-US" altLang="zh-CN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805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12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2342244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一、什么是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TensorFlow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编程中的参数概念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）变量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：用于存储和更新参数。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换句话说，机器学习就是用一系列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表示一个统计模型，训练过程中不断更新，训练完成后用这些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构成的模型进行预测。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9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13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6E988B5-703A-4CF5-8DF7-CAE50DA70657}"/>
              </a:ext>
            </a:extLst>
          </p:cNvPr>
          <p:cNvSpPr/>
          <p:nvPr/>
        </p:nvSpPr>
        <p:spPr>
          <a:xfrm>
            <a:off x="323528" y="1017541"/>
            <a:ext cx="8496944" cy="5703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22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Create </a:t>
            </a:r>
            <a:r>
              <a:rPr lang="en-US" altLang="zh-CN" sz="1200" dirty="0">
                <a:solidFill>
                  <a:schemeClr val="tx2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 Variable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, that will be initialized to the scalar value 0.</a:t>
            </a:r>
            <a:b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state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tf.Variable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(0, name="counter")</a:t>
            </a:r>
            <a:b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Create 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an Op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to add one to `state`.</a:t>
            </a:r>
            <a:b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one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tf.constant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(1)</a:t>
            </a:r>
            <a:b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new_value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tf.add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(state, one)</a:t>
            </a:r>
            <a:b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update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tf.assign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(state,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new_value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Variables must be initialized by running 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an `</a:t>
            </a:r>
            <a:r>
              <a:rPr lang="en-US" altLang="zh-CN" sz="1200" dirty="0" err="1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` Op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after having launched the graph. 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We first have to add the `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` Op to the graph.</a:t>
            </a:r>
            <a:b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init_op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. _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all_variables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b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Launch the graph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ainitializend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run the ops.</a:t>
            </a:r>
            <a:b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with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tf.Session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() as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sess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  <a:b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Run the '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init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' op</a:t>
            </a:r>
            <a:b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sess.run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init_op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b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Print the initial value of 'state'</a:t>
            </a:r>
            <a:b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print(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sess.run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(state))</a:t>
            </a:r>
            <a:b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Run the op that updates 'state' and print 'state'.</a:t>
            </a:r>
            <a:b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for _ in range(3):</a:t>
            </a:r>
            <a:b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sess.run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(update)</a:t>
            </a:r>
            <a:b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	print(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sess.run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(state))</a:t>
            </a:r>
            <a:b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output:  0  1  2  3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567867-9669-4FB3-BF0B-8696D6134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950" y="3284984"/>
            <a:ext cx="337185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60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14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5576976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一、什么是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TensorFlow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编程中的参数概念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：赋值或获取值。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特点：都要执行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93C28F0-9436-4BA3-A14B-AB02594FE2A5}"/>
              </a:ext>
            </a:extLst>
          </p:cNvPr>
          <p:cNvSpPr/>
          <p:nvPr/>
        </p:nvSpPr>
        <p:spPr>
          <a:xfrm>
            <a:off x="323528" y="2708920"/>
            <a:ext cx="4165601" cy="23183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# feed</a:t>
            </a:r>
            <a:r>
              <a:rPr lang="zh-CN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机制实现从外部导入数据；</a:t>
            </a:r>
            <a:endParaRPr lang="en-US" altLang="zh-CN" sz="1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input1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tf.placeholder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(tf.float32)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input2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tf.placeholder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(tf.float32)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output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tf.mul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(input1, input2)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with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tf.Session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() as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sess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print(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sess.run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([output], </a:t>
            </a:r>
            <a:r>
              <a:rPr lang="en-US" altLang="zh-CN" sz="1200" dirty="0" err="1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feed_dict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={input1:[7.], input2:[2.]}))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output: [array([ 14.],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dtype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=float32)]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2F8289-B5FF-42A3-B71C-A385A84EE347}"/>
              </a:ext>
            </a:extLst>
          </p:cNvPr>
          <p:cNvSpPr/>
          <p:nvPr/>
        </p:nvSpPr>
        <p:spPr>
          <a:xfrm>
            <a:off x="4486301" y="2714011"/>
            <a:ext cx="4572000" cy="344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# fetch</a:t>
            </a:r>
            <a:r>
              <a:rPr lang="zh-CN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机制实现获取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Operation</a:t>
            </a:r>
            <a:r>
              <a:rPr lang="zh-CN" altLang="en-US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的输出</a:t>
            </a:r>
            <a:endParaRPr lang="en-US" altLang="zh-CN" sz="1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input1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tf.constant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([3.0])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input2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tf.constant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([2.0])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input3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tf.constant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([5.0])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intermed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tf.add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(input2, input3)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mul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tf.mul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(input1,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intermed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with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tf.Session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() as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sess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result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sess.run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([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mul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intermed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])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print(result)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output: 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[array([ 21.],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dtype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=float32), array([ 7.], </a:t>
            </a:r>
            <a:r>
              <a:rPr lang="en-US" altLang="zh-CN" sz="1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dtype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=float32)]</a:t>
            </a:r>
          </a:p>
        </p:txBody>
      </p:sp>
    </p:spTree>
    <p:extLst>
      <p:ext uri="{BB962C8B-B14F-4D97-AF65-F5344CB8AC3E}">
        <p14:creationId xmlns:p14="http://schemas.microsoft.com/office/powerpoint/2010/main" val="1219800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15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4188904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一、什么是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TensorFlow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编程中的参数概念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）操作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Operation(OP)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：图中的节点。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OP input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0~multi Variable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OP output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0~multi Variable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：不需要任何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的第一步就是创造源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源</a:t>
            </a:r>
            <a:r>
              <a:rPr lang="en-US" altLang="zh-CN" sz="2000" dirty="0"/>
              <a:t>OP</a:t>
            </a:r>
            <a:r>
              <a:rPr lang="zh-CN" altLang="en-US" sz="2000" dirty="0"/>
              <a:t>的输出（即</a:t>
            </a:r>
            <a:r>
              <a:rPr lang="en-US" altLang="zh-CN" sz="2000" dirty="0"/>
              <a:t>OP</a:t>
            </a:r>
            <a:r>
              <a:rPr lang="zh-CN" altLang="en-US" sz="2000" dirty="0"/>
              <a:t>构造器的返回值）</a:t>
            </a:r>
            <a:endParaRPr lang="en-US" altLang="zh-CN" sz="2000" dirty="0"/>
          </a:p>
          <a:p>
            <a:pPr>
              <a:lnSpc>
                <a:spcPct val="150000"/>
              </a:lnSpc>
            </a:pPr>
            <a:r>
              <a:rPr lang="en-US" altLang="zh-CN" sz="2000" dirty="0"/>
              <a:t>	</a:t>
            </a:r>
            <a:r>
              <a:rPr lang="zh-CN" altLang="en-US" sz="2000" dirty="0"/>
              <a:t>被传递给其它</a:t>
            </a:r>
            <a:r>
              <a:rPr lang="en-US" altLang="zh-CN" sz="2000" dirty="0"/>
              <a:t>OP</a:t>
            </a:r>
            <a:r>
              <a:rPr lang="zh-CN" altLang="en-US" sz="2000" dirty="0"/>
              <a:t>做运算。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417420-6360-460F-A106-0CC9B22E1A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644" t="9258" r="35825" b="14567"/>
          <a:stretch/>
        </p:blipFill>
        <p:spPr>
          <a:xfrm>
            <a:off x="5940152" y="3362501"/>
            <a:ext cx="2880320" cy="193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84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16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4188904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环境搭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Anaconda3 64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install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后，打开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已经安装了哪些包。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–version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的版本（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4.7.12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默认的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3.7.4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51250C-EA95-4A65-9F1D-8ABAB9392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607" y="4354133"/>
            <a:ext cx="2247900" cy="3905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F2CC1E5-8B54-45CC-830B-18F599E931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7607" y="3058960"/>
            <a:ext cx="5610278" cy="74007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52434B6-83C2-4DDC-B5A5-C23083C10C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7607" y="5322268"/>
            <a:ext cx="5826681" cy="92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925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17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3279744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环境搭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Anaconda3 64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 --add channels https://mirrors.tuna.tsinghua.edu.cn/anaconda/pkgs/free/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 --add channels https://mirrors.tuna.tsinghua.edu.cn/anaconda/pkgs/main/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 --set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show_channel_urls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yes</a:t>
            </a:r>
          </a:p>
          <a:p>
            <a:pPr lvl="2">
              <a:lnSpc>
                <a:spcPct val="150000"/>
              </a:lnSpc>
            </a:pP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--all</a:t>
            </a:r>
          </a:p>
          <a:p>
            <a:pPr lvl="2"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更新所有包。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805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18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5576976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环境搭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创建虚拟环境：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/>
              <a:t>为虚拟环境指定</a:t>
            </a:r>
            <a:r>
              <a:rPr lang="en-US" altLang="zh-CN" sz="2000" dirty="0"/>
              <a:t>Python</a:t>
            </a:r>
            <a:r>
              <a:rPr lang="zh-CN" altLang="en-US" sz="2000" dirty="0"/>
              <a:t>版本</a:t>
            </a:r>
            <a:r>
              <a:rPr lang="en-US" altLang="zh-CN" sz="2000" dirty="0"/>
              <a:t>3.6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create -n </a:t>
            </a:r>
            <a:r>
              <a:rPr lang="en-US" altLang="zh-CN" sz="2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environment_name</a:t>
            </a:r>
            <a:r>
              <a:rPr lang="en-US" altLang="zh-C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python=version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激活虚拟环境：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activate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environment_name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关闭虚拟环境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deactivate</a:t>
            </a:r>
            <a:endParaRPr lang="en-US" altLang="zh-CN" sz="20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2F4D1CB-E405-48CE-A0A4-684EF3BDB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996952"/>
            <a:ext cx="4953000" cy="6572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AC8C89-94B3-4BC9-A2F2-688844102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1" y="3645586"/>
            <a:ext cx="2808312" cy="8681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2CDC22A-4B4C-4983-BA8B-E487D9E34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8339" y="4411262"/>
            <a:ext cx="3089721" cy="212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603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19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4653646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环境搭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sv-SE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-m pip install --upgrade pip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，更新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input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https://pypi.tuna.tsinghua.edu.cn/simple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还可以：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tensorflow-gpu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https://pypi.tuna.tsinghua.edu.cn/simple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装好后检查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的版本（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）和环境下的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(3.6.2)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50D6D3-1746-40F7-BC31-86B7A86AF4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4293096"/>
            <a:ext cx="8363272" cy="494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787DDD4-A5E8-4719-9B18-1A5C27D75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62" y="6101070"/>
            <a:ext cx="3467100" cy="5429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660199-A89A-48FD-93A2-B94669AB1B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2062" y="5162899"/>
            <a:ext cx="661987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92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对角圆角矩形 34"/>
          <p:cNvSpPr/>
          <p:nvPr/>
        </p:nvSpPr>
        <p:spPr bwMode="auto">
          <a:xfrm>
            <a:off x="7452320" y="71414"/>
            <a:ext cx="1596366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indent="-342900"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Content</a:t>
            </a:r>
            <a:endParaRPr lang="zh-CN" altLang="en-US" sz="3600" b="1" dirty="0">
              <a:solidFill>
                <a:schemeClr val="bg1">
                  <a:lumMod val="85000"/>
                </a:schemeClr>
              </a:solidFill>
              <a:ea typeface="黑体" panose="02010609060101010101" pitchFamily="49" charset="-122"/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grpSp>
        <p:nvGrpSpPr>
          <p:cNvPr id="6146" name="Group 17"/>
          <p:cNvGrpSpPr/>
          <p:nvPr/>
        </p:nvGrpSpPr>
        <p:grpSpPr bwMode="auto">
          <a:xfrm>
            <a:off x="1186205" y="1412776"/>
            <a:ext cx="6584950" cy="790575"/>
            <a:chOff x="0" y="0"/>
            <a:chExt cx="6584950" cy="790575"/>
          </a:xfrm>
        </p:grpSpPr>
        <p:sp>
          <p:nvSpPr>
            <p:cNvPr id="6198" name="Rectangle 30"/>
            <p:cNvSpPr>
              <a:spLocks noChangeArrowheads="1"/>
            </p:cNvSpPr>
            <p:nvPr/>
          </p:nvSpPr>
          <p:spPr bwMode="auto">
            <a:xfrm>
              <a:off x="325438" y="68263"/>
              <a:ext cx="6259512" cy="666750"/>
            </a:xfrm>
            <a:prstGeom prst="rect">
              <a:avLst/>
            </a:prstGeom>
            <a:gradFill rotWithShape="1">
              <a:gsLst>
                <a:gs pos="0">
                  <a:srgbClr val="F1F1F1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B2B2B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99" name="Group 19"/>
            <p:cNvGrpSpPr/>
            <p:nvPr/>
          </p:nvGrpSpPr>
          <p:grpSpPr bwMode="auto">
            <a:xfrm rot="10800000">
              <a:off x="0" y="0"/>
              <a:ext cx="793750" cy="790575"/>
              <a:chOff x="0" y="0"/>
              <a:chExt cx="1590" cy="1588"/>
            </a:xfrm>
          </p:grpSpPr>
          <p:grpSp>
            <p:nvGrpSpPr>
              <p:cNvPr id="6202" name="Group 20"/>
              <p:cNvGrpSpPr/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grpSp>
              <p:nvGrpSpPr>
                <p:cNvPr id="6205" name="Group 21"/>
                <p:cNvGrpSpPr/>
                <p:nvPr/>
              </p:nvGrpSpPr>
              <p:grpSpPr bwMode="auto">
                <a:xfrm rot="10800000">
                  <a:off x="-19" y="-21"/>
                  <a:ext cx="1169" cy="1172"/>
                  <a:chOff x="0" y="0"/>
                  <a:chExt cx="816864" cy="816864"/>
                </a:xfrm>
              </p:grpSpPr>
              <p:pic>
                <p:nvPicPr>
                  <p:cNvPr id="6207" name="Oval 33"/>
                  <p:cNvPicPr>
                    <a:picLocks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816864" cy="8168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208" name="Text Box 23"/>
                  <p:cNvSpPr txBox="1">
                    <a:spLocks noChangeArrowheads="1"/>
                  </p:cNvSpPr>
                  <p:nvPr/>
                </p:nvSpPr>
                <p:spPr bwMode="auto">
                  <a:xfrm rot="10800000">
                    <a:off x="126148" y="127271"/>
                    <a:ext cx="561266" cy="559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i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206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C000D"/>
                    </a:gs>
                    <a:gs pos="100000">
                      <a:srgbClr val="FF0517">
                        <a:alpha val="89998"/>
                      </a:srgbClr>
                    </a:gs>
                  </a:gsLst>
                  <a:lin ang="18900000" scaled="1"/>
                </a:gradFill>
                <a:ln w="9525">
                  <a:solidFill>
                    <a:srgbClr val="B2B2B2"/>
                  </a:solidFill>
                  <a:round/>
                </a:ln>
              </p:spPr>
              <p:txBody>
                <a:bodyPr rot="10800000"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i="1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203" name="未知"/>
              <p:cNvSpPr>
                <a:spLocks noChangeArrowheads="1"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25998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  <p:sp>
            <p:nvSpPr>
              <p:cNvPr id="6204" name="未知"/>
              <p:cNvSpPr>
                <a:spLocks noChangeArrowheads="1"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</p:grpSp>
        <p:sp>
          <p:nvSpPr>
            <p:cNvPr id="6201" name="Rectangle 38"/>
            <p:cNvSpPr>
              <a:spLocks noChangeArrowheads="1"/>
            </p:cNvSpPr>
            <p:nvPr/>
          </p:nvSpPr>
          <p:spPr bwMode="auto">
            <a:xfrm>
              <a:off x="128588" y="109538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6147" name="Group 29"/>
          <p:cNvGrpSpPr/>
          <p:nvPr/>
        </p:nvGrpSpPr>
        <p:grpSpPr bwMode="auto">
          <a:xfrm>
            <a:off x="1176295" y="3407336"/>
            <a:ext cx="6584950" cy="790575"/>
            <a:chOff x="0" y="0"/>
            <a:chExt cx="6584950" cy="790575"/>
          </a:xfrm>
        </p:grpSpPr>
        <p:sp>
          <p:nvSpPr>
            <p:cNvPr id="6187" name="Rectangle 30"/>
            <p:cNvSpPr>
              <a:spLocks noChangeArrowheads="1"/>
            </p:cNvSpPr>
            <p:nvPr/>
          </p:nvSpPr>
          <p:spPr bwMode="auto">
            <a:xfrm>
              <a:off x="325438" y="68263"/>
              <a:ext cx="6259512" cy="666750"/>
            </a:xfrm>
            <a:prstGeom prst="rect">
              <a:avLst/>
            </a:prstGeom>
            <a:gradFill rotWithShape="1">
              <a:gsLst>
                <a:gs pos="0">
                  <a:srgbClr val="F1F1F1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B2B2B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88" name="Group 31"/>
            <p:cNvGrpSpPr/>
            <p:nvPr/>
          </p:nvGrpSpPr>
          <p:grpSpPr bwMode="auto">
            <a:xfrm rot="10800000">
              <a:off x="0" y="0"/>
              <a:ext cx="793750" cy="790575"/>
              <a:chOff x="0" y="0"/>
              <a:chExt cx="1590" cy="1588"/>
            </a:xfrm>
          </p:grpSpPr>
          <p:grpSp>
            <p:nvGrpSpPr>
              <p:cNvPr id="6191" name="Group 32"/>
              <p:cNvGrpSpPr/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grpSp>
              <p:nvGrpSpPr>
                <p:cNvPr id="6194" name="Group 33"/>
                <p:cNvGrpSpPr/>
                <p:nvPr/>
              </p:nvGrpSpPr>
              <p:grpSpPr bwMode="auto">
                <a:xfrm rot="10800000">
                  <a:off x="-19" y="-14"/>
                  <a:ext cx="1169" cy="1163"/>
                  <a:chOff x="0" y="0"/>
                  <a:chExt cx="816864" cy="810768"/>
                </a:xfrm>
              </p:grpSpPr>
              <p:pic>
                <p:nvPicPr>
                  <p:cNvPr id="6196" name="Oval 33"/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816864" cy="8107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197" name="Text Box 35"/>
                  <p:cNvSpPr txBox="1">
                    <a:spLocks noChangeArrowheads="1"/>
                  </p:cNvSpPr>
                  <p:nvPr/>
                </p:nvSpPr>
                <p:spPr bwMode="auto">
                  <a:xfrm rot="10800000">
                    <a:off x="126148" y="126318"/>
                    <a:ext cx="561266" cy="559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i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195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C000D"/>
                    </a:gs>
                    <a:gs pos="100000">
                      <a:srgbClr val="FF0517">
                        <a:alpha val="89998"/>
                      </a:srgbClr>
                    </a:gs>
                  </a:gsLst>
                  <a:lin ang="18900000" scaled="1"/>
                </a:gradFill>
                <a:ln w="9525">
                  <a:solidFill>
                    <a:srgbClr val="B2B2B2"/>
                  </a:solidFill>
                  <a:round/>
                </a:ln>
              </p:spPr>
              <p:txBody>
                <a:bodyPr rot="10800000"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i="1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92" name="未知"/>
              <p:cNvSpPr>
                <a:spLocks noChangeArrowheads="1"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25998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  <p:sp>
            <p:nvSpPr>
              <p:cNvPr id="6193" name="未知"/>
              <p:cNvSpPr>
                <a:spLocks noChangeArrowheads="1"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</p:grpSp>
        <p:sp>
          <p:nvSpPr>
            <p:cNvPr id="6190" name="Rectangle 38"/>
            <p:cNvSpPr>
              <a:spLocks noChangeArrowheads="1"/>
            </p:cNvSpPr>
            <p:nvPr/>
          </p:nvSpPr>
          <p:spPr bwMode="auto">
            <a:xfrm>
              <a:off x="128588" y="109538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6148" name="Group 41"/>
          <p:cNvGrpSpPr/>
          <p:nvPr/>
        </p:nvGrpSpPr>
        <p:grpSpPr bwMode="auto">
          <a:xfrm>
            <a:off x="1190968" y="2425601"/>
            <a:ext cx="6584950" cy="790575"/>
            <a:chOff x="0" y="0"/>
            <a:chExt cx="6584950" cy="790575"/>
          </a:xfrm>
        </p:grpSpPr>
        <p:sp>
          <p:nvSpPr>
            <p:cNvPr id="6176" name="Rectangle 30"/>
            <p:cNvSpPr>
              <a:spLocks noChangeArrowheads="1"/>
            </p:cNvSpPr>
            <p:nvPr/>
          </p:nvSpPr>
          <p:spPr bwMode="auto">
            <a:xfrm>
              <a:off x="325438" y="68263"/>
              <a:ext cx="6259512" cy="666750"/>
            </a:xfrm>
            <a:prstGeom prst="rect">
              <a:avLst/>
            </a:prstGeom>
            <a:gradFill rotWithShape="1">
              <a:gsLst>
                <a:gs pos="0">
                  <a:srgbClr val="F1F1F1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B2B2B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177" name="Group 43"/>
            <p:cNvGrpSpPr/>
            <p:nvPr/>
          </p:nvGrpSpPr>
          <p:grpSpPr bwMode="auto">
            <a:xfrm rot="10800000">
              <a:off x="0" y="0"/>
              <a:ext cx="793750" cy="790575"/>
              <a:chOff x="0" y="0"/>
              <a:chExt cx="1590" cy="1588"/>
            </a:xfrm>
          </p:grpSpPr>
          <p:grpSp>
            <p:nvGrpSpPr>
              <p:cNvPr id="6180" name="Group 44"/>
              <p:cNvGrpSpPr/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grpSp>
              <p:nvGrpSpPr>
                <p:cNvPr id="6183" name="Group 45"/>
                <p:cNvGrpSpPr/>
                <p:nvPr/>
              </p:nvGrpSpPr>
              <p:grpSpPr bwMode="auto">
                <a:xfrm rot="10800000">
                  <a:off x="-21" y="-20"/>
                  <a:ext cx="1178" cy="1172"/>
                  <a:chOff x="0" y="0"/>
                  <a:chExt cx="822960" cy="816864"/>
                </a:xfrm>
              </p:grpSpPr>
              <p:pic>
                <p:nvPicPr>
                  <p:cNvPr id="6185" name="Oval 33"/>
                  <p:cNvPicPr>
                    <a:picLocks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822960" cy="81686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6186" name="Text Box 47"/>
                  <p:cNvSpPr txBox="1">
                    <a:spLocks noChangeArrowheads="1"/>
                  </p:cNvSpPr>
                  <p:nvPr/>
                </p:nvSpPr>
                <p:spPr bwMode="auto">
                  <a:xfrm rot="10800000">
                    <a:off x="130911" y="128160"/>
                    <a:ext cx="561266" cy="559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i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184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C000D"/>
                    </a:gs>
                    <a:gs pos="100000">
                      <a:srgbClr val="FF0517">
                        <a:alpha val="89998"/>
                      </a:srgbClr>
                    </a:gs>
                  </a:gsLst>
                  <a:lin ang="18900000" scaled="1"/>
                </a:gradFill>
                <a:ln w="9525">
                  <a:solidFill>
                    <a:srgbClr val="B2B2B2"/>
                  </a:solidFill>
                  <a:round/>
                </a:ln>
              </p:spPr>
              <p:txBody>
                <a:bodyPr rot="10800000"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i="1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81" name="未知"/>
              <p:cNvSpPr>
                <a:spLocks noChangeArrowheads="1"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25998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  <p:sp>
            <p:nvSpPr>
              <p:cNvPr id="6182" name="未知"/>
              <p:cNvSpPr>
                <a:spLocks noChangeArrowheads="1"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</p:grpSp>
        <p:sp>
          <p:nvSpPr>
            <p:cNvPr id="6179" name="Rectangle 38"/>
            <p:cNvSpPr>
              <a:spLocks noChangeArrowheads="1"/>
            </p:cNvSpPr>
            <p:nvPr/>
          </p:nvSpPr>
          <p:spPr bwMode="auto">
            <a:xfrm>
              <a:off x="128588" y="109538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995815" y="1501661"/>
            <a:ext cx="5756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sym typeface="+mn-ea"/>
              </a:rPr>
              <a:t>搭建深度学习环境</a:t>
            </a:r>
            <a:endParaRPr lang="zh-CN" sz="3200" dirty="0"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2011880" y="2503156"/>
            <a:ext cx="5955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Github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获取</a:t>
            </a:r>
            <a:r>
              <a:rPr lang="en-US" altLang="zh-CN" sz="3200" dirty="0"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FGSM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源码</a:t>
            </a:r>
            <a:endParaRPr lang="en-US" altLang="zh-CN" sz="3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75444" y="3498674"/>
            <a:ext cx="5955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Github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获取数据集</a:t>
            </a:r>
            <a:endParaRPr lang="en-US" altLang="zh-CN" sz="3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</p:txBody>
      </p:sp>
      <p:grpSp>
        <p:nvGrpSpPr>
          <p:cNvPr id="2" name="Group 29"/>
          <p:cNvGrpSpPr/>
          <p:nvPr/>
        </p:nvGrpSpPr>
        <p:grpSpPr bwMode="auto">
          <a:xfrm>
            <a:off x="1176295" y="4411518"/>
            <a:ext cx="6584950" cy="790575"/>
            <a:chOff x="0" y="0"/>
            <a:chExt cx="6584950" cy="790575"/>
          </a:xfrm>
        </p:grpSpPr>
        <p:sp>
          <p:nvSpPr>
            <p:cNvPr id="3" name="Rectangle 30"/>
            <p:cNvSpPr>
              <a:spLocks noChangeArrowheads="1"/>
            </p:cNvSpPr>
            <p:nvPr/>
          </p:nvSpPr>
          <p:spPr bwMode="auto">
            <a:xfrm>
              <a:off x="325438" y="68263"/>
              <a:ext cx="6259512" cy="666750"/>
            </a:xfrm>
            <a:prstGeom prst="rect">
              <a:avLst/>
            </a:prstGeom>
            <a:gradFill rotWithShape="1">
              <a:gsLst>
                <a:gs pos="0">
                  <a:srgbClr val="F1F1F1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B2B2B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" name="Group 31"/>
            <p:cNvGrpSpPr/>
            <p:nvPr/>
          </p:nvGrpSpPr>
          <p:grpSpPr bwMode="auto">
            <a:xfrm rot="10800000">
              <a:off x="0" y="0"/>
              <a:ext cx="793750" cy="790575"/>
              <a:chOff x="0" y="0"/>
              <a:chExt cx="1590" cy="1588"/>
            </a:xfrm>
          </p:grpSpPr>
          <p:grpSp>
            <p:nvGrpSpPr>
              <p:cNvPr id="5" name="Group 32"/>
              <p:cNvGrpSpPr/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grpSp>
              <p:nvGrpSpPr>
                <p:cNvPr id="6" name="Group 33"/>
                <p:cNvGrpSpPr/>
                <p:nvPr/>
              </p:nvGrpSpPr>
              <p:grpSpPr bwMode="auto">
                <a:xfrm rot="10800000">
                  <a:off x="-19" y="-14"/>
                  <a:ext cx="1169" cy="1163"/>
                  <a:chOff x="0" y="0"/>
                  <a:chExt cx="816864" cy="810768"/>
                </a:xfrm>
              </p:grpSpPr>
              <p:pic>
                <p:nvPicPr>
                  <p:cNvPr id="7" name="Oval 33"/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816864" cy="8107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8" name="Text Box 35"/>
                  <p:cNvSpPr txBox="1">
                    <a:spLocks noChangeArrowheads="1"/>
                  </p:cNvSpPr>
                  <p:nvPr/>
                </p:nvSpPr>
                <p:spPr bwMode="auto">
                  <a:xfrm rot="10800000">
                    <a:off x="126148" y="126318"/>
                    <a:ext cx="561266" cy="559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i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9" name="Oval 34"/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C000D"/>
                    </a:gs>
                    <a:gs pos="100000">
                      <a:srgbClr val="FF0517">
                        <a:alpha val="89998"/>
                      </a:srgbClr>
                    </a:gs>
                  </a:gsLst>
                  <a:lin ang="18900000" scaled="1"/>
                </a:gradFill>
                <a:ln w="9525">
                  <a:solidFill>
                    <a:srgbClr val="B2B2B2"/>
                  </a:solidFill>
                  <a:round/>
                </a:ln>
              </p:spPr>
              <p:txBody>
                <a:bodyPr rot="10800000"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i="1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" name="未知"/>
              <p:cNvSpPr>
                <a:spLocks noChangeArrowheads="1"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25998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  <p:sp>
            <p:nvSpPr>
              <p:cNvPr id="11" name="未知"/>
              <p:cNvSpPr>
                <a:spLocks noChangeArrowheads="1"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</p:grpSp>
        <p:sp>
          <p:nvSpPr>
            <p:cNvPr id="12" name="Rectangle 38"/>
            <p:cNvSpPr>
              <a:spLocks noChangeArrowheads="1"/>
            </p:cNvSpPr>
            <p:nvPr/>
          </p:nvSpPr>
          <p:spPr bwMode="auto">
            <a:xfrm>
              <a:off x="56833" y="109538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24" name="TextBox 58"/>
          <p:cNvSpPr txBox="1"/>
          <p:nvPr/>
        </p:nvSpPr>
        <p:spPr>
          <a:xfrm>
            <a:off x="1983555" y="4506853"/>
            <a:ext cx="5955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输入训练集</a:t>
            </a:r>
            <a:endParaRPr lang="en-US" altLang="zh-CN" sz="3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</p:txBody>
      </p:sp>
      <p:grpSp>
        <p:nvGrpSpPr>
          <p:cNvPr id="66" name="Group 29">
            <a:extLst>
              <a:ext uri="{FF2B5EF4-FFF2-40B4-BE49-F238E27FC236}">
                <a16:creationId xmlns:a16="http://schemas.microsoft.com/office/drawing/2014/main" id="{59EDA784-ECD4-41A7-B7AE-8B53C3C7D781}"/>
              </a:ext>
            </a:extLst>
          </p:cNvPr>
          <p:cNvGrpSpPr/>
          <p:nvPr/>
        </p:nvGrpSpPr>
        <p:grpSpPr bwMode="auto">
          <a:xfrm>
            <a:off x="1185081" y="5400796"/>
            <a:ext cx="6584950" cy="790575"/>
            <a:chOff x="0" y="0"/>
            <a:chExt cx="6584950" cy="790575"/>
          </a:xfrm>
        </p:grpSpPr>
        <p:sp>
          <p:nvSpPr>
            <p:cNvPr id="67" name="Rectangle 30">
              <a:extLst>
                <a:ext uri="{FF2B5EF4-FFF2-40B4-BE49-F238E27FC236}">
                  <a16:creationId xmlns:a16="http://schemas.microsoft.com/office/drawing/2014/main" id="{78B20380-D9AF-4966-A88A-30E55E77FD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438" y="68263"/>
              <a:ext cx="6259512" cy="666750"/>
            </a:xfrm>
            <a:prstGeom prst="rect">
              <a:avLst/>
            </a:prstGeom>
            <a:gradFill rotWithShape="1">
              <a:gsLst>
                <a:gs pos="0">
                  <a:srgbClr val="F1F1F1"/>
                </a:gs>
                <a:gs pos="100000">
                  <a:srgbClr val="B2B2B2"/>
                </a:gs>
              </a:gsLst>
              <a:lin ang="0" scaled="1"/>
            </a:gradFill>
            <a:ln w="9525">
              <a:solidFill>
                <a:srgbClr val="B2B2B2"/>
              </a:solidFill>
              <a:miter lim="800000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8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8" name="Group 31">
              <a:extLst>
                <a:ext uri="{FF2B5EF4-FFF2-40B4-BE49-F238E27FC236}">
                  <a16:creationId xmlns:a16="http://schemas.microsoft.com/office/drawing/2014/main" id="{A52B8F5D-1F7B-4790-9FE4-ECA13A33EFE7}"/>
                </a:ext>
              </a:extLst>
            </p:cNvPr>
            <p:cNvGrpSpPr/>
            <p:nvPr/>
          </p:nvGrpSpPr>
          <p:grpSpPr bwMode="auto">
            <a:xfrm rot="10800000">
              <a:off x="0" y="0"/>
              <a:ext cx="793750" cy="790575"/>
              <a:chOff x="0" y="0"/>
              <a:chExt cx="1590" cy="1588"/>
            </a:xfrm>
          </p:grpSpPr>
          <p:grpSp>
            <p:nvGrpSpPr>
              <p:cNvPr id="70" name="Group 32">
                <a:extLst>
                  <a:ext uri="{FF2B5EF4-FFF2-40B4-BE49-F238E27FC236}">
                    <a16:creationId xmlns:a16="http://schemas.microsoft.com/office/drawing/2014/main" id="{46B325CE-D6CF-4BE0-87B0-4AD5454C0F60}"/>
                  </a:ext>
                </a:extLst>
              </p:cNvPr>
              <p:cNvGrpSpPr/>
              <p:nvPr/>
            </p:nvGrpSpPr>
            <p:grpSpPr bwMode="auto">
              <a:xfrm>
                <a:off x="0" y="0"/>
                <a:ext cx="1590" cy="1588"/>
                <a:chOff x="0" y="0"/>
                <a:chExt cx="1136" cy="1134"/>
              </a:xfrm>
            </p:grpSpPr>
            <p:grpSp>
              <p:nvGrpSpPr>
                <p:cNvPr id="73" name="Group 33">
                  <a:extLst>
                    <a:ext uri="{FF2B5EF4-FFF2-40B4-BE49-F238E27FC236}">
                      <a16:creationId xmlns:a16="http://schemas.microsoft.com/office/drawing/2014/main" id="{9F54276A-6D97-4C73-B11E-09995000DB0C}"/>
                    </a:ext>
                  </a:extLst>
                </p:cNvPr>
                <p:cNvGrpSpPr/>
                <p:nvPr/>
              </p:nvGrpSpPr>
              <p:grpSpPr bwMode="auto">
                <a:xfrm rot="10800000">
                  <a:off x="-19" y="-14"/>
                  <a:ext cx="1169" cy="1163"/>
                  <a:chOff x="0" y="0"/>
                  <a:chExt cx="816864" cy="810768"/>
                </a:xfrm>
              </p:grpSpPr>
              <p:pic>
                <p:nvPicPr>
                  <p:cNvPr id="75" name="Oval 33">
                    <a:extLst>
                      <a:ext uri="{FF2B5EF4-FFF2-40B4-BE49-F238E27FC236}">
                        <a16:creationId xmlns:a16="http://schemas.microsoft.com/office/drawing/2014/main" id="{B678A68B-D35B-4D60-BD6F-32BF9A6E7BF8}"/>
                      </a:ext>
                    </a:extLst>
                  </p:cNvPr>
                  <p:cNvPicPr>
                    <a:picLocks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0" y="0"/>
                    <a:ext cx="816864" cy="81076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76" name="Text Box 35">
                    <a:extLst>
                      <a:ext uri="{FF2B5EF4-FFF2-40B4-BE49-F238E27FC236}">
                        <a16:creationId xmlns:a16="http://schemas.microsoft.com/office/drawing/2014/main" id="{1EB1AE42-5665-45C4-A1BF-0F5A66F435B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 rot="10800000">
                    <a:off x="126148" y="126318"/>
                    <a:ext cx="561266" cy="5590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rot="10800000" wrap="none" anchor="ctr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i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74" name="Oval 34">
                  <a:extLst>
                    <a:ext uri="{FF2B5EF4-FFF2-40B4-BE49-F238E27FC236}">
                      <a16:creationId xmlns:a16="http://schemas.microsoft.com/office/drawing/2014/main" id="{A08382E3-2266-4513-B274-A45AAFD284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" y="62"/>
                  <a:ext cx="1008" cy="101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BC000D"/>
                    </a:gs>
                    <a:gs pos="100000">
                      <a:srgbClr val="FF0517">
                        <a:alpha val="89998"/>
                      </a:srgbClr>
                    </a:gs>
                  </a:gsLst>
                  <a:lin ang="18900000" scaled="1"/>
                </a:gradFill>
                <a:ln w="9525">
                  <a:solidFill>
                    <a:srgbClr val="B2B2B2"/>
                  </a:solidFill>
                  <a:round/>
                </a:ln>
              </p:spPr>
              <p:txBody>
                <a:bodyPr rot="10800000" wrap="none" anchor="ctr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 i="1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71" name="未知">
                <a:extLst>
                  <a:ext uri="{FF2B5EF4-FFF2-40B4-BE49-F238E27FC236}">
                    <a16:creationId xmlns:a16="http://schemas.microsoft.com/office/drawing/2014/main" id="{A1B5CBBB-48FE-471F-8D36-4D60B7B25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390" y="490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25998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  <p:sp>
            <p:nvSpPr>
              <p:cNvPr id="72" name="未知">
                <a:extLst>
                  <a:ext uri="{FF2B5EF4-FFF2-40B4-BE49-F238E27FC236}">
                    <a16:creationId xmlns:a16="http://schemas.microsoft.com/office/drawing/2014/main" id="{B626133E-1387-4E2C-B10B-87CB0B832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5400000">
                <a:off x="588" y="-113"/>
                <a:ext cx="606" cy="1210"/>
              </a:xfrm>
              <a:custGeom>
                <a:avLst/>
                <a:gdLst>
                  <a:gd name="T0" fmla="*/ 2147483647 w 174"/>
                  <a:gd name="T1" fmla="*/ 0 h 348"/>
                  <a:gd name="T2" fmla="*/ 0 w 174"/>
                  <a:gd name="T3" fmla="*/ 2147483647 h 348"/>
                  <a:gd name="T4" fmla="*/ 2147483647 w 174"/>
                  <a:gd name="T5" fmla="*/ 2147483647 h 348"/>
                  <a:gd name="T6" fmla="*/ 2147483647 w 174"/>
                  <a:gd name="T7" fmla="*/ 2147483647 h 348"/>
                  <a:gd name="T8" fmla="*/ 2147483647 w 174"/>
                  <a:gd name="T9" fmla="*/ 0 h 34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4"/>
                  <a:gd name="T16" fmla="*/ 0 h 348"/>
                  <a:gd name="T17" fmla="*/ 174 w 174"/>
                  <a:gd name="T18" fmla="*/ 348 h 34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4" h="348">
                    <a:moveTo>
                      <a:pt x="173" y="0"/>
                    </a:moveTo>
                    <a:cubicBezTo>
                      <a:pt x="77" y="0"/>
                      <a:pt x="0" y="77"/>
                      <a:pt x="0" y="173"/>
                    </a:cubicBezTo>
                    <a:cubicBezTo>
                      <a:pt x="0" y="270"/>
                      <a:pt x="77" y="348"/>
                      <a:pt x="174" y="348"/>
                    </a:cubicBezTo>
                    <a:lnTo>
                      <a:pt x="174" y="174"/>
                    </a:lnTo>
                    <a:lnTo>
                      <a:pt x="17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alpha val="0"/>
                    </a:srgbClr>
                  </a:gs>
                  <a:gs pos="100000">
                    <a:srgbClr val="FFFFFF">
                      <a:alpha val="50000"/>
                    </a:srgb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eaVert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Times New Roman" panose="02020603050405020304" pitchFamily="18" charset="0"/>
                  <a:ea typeface="楷体" panose="02010609060101010101" charset="-122"/>
                </a:endParaRPr>
              </a:p>
            </p:txBody>
          </p:sp>
        </p:grpSp>
        <p:sp>
          <p:nvSpPr>
            <p:cNvPr id="69" name="Rectangle 38">
              <a:extLst>
                <a:ext uri="{FF2B5EF4-FFF2-40B4-BE49-F238E27FC236}">
                  <a16:creationId xmlns:a16="http://schemas.microsoft.com/office/drawing/2014/main" id="{D050918A-71A3-4125-AE52-17AFEB0EC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33" y="109538"/>
              <a:ext cx="554037" cy="569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600" b="1" dirty="0">
                  <a:solidFill>
                    <a:srgbClr val="FFFFFF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5</a:t>
              </a:r>
            </a:p>
          </p:txBody>
        </p:sp>
      </p:grpSp>
      <p:sp>
        <p:nvSpPr>
          <p:cNvPr id="77" name="TextBox 58">
            <a:extLst>
              <a:ext uri="{FF2B5EF4-FFF2-40B4-BE49-F238E27FC236}">
                <a16:creationId xmlns:a16="http://schemas.microsoft.com/office/drawing/2014/main" id="{DBB709CD-80CE-4124-A915-CF1E8F970E79}"/>
              </a:ext>
            </a:extLst>
          </p:cNvPr>
          <p:cNvSpPr txBox="1"/>
          <p:nvPr/>
        </p:nvSpPr>
        <p:spPr>
          <a:xfrm>
            <a:off x="1992341" y="5496131"/>
            <a:ext cx="5955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3200" dirty="0">
                <a:latin typeface="Times New Roman" panose="02020603050405020304" pitchFamily="18" charset="0"/>
                <a:ea typeface="楷体" panose="02010609060101010101" charset="-122"/>
                <a:sym typeface="+mn-ea"/>
              </a:rPr>
              <a:t>输入测试集</a:t>
            </a:r>
            <a:endParaRPr lang="en-US" altLang="zh-CN" sz="320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charset="-122"/>
              <a:sym typeface="+mn-ea"/>
            </a:endParaRP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AD259239-B6EE-4D27-8D17-FE639AEC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2</a:t>
            </a:fld>
            <a:endParaRPr lang="en-US" altLang="zh-CN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D32F0F5E-F50F-42D1-B1C1-18363FE23C2E}"/>
              </a:ext>
            </a:extLst>
          </p:cNvPr>
          <p:cNvSpPr/>
          <p:nvPr/>
        </p:nvSpPr>
        <p:spPr>
          <a:xfrm>
            <a:off x="301960" y="620049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6"/>
              </a:rPr>
              <a:t>https://blog.csdn.net/buddhistmonk/article/details/79352919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36"/>
    </mc:Choice>
    <mc:Fallback xmlns="">
      <p:transition spd="slow" advTm="10236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20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3730317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环境搭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 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input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python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import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tensorflow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 as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tf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onsole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hello =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tf.constant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('Hello, TensorFlow!')  #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初始化一个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常量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sess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tf.Session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()  #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启动一个会话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print(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sess.run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(hello)) </a:t>
            </a:r>
          </a:p>
        </p:txBody>
      </p:sp>
    </p:spTree>
    <p:extLst>
      <p:ext uri="{BB962C8B-B14F-4D97-AF65-F5344CB8AC3E}">
        <p14:creationId xmlns:p14="http://schemas.microsoft.com/office/powerpoint/2010/main" val="2725986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21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4653646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环境搭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报错：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AVX2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/core/platform/cpu_feature_guard.cc:142] Your CPU supports instructions that this TensorFlow binary was not compiled to use: AVX2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）没有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module '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has no attribute 'Session’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解决办法：卸载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tensorflowV2.0.0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，重装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tensorflowV1.2.1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 uninstall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pip install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==1.2.1 -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https://pypi.tuna.tsinghua.edu.cn/simple	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help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BDF64F-25AE-4793-B3EE-D8FFA239E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4" y="5632709"/>
            <a:ext cx="6667500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225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22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5115311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环境搭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 =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tf.constant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('Hello, TensorFlow!')  #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初始化一个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常量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tf.Session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 #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启动一个会话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sess.run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(hello))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成功输出测试代码！再把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debug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掉。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Debug warning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：重装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773B985-C146-45C2-838F-81C3401FC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97" y="4813209"/>
            <a:ext cx="6364703" cy="78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552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23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5112233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环境搭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 show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1.17.4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），卸载，更新至（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1.14.0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pip show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setuptools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，查看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setuptools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36.4.0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），卸载，更新至（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41.2.0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B01B41-9B70-4FC8-A9D0-2B067F12A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3017049"/>
            <a:ext cx="73152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1366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24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4038093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环境搭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测试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版本的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 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input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python</a:t>
            </a:r>
          </a:p>
          <a:p>
            <a:pPr lvl="2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import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os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onsole"/>
              <a:cs typeface="Times New Roman" panose="02020603050405020304" pitchFamily="18" charset="0"/>
            </a:endParaRPr>
          </a:p>
          <a:p>
            <a:pPr lvl="2"/>
            <a:r>
              <a:rPr lang="sv-SE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os.environ['TF_CPP_MIN_LOG_LEVEL']='2'</a:t>
            </a:r>
          </a:p>
          <a:p>
            <a:pPr lvl="2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import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tensorflow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 as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tf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  <a:latin typeface="console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hello =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tf.constant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('Hello, TensorFlow!')  #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初始化一个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常量</a:t>
            </a:r>
          </a:p>
          <a:p>
            <a:pPr lvl="2"/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sess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tf.Session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()  #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启动一个会话</a:t>
            </a:r>
          </a:p>
          <a:p>
            <a:pPr lvl="2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print(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sess.run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e"/>
                <a:cs typeface="Times New Roman" panose="02020603050405020304" pitchFamily="18" charset="0"/>
              </a:rPr>
              <a:t>(hello)) 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4B4B45-67D6-4960-B16A-567570070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765675"/>
            <a:ext cx="839152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707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25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3730317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环境搭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总结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安装过程中，版本匹配很重要，列出以下成功的版本组合：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Anaconda Version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4.7.12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Version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1.2.1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TensorFlow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3.7.4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1.14.0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Setuptools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Version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36.4.0</a:t>
            </a:r>
          </a:p>
        </p:txBody>
      </p:sp>
    </p:spTree>
    <p:extLst>
      <p:ext uri="{BB962C8B-B14F-4D97-AF65-F5344CB8AC3E}">
        <p14:creationId xmlns:p14="http://schemas.microsoft.com/office/powerpoint/2010/main" val="574758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26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957250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环境搭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中引入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3561C8-29B4-49C8-B759-062320D711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375"/>
          <a:stretch/>
        </p:blipFill>
        <p:spPr>
          <a:xfrm>
            <a:off x="1685666" y="2135616"/>
            <a:ext cx="5772668" cy="244315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834BA6-B225-4BCF-B71F-C3E2A0024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5312" y="4792549"/>
            <a:ext cx="6613376" cy="176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19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27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0C6C74-E9E8-455C-82FF-E8FB0B378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767" y="2007071"/>
            <a:ext cx="8142466" cy="435339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FEF04BB-28C9-4050-97C2-E08FBF66FFD6}"/>
              </a:ext>
            </a:extLst>
          </p:cNvPr>
          <p:cNvSpPr/>
          <p:nvPr/>
        </p:nvSpPr>
        <p:spPr>
          <a:xfrm>
            <a:off x="323528" y="1023464"/>
            <a:ext cx="8496944" cy="957250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二、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环境搭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安装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中引入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578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ChangeArrowheads="1"/>
          </p:cNvSpPr>
          <p:nvPr/>
        </p:nvSpPr>
        <p:spPr bwMode="auto">
          <a:xfrm>
            <a:off x="935037" y="1700808"/>
            <a:ext cx="7273925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CN" sz="4400" b="1" dirty="0">
                <a:solidFill>
                  <a:srgbClr val="B0252A"/>
                </a:solidFill>
                <a:ea typeface="黑体" panose="02010609060101010101" pitchFamily="49" charset="-122"/>
                <a:cs typeface="Arial" panose="020B0604020202020204" pitchFamily="34" charset="0"/>
              </a:rPr>
              <a:t>Thanks</a:t>
            </a:r>
            <a:endParaRPr lang="zh-CN" altLang="en-US" sz="4400" b="1" dirty="0">
              <a:solidFill>
                <a:srgbClr val="B0252A"/>
              </a:solidFill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79329" y="4005064"/>
            <a:ext cx="8185343" cy="1483450"/>
            <a:chOff x="467544" y="4005064"/>
            <a:chExt cx="8185343" cy="1483450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4009781"/>
              <a:ext cx="2589795" cy="147873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4559" y="4005064"/>
              <a:ext cx="2448170" cy="1483450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9949" y="4005064"/>
              <a:ext cx="2352938" cy="1483450"/>
            </a:xfrm>
            <a:prstGeom prst="roundRect">
              <a:avLst>
                <a:gd name="adj" fmla="val 5755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DBA8A5-1110-4739-BB40-7C1B4C7D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90028-3255-4271-BAA0-8BC7E691A70B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  <p:transition advTm="175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3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400110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目标：用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生成对抗样本</a:t>
            </a:r>
            <a:endParaRPr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88E005B-980F-4280-B133-9D1915C739CF}"/>
              </a:ext>
            </a:extLst>
          </p:cNvPr>
          <p:cNvSpPr/>
          <p:nvPr/>
        </p:nvSpPr>
        <p:spPr>
          <a:xfrm>
            <a:off x="323528" y="6414055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https://yq.aliyun.com/articles/321507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15CB1F0-E74A-47F2-A0EE-1A49AA784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971" y="1647308"/>
            <a:ext cx="5260057" cy="417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8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4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72B985-353E-4304-A92D-DC2039601ECF}"/>
                  </a:ext>
                </a:extLst>
              </p:cNvPr>
              <p:cNvSpPr/>
              <p:nvPr/>
            </p:nvSpPr>
            <p:spPr>
              <a:xfrm>
                <a:off x="323528" y="1023464"/>
                <a:ext cx="8496944" cy="5573898"/>
              </a:xfrm>
              <a:prstGeom prst="rect">
                <a:avLst/>
              </a:prstGeom>
              <a:ln w="3175">
                <a:noFill/>
                <a:prstDash val="solid"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 Learning/ Machine learning/ Artificial Intelligence</a:t>
                </a:r>
                <a:r>
                  <a:rPr lang="zh-CN" altLang="en-US" sz="2000" b="1" dirty="0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的关系</a:t>
                </a:r>
                <a:endParaRPr lang="en-US" altLang="zh-CN" sz="2000" b="1" dirty="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 Learning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Machine learning</a:t>
                </a:r>
                <a:r>
                  <a:rPr lang="en-US" altLang="zh-CN" sz="20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ea typeface="Cambria Math" panose="020405030504060302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Artificial Intelligence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Artificial Intelligence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：让机器具有学习和认知的能力。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Machine learning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：实现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的一种方法。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Step 1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特征提取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将原始数据转化成特征向量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Step 2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逻辑回归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4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训练已经进行过数据标注（手动打过标签）的数据集，得到特征向量每个特征的权重。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Step 3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特征权重构成预测模型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Deep Learning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：解决如何设计特征的难题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000" dirty="0"/>
                  <a:t>让算法从数据中自动学习特征。 </a:t>
                </a:r>
                <a:r>
                  <a:rPr lang="en-US" altLang="zh-CN" sz="2000" dirty="0"/>
                  <a:t>DL</a:t>
                </a:r>
                <a:r>
                  <a:rPr lang="zh-CN" altLang="en-US" sz="2000" dirty="0"/>
                  <a:t>是实现</a:t>
                </a:r>
                <a:r>
                  <a:rPr lang="en-US" altLang="zh-CN" sz="2000" dirty="0"/>
                  <a:t>ML</a:t>
                </a:r>
                <a:r>
                  <a:rPr lang="zh-CN" altLang="en-US" sz="2000" dirty="0"/>
                  <a:t>的一种技术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772B985-353E-4304-A92D-DC2039601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023464"/>
                <a:ext cx="8496944" cy="5573898"/>
              </a:xfrm>
              <a:prstGeom prst="rect">
                <a:avLst/>
              </a:prstGeom>
              <a:blipFill>
                <a:blip r:embed="rId2"/>
                <a:stretch>
                  <a:fillRect l="-717" r="-1578" b="-1094"/>
                </a:stretch>
              </a:blipFill>
              <a:ln w="3175">
                <a:noFill/>
                <a:prstDash val="soli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63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5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5573898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一、什么是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TensorFlow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开发，是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的第二代机器学习系统，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年开源。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说文解字：以张量在计算图上流动的方式实现和执行机器学习算法的框架。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Tensor  	         Flow</a:t>
            </a: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）额外说明：只要可以将计算表示成数据流图，就可以使用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，换句话说它不止是机器学习库，而是一个基于数据流图的科学计算库。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可以自动求微分，所以反向传播的梯度求解就可以自动化。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）语言：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硬件好的条件下，支持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实验；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硬件欠缺条件下，支持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其他机器学习框架：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Caffe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凯拉斯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mxnet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Torch(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火炬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Theano(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茶野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Chainer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链条机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D021467-CAFA-4B27-B196-BFA0EDD4B79F}"/>
              </a:ext>
            </a:extLst>
          </p:cNvPr>
          <p:cNvCxnSpPr/>
          <p:nvPr/>
        </p:nvCxnSpPr>
        <p:spPr>
          <a:xfrm>
            <a:off x="2195736" y="234888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BAEF679-1F53-40A9-81CD-D1EB3135BEBC}"/>
              </a:ext>
            </a:extLst>
          </p:cNvPr>
          <p:cNvCxnSpPr/>
          <p:nvPr/>
        </p:nvCxnSpPr>
        <p:spPr>
          <a:xfrm>
            <a:off x="3923928" y="2348880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390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6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5112233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一、什么是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TensorFlow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前端：构造计算图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提供多种语言接口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前端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session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桥梁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后端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后端：执行计算图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CPU\GPU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等内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核完成具体计算。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4FCB80-21A0-4E49-AF6E-2E5DBADA3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2433" y="1737653"/>
            <a:ext cx="5311502" cy="46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: 圆角 3">
            <a:extLst>
              <a:ext uri="{FF2B5EF4-FFF2-40B4-BE49-F238E27FC236}">
                <a16:creationId xmlns:a16="http://schemas.microsoft.com/office/drawing/2014/main" id="{3B5691B9-525E-4B21-9320-E294E65D3255}"/>
              </a:ext>
            </a:extLst>
          </p:cNvPr>
          <p:cNvSpPr/>
          <p:nvPr/>
        </p:nvSpPr>
        <p:spPr>
          <a:xfrm>
            <a:off x="3419872" y="1628800"/>
            <a:ext cx="5616624" cy="2016224"/>
          </a:xfrm>
          <a:prstGeom prst="roundRect">
            <a:avLst/>
          </a:prstGeom>
          <a:noFill/>
          <a:ln>
            <a:solidFill>
              <a:srgbClr val="B0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454BE3BF-4FA5-46FF-87B0-2579A6A681B2}"/>
              </a:ext>
            </a:extLst>
          </p:cNvPr>
          <p:cNvSpPr/>
          <p:nvPr/>
        </p:nvSpPr>
        <p:spPr>
          <a:xfrm>
            <a:off x="3419872" y="3645023"/>
            <a:ext cx="5616624" cy="2820179"/>
          </a:xfrm>
          <a:prstGeom prst="roundRect">
            <a:avLst/>
          </a:prstGeom>
          <a:noFill/>
          <a:ln>
            <a:solidFill>
              <a:srgbClr val="B025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064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7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4653325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一、什么是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编程模式：符号式编程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）命令式编程（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Imperative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）：明确输入变量，根据程序逻辑逐步运算。以前我编写的都是命令式编程。例如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import </a:t>
            </a:r>
            <a:r>
              <a:rPr lang="en-US" altLang="zh-CN" sz="2000" dirty="0" err="1"/>
              <a:t>numpy</a:t>
            </a:r>
            <a:r>
              <a:rPr lang="en-US" altLang="zh-CN" sz="2000" dirty="0"/>
              <a:t> as np</a:t>
            </a:r>
            <a:br>
              <a:rPr lang="en-US" altLang="zh-CN" sz="2000" dirty="0"/>
            </a:br>
            <a:r>
              <a:rPr lang="en-US" altLang="zh-CN" sz="2000" dirty="0"/>
              <a:t>a = </a:t>
            </a:r>
            <a:r>
              <a:rPr lang="en-US" altLang="zh-CN" sz="2000" dirty="0" err="1"/>
              <a:t>np.ones</a:t>
            </a:r>
            <a:r>
              <a:rPr lang="en-US" altLang="zh-CN" sz="2000" dirty="0"/>
              <a:t>(10)</a:t>
            </a:r>
            <a:br>
              <a:rPr lang="en-US" altLang="zh-CN" sz="2000" dirty="0"/>
            </a:br>
            <a:r>
              <a:rPr lang="en-US" altLang="zh-CN" sz="2000" dirty="0"/>
              <a:t>b = </a:t>
            </a:r>
            <a:r>
              <a:rPr lang="en-US" altLang="zh-CN" sz="2000" dirty="0" err="1"/>
              <a:t>np.ones</a:t>
            </a:r>
            <a:r>
              <a:rPr lang="en-US" altLang="zh-CN" sz="2000" dirty="0"/>
              <a:t>(10) * 2</a:t>
            </a:r>
            <a:br>
              <a:rPr lang="en-US" altLang="zh-CN" sz="2000" dirty="0"/>
            </a:br>
            <a:r>
              <a:rPr lang="en-US" altLang="zh-CN" sz="2000" dirty="0"/>
              <a:t>c = b * a</a:t>
            </a:r>
            <a:br>
              <a:rPr lang="en-US" altLang="zh-CN" sz="2000" dirty="0"/>
            </a:br>
            <a:r>
              <a:rPr lang="en-US" altLang="zh-CN" sz="2000" dirty="0"/>
              <a:t>d = c + 1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3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8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5576655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一、什么是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编程模式：符号式编程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）符号式编程（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Symbolic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）：将计算过程抽象为计算图，所有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节点均符号化处理。例如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A = Variable('A')</a:t>
            </a:r>
            <a:br>
              <a:rPr lang="en-US" altLang="zh-CN" sz="2000" dirty="0"/>
            </a:br>
            <a:r>
              <a:rPr lang="en-US" altLang="zh-CN" sz="2000" dirty="0"/>
              <a:t>B = Variable('B')</a:t>
            </a:r>
            <a:br>
              <a:rPr lang="en-US" altLang="zh-CN" sz="2000" dirty="0"/>
            </a:br>
            <a:r>
              <a:rPr lang="en-US" altLang="zh-CN" sz="2000" dirty="0"/>
              <a:t>C = B * A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D = C + Constant(1)</a:t>
            </a:r>
            <a:br>
              <a:rPr lang="en-US" altLang="zh-CN" sz="2000" dirty="0"/>
            </a:br>
            <a:r>
              <a:rPr lang="en-US" altLang="zh-CN" sz="2000" dirty="0"/>
              <a:t># compiles the function//</a:t>
            </a:r>
            <a:r>
              <a:rPr lang="zh-CN" altLang="en-US" sz="2000" dirty="0"/>
              <a:t>编译上述定义的函数</a:t>
            </a:r>
            <a:br>
              <a:rPr lang="en-US" altLang="zh-CN" sz="2000" dirty="0"/>
            </a:br>
            <a:r>
              <a:rPr lang="en-US" altLang="zh-CN" sz="2000" dirty="0"/>
              <a:t>f = compile(D)</a:t>
            </a:r>
            <a:br>
              <a:rPr lang="en-US" altLang="zh-CN" sz="2000" dirty="0"/>
            </a:br>
            <a:r>
              <a:rPr lang="en-US" altLang="zh-CN" sz="2000" dirty="0"/>
              <a:t>d = f(A=</a:t>
            </a:r>
            <a:r>
              <a:rPr lang="en-US" altLang="zh-CN" sz="2000" dirty="0" err="1"/>
              <a:t>np.ones</a:t>
            </a:r>
            <a:r>
              <a:rPr lang="en-US" altLang="zh-CN" sz="2000" dirty="0"/>
              <a:t>(10), B=</a:t>
            </a:r>
            <a:r>
              <a:rPr lang="en-US" altLang="zh-CN" sz="2000" dirty="0" err="1"/>
              <a:t>np.ones</a:t>
            </a:r>
            <a:r>
              <a:rPr lang="en-US" altLang="zh-CN" sz="2000" dirty="0"/>
              <a:t>(10)*2)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B58AD4-D5C4-459B-8F4F-06C670D1C0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44" t="9258" r="35825" b="14567"/>
          <a:stretch/>
        </p:blipFill>
        <p:spPr>
          <a:xfrm>
            <a:off x="5940152" y="3362501"/>
            <a:ext cx="2880320" cy="1938707"/>
          </a:xfrm>
          <a:prstGeom prst="rect">
            <a:avLst/>
          </a:prstGeom>
        </p:spPr>
      </p:pic>
      <p:sp>
        <p:nvSpPr>
          <p:cNvPr id="8" name="右大括号 7">
            <a:extLst>
              <a:ext uri="{FF2B5EF4-FFF2-40B4-BE49-F238E27FC236}">
                <a16:creationId xmlns:a16="http://schemas.microsoft.com/office/drawing/2014/main" id="{732390CA-9D2B-4FAE-A034-D89BF3158AE2}"/>
              </a:ext>
            </a:extLst>
          </p:cNvPr>
          <p:cNvSpPr/>
          <p:nvPr/>
        </p:nvSpPr>
        <p:spPr>
          <a:xfrm>
            <a:off x="3419872" y="3463313"/>
            <a:ext cx="360040" cy="1584176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09C9EA-2CA7-4D3F-9841-79236A400C2A}"/>
              </a:ext>
            </a:extLst>
          </p:cNvPr>
          <p:cNvSpPr/>
          <p:nvPr/>
        </p:nvSpPr>
        <p:spPr>
          <a:xfrm>
            <a:off x="3779912" y="3932235"/>
            <a:ext cx="18722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构建出右边含有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OP</a:t>
            </a:r>
            <a:r>
              <a:rPr lang="zh-CN" altLang="en-US" dirty="0"/>
              <a:t>的计算图</a:t>
            </a:r>
          </a:p>
        </p:txBody>
      </p:sp>
    </p:spTree>
    <p:extLst>
      <p:ext uri="{BB962C8B-B14F-4D97-AF65-F5344CB8AC3E}">
        <p14:creationId xmlns:p14="http://schemas.microsoft.com/office/powerpoint/2010/main" val="185625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9E909-1E1D-4726-9675-978F608919A4}" type="slidenum">
              <a:rPr lang="zh-CN" altLang="en-US" smtClean="0"/>
              <a:t>9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940152" y="44624"/>
            <a:ext cx="3168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搭建深度学习环境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72B985-353E-4304-A92D-DC2039601ECF}"/>
              </a:ext>
            </a:extLst>
          </p:cNvPr>
          <p:cNvSpPr/>
          <p:nvPr/>
        </p:nvSpPr>
        <p:spPr>
          <a:xfrm>
            <a:off x="323528" y="1023464"/>
            <a:ext cx="8496944" cy="2803909"/>
          </a:xfrm>
          <a:prstGeom prst="rect">
            <a:avLst/>
          </a:prstGeom>
          <a:ln w="3175">
            <a:noFill/>
            <a:prstDash val="solid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一、什么是</a:t>
            </a:r>
            <a:r>
              <a:rPr lang="en-US" altLang="zh-CN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TensorFlow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编程中的参数概念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）图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：表示计算流程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Python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库有一个默认图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(default graph)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构造器可以为其增加节点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例如，构建一个包含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的计算图：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3AE772-31D6-4D4E-82FC-7A451054D413}"/>
              </a:ext>
            </a:extLst>
          </p:cNvPr>
          <p:cNvSpPr/>
          <p:nvPr/>
        </p:nvSpPr>
        <p:spPr>
          <a:xfrm>
            <a:off x="348804" y="3776573"/>
            <a:ext cx="8496944" cy="2882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import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tensorflow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 as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</a:t>
            </a:r>
            <a:endParaRPr lang="en-US" altLang="zh-CN" sz="12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Create 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 Constant op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that produces a 1x2 matrix. The op is added as a node to the default graph.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The value returned by the constructor represents the output of the Constant op.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matrix1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tf.constant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([[3., 3.]])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Create 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another Constant op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that produces a 2x1 matrix.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matrix2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tf.constant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([[2.],[2.]])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Create 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 </a:t>
            </a:r>
            <a:r>
              <a:rPr lang="en-US" altLang="zh-CN" sz="1200" dirty="0" err="1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Matmul</a:t>
            </a:r>
            <a:r>
              <a:rPr lang="en-US" altLang="zh-CN" sz="12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op 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that takes 'matrix1' and 'matrix2' as inputs.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 The returned value, 'product', represents the result of the matrix multiplication.</a:t>
            </a:r>
          </a:p>
          <a:p>
            <a:pPr lvl="1">
              <a:lnSpc>
                <a:spcPts val="2200"/>
              </a:lnSpc>
            </a:pP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product = </a:t>
            </a:r>
            <a:r>
              <a:rPr lang="en-US" altLang="zh-CN" sz="12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tf.matmul</a:t>
            </a:r>
            <a:r>
              <a:rPr lang="en-US" altLang="zh-CN" sz="1200" dirty="0">
                <a:latin typeface="Consolas" panose="020B0609020204030204" pitchFamily="49" charset="0"/>
                <a:cs typeface="Times New Roman" panose="02020603050405020304" pitchFamily="18" charset="0"/>
              </a:rPr>
              <a:t>(matrix1, matrix2)</a:t>
            </a:r>
            <a:endParaRPr lang="en-US" altLang="zh-CN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65B64EC-EFEC-434E-A826-8D491F681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256" y="836711"/>
            <a:ext cx="1810544" cy="166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1946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2856</TotalTime>
  <Words>2705</Words>
  <Application>Microsoft Office PowerPoint</Application>
  <PresentationFormat>全屏显示(4:3)</PresentationFormat>
  <Paragraphs>306</Paragraphs>
  <Slides>28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console</vt:lpstr>
      <vt:lpstr>Arial</vt:lpstr>
      <vt:lpstr>Calibri</vt:lpstr>
      <vt:lpstr>Cambria Math</vt:lpstr>
      <vt:lpstr>Consolas</vt:lpstr>
      <vt:lpstr>Times New Roman</vt:lpstr>
      <vt:lpstr>Wingdings</vt:lpstr>
      <vt:lpstr>Wingdings 2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whier</dc:creator>
  <cp:lastModifiedBy>黄 梦蝶</cp:lastModifiedBy>
  <cp:revision>1304</cp:revision>
  <dcterms:created xsi:type="dcterms:W3CDTF">2014-06-10T08:42:00Z</dcterms:created>
  <dcterms:modified xsi:type="dcterms:W3CDTF">2019-11-23T02:49:36Z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  <property fmtid="{D5CDD505-2E9C-101B-9397-08002B2CF9AE}" pid="3" name="KSORubyTemplateID">
    <vt:lpwstr>2</vt:lpwstr>
  </property>
</Properties>
</file>