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16" r:id="rId2"/>
    <p:sldId id="793" r:id="rId3"/>
    <p:sldId id="717" r:id="rId4"/>
    <p:sldId id="784" r:id="rId5"/>
    <p:sldId id="794" r:id="rId6"/>
    <p:sldId id="654" r:id="rId7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252A"/>
    <a:srgbClr val="FFFFFF"/>
    <a:srgbClr val="0066FF"/>
    <a:srgbClr val="0000FF"/>
    <a:srgbClr val="FF00FF"/>
    <a:srgbClr val="9F119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 autoAdjust="0"/>
    <p:restoredTop sz="89083" autoAdjust="0"/>
  </p:normalViewPr>
  <p:slideViewPr>
    <p:cSldViewPr>
      <p:cViewPr varScale="1">
        <p:scale>
          <a:sx n="99" d="100"/>
          <a:sy n="99" d="100"/>
        </p:scale>
        <p:origin x="414" y="84"/>
      </p:cViewPr>
      <p:guideLst>
        <p:guide orient="horz" pos="22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717A08-4EFF-4E1F-9428-32B3E8AA5BBF}" type="datetimeFigureOut">
              <a:rPr lang="zh-CN" altLang="en-US"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6EAC048-E547-47CB-AD87-3FAD1B68218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86A1-69B5-4E18-BFA8-3F70A1ECBA97}" type="datetimeFigureOut">
              <a:rPr lang="zh-CN" altLang="en-US"/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78C7A2D-8CC7-4A6A-8E6B-F00CC693A82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4E2E8-F967-47C8-B146-35F862718B4D}" type="datetime1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7FACC-D014-47B5-A30C-82A44384C30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D4AA-1B95-43C1-802F-861BD2188893}" type="datetime1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5953E-B3A8-45A7-88F1-C9BDD8F6300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34874-25F4-42D8-89B1-FAD97E298659}" type="datetime1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9E909-1E1D-4726-9675-978F608919A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E71D45-DAF5-4E1E-A3B2-A9D2AB59F941}" type="datetime1">
              <a:rPr lang="zh-CN" altLang="en-US" smtClean="0"/>
              <a:t>2020/1/13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324600"/>
            <a:ext cx="1905000" cy="457200"/>
          </a:xfrm>
        </p:spPr>
        <p:txBody>
          <a:bodyPr/>
          <a:lstStyle>
            <a:lvl1pPr>
              <a:defRPr sz="16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fld id="{E5190028-3255-4271-BAA0-8BC7E691A7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58C536-10C9-4216-9709-90EFBA999A32}" type="datetime1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46FFBFF-1A94-4112-9962-6DC4E97A93A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6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23850" y="404813"/>
            <a:ext cx="3600450" cy="10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1505"/>
            <a:ext cx="2971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/>
          <p:nvPr/>
        </p:nvSpPr>
        <p:spPr bwMode="auto">
          <a:xfrm>
            <a:off x="178955" y="1757883"/>
            <a:ext cx="8784976" cy="19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ctr">
              <a:defRPr/>
            </a:pP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Adversarial Neural Network Inversion via Auxiliary Knowledge Alignment</a:t>
            </a:r>
          </a:p>
          <a:p>
            <a:pPr lvl="0" algn="ctr"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通过辅助知识对齐对抗神经网络反演</a:t>
            </a:r>
          </a:p>
        </p:txBody>
      </p:sp>
      <p:sp>
        <p:nvSpPr>
          <p:cNvPr id="7" name="副标题 2"/>
          <p:cNvSpPr txBox="1"/>
          <p:nvPr/>
        </p:nvSpPr>
        <p:spPr bwMode="auto">
          <a:xfrm>
            <a:off x="3388501" y="3878324"/>
            <a:ext cx="2365883" cy="77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Mengdie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Huang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November 21, 2019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91566C-70F8-4E1A-B5A8-72FD483620DF}"/>
              </a:ext>
            </a:extLst>
          </p:cNvPr>
          <p:cNvSpPr/>
          <p:nvPr/>
        </p:nvSpPr>
        <p:spPr>
          <a:xfrm>
            <a:off x="659179" y="5157192"/>
            <a:ext cx="78256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Ziqi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Ee-Chien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Zhenkai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Liang, Adversarial Neural Network Inversion via Auxiliary Knowledge Alignment.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Feb. 2018 submitted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E62219-3C42-4197-B0F8-1CCC7397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2"/>
    </mc:Choice>
    <mc:Fallback xmlns="">
      <p:transition spd="slow" advTm="1181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42FDC3-862A-43A9-A0F3-26E13E8E6A3C}"/>
              </a:ext>
            </a:extLst>
          </p:cNvPr>
          <p:cNvSpPr/>
          <p:nvPr/>
        </p:nvSpPr>
        <p:spPr>
          <a:xfrm>
            <a:off x="323528" y="1023464"/>
            <a:ext cx="8496944" cy="374461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FFB430-0748-4F86-9482-2DC39B0EF84F}"/>
              </a:ext>
            </a:extLst>
          </p:cNvPr>
          <p:cNvSpPr/>
          <p:nvPr/>
        </p:nvSpPr>
        <p:spPr>
          <a:xfrm>
            <a:off x="323528" y="1544080"/>
            <a:ext cx="8496944" cy="3265574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Membership inference attack	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成员推理攻击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/>
              <a:t>使用多个攻击模型对目标模型的输出进行成员推理。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Property inference attack	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属性推断攻击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Model inversion attack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模型反演攻击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Model extraction attack	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模型提取攻击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对角圆角矩形 34">
            <a:extLst>
              <a:ext uri="{FF2B5EF4-FFF2-40B4-BE49-F238E27FC236}">
                <a16:creationId xmlns:a16="http://schemas.microsoft.com/office/drawing/2014/main" id="{CD4A3C99-33D7-4B2C-9C4C-92845AB7C86A}"/>
              </a:ext>
            </a:extLst>
          </p:cNvPr>
          <p:cNvSpPr/>
          <p:nvPr/>
        </p:nvSpPr>
        <p:spPr bwMode="auto">
          <a:xfrm>
            <a:off x="4355976" y="71414"/>
            <a:ext cx="4692710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indent="-342900"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Machine Learning Privacy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484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对角圆角矩形 34"/>
          <p:cNvSpPr/>
          <p:nvPr/>
        </p:nvSpPr>
        <p:spPr bwMode="auto">
          <a:xfrm>
            <a:off x="7452320" y="71414"/>
            <a:ext cx="1596366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indent="-342900"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Content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6146" name="Group 17"/>
          <p:cNvGrpSpPr/>
          <p:nvPr/>
        </p:nvGrpSpPr>
        <p:grpSpPr bwMode="auto">
          <a:xfrm>
            <a:off x="2730366" y="1120478"/>
            <a:ext cx="5956434" cy="752296"/>
            <a:chOff x="0" y="0"/>
            <a:chExt cx="6584950" cy="790575"/>
          </a:xfrm>
        </p:grpSpPr>
        <p:sp>
          <p:nvSpPr>
            <p:cNvPr id="6198" name="Rectangle 30"/>
            <p:cNvSpPr>
              <a:spLocks noChangeArrowheads="1"/>
            </p:cNvSpPr>
            <p:nvPr/>
          </p:nvSpPr>
          <p:spPr bwMode="auto">
            <a:xfrm>
              <a:off x="325438" y="68263"/>
              <a:ext cx="6259512" cy="666750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B2B2B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99" name="Group 19"/>
            <p:cNvGrpSpPr/>
            <p:nvPr/>
          </p:nvGrpSpPr>
          <p:grpSpPr bwMode="auto">
            <a:xfrm rot="10800000">
              <a:off x="0" y="0"/>
              <a:ext cx="793750" cy="790575"/>
              <a:chOff x="0" y="0"/>
              <a:chExt cx="1590" cy="1588"/>
            </a:xfrm>
          </p:grpSpPr>
          <p:grpSp>
            <p:nvGrpSpPr>
              <p:cNvPr id="6202" name="Group 20"/>
              <p:cNvGrpSpPr/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grpSp>
              <p:nvGrpSpPr>
                <p:cNvPr id="6205" name="Group 21"/>
                <p:cNvGrpSpPr/>
                <p:nvPr/>
              </p:nvGrpSpPr>
              <p:grpSpPr bwMode="auto">
                <a:xfrm rot="10800000">
                  <a:off x="-19" y="-21"/>
                  <a:ext cx="1169" cy="1172"/>
                  <a:chOff x="0" y="0"/>
                  <a:chExt cx="816864" cy="816864"/>
                </a:xfrm>
              </p:grpSpPr>
              <p:pic>
                <p:nvPicPr>
                  <p:cNvPr id="6207" name="Oval 33"/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816864" cy="8168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208" name="Text Box 23"/>
                  <p:cNvSpPr txBox="1">
                    <a:spLocks noChangeArrowheads="1"/>
                  </p:cNvSpPr>
                  <p:nvPr/>
                </p:nvSpPr>
                <p:spPr bwMode="auto">
                  <a:xfrm rot="10800000">
                    <a:off x="126148" y="127271"/>
                    <a:ext cx="561266" cy="559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06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>
                        <a:alpha val="89998"/>
                      </a:srgbClr>
                    </a:gs>
                  </a:gsLst>
                  <a:lin ang="18900000" scaled="1"/>
                </a:gradFill>
                <a:ln w="9525">
                  <a:solidFill>
                    <a:srgbClr val="B2B2B2"/>
                  </a:solidFill>
                  <a:round/>
                </a:ln>
              </p:spPr>
              <p:txBody>
                <a:bodyPr rot="10800000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i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03" name="未知"/>
              <p:cNvSpPr>
                <a:spLocks noChangeArrowheads="1"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25998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  <p:sp>
            <p:nvSpPr>
              <p:cNvPr id="6204" name="未知"/>
              <p:cNvSpPr>
                <a:spLocks noChangeArrowheads="1"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6201" name="Rectangle 38"/>
            <p:cNvSpPr>
              <a:spLocks noChangeArrowheads="1"/>
            </p:cNvSpPr>
            <p:nvPr/>
          </p:nvSpPr>
          <p:spPr bwMode="auto">
            <a:xfrm>
              <a:off x="128588" y="109538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147" name="Group 29"/>
          <p:cNvGrpSpPr/>
          <p:nvPr/>
        </p:nvGrpSpPr>
        <p:grpSpPr bwMode="auto">
          <a:xfrm>
            <a:off x="2720456" y="2987973"/>
            <a:ext cx="5966344" cy="752296"/>
            <a:chOff x="0" y="0"/>
            <a:chExt cx="6584950" cy="790575"/>
          </a:xfrm>
        </p:grpSpPr>
        <p:sp>
          <p:nvSpPr>
            <p:cNvPr id="6187" name="Rectangle 30"/>
            <p:cNvSpPr>
              <a:spLocks noChangeArrowheads="1"/>
            </p:cNvSpPr>
            <p:nvPr/>
          </p:nvSpPr>
          <p:spPr bwMode="auto">
            <a:xfrm>
              <a:off x="325438" y="68263"/>
              <a:ext cx="6259512" cy="666750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B2B2B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Group 31"/>
            <p:cNvGrpSpPr/>
            <p:nvPr/>
          </p:nvGrpSpPr>
          <p:grpSpPr bwMode="auto">
            <a:xfrm rot="10800000">
              <a:off x="0" y="0"/>
              <a:ext cx="793750" cy="790575"/>
              <a:chOff x="0" y="0"/>
              <a:chExt cx="1590" cy="1588"/>
            </a:xfrm>
          </p:grpSpPr>
          <p:grpSp>
            <p:nvGrpSpPr>
              <p:cNvPr id="6191" name="Group 32"/>
              <p:cNvGrpSpPr/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grpSp>
              <p:nvGrpSpPr>
                <p:cNvPr id="6194" name="Group 33"/>
                <p:cNvGrpSpPr/>
                <p:nvPr/>
              </p:nvGrpSpPr>
              <p:grpSpPr bwMode="auto">
                <a:xfrm rot="10800000">
                  <a:off x="-19" y="-14"/>
                  <a:ext cx="1169" cy="1163"/>
                  <a:chOff x="0" y="0"/>
                  <a:chExt cx="816864" cy="810768"/>
                </a:xfrm>
              </p:grpSpPr>
              <p:pic>
                <p:nvPicPr>
                  <p:cNvPr id="6196" name="Oval 33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816864" cy="8107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97" name="Text Box 35"/>
                  <p:cNvSpPr txBox="1">
                    <a:spLocks noChangeArrowheads="1"/>
                  </p:cNvSpPr>
                  <p:nvPr/>
                </p:nvSpPr>
                <p:spPr bwMode="auto">
                  <a:xfrm rot="10800000">
                    <a:off x="126148" y="126318"/>
                    <a:ext cx="561266" cy="559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95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>
                        <a:alpha val="89998"/>
                      </a:srgbClr>
                    </a:gs>
                  </a:gsLst>
                  <a:lin ang="18900000" scaled="1"/>
                </a:gradFill>
                <a:ln w="9525">
                  <a:solidFill>
                    <a:srgbClr val="B2B2B2"/>
                  </a:solidFill>
                  <a:round/>
                </a:ln>
              </p:spPr>
              <p:txBody>
                <a:bodyPr rot="10800000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i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92" name="未知"/>
              <p:cNvSpPr>
                <a:spLocks noChangeArrowheads="1"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25998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  <p:sp>
            <p:nvSpPr>
              <p:cNvPr id="6193" name="未知"/>
              <p:cNvSpPr>
                <a:spLocks noChangeArrowheads="1"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6190" name="Rectangle 38"/>
            <p:cNvSpPr>
              <a:spLocks noChangeArrowheads="1"/>
            </p:cNvSpPr>
            <p:nvPr/>
          </p:nvSpPr>
          <p:spPr bwMode="auto">
            <a:xfrm>
              <a:off x="128588" y="109538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148" name="Group 41"/>
          <p:cNvGrpSpPr/>
          <p:nvPr/>
        </p:nvGrpSpPr>
        <p:grpSpPr bwMode="auto">
          <a:xfrm>
            <a:off x="2735129" y="2056582"/>
            <a:ext cx="5951672" cy="752296"/>
            <a:chOff x="0" y="0"/>
            <a:chExt cx="6584950" cy="790575"/>
          </a:xfrm>
        </p:grpSpPr>
        <p:sp>
          <p:nvSpPr>
            <p:cNvPr id="6176" name="Rectangle 30"/>
            <p:cNvSpPr>
              <a:spLocks noChangeArrowheads="1"/>
            </p:cNvSpPr>
            <p:nvPr/>
          </p:nvSpPr>
          <p:spPr bwMode="auto">
            <a:xfrm>
              <a:off x="325438" y="68263"/>
              <a:ext cx="6259512" cy="666750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B2B2B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77" name="Group 43"/>
            <p:cNvGrpSpPr/>
            <p:nvPr/>
          </p:nvGrpSpPr>
          <p:grpSpPr bwMode="auto">
            <a:xfrm rot="10800000">
              <a:off x="0" y="0"/>
              <a:ext cx="793750" cy="790575"/>
              <a:chOff x="0" y="0"/>
              <a:chExt cx="1590" cy="1588"/>
            </a:xfrm>
          </p:grpSpPr>
          <p:grpSp>
            <p:nvGrpSpPr>
              <p:cNvPr id="6180" name="Group 44"/>
              <p:cNvGrpSpPr/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grpSp>
              <p:nvGrpSpPr>
                <p:cNvPr id="6183" name="Group 45"/>
                <p:cNvGrpSpPr/>
                <p:nvPr/>
              </p:nvGrpSpPr>
              <p:grpSpPr bwMode="auto">
                <a:xfrm rot="10800000">
                  <a:off x="-21" y="-20"/>
                  <a:ext cx="1178" cy="1172"/>
                  <a:chOff x="0" y="0"/>
                  <a:chExt cx="822960" cy="816864"/>
                </a:xfrm>
              </p:grpSpPr>
              <p:pic>
                <p:nvPicPr>
                  <p:cNvPr id="6185" name="Oval 3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822960" cy="8168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86" name="Text Box 47"/>
                  <p:cNvSpPr txBox="1">
                    <a:spLocks noChangeArrowheads="1"/>
                  </p:cNvSpPr>
                  <p:nvPr/>
                </p:nvSpPr>
                <p:spPr bwMode="auto">
                  <a:xfrm rot="10800000">
                    <a:off x="130911" y="128160"/>
                    <a:ext cx="561266" cy="559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84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>
                        <a:alpha val="89998"/>
                      </a:srgbClr>
                    </a:gs>
                  </a:gsLst>
                  <a:lin ang="18900000" scaled="1"/>
                </a:gradFill>
                <a:ln w="9525">
                  <a:solidFill>
                    <a:srgbClr val="B2B2B2"/>
                  </a:solidFill>
                  <a:round/>
                </a:ln>
              </p:spPr>
              <p:txBody>
                <a:bodyPr rot="10800000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i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81" name="未知"/>
              <p:cNvSpPr>
                <a:spLocks noChangeArrowheads="1"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25998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  <p:sp>
            <p:nvSpPr>
              <p:cNvPr id="6182" name="未知"/>
              <p:cNvSpPr>
                <a:spLocks noChangeArrowheads="1"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6179" name="Rectangle 38"/>
            <p:cNvSpPr>
              <a:spLocks noChangeArrowheads="1"/>
            </p:cNvSpPr>
            <p:nvPr/>
          </p:nvSpPr>
          <p:spPr bwMode="auto">
            <a:xfrm>
              <a:off x="128588" y="109538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539975" y="1223198"/>
            <a:ext cx="48084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Introduction</a:t>
            </a: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 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endParaRPr lang="zh-CN" sz="3200" dirty="0"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556041" y="2124114"/>
            <a:ext cx="4541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Background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519605" y="3069288"/>
            <a:ext cx="4972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Adversarial Model Inversion</a:t>
            </a:r>
            <a:endParaRPr lang="en-US" altLang="zh-CN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2720455" y="3945741"/>
            <a:ext cx="5966345" cy="752296"/>
            <a:chOff x="0" y="0"/>
            <a:chExt cx="6584950" cy="790575"/>
          </a:xfrm>
        </p:grpSpPr>
        <p:sp>
          <p:nvSpPr>
            <p:cNvPr id="3" name="Rectangle 30"/>
            <p:cNvSpPr>
              <a:spLocks noChangeArrowheads="1"/>
            </p:cNvSpPr>
            <p:nvPr/>
          </p:nvSpPr>
          <p:spPr bwMode="auto">
            <a:xfrm>
              <a:off x="325438" y="68263"/>
              <a:ext cx="6259512" cy="666750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B2B2B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1"/>
            <p:cNvGrpSpPr/>
            <p:nvPr/>
          </p:nvGrpSpPr>
          <p:grpSpPr bwMode="auto">
            <a:xfrm rot="10800000">
              <a:off x="0" y="0"/>
              <a:ext cx="793750" cy="790575"/>
              <a:chOff x="0" y="0"/>
              <a:chExt cx="1590" cy="1588"/>
            </a:xfrm>
          </p:grpSpPr>
          <p:grpSp>
            <p:nvGrpSpPr>
              <p:cNvPr id="5" name="Group 32"/>
              <p:cNvGrpSpPr/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grpSp>
              <p:nvGrpSpPr>
                <p:cNvPr id="6" name="Group 33"/>
                <p:cNvGrpSpPr/>
                <p:nvPr/>
              </p:nvGrpSpPr>
              <p:grpSpPr bwMode="auto">
                <a:xfrm rot="10800000">
                  <a:off x="-19" y="-14"/>
                  <a:ext cx="1169" cy="1163"/>
                  <a:chOff x="0" y="0"/>
                  <a:chExt cx="816864" cy="810768"/>
                </a:xfrm>
              </p:grpSpPr>
              <p:pic>
                <p:nvPicPr>
                  <p:cNvPr id="7" name="Oval 33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816864" cy="8107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Text Box 35"/>
                  <p:cNvSpPr txBox="1">
                    <a:spLocks noChangeArrowheads="1"/>
                  </p:cNvSpPr>
                  <p:nvPr/>
                </p:nvSpPr>
                <p:spPr bwMode="auto">
                  <a:xfrm rot="10800000">
                    <a:off x="126148" y="126318"/>
                    <a:ext cx="561266" cy="559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>
                        <a:alpha val="89998"/>
                      </a:srgbClr>
                    </a:gs>
                  </a:gsLst>
                  <a:lin ang="18900000" scaled="1"/>
                </a:gradFill>
                <a:ln w="9525">
                  <a:solidFill>
                    <a:srgbClr val="B2B2B2"/>
                  </a:solidFill>
                  <a:round/>
                </a:ln>
              </p:spPr>
              <p:txBody>
                <a:bodyPr rot="10800000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i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未知"/>
              <p:cNvSpPr>
                <a:spLocks noChangeArrowheads="1"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25998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  <p:sp>
            <p:nvSpPr>
              <p:cNvPr id="11" name="未知"/>
              <p:cNvSpPr>
                <a:spLocks noChangeArrowheads="1"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12" name="Rectangle 38"/>
            <p:cNvSpPr>
              <a:spLocks noChangeArrowheads="1"/>
            </p:cNvSpPr>
            <p:nvPr/>
          </p:nvSpPr>
          <p:spPr bwMode="auto">
            <a:xfrm>
              <a:off x="56833" y="109538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4" name="TextBox 58"/>
          <p:cNvSpPr txBox="1"/>
          <p:nvPr/>
        </p:nvSpPr>
        <p:spPr>
          <a:xfrm>
            <a:off x="3527715" y="4031053"/>
            <a:ext cx="4569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Approach</a:t>
            </a:r>
            <a:endParaRPr lang="en-US" altLang="zh-CN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</p:txBody>
      </p:sp>
      <p:grpSp>
        <p:nvGrpSpPr>
          <p:cNvPr id="66" name="Group 29">
            <a:extLst>
              <a:ext uri="{FF2B5EF4-FFF2-40B4-BE49-F238E27FC236}">
                <a16:creationId xmlns:a16="http://schemas.microsoft.com/office/drawing/2014/main" id="{59EDA784-ECD4-41A7-B7AE-8B53C3C7D781}"/>
              </a:ext>
            </a:extLst>
          </p:cNvPr>
          <p:cNvGrpSpPr/>
          <p:nvPr/>
        </p:nvGrpSpPr>
        <p:grpSpPr bwMode="auto">
          <a:xfrm>
            <a:off x="2729241" y="4935019"/>
            <a:ext cx="5956435" cy="752296"/>
            <a:chOff x="0" y="0"/>
            <a:chExt cx="6584950" cy="790575"/>
          </a:xfrm>
        </p:grpSpPr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78B20380-D9AF-4966-A88A-30E55E77F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38" y="68263"/>
              <a:ext cx="6259512" cy="666750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B2B2B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31">
              <a:extLst>
                <a:ext uri="{FF2B5EF4-FFF2-40B4-BE49-F238E27FC236}">
                  <a16:creationId xmlns:a16="http://schemas.microsoft.com/office/drawing/2014/main" id="{A52B8F5D-1F7B-4790-9FE4-ECA13A33EFE7}"/>
                </a:ext>
              </a:extLst>
            </p:cNvPr>
            <p:cNvGrpSpPr/>
            <p:nvPr/>
          </p:nvGrpSpPr>
          <p:grpSpPr bwMode="auto">
            <a:xfrm rot="10800000">
              <a:off x="0" y="0"/>
              <a:ext cx="793750" cy="790575"/>
              <a:chOff x="0" y="0"/>
              <a:chExt cx="1590" cy="1588"/>
            </a:xfrm>
          </p:grpSpPr>
          <p:grpSp>
            <p:nvGrpSpPr>
              <p:cNvPr id="70" name="Group 32">
                <a:extLst>
                  <a:ext uri="{FF2B5EF4-FFF2-40B4-BE49-F238E27FC236}">
                    <a16:creationId xmlns:a16="http://schemas.microsoft.com/office/drawing/2014/main" id="{46B325CE-D6CF-4BE0-87B0-4AD5454C0F60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grpSp>
              <p:nvGrpSpPr>
                <p:cNvPr id="73" name="Group 33">
                  <a:extLst>
                    <a:ext uri="{FF2B5EF4-FFF2-40B4-BE49-F238E27FC236}">
                      <a16:creationId xmlns:a16="http://schemas.microsoft.com/office/drawing/2014/main" id="{9F54276A-6D97-4C73-B11E-09995000DB0C}"/>
                    </a:ext>
                  </a:extLst>
                </p:cNvPr>
                <p:cNvGrpSpPr/>
                <p:nvPr/>
              </p:nvGrpSpPr>
              <p:grpSpPr bwMode="auto">
                <a:xfrm rot="10800000">
                  <a:off x="-19" y="-14"/>
                  <a:ext cx="1169" cy="1163"/>
                  <a:chOff x="0" y="0"/>
                  <a:chExt cx="816864" cy="810768"/>
                </a:xfrm>
              </p:grpSpPr>
              <p:pic>
                <p:nvPicPr>
                  <p:cNvPr id="75" name="Oval 33">
                    <a:extLst>
                      <a:ext uri="{FF2B5EF4-FFF2-40B4-BE49-F238E27FC236}">
                        <a16:creationId xmlns:a16="http://schemas.microsoft.com/office/drawing/2014/main" id="{B678A68B-D35B-4D60-BD6F-32BF9A6E7BF8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816864" cy="8107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6" name="Text Box 35">
                    <a:extLst>
                      <a:ext uri="{FF2B5EF4-FFF2-40B4-BE49-F238E27FC236}">
                        <a16:creationId xmlns:a16="http://schemas.microsoft.com/office/drawing/2014/main" id="{1EB1AE42-5665-45C4-A1BF-0F5A66F435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10800000">
                    <a:off x="126148" y="126318"/>
                    <a:ext cx="561266" cy="559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4" name="Oval 34">
                  <a:extLst>
                    <a:ext uri="{FF2B5EF4-FFF2-40B4-BE49-F238E27FC236}">
                      <a16:creationId xmlns:a16="http://schemas.microsoft.com/office/drawing/2014/main" id="{A08382E3-2266-4513-B274-A45AAFD28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>
                        <a:alpha val="89998"/>
                      </a:srgbClr>
                    </a:gs>
                  </a:gsLst>
                  <a:lin ang="18900000" scaled="1"/>
                </a:gradFill>
                <a:ln w="9525">
                  <a:solidFill>
                    <a:srgbClr val="B2B2B2"/>
                  </a:solidFill>
                  <a:round/>
                </a:ln>
              </p:spPr>
              <p:txBody>
                <a:bodyPr rot="10800000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i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" name="未知">
                <a:extLst>
                  <a:ext uri="{FF2B5EF4-FFF2-40B4-BE49-F238E27FC236}">
                    <a16:creationId xmlns:a16="http://schemas.microsoft.com/office/drawing/2014/main" id="{A1B5CBBB-48FE-471F-8D36-4D60B7B25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25998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  <p:sp>
            <p:nvSpPr>
              <p:cNvPr id="72" name="未知">
                <a:extLst>
                  <a:ext uri="{FF2B5EF4-FFF2-40B4-BE49-F238E27FC236}">
                    <a16:creationId xmlns:a16="http://schemas.microsoft.com/office/drawing/2014/main" id="{B626133E-1387-4E2C-B10B-87CB0B832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D050918A-71A3-4125-AE52-17AFEB0E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3" y="109538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77" name="TextBox 58">
            <a:extLst>
              <a:ext uri="{FF2B5EF4-FFF2-40B4-BE49-F238E27FC236}">
                <a16:creationId xmlns:a16="http://schemas.microsoft.com/office/drawing/2014/main" id="{DBB709CD-80CE-4124-A915-CF1E8F970E79}"/>
              </a:ext>
            </a:extLst>
          </p:cNvPr>
          <p:cNvSpPr txBox="1"/>
          <p:nvPr/>
        </p:nvSpPr>
        <p:spPr>
          <a:xfrm>
            <a:off x="3536501" y="5020331"/>
            <a:ext cx="4091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Experiment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AD259239-B6EE-4D27-8D17-FE639AEC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3</a:t>
            </a:fld>
            <a:endParaRPr lang="en-US" altLang="zh-CN"/>
          </a:p>
        </p:txBody>
      </p:sp>
      <p:grpSp>
        <p:nvGrpSpPr>
          <p:cNvPr id="88" name="Group 29">
            <a:extLst>
              <a:ext uri="{FF2B5EF4-FFF2-40B4-BE49-F238E27FC236}">
                <a16:creationId xmlns:a16="http://schemas.microsoft.com/office/drawing/2014/main" id="{87EEEC08-600A-4470-AE43-6B0CBFF8F5B1}"/>
              </a:ext>
            </a:extLst>
          </p:cNvPr>
          <p:cNvGrpSpPr/>
          <p:nvPr/>
        </p:nvGrpSpPr>
        <p:grpSpPr bwMode="auto">
          <a:xfrm>
            <a:off x="2737451" y="5917064"/>
            <a:ext cx="5948225" cy="752296"/>
            <a:chOff x="0" y="0"/>
            <a:chExt cx="6584950" cy="790575"/>
          </a:xfrm>
        </p:grpSpPr>
        <p:sp>
          <p:nvSpPr>
            <p:cNvPr id="89" name="Rectangle 30">
              <a:extLst>
                <a:ext uri="{FF2B5EF4-FFF2-40B4-BE49-F238E27FC236}">
                  <a16:creationId xmlns:a16="http://schemas.microsoft.com/office/drawing/2014/main" id="{E2F3B217-C6F6-4742-8510-CD5770B9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38" y="68263"/>
              <a:ext cx="6259512" cy="666750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B2B2B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31">
              <a:extLst>
                <a:ext uri="{FF2B5EF4-FFF2-40B4-BE49-F238E27FC236}">
                  <a16:creationId xmlns:a16="http://schemas.microsoft.com/office/drawing/2014/main" id="{BDA63A9B-DFBE-4D30-960E-108921E7F90B}"/>
                </a:ext>
              </a:extLst>
            </p:cNvPr>
            <p:cNvGrpSpPr/>
            <p:nvPr/>
          </p:nvGrpSpPr>
          <p:grpSpPr bwMode="auto">
            <a:xfrm rot="10800000">
              <a:off x="0" y="0"/>
              <a:ext cx="793750" cy="790575"/>
              <a:chOff x="0" y="0"/>
              <a:chExt cx="1590" cy="1588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1F60699D-5643-43B1-B219-D92589C53900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grpSp>
              <p:nvGrpSpPr>
                <p:cNvPr id="95" name="Group 33">
                  <a:extLst>
                    <a:ext uri="{FF2B5EF4-FFF2-40B4-BE49-F238E27FC236}">
                      <a16:creationId xmlns:a16="http://schemas.microsoft.com/office/drawing/2014/main" id="{13E9FFE5-C618-4F36-A211-D3A401ACE74B}"/>
                    </a:ext>
                  </a:extLst>
                </p:cNvPr>
                <p:cNvGrpSpPr/>
                <p:nvPr/>
              </p:nvGrpSpPr>
              <p:grpSpPr bwMode="auto">
                <a:xfrm rot="10800000">
                  <a:off x="-19" y="-14"/>
                  <a:ext cx="1169" cy="1163"/>
                  <a:chOff x="0" y="0"/>
                  <a:chExt cx="816864" cy="810768"/>
                </a:xfrm>
              </p:grpSpPr>
              <p:pic>
                <p:nvPicPr>
                  <p:cNvPr id="97" name="Oval 33">
                    <a:extLst>
                      <a:ext uri="{FF2B5EF4-FFF2-40B4-BE49-F238E27FC236}">
                        <a16:creationId xmlns:a16="http://schemas.microsoft.com/office/drawing/2014/main" id="{BB054DEC-8E9D-45E0-8896-CD955F7E916C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816864" cy="8107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8" name="Text Box 35">
                    <a:extLst>
                      <a:ext uri="{FF2B5EF4-FFF2-40B4-BE49-F238E27FC236}">
                        <a16:creationId xmlns:a16="http://schemas.microsoft.com/office/drawing/2014/main" id="{A6253561-D685-48A1-8524-1710F124441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10800000">
                    <a:off x="126148" y="126318"/>
                    <a:ext cx="561266" cy="559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6" name="Oval 34">
                  <a:extLst>
                    <a:ext uri="{FF2B5EF4-FFF2-40B4-BE49-F238E27FC236}">
                      <a16:creationId xmlns:a16="http://schemas.microsoft.com/office/drawing/2014/main" id="{C58F4C0C-48EC-4ADB-8434-4CE27E6CF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>
                        <a:alpha val="89998"/>
                      </a:srgbClr>
                    </a:gs>
                  </a:gsLst>
                  <a:lin ang="18900000" scaled="1"/>
                </a:gradFill>
                <a:ln w="9525">
                  <a:solidFill>
                    <a:srgbClr val="B2B2B2"/>
                  </a:solidFill>
                  <a:round/>
                </a:ln>
              </p:spPr>
              <p:txBody>
                <a:bodyPr rot="10800000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i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未知">
                <a:extLst>
                  <a:ext uri="{FF2B5EF4-FFF2-40B4-BE49-F238E27FC236}">
                    <a16:creationId xmlns:a16="http://schemas.microsoft.com/office/drawing/2014/main" id="{642FAA98-22FA-4F83-A057-E72C44F4A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25998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  <p:sp>
            <p:nvSpPr>
              <p:cNvPr id="94" name="未知">
                <a:extLst>
                  <a:ext uri="{FF2B5EF4-FFF2-40B4-BE49-F238E27FC236}">
                    <a16:creationId xmlns:a16="http://schemas.microsoft.com/office/drawing/2014/main" id="{76DC1AEB-4D2E-4CED-834D-0C3FCE192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91" name="Rectangle 38">
              <a:extLst>
                <a:ext uri="{FF2B5EF4-FFF2-40B4-BE49-F238E27FC236}">
                  <a16:creationId xmlns:a16="http://schemas.microsoft.com/office/drawing/2014/main" id="{5F0895B7-230A-4B5A-BD94-EC41AB62F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3" y="109538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99" name="TextBox 58">
            <a:extLst>
              <a:ext uri="{FF2B5EF4-FFF2-40B4-BE49-F238E27FC236}">
                <a16:creationId xmlns:a16="http://schemas.microsoft.com/office/drawing/2014/main" id="{C46D974E-C500-487C-BBF0-5ED8D8E9A876}"/>
              </a:ext>
            </a:extLst>
          </p:cNvPr>
          <p:cNvSpPr txBox="1"/>
          <p:nvPr/>
        </p:nvSpPr>
        <p:spPr>
          <a:xfrm>
            <a:off x="3544711" y="6002376"/>
            <a:ext cx="4227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Related Work</a:t>
            </a:r>
          </a:p>
        </p:txBody>
      </p:sp>
      <p:sp>
        <p:nvSpPr>
          <p:cNvPr id="100" name="对角圆角矩形 34">
            <a:extLst>
              <a:ext uri="{FF2B5EF4-FFF2-40B4-BE49-F238E27FC236}">
                <a16:creationId xmlns:a16="http://schemas.microsoft.com/office/drawing/2014/main" id="{4E445200-668A-4A00-98B8-72D652452593}"/>
              </a:ext>
            </a:extLst>
          </p:cNvPr>
          <p:cNvSpPr/>
          <p:nvPr/>
        </p:nvSpPr>
        <p:spPr bwMode="auto">
          <a:xfrm>
            <a:off x="424859" y="3150691"/>
            <a:ext cx="1704330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indent="-342900"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66FFFF"/>
              </a:buClr>
              <a:defRPr/>
            </a:pP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楷体" panose="02010609060101010101" charset="-122"/>
                <a:sym typeface="Symbol" panose="05050102010706020507" pitchFamily="18" charset="2"/>
              </a:rPr>
              <a:t>Content</a:t>
            </a:r>
            <a:endParaRPr lang="zh-CN" altLang="en-US" sz="3200" dirty="0">
              <a:latin typeface="Times New Roman" panose="02020603050405020304" pitchFamily="18" charset="0"/>
              <a:ea typeface="楷体" panose="02010609060101010101" charset="-122"/>
              <a:sym typeface="Symbol" panose="05050102010706020507" pitchFamily="18" charset="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7680EAB-B150-4CAD-B3AB-77542F675F2D}"/>
              </a:ext>
            </a:extLst>
          </p:cNvPr>
          <p:cNvCxnSpPr>
            <a:cxnSpLocks/>
          </p:cNvCxnSpPr>
          <p:nvPr/>
        </p:nvCxnSpPr>
        <p:spPr>
          <a:xfrm>
            <a:off x="539552" y="3749557"/>
            <a:ext cx="15896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804248" y="4462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Introduction</a:t>
            </a:r>
            <a:endParaRPr lang="en-US" altLang="zh-CN" sz="3200" b="1" dirty="0">
              <a:solidFill>
                <a:schemeClr val="bg1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42FDC3-862A-43A9-A0F3-26E13E8E6A3C}"/>
              </a:ext>
            </a:extLst>
          </p:cNvPr>
          <p:cNvSpPr/>
          <p:nvPr/>
        </p:nvSpPr>
        <p:spPr>
          <a:xfrm>
            <a:off x="323528" y="966307"/>
            <a:ext cx="8496944" cy="374461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Model Inversion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问题简介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FFB430-0748-4F86-9482-2DC39B0EF84F}"/>
              </a:ext>
            </a:extLst>
          </p:cNvPr>
          <p:cNvSpPr/>
          <p:nvPr/>
        </p:nvSpPr>
        <p:spPr>
          <a:xfrm>
            <a:off x="323528" y="1410033"/>
            <a:ext cx="8496944" cy="5115311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What is the model inversion 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Infer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Obtain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information about the model’s training data and test data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the model’s prediction values.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数据隐私泄露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Two kinds of approaches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Gradient-based optimization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：将反演任务转化为求一个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given class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的最优值问题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Training-based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：基于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target model 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（即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original mode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）构造一个新的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inversion model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the inverse of target model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Input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of inversion model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original mode’s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prediction value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Output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of inversion model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reconstruction of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the training data 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image e.g.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本文提出的算法属于第二类。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爆炸形: 8 pt  3">
            <a:extLst>
              <a:ext uri="{FF2B5EF4-FFF2-40B4-BE49-F238E27FC236}">
                <a16:creationId xmlns:a16="http://schemas.microsoft.com/office/drawing/2014/main" id="{2AFE2A2D-2762-4DEC-95F9-E1E86E77F9B5}"/>
              </a:ext>
            </a:extLst>
          </p:cNvPr>
          <p:cNvSpPr/>
          <p:nvPr/>
        </p:nvSpPr>
        <p:spPr>
          <a:xfrm>
            <a:off x="6416343" y="709117"/>
            <a:ext cx="2707230" cy="1279723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Training data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test data</a:t>
            </a:r>
            <a:r>
              <a:rPr lang="zh-CN" altLang="en-US" sz="1400" dirty="0">
                <a:solidFill>
                  <a:schemeClr val="tx1"/>
                </a:solidFill>
              </a:rPr>
              <a:t>的数据隐私泄露</a:t>
            </a:r>
          </a:p>
        </p:txBody>
      </p:sp>
    </p:spTree>
    <p:extLst>
      <p:ext uri="{BB962C8B-B14F-4D97-AF65-F5344CB8AC3E}">
        <p14:creationId xmlns:p14="http://schemas.microsoft.com/office/powerpoint/2010/main" val="289408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5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6804248" y="44624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Introduction</a:t>
            </a:r>
            <a:endParaRPr lang="en-US" altLang="zh-CN" sz="3200" b="1" dirty="0">
              <a:solidFill>
                <a:schemeClr val="bg1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42FDC3-862A-43A9-A0F3-26E13E8E6A3C}"/>
              </a:ext>
            </a:extLst>
          </p:cNvPr>
          <p:cNvSpPr/>
          <p:nvPr/>
        </p:nvSpPr>
        <p:spPr>
          <a:xfrm>
            <a:off x="323528" y="966307"/>
            <a:ext cx="8496944" cy="374461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Adversarial Inversion attack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问题简介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7FFB430-0748-4F86-9482-2DC39B0EF84F}"/>
              </a:ext>
            </a:extLst>
          </p:cNvPr>
          <p:cNvSpPr/>
          <p:nvPr/>
        </p:nvSpPr>
        <p:spPr>
          <a:xfrm>
            <a:off x="323528" y="1410033"/>
            <a:ext cx="8496944" cy="2342244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有两类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Adversarial Inversion attack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Data reconstruction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：给定一个 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predicated vector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，重建出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original data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中对应的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image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Training class inference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：给定一个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training class y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，重建出一个具有代表性的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image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能以很高的概率被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original model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分类成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 y</a:t>
            </a:r>
          </a:p>
        </p:txBody>
      </p:sp>
    </p:spTree>
    <p:extLst>
      <p:ext uri="{BB962C8B-B14F-4D97-AF65-F5344CB8AC3E}">
        <p14:creationId xmlns:p14="http://schemas.microsoft.com/office/powerpoint/2010/main" val="216913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935037" y="1700808"/>
            <a:ext cx="72739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rgbClr val="B0252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Thanks</a:t>
            </a:r>
            <a:endParaRPr lang="zh-CN" altLang="en-US" sz="4400" b="1" dirty="0">
              <a:solidFill>
                <a:srgbClr val="B0252A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175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297</Words>
  <Application>Microsoft Office PowerPoint</Application>
  <PresentationFormat>全屏显示(4:3)</PresentationFormat>
  <Paragraphs>50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whier</dc:creator>
  <cp:lastModifiedBy>黄 梦蝶</cp:lastModifiedBy>
  <cp:revision>1260</cp:revision>
  <dcterms:created xsi:type="dcterms:W3CDTF">2014-06-10T08:42:00Z</dcterms:created>
  <dcterms:modified xsi:type="dcterms:W3CDTF">2020-01-13T11:01:23Z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  <property fmtid="{D5CDD505-2E9C-101B-9397-08002B2CF9AE}" pid="3" name="KSORubyTemplateID">
    <vt:lpwstr>2</vt:lpwstr>
  </property>
</Properties>
</file>