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8" r:id="rId4"/>
    <p:sldId id="279" r:id="rId5"/>
    <p:sldId id="272" r:id="rId6"/>
    <p:sldId id="273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7AED-DA4D-4A3C-A66D-7F9163161F5A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35BB-70D0-48D3-B187-400322CE5FD8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4591-31B1-4F83-AE02-657C7A8EBAC0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8261-6237-4A75-AF3E-8251FBFDE963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759F-43F1-4860-B79C-6CC0CC34A065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BBC1-7DDC-4C95-A836-9BD2916DA142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70B4-9883-4FC4-B28D-16AED8A4030A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F6D7-0936-4036-975D-F9FED74A8BAF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0CC4-CA7F-48C6-8BB5-E6B455E73CCE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E3E7-A775-4621-8DE7-BC23439DFA6F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FE0-68B7-4D54-981A-4600C39AAE5C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0E34-0499-4B4A-B612-D5212A943FF5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kearney1995/article/details/7966142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rlhl/article/details/4859714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8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8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94CB31-6233-4567-9F73-6AAC50F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Intriguing Properties of </a:t>
            </a:r>
            <a:r>
              <a:rPr lang="en-US" altLang="zh-CN" sz="4400" b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br>
              <a:rPr lang="en-US" altLang="zh-CN" sz="4400" b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(L-BFGS)</a:t>
            </a:r>
            <a:r>
              <a:rPr lang="en-US" altLang="zh-CN" sz="44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4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6191FA-3924-4319-A745-873A3179A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</a:rPr>
              <a:t>Christian </a:t>
            </a:r>
            <a:r>
              <a:rPr lang="en-US" altLang="zh-CN" sz="2000" b="1" dirty="0" err="1">
                <a:solidFill>
                  <a:srgbClr val="080808"/>
                </a:solidFill>
              </a:rPr>
              <a:t>Szegedy</a:t>
            </a:r>
            <a:r>
              <a:rPr lang="en-US" altLang="zh-CN" sz="2000" dirty="0">
                <a:solidFill>
                  <a:srgbClr val="080808"/>
                </a:solidFill>
              </a:rPr>
              <a:t> 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Google Inc.</a:t>
            </a:r>
          </a:p>
          <a:p>
            <a:r>
              <a:rPr lang="en-US" altLang="zh-CN" sz="2000" dirty="0">
                <a:solidFill>
                  <a:srgbClr val="080808"/>
                </a:solidFill>
              </a:rPr>
              <a:t>2020</a:t>
            </a:r>
            <a:r>
              <a:rPr lang="zh-CN" altLang="en-US" sz="2000" dirty="0">
                <a:solidFill>
                  <a:srgbClr val="080808"/>
                </a:solidFill>
              </a:rPr>
              <a:t>年</a:t>
            </a:r>
            <a:r>
              <a:rPr lang="en-US" altLang="zh-CN" sz="2000" dirty="0">
                <a:solidFill>
                  <a:srgbClr val="080808"/>
                </a:solidFill>
              </a:rPr>
              <a:t>5</a:t>
            </a:r>
            <a:r>
              <a:rPr lang="zh-CN" altLang="en-US" sz="2000" dirty="0">
                <a:solidFill>
                  <a:srgbClr val="080808"/>
                </a:solidFill>
              </a:rPr>
              <a:t>月</a:t>
            </a:r>
            <a:r>
              <a:rPr lang="en-US" altLang="zh-CN" sz="2000" dirty="0">
                <a:solidFill>
                  <a:srgbClr val="080808"/>
                </a:solidFill>
              </a:rPr>
              <a:t>21</a:t>
            </a:r>
            <a:r>
              <a:rPr lang="zh-CN" altLang="en-US" sz="2000" dirty="0">
                <a:solidFill>
                  <a:srgbClr val="080808"/>
                </a:solidFill>
              </a:rPr>
              <a:t>日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CB70F-03C7-4D28-8DD4-709CA0E5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6C8389BB-9B0F-456A-AE66-8265C74E740F}" type="slidenum">
              <a:rPr lang="zh-CN" altLang="en-US"/>
              <a:pPr algn="l">
                <a:spcAft>
                  <a:spcPts val="60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4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8E270A-B9CD-49DF-8EE8-A691A01E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8389BB-9B0F-456A-AE66-8265C74E740F}" type="slidenum">
              <a:rPr lang="zh-CN" altLang="en-US" smtClean="0"/>
              <a:pPr>
                <a:spcAft>
                  <a:spcPts val="600"/>
                </a:spcAft>
              </a:pPr>
              <a:t>10</a:t>
            </a:fld>
            <a:endParaRPr lang="zh-CN" alt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2DCCF5-A1FE-489C-851F-AF9B2E61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1396"/>
            <a:ext cx="10905066" cy="3135206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2F681E-2089-4417-A7FE-06B16A4397F1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Intriguing properties of neural networks 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1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EEA146-4311-4A02-BF22-6D4298DE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8389BB-9B0F-456A-AE66-8265C74E740F}" type="slidenum">
              <a:rPr lang="zh-CN" altLang="en-US" smtClean="0"/>
              <a:pPr>
                <a:spcAft>
                  <a:spcPts val="600"/>
                </a:spcAft>
              </a:pPr>
              <a:t>11</a:t>
            </a:fld>
            <a:endParaRPr lang="zh-CN" alt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手机屏幕的截图&#10;&#10;描述已自动生成">
            <a:extLst>
              <a:ext uri="{FF2B5EF4-FFF2-40B4-BE49-F238E27FC236}">
                <a16:creationId xmlns:a16="http://schemas.microsoft.com/office/drawing/2014/main" id="{9AE4D027-79EE-4FCE-A056-8B3DEB40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4410"/>
            <a:ext cx="10905066" cy="468917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5BD6AD-FEB6-43D8-9C6C-FB67C796CA19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Intriguing properties of neural networks 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C180BC-EF06-4E8C-B6C8-08DF44D2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8389BB-9B0F-456A-AE66-8265C74E740F}" type="slidenum">
              <a:rPr lang="zh-CN" altLang="en-US" smtClean="0"/>
              <a:pPr>
                <a:spcAft>
                  <a:spcPts val="600"/>
                </a:spcAft>
              </a:pPr>
              <a:t>12</a:t>
            </a:fld>
            <a:endParaRPr lang="zh-CN" alt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7C400A-25DD-4A5E-A7EA-56F35EB9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52345"/>
            <a:ext cx="10905066" cy="335330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8B382-AF76-4994-9D44-B98072D0E74F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Intriguing properties of neural networks 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04F81E-306B-4950-AA76-135224182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0"/>
          <a:stretch/>
        </p:blipFill>
        <p:spPr>
          <a:xfrm>
            <a:off x="7729008" y="5290166"/>
            <a:ext cx="3819525" cy="4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2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314E03-D478-4A67-A161-F9F5B652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8389BB-9B0F-456A-AE66-8265C74E740F}" type="slidenum">
              <a:rPr lang="zh-CN" altLang="en-US" smtClean="0"/>
              <a:pPr>
                <a:spcAft>
                  <a:spcPts val="600"/>
                </a:spcAft>
              </a:pPr>
              <a:t>13</a:t>
            </a:fld>
            <a:endParaRPr lang="zh-CN" alt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0B06B4-A756-4659-A232-0DBC44D3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02401"/>
            <a:ext cx="10905066" cy="365319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2EA5EF-4C87-4A8E-80EB-6B608ECA01DF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Intriguing properties of neural networks 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2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E2F67B-E69A-428E-B422-F040FBBD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8389BB-9B0F-456A-AE66-8265C74E740F}" type="slidenum">
              <a:rPr lang="zh-CN" altLang="en-US" smtClean="0"/>
              <a:pPr>
                <a:spcAft>
                  <a:spcPts val="600"/>
                </a:spcAft>
              </a:pPr>
              <a:t>14</a:t>
            </a:fld>
            <a:endParaRPr lang="zh-CN" alt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CA1F0B-5691-410E-8CF1-EA706523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24861"/>
            <a:ext cx="10905066" cy="220827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986AFD-1AE9-4618-8FFB-17F8BC16CC29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Intriguing properties of neural networks 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7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6F6187-CC77-4F7C-B32C-BFA59A2B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8389BB-9B0F-456A-AE66-8265C74E740F}" type="slidenum">
              <a:rPr lang="zh-CN" altLang="en-US" smtClean="0"/>
              <a:pPr>
                <a:spcAft>
                  <a:spcPts val="600"/>
                </a:spcAft>
              </a:pPr>
              <a:t>15</a:t>
            </a:fld>
            <a:endParaRPr lang="zh-CN" alt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B59835-A516-403E-90B3-49E37FC3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29664"/>
            <a:ext cx="10905066" cy="3598670"/>
          </a:xfrm>
          <a:prstGeom prst="rect">
            <a:avLst/>
          </a:prstGeom>
          <a:ln>
            <a:noFill/>
          </a:ln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B7150D-88BF-42D2-B8A7-C6428FB543D6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Intriguing properties of neural networks 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8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028780-2E9C-4FF9-A21C-53124DE6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8389BB-9B0F-456A-AE66-8265C74E740F}" type="slidenum">
              <a:rPr lang="zh-CN" altLang="en-US" smtClean="0"/>
              <a:pPr>
                <a:spcAft>
                  <a:spcPts val="600"/>
                </a:spcAft>
              </a:pPr>
              <a:t>16</a:t>
            </a:fld>
            <a:endParaRPr lang="zh-CN" alt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28529D-B10F-4BF6-A790-0101B470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74461A-BD88-448A-8B99-1C70303F4F37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Intriguing properties of neural networks 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2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2129F-EB7A-4908-B15F-08CD4455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FBF77-481E-4D24-9975-EC443C42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对照原图观察</a:t>
            </a:r>
            <a:r>
              <a:rPr lang="en-US" altLang="zh-CN" sz="1800" dirty="0"/>
              <a:t>adversarial example</a:t>
            </a:r>
            <a:r>
              <a:rPr lang="zh-CN" altLang="en-US" sz="1800" dirty="0"/>
              <a:t>，扰动主要加在</a:t>
            </a:r>
            <a:r>
              <a:rPr lang="en-US" altLang="zh-CN" sz="1800" dirty="0"/>
              <a:t>Image</a:t>
            </a:r>
            <a:r>
              <a:rPr lang="zh-CN" altLang="en-US" sz="1800" dirty="0"/>
              <a:t>的主体区域，以主体的轮廓区域、颜色与主体大部分区域不一样的颜色区域最为突出。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Max </a:t>
            </a:r>
            <a:r>
              <a:rPr lang="zh-CN" altLang="en-US" sz="1800" dirty="0"/>
              <a:t>单个神经元的激活对比</a:t>
            </a:r>
            <a:r>
              <a:rPr lang="en-US" altLang="zh-CN" sz="1800" dirty="0"/>
              <a:t>max</a:t>
            </a:r>
            <a:r>
              <a:rPr lang="zh-CN" altLang="en-US" sz="1800" dirty="0"/>
              <a:t>神经元随机线性组合的激活，效果差异不大。作者认为：神经网络的语义特征不存在于独立的神经元中，而存在于整个神经元激活的空间内。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以前的研究工作持有这样的观点：神经网络的语义信息独立地 </a:t>
            </a:r>
            <a:r>
              <a:rPr lang="en-US" altLang="zh-CN" sz="1800" dirty="0"/>
              <a:t>(individually) </a:t>
            </a:r>
            <a:r>
              <a:rPr lang="zh-CN" altLang="en-US" sz="1800" dirty="0"/>
              <a:t>保存在每一个神经元内，特别是在最后一个隐藏层中，每一个神经元都可以作为数据的一个语义特征 </a:t>
            </a:r>
            <a:r>
              <a:rPr lang="en-US" altLang="zh-CN" sz="1800" dirty="0"/>
              <a:t>(semantic feature)</a:t>
            </a:r>
            <a:r>
              <a:rPr lang="zh-CN" altLang="en-US" sz="1800" dirty="0"/>
              <a:t>。找到图像</a:t>
            </a:r>
            <a:r>
              <a:rPr lang="en-US" altLang="zh-CN" sz="1800" dirty="0"/>
              <a:t>x'</a:t>
            </a:r>
            <a:r>
              <a:rPr lang="zh-CN" altLang="en-US" sz="1800" dirty="0"/>
              <a:t>，使得</a:t>
            </a:r>
            <a:r>
              <a:rPr lang="en-US" altLang="zh-CN" sz="1800" dirty="0"/>
              <a:t>φ(x)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ei</a:t>
            </a:r>
            <a:r>
              <a:rPr lang="zh-CN" altLang="en-US" sz="1800" dirty="0"/>
              <a:t>方向的分量最大，也就是说图像</a:t>
            </a:r>
            <a:r>
              <a:rPr lang="en-US" altLang="zh-CN" sz="1800" dirty="0"/>
              <a:t>x'</a:t>
            </a:r>
            <a:r>
              <a:rPr lang="zh-CN" altLang="en-US" sz="1800" dirty="0"/>
              <a:t>最突出地反映了</a:t>
            </a:r>
            <a:r>
              <a:rPr lang="en-US" altLang="zh-CN" sz="1800" dirty="0" err="1"/>
              <a:t>ei</a:t>
            </a:r>
            <a:r>
              <a:rPr lang="zh-CN" altLang="en-US" sz="1800" dirty="0"/>
              <a:t>分量所在的神经元代表的语义特征。找到许多满足式子的</a:t>
            </a:r>
            <a:r>
              <a:rPr lang="en-US" altLang="zh-CN" sz="1800" dirty="0"/>
              <a:t>x'</a:t>
            </a:r>
            <a:r>
              <a:rPr lang="zh-CN" altLang="en-US" sz="1800" dirty="0"/>
              <a:t>，就可以总结出单个神经元所代表的语义特征。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取向量空间里的一个随机单位矢量</a:t>
            </a:r>
            <a:r>
              <a:rPr lang="en-US" altLang="zh-CN" sz="1800" dirty="0"/>
              <a:t>v</a:t>
            </a:r>
            <a:r>
              <a:rPr lang="zh-CN" altLang="en-US" sz="1800" dirty="0"/>
              <a:t>，同样找到满足式子的图像集合。</a:t>
            </a: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96A9D-0F37-4F45-B0F4-6A5D310C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2129F-EB7A-4908-B15F-08CD4455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FBF77-481E-4D24-9975-EC443C42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对抗样本发生的概率很低，因此在训练集和测试集中都很少见到。由于模型（神经网络）的高度非线性，导致过拟合只学习到了非对抗样本的特征，并没有学到真正所需要的泛化特征，因此对于生成的对抗样本很容易判断失误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用</a:t>
            </a:r>
            <a:r>
              <a:rPr lang="en-US" altLang="zh-CN" sz="1800" dirty="0"/>
              <a:t>L-BFGS</a:t>
            </a:r>
            <a:r>
              <a:rPr lang="zh-CN" altLang="en-US" sz="1800" dirty="0"/>
              <a:t>的方法进行最优化求解最小扰动。</a:t>
            </a: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96A9D-0F37-4F45-B0F4-6A5D310C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13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032013-FC42-4B92-B865-80F5BA00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133475"/>
            <a:ext cx="7258050" cy="45910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9098763-4E22-41BB-AB1F-6B1CE9FA7AD8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Intriguing properties of neural networks 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F8718FD-83D8-44F9-8CFC-FD50EDD4C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2" t="13909" r="7239" b="10566"/>
          <a:stretch/>
        </p:blipFill>
        <p:spPr>
          <a:xfrm>
            <a:off x="2973726" y="2167387"/>
            <a:ext cx="6054864" cy="264011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C578361-B704-403C-9C3D-21090AC0F124}"/>
              </a:ext>
            </a:extLst>
          </p:cNvPr>
          <p:cNvSpPr/>
          <p:nvPr/>
        </p:nvSpPr>
        <p:spPr>
          <a:xfrm>
            <a:off x="553969" y="6356350"/>
            <a:ext cx="605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https://blog.csdn.net/kearney1995/article/details/79661429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E66147-F957-4E75-90E6-DFA1FB1B79E2}"/>
              </a:ext>
            </a:extLst>
          </p:cNvPr>
          <p:cNvSpPr/>
          <p:nvPr/>
        </p:nvSpPr>
        <p:spPr>
          <a:xfrm>
            <a:off x="2987617" y="5397261"/>
            <a:ext cx="6216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Adversarial Example</a:t>
            </a:r>
            <a:r>
              <a:rPr lang="en-US" altLang="zh-CN" dirty="0">
                <a:sym typeface="Wingdings" panose="05000000000000000000" pitchFamily="2" charset="2"/>
              </a:rPr>
              <a:t> low probability pocket </a:t>
            </a:r>
            <a:r>
              <a:rPr lang="en-US" altLang="zh-CN" dirty="0"/>
              <a:t>in the manifold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00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C1951C-60FB-4836-A5BA-C984FF33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433512"/>
            <a:ext cx="5238750" cy="39909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ADCD19E-0C76-47EF-B5C0-8BFB0E5B4610}"/>
              </a:ext>
            </a:extLst>
          </p:cNvPr>
          <p:cNvSpPr/>
          <p:nvPr/>
        </p:nvSpPr>
        <p:spPr>
          <a:xfrm>
            <a:off x="838200" y="6352143"/>
            <a:ext cx="5234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https://blog.csdn.net/qrlhl/article/details/48597143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DE4716-D9CA-4C3B-B864-5F5729834A5A}"/>
              </a:ext>
            </a:extLst>
          </p:cNvPr>
          <p:cNvSpPr/>
          <p:nvPr/>
        </p:nvSpPr>
        <p:spPr>
          <a:xfrm>
            <a:off x="3342778" y="5757035"/>
            <a:ext cx="550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tahoma" panose="020B0604030504040204" pitchFamily="34" charset="0"/>
              </a:rPr>
              <a:t>嵌入在三维（高维）空间中的二维（低维）</a:t>
            </a:r>
            <a:r>
              <a:rPr lang="en-US" altLang="zh-CN" dirty="0">
                <a:solidFill>
                  <a:srgbClr val="4D4D4D"/>
                </a:solidFill>
                <a:latin typeface="tahoma" panose="020B0604030504040204" pitchFamily="34" charset="0"/>
              </a:rPr>
              <a:t>manifold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53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99E6E9F-1960-4886-9B07-6696A9C3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05" y="1578429"/>
            <a:ext cx="7943850" cy="304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FA545CA-EF93-4CF0-886D-B2AA8BC3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05" y="2213428"/>
            <a:ext cx="8705850" cy="10572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10C1A01-5110-4D96-A846-8D25BBBA7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305" y="3338964"/>
            <a:ext cx="8734425" cy="5238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D6E9832-7414-44AA-8693-62F3BA4A3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305" y="3953329"/>
            <a:ext cx="8820150" cy="14097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7C576BA-AB8D-4259-BE28-341455E07063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Intriguing properties of neural networks 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4D0AC32-F7A5-49CB-8670-096349B3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343025"/>
            <a:ext cx="8743950" cy="20859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5D90134-9A59-4350-AB5C-80FD59D2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604759"/>
            <a:ext cx="8801100" cy="20193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D5083F2-479C-474B-B34F-E5BF00AFC129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Intriguing properties of neural networks </a:t>
            </a:r>
            <a:endParaRPr lang="zh-CN" altLang="en-US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4385B-109F-4DEE-948B-5D52FFB5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8389BB-9B0F-456A-AE66-8265C74E740F}" type="slidenum">
              <a:rPr lang="zh-CN" altLang="en-US" smtClean="0"/>
              <a:pPr>
                <a:spcAft>
                  <a:spcPts val="600"/>
                </a:spcAft>
              </a:pPr>
              <a:t>7</a:t>
            </a:fld>
            <a:endParaRPr lang="zh-CN" alt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80E9C4-B14D-422B-98C3-890EC609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84" y="643467"/>
            <a:ext cx="8538031" cy="5571065"/>
          </a:xfrm>
          <a:prstGeom prst="rect">
            <a:avLst/>
          </a:prstGeom>
          <a:ln>
            <a:noFill/>
          </a:ln>
        </p:spPr>
      </p:pic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D1D287-3384-4CD3-8089-FE6775F2953D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Intriguing properties of neural networks </a:t>
            </a:r>
            <a:endParaRPr lang="zh-CN" altLang="en-US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4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76124D-1D31-4EE6-A8CF-FAAE7853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8389BB-9B0F-456A-AE66-8265C74E740F}" type="slidenum">
              <a:rPr lang="zh-CN" altLang="en-US" smtClean="0"/>
              <a:pPr>
                <a:spcAft>
                  <a:spcPts val="600"/>
                </a:spcAft>
              </a:pPr>
              <a:t>8</a:t>
            </a:fld>
            <a:endParaRPr lang="zh-CN" alt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35E4D1-DB91-4F41-9DD6-D0320E897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21" y="643467"/>
            <a:ext cx="7165358" cy="5571065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B65ADF-0047-41DC-920C-5D49F33B94E2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Intriguing properties of neural networks </a:t>
            </a:r>
            <a:endParaRPr lang="zh-CN" altLang="en-US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AB3D37-0392-4FC5-9D38-6CE35AD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8389BB-9B0F-456A-AE66-8265C74E740F}" type="slidenum">
              <a:rPr lang="zh-CN" altLang="en-US" smtClean="0"/>
              <a:pPr>
                <a:spcAft>
                  <a:spcPts val="600"/>
                </a:spcAft>
              </a:pPr>
              <a:t>9</a:t>
            </a:fld>
            <a:endParaRPr lang="zh-CN" alt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F46166-50B3-438B-A33A-E4157F8DF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8" y="828910"/>
            <a:ext cx="10161551" cy="5385622"/>
          </a:xfrm>
          <a:prstGeom prst="rect">
            <a:avLst/>
          </a:prstGeom>
          <a:ln>
            <a:noFill/>
          </a:ln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40B36E-1731-4410-83B1-2C5E2EE8B12F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Intriguing properties of neural networks 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1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447</Words>
  <Application>Microsoft Office PowerPoint</Application>
  <PresentationFormat>宽屏</PresentationFormat>
  <Paragraphs>46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Tahoma</vt:lpstr>
      <vt:lpstr>Times New Roman</vt:lpstr>
      <vt:lpstr>Office 主题​​</vt:lpstr>
      <vt:lpstr>Intriguing Properties of Neural Networks (L-BFGS)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28</cp:revision>
  <dcterms:created xsi:type="dcterms:W3CDTF">2020-05-21T02:04:26Z</dcterms:created>
  <dcterms:modified xsi:type="dcterms:W3CDTF">2020-06-02T07:53:42Z</dcterms:modified>
</cp:coreProperties>
</file>