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82" r:id="rId4"/>
    <p:sldId id="283" r:id="rId5"/>
    <p:sldId id="278" r:id="rId6"/>
    <p:sldId id="279" r:id="rId7"/>
    <p:sldId id="257" r:id="rId8"/>
    <p:sldId id="281" r:id="rId9"/>
    <p:sldId id="2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1A0BA-1814-4325-9C25-D11823AEE5B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F0A-A47E-4F6E-A56D-576AC8167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0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6DF0A-A47E-4F6E-A56D-576AC81676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198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66DF0A-A47E-4F6E-A56D-576AC816769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400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66DF0A-A47E-4F6E-A56D-576AC816769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78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8F6DE-73BD-44DA-B3F8-C74AFC98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E43CC-9490-4944-A957-5B4BB1DEF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91594-49C5-4FE2-A20F-32156004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7AED-DA4D-4A3C-A66D-7F9163161F5A}" type="datetime1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E339B-7121-4FC0-9C85-35CADD5B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C0B05-FFE4-4B92-A30C-C8DC9672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363E3-92B6-47E1-A884-7B930135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8ABD7-E391-4121-8138-DD789BC8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73B28-521C-45FD-A9DE-3FB7D9C7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35BB-70D0-48D3-B187-400322CE5FD8}" type="datetime1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0A595-8781-4F5D-8571-46FAA5E8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14620-DB04-4F25-BD22-DAB4CEF4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6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1A4948-D580-4BB4-8789-DDEC1DF50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995E5-C8D0-46A2-91D0-E3EBD24C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BD8D6-3FEC-4061-A2F6-692078FD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4591-31B1-4F83-AE02-657C7A8EBAC0}" type="datetime1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E687E-5D50-49EE-99B3-58AE3583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BC32-D789-446F-98F8-1FA0564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B8F01-BD50-4CF0-951F-EB90AFE1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5726C-1C78-4872-8824-5D8B8206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4212F-9EE9-4283-A054-213774DE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8261-6237-4A75-AF3E-8251FBFDE963}" type="datetime1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3C442-60E4-48B9-AEF8-9298DAC7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7751E-4CF9-423B-BBB8-D36E0E70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78910-6EA9-4D62-8141-CB6D83AF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0AC34-052B-4146-99E7-45CCCE59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9264-5B41-4DF2-A48C-69DCADBE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759F-43F1-4860-B79C-6CC0CC34A065}" type="datetime1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AC56A-CE02-461F-8E02-15C14A1A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686D6-BDF1-4D3E-BCAD-236263F6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2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B7AB8-F8B3-45BF-B430-BD987025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BBF83-4666-4143-99C7-61857D2D2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174ED-E851-4B05-8C80-BB7E81D4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B76B4-D2FC-4CC2-9035-8E3B1782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BBC1-7DDC-4C95-A836-9BD2916DA142}" type="datetime1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0EF9A-5266-418C-8C9A-6F7277F5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2C393-8639-47E1-9B99-856F293C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4903E-B155-427A-B004-8C7DB2B6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3A3F0-7A55-4F63-A57F-315F8958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11093-BCB8-4310-ACA5-B439F55A7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6BFEE-DD43-4B80-8C85-58C5EEA1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2F1BFB-DE08-479A-8CF8-1524AA911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238F32-81C4-4AB8-9192-3493471E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70B4-9883-4FC4-B28D-16AED8A4030A}" type="datetime1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ACEAA5-7A8E-4801-B11E-808678CA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144D0D-2A88-4331-8E24-2DB94F1D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A267-28D8-4923-AEC4-C2D16B06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875033-4BB3-4406-8A12-A9D8628D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F6D7-0936-4036-975D-F9FED74A8BAF}" type="datetime1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D182A4-E741-42B8-AFB2-C125047D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E9F353-C5BF-494F-933B-57EEDA17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0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6CE39-38D8-4053-90F6-3A3F9183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0CC4-CA7F-48C6-8BB5-E6B455E73CCE}" type="datetime1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1EBD7-66E0-49F3-A696-68FFC5FE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A1E71-0415-4E63-B20A-CD816190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F7783-F999-4CEF-BF2D-03FB7B18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5DEAF-4492-41C8-98B4-61631FF1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6B017-12E9-4841-82B6-F1FDAD714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3ED95-8157-4EC9-9AFF-03BB6CCD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E3E7-A775-4621-8DE7-BC23439DFA6F}" type="datetime1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56282-51BF-4429-B811-7CA0C3AE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23E2D-803A-4B6C-883F-049F89B1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1162D-0978-431C-95EC-3B1D9934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4C1D52-EEA8-46B3-A551-AA0453E0A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0CA9F8-552A-4F3A-B7AA-AC98AD1B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866D9-6630-4CBB-95EB-519A052C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FE0-68B7-4D54-981A-4600C39AAE5C}" type="datetime1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191BF-F2FD-4691-A012-5540FEEE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4D172-653A-4540-B9E5-7ED7CD54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89960-8F6D-48DE-88CE-4DAC268C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66989-C0F4-4D18-BB9A-CCF479B04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0D076-F91B-4D45-8417-D04D452AA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60E34-0499-4B4A-B612-D5212A943FF5}" type="datetime1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A647F-3EC8-4EAA-83AA-AC446FE8C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BFC08-BC14-4E63-93C4-3BD8E4EC5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7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80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82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94CB31-6233-4567-9F73-6AAC50FB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 fontScale="90000"/>
          </a:bodyPr>
          <a:lstStyle/>
          <a:p>
            <a:r>
              <a:rPr lang="en-US" altLang="zh-CN" sz="44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Explaining and Harnessing </a:t>
            </a:r>
            <a:r>
              <a:rPr lang="en-US" altLang="zh-CN" sz="4400" b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Adversarial Examples (FGSM)</a:t>
            </a:r>
            <a:br>
              <a:rPr lang="en-US" altLang="zh-CN" sz="44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4400" b="1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6191FA-3924-4319-A745-873A3179A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080808"/>
                </a:solidFill>
              </a:rPr>
              <a:t>Ian J. Goodfellow</a:t>
            </a:r>
            <a:br>
              <a:rPr lang="en-US" altLang="zh-CN" sz="2000" dirty="0">
                <a:solidFill>
                  <a:srgbClr val="080808"/>
                </a:solidFill>
              </a:rPr>
            </a:br>
            <a:r>
              <a:rPr lang="en-US" altLang="zh-CN" sz="2000" dirty="0">
                <a:solidFill>
                  <a:srgbClr val="080808"/>
                </a:solidFill>
              </a:rPr>
              <a:t>Google Inc.</a:t>
            </a:r>
          </a:p>
          <a:p>
            <a:r>
              <a:rPr lang="en-US" altLang="zh-CN" sz="2000" dirty="0">
                <a:solidFill>
                  <a:srgbClr val="080808"/>
                </a:solidFill>
              </a:rPr>
              <a:t>2020</a:t>
            </a:r>
            <a:r>
              <a:rPr lang="zh-CN" altLang="en-US" sz="2000" dirty="0">
                <a:solidFill>
                  <a:srgbClr val="080808"/>
                </a:solidFill>
              </a:rPr>
              <a:t>年</a:t>
            </a:r>
            <a:r>
              <a:rPr lang="en-US" altLang="zh-CN" sz="2000" dirty="0">
                <a:solidFill>
                  <a:srgbClr val="080808"/>
                </a:solidFill>
              </a:rPr>
              <a:t>5</a:t>
            </a:r>
            <a:r>
              <a:rPr lang="zh-CN" altLang="en-US" sz="2000" dirty="0">
                <a:solidFill>
                  <a:srgbClr val="080808"/>
                </a:solidFill>
              </a:rPr>
              <a:t>月</a:t>
            </a:r>
            <a:r>
              <a:rPr lang="en-US" altLang="zh-CN" sz="2000" dirty="0">
                <a:solidFill>
                  <a:srgbClr val="080808"/>
                </a:solidFill>
              </a:rPr>
              <a:t>24</a:t>
            </a:r>
            <a:r>
              <a:rPr lang="zh-CN" altLang="en-US" sz="2000" dirty="0">
                <a:solidFill>
                  <a:srgbClr val="080808"/>
                </a:solidFill>
              </a:rPr>
              <a:t>日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CB70F-03C7-4D28-8DD4-709CA0E5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6C8389BB-9B0F-456A-AE66-8265C74E740F}" type="slidenum">
              <a:rPr lang="zh-CN" altLang="en-US"/>
              <a:pPr algn="l">
                <a:spcAft>
                  <a:spcPts val="60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4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BCD693-DB41-4AD6-B2D4-419C2F60A2BB}"/>
              </a:ext>
            </a:extLst>
          </p:cNvPr>
          <p:cNvSpPr/>
          <p:nvPr/>
        </p:nvSpPr>
        <p:spPr>
          <a:xfrm>
            <a:off x="838200" y="6352143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Explaining and Harnessing Adversarial Examples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B88EC1-D7D3-4D48-85AC-3C00B89CE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928812"/>
            <a:ext cx="65532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1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BCD693-DB41-4AD6-B2D4-419C2F60A2BB}"/>
              </a:ext>
            </a:extLst>
          </p:cNvPr>
          <p:cNvSpPr/>
          <p:nvPr/>
        </p:nvSpPr>
        <p:spPr>
          <a:xfrm>
            <a:off x="838200" y="6352143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Explaining and Harnessing Adversarial Examples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57A60A-439F-4906-B1AD-B89CFA59B93C}"/>
              </a:ext>
            </a:extLst>
          </p:cNvPr>
          <p:cNvSpPr/>
          <p:nvPr/>
        </p:nvSpPr>
        <p:spPr>
          <a:xfrm>
            <a:off x="1031912" y="703428"/>
            <a:ext cx="4860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 Linear Explanation of Adversarial Examples: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76258B-B0E3-4A9C-9CFA-AA2044012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450" y="1357323"/>
            <a:ext cx="3171825" cy="295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366BE0-5491-4736-86AC-2D5776ED5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450" y="1826981"/>
            <a:ext cx="1609725" cy="2762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5B215E-1D8F-486F-BEBC-F8961AB59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230" y="1826981"/>
            <a:ext cx="228600" cy="266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87F092-2BB0-4139-80FB-FBC86BF40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450" y="2288686"/>
            <a:ext cx="1866900" cy="228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B189E80-AC8D-40E6-882D-969C4E036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450" y="2702766"/>
            <a:ext cx="2676525" cy="2762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008D737-E6A5-4958-9E45-AF39EFFDD7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3825" y="2612278"/>
            <a:ext cx="2514600" cy="457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459EC9E-D88C-46C7-A2AD-A30ADC973D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9137" y="1826981"/>
            <a:ext cx="1323975" cy="2762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24728CB-8BB3-41D9-9702-DC1E4A817E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8136" y="2264873"/>
            <a:ext cx="2085975" cy="276225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FBCF7B17-0192-4ED9-951F-A089372E05C8}"/>
              </a:ext>
            </a:extLst>
          </p:cNvPr>
          <p:cNvSpPr/>
          <p:nvPr/>
        </p:nvSpPr>
        <p:spPr>
          <a:xfrm>
            <a:off x="1046866" y="325768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Linear Perturbation of Non-linear Models: 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DBD4486-0074-4094-8D13-A4270FAD83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4404" y="3781102"/>
            <a:ext cx="3190875" cy="3238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54A4E2A-2BDD-49DE-BCEB-66D54613BE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4404" y="4288129"/>
            <a:ext cx="2486025" cy="23812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286B6FA-0496-492A-A5F0-F9E82CC9EA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24404" y="4704452"/>
            <a:ext cx="3162300" cy="2857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0333856-FACE-4FDC-8105-7925115364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24404" y="5163914"/>
            <a:ext cx="5334000" cy="27622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E0C075C-90C4-4E9E-A299-458F3EE4DF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24404" y="5615973"/>
            <a:ext cx="2247900" cy="2667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69F1616-3201-4CE3-A715-088A26587A4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07192" y="5587398"/>
            <a:ext cx="2400300" cy="32385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5162599-EC5C-4096-9FCF-ECD7C627260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90687" y="5577873"/>
            <a:ext cx="2752725" cy="3429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8460EDE-EBE1-42D4-89F8-5025B9F3B15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214700" y="6017772"/>
            <a:ext cx="62674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5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BCD693-DB41-4AD6-B2D4-419C2F60A2BB}"/>
              </a:ext>
            </a:extLst>
          </p:cNvPr>
          <p:cNvSpPr/>
          <p:nvPr/>
        </p:nvSpPr>
        <p:spPr>
          <a:xfrm>
            <a:off x="838200" y="6352143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Explaining and Harnessing Adversarial Examples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8EAAF3-300D-4E3F-B805-7461FDC528B8}"/>
              </a:ext>
            </a:extLst>
          </p:cNvPr>
          <p:cNvSpPr/>
          <p:nvPr/>
        </p:nvSpPr>
        <p:spPr>
          <a:xfrm>
            <a:off x="1059402" y="70656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Adversarial Training of Linear Models Versus Weight Decay: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14277E-DBB6-4285-8A7E-127A681F2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325" y="1214082"/>
            <a:ext cx="1895475" cy="266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2BAB1D-A6E7-4AB9-8FEA-816AA58F6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325" y="1602627"/>
            <a:ext cx="8610600" cy="342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29B8C31-CE8C-4076-BFF6-5B810628A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325" y="2069741"/>
            <a:ext cx="3629025" cy="2857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8F4A8D-3EDE-4EAE-8EF3-39633FF61F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325" y="2479705"/>
            <a:ext cx="1971675" cy="2857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CA4FB82-DB96-4665-8C3E-EA1F02E3E8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6775" y="2408267"/>
            <a:ext cx="2838450" cy="4286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FD9D374-EF56-4BA8-AF76-E330FD2FA3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2875381"/>
            <a:ext cx="2533650" cy="3333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C5941C2-B94A-4D1F-8F73-8C9DCDA6AF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4325" y="2889669"/>
            <a:ext cx="2066925" cy="3048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857A381-50C4-4297-A4D4-655AA80293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4325" y="3332798"/>
            <a:ext cx="8496300" cy="3143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6D4E917-FE07-41D6-9099-AF61128FC8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5877" y="3775819"/>
            <a:ext cx="6934200" cy="3048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D7B512F-0334-408A-BB4E-B9280BBEDC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48150" y="4080369"/>
            <a:ext cx="3695700" cy="447675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9863A8ED-5989-4AD6-8B34-A572A5831412}"/>
              </a:ext>
            </a:extLst>
          </p:cNvPr>
          <p:cNvSpPr/>
          <p:nvPr/>
        </p:nvSpPr>
        <p:spPr>
          <a:xfrm>
            <a:off x="1059402" y="463742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Adversarial Training of Deep Networks: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BBF7A58-E9BD-43EE-B62B-C65EF0FA29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14325" y="5151259"/>
            <a:ext cx="647700" cy="24765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B1EA3EB-8066-4188-9B27-C35F46E5E5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72210" y="5145679"/>
            <a:ext cx="9001125" cy="25717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D324A3E-EB8B-4910-9B24-7EA15F254C5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14325" y="5541441"/>
            <a:ext cx="8458200" cy="23812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A93636E4-4816-4003-A16E-6231DFBD46F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43772" y="5891488"/>
            <a:ext cx="6858000" cy="40005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C9B410E-5EDE-4941-B115-7D056C2E7C5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88521" y="5977212"/>
            <a:ext cx="13716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5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A8E3A2-FDDE-44A8-B17B-08FD9DC2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380" y="1163162"/>
            <a:ext cx="9115240" cy="453167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971DA6F-DF2E-41B3-9294-A5DF202C3BC9}"/>
              </a:ext>
            </a:extLst>
          </p:cNvPr>
          <p:cNvSpPr/>
          <p:nvPr/>
        </p:nvSpPr>
        <p:spPr>
          <a:xfrm>
            <a:off x="838200" y="6352143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Explaining and Harnessing Adversarial Examples</a:t>
            </a:r>
          </a:p>
        </p:txBody>
      </p:sp>
    </p:spTree>
    <p:extLst>
      <p:ext uri="{BB962C8B-B14F-4D97-AF65-F5344CB8AC3E}">
        <p14:creationId xmlns:p14="http://schemas.microsoft.com/office/powerpoint/2010/main" val="139100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23D9C1-756E-488E-A865-9C6CA1892AE5}"/>
              </a:ext>
            </a:extLst>
          </p:cNvPr>
          <p:cNvSpPr/>
          <p:nvPr/>
        </p:nvSpPr>
        <p:spPr>
          <a:xfrm>
            <a:off x="838200" y="6352143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Explaining and Harnessing Adversarial Examples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9BA373-63F3-4B6C-80F7-EE3B5F1ED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500062"/>
            <a:ext cx="102965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3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4385B-109F-4DEE-948B-5D52FFB5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8389BB-9B0F-456A-AE66-8265C74E740F}" type="slidenum">
              <a:rPr lang="zh-CN" altLang="en-US" smtClean="0"/>
              <a:pPr>
                <a:spcAft>
                  <a:spcPts val="600"/>
                </a:spcAft>
              </a:pPr>
              <a:t>7</a:t>
            </a:fld>
            <a:endParaRPr lang="zh-CN" alt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5F6350-2C5B-4DA7-8DE4-AA0A78D25747}"/>
              </a:ext>
            </a:extLst>
          </p:cNvPr>
          <p:cNvSpPr/>
          <p:nvPr/>
        </p:nvSpPr>
        <p:spPr>
          <a:xfrm>
            <a:off x="838200" y="6352143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Explaining and Harnessing Adversarial Examples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253588-E298-491E-8519-54B148F04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428750"/>
            <a:ext cx="10096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4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6F2F8C7-F056-489E-A718-C545C62C1911}"/>
              </a:ext>
            </a:extLst>
          </p:cNvPr>
          <p:cNvSpPr/>
          <p:nvPr/>
        </p:nvSpPr>
        <p:spPr>
          <a:xfrm>
            <a:off x="838200" y="6352143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Explaining and Harnessing Adversarial Examples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A2DB75-307C-4FCD-9D57-B097F68E8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40" y="563064"/>
            <a:ext cx="9724520" cy="573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8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2129F-EB7A-4908-B15F-08CD4455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FBF77-481E-4D24-9975-EC443C42A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抵抗对抗样本的方法：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1.Adversarial training : </a:t>
            </a:r>
            <a:r>
              <a:rPr lang="zh-CN" altLang="en-US" sz="1800" dirty="0"/>
              <a:t>增加正则化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2.Ensemble training:</a:t>
            </a:r>
            <a:r>
              <a:rPr lang="zh-CN" altLang="en-US" sz="1800" dirty="0"/>
              <a:t>增加平均化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3.</a:t>
            </a:r>
            <a:r>
              <a:rPr lang="zh-CN" altLang="en-US" sz="1800" dirty="0"/>
              <a:t>越易于优化的</a:t>
            </a:r>
            <a:r>
              <a:rPr lang="en-US" altLang="zh-CN" sz="1800" dirty="0"/>
              <a:t>model</a:t>
            </a:r>
            <a:r>
              <a:rPr lang="zh-CN" altLang="en-US" sz="1800" dirty="0"/>
              <a:t>（线性特质会使</a:t>
            </a:r>
            <a:r>
              <a:rPr lang="en-US" altLang="zh-CN" sz="1800" dirty="0"/>
              <a:t>model</a:t>
            </a:r>
            <a:r>
              <a:rPr lang="zh-CN" altLang="en-US" sz="1800" dirty="0"/>
              <a:t>易于优化）越易被扰动误判，因此增加非线性特质，改进优化器。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/>
              <a:t>对抗样本存在的原因：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1. </a:t>
            </a:r>
            <a:r>
              <a:rPr lang="zh-CN" altLang="en-US" sz="1800" dirty="0"/>
              <a:t>网络的线性特质，促使扰动随着维度的增加线性增长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2.</a:t>
            </a:r>
            <a:r>
              <a:rPr lang="zh-CN" altLang="en-US" sz="1800" dirty="0"/>
              <a:t>判别式</a:t>
            </a:r>
            <a:r>
              <a:rPr lang="en-US" altLang="zh-CN" sz="1800" dirty="0"/>
              <a:t>model</a:t>
            </a:r>
            <a:r>
              <a:rPr lang="zh-CN" altLang="en-US" sz="1800" dirty="0"/>
              <a:t>比生成式</a:t>
            </a:r>
            <a:r>
              <a:rPr lang="en-US" altLang="zh-CN" sz="1800" dirty="0"/>
              <a:t>model</a:t>
            </a:r>
            <a:r>
              <a:rPr lang="zh-CN" altLang="en-US" sz="1800" dirty="0"/>
              <a:t>抗对抗样本能力弱</a:t>
            </a:r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696A9D-0F37-4F45-B0F4-6A5D310C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158165-27DD-4032-BF57-9B95DC5421BD}"/>
              </a:ext>
            </a:extLst>
          </p:cNvPr>
          <p:cNvSpPr/>
          <p:nvPr/>
        </p:nvSpPr>
        <p:spPr>
          <a:xfrm>
            <a:off x="838200" y="6352143"/>
            <a:ext cx="525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— Explaining and Harnessing Adversarial Examples</a:t>
            </a:r>
          </a:p>
        </p:txBody>
      </p:sp>
    </p:spTree>
    <p:extLst>
      <p:ext uri="{BB962C8B-B14F-4D97-AF65-F5344CB8AC3E}">
        <p14:creationId xmlns:p14="http://schemas.microsoft.com/office/powerpoint/2010/main" val="29349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201</Words>
  <Application>Microsoft Office PowerPoint</Application>
  <PresentationFormat>宽屏</PresentationFormat>
  <Paragraphs>35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Times New Roman</vt:lpstr>
      <vt:lpstr>Office 主题​​</vt:lpstr>
      <vt:lpstr>Explaining and Harnessing Adversarial Examples (FGSM)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Intriguing Properties of Neural Networks </dc:title>
  <dc:creator>黄 梦蝶</dc:creator>
  <cp:lastModifiedBy>黄 梦蝶</cp:lastModifiedBy>
  <cp:revision>72</cp:revision>
  <dcterms:created xsi:type="dcterms:W3CDTF">2020-05-21T02:04:26Z</dcterms:created>
  <dcterms:modified xsi:type="dcterms:W3CDTF">2020-05-27T02:19:09Z</dcterms:modified>
</cp:coreProperties>
</file>