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1" r:id="rId3"/>
    <p:sldId id="286" r:id="rId4"/>
    <p:sldId id="285" r:id="rId5"/>
    <p:sldId id="284" r:id="rId6"/>
    <p:sldId id="299" r:id="rId7"/>
    <p:sldId id="283" r:id="rId8"/>
    <p:sldId id="282" r:id="rId9"/>
    <p:sldId id="300" r:id="rId10"/>
    <p:sldId id="279" r:id="rId11"/>
    <p:sldId id="301" r:id="rId12"/>
    <p:sldId id="297" r:id="rId13"/>
    <p:sldId id="287" r:id="rId14"/>
    <p:sldId id="288" r:id="rId15"/>
    <p:sldId id="289" r:id="rId16"/>
    <p:sldId id="302" r:id="rId17"/>
    <p:sldId id="303" r:id="rId18"/>
    <p:sldId id="278" r:id="rId19"/>
    <p:sldId id="290" r:id="rId20"/>
    <p:sldId id="304" r:id="rId21"/>
    <p:sldId id="291" r:id="rId22"/>
    <p:sldId id="292" r:id="rId23"/>
    <p:sldId id="293" r:id="rId24"/>
    <p:sldId id="305" r:id="rId25"/>
    <p:sldId id="294" r:id="rId26"/>
    <p:sldId id="306" r:id="rId27"/>
    <p:sldId id="295" r:id="rId28"/>
    <p:sldId id="27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1A0BA-1814-4325-9C25-D11823AEE5BA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F0A-A47E-4F6E-A56D-576AC8167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F0A-A47E-4F6E-A56D-576AC816769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4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F6DE-73BD-44DA-B3F8-C74AFC98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E43CC-9490-4944-A957-5B4BB1DE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1594-49C5-4FE2-A20F-3215600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7AED-DA4D-4A3C-A66D-7F9163161F5A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339B-7121-4FC0-9C85-35CADD5B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C0B05-FFE4-4B92-A30C-C8DC967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363E3-92B6-47E1-A884-7B930135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ABD7-E391-4121-8138-DD789BC8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73B28-521C-45FD-A9DE-3FB7D9C7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35BB-70D0-48D3-B187-400322CE5FD8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0A595-8781-4F5D-8571-46FAA5E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4620-DB04-4F25-BD22-DAB4CEF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A4948-D580-4BB4-8789-DDEC1DF5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995E5-C8D0-46A2-91D0-E3EBD24C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BD8D6-3FEC-4061-A2F6-692078F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4591-31B1-4F83-AE02-657C7A8EBAC0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E687E-5D50-49EE-99B3-58AE3583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BC32-D789-446F-98F8-1FA0564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8F01-BD50-4CF0-951F-EB90AFE1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726C-1C78-4872-8824-5D8B8206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4212F-9EE9-4283-A054-213774D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8261-6237-4A75-AF3E-8251FBFDE963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3C442-60E4-48B9-AEF8-9298DAC7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7751E-4CF9-423B-BBB8-D36E0E7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8910-6EA9-4D62-8141-CB6D83AF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0AC34-052B-4146-99E7-45CCCE59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9264-5B41-4DF2-A48C-69DCADB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759F-43F1-4860-B79C-6CC0CC34A065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C56A-CE02-461F-8E02-15C14A1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686D6-BDF1-4D3E-BCAD-236263F6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7AB8-F8B3-45BF-B430-BD987025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BF83-4666-4143-99C7-61857D2D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174ED-E851-4B05-8C80-BB7E81D4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76B4-D2FC-4CC2-9035-8E3B1782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BBC1-7DDC-4C95-A836-9BD2916DA142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EF9A-5266-418C-8C9A-6F7277F5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2C393-8639-47E1-9B99-856F293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903E-B155-427A-B004-8C7DB2B6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3A3F0-7A55-4F63-A57F-315F8958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11093-BCB8-4310-ACA5-B439F55A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6BFEE-DD43-4B80-8C85-58C5EEA1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F1BFB-DE08-479A-8CF8-1524AA911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238F32-81C4-4AB8-9192-3493471E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70B4-9883-4FC4-B28D-16AED8A4030A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ACEAA5-7A8E-4801-B11E-808678C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44D0D-2A88-4331-8E24-2DB94F1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A267-28D8-4923-AEC4-C2D16B06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75033-4BB3-4406-8A12-A9D8628D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F6D7-0936-4036-975D-F9FED74A8BAF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182A4-E741-42B8-AFB2-C125047D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9F353-C5BF-494F-933B-57EEDA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6CE39-38D8-4053-90F6-3A3F918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0CC4-CA7F-48C6-8BB5-E6B455E73CCE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1EBD7-66E0-49F3-A696-68FFC5FE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A1E71-0415-4E63-B20A-CD816190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7783-F999-4CEF-BF2D-03FB7B18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DEAF-4492-41C8-98B4-61631FF1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B017-12E9-4841-82B6-F1FDAD71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3ED95-8157-4EC9-9AFF-03BB6CC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E3E7-A775-4621-8DE7-BC23439DFA6F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56282-51BF-4429-B811-7CA0C3AE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23E2D-803A-4B6C-883F-049F89B1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162D-0978-431C-95EC-3B1D993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C1D52-EEA8-46B3-A551-AA0453E0A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CA9F8-552A-4F3A-B7AA-AC98AD1B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866D9-6630-4CBB-95EB-519A052C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FE0-68B7-4D54-981A-4600C39AAE5C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191BF-F2FD-4691-A012-5540FEEE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4D172-653A-4540-B9E5-7ED7CD54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89960-8F6D-48DE-88CE-4DAC268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66989-C0F4-4D18-BB9A-CCF479B0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0D076-F91B-4D45-8417-D04D452A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0E34-0499-4B4A-B612-D5212A943FF5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A647F-3EC8-4EAA-83AA-AC446FE8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BFC08-BC14-4E63-93C4-3BD8E4EC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103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2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45.png"/><Relationship Id="rId3" Type="http://schemas.openxmlformats.org/officeDocument/2006/relationships/image" Target="../media/image1430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image" Target="../media/image103.png"/><Relationship Id="rId16" Type="http://schemas.openxmlformats.org/officeDocument/2006/relationships/image" Target="../media/image119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19" Type="http://schemas.openxmlformats.org/officeDocument/2006/relationships/image" Target="../media/image146.png"/><Relationship Id="rId4" Type="http://schemas.openxmlformats.org/officeDocument/2006/relationships/image" Target="../media/image144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53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11" Type="http://schemas.openxmlformats.org/officeDocument/2006/relationships/image" Target="../media/image152.png"/><Relationship Id="rId5" Type="http://schemas.openxmlformats.org/officeDocument/2006/relationships/image" Target="../media/image137.png"/><Relationship Id="rId10" Type="http://schemas.openxmlformats.org/officeDocument/2006/relationships/image" Target="../media/image143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5" Type="http://schemas.openxmlformats.org/officeDocument/2006/relationships/image" Target="../media/image166.png"/><Relationship Id="rId4" Type="http://schemas.openxmlformats.org/officeDocument/2006/relationships/image" Target="../media/image1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3" Type="http://schemas.openxmlformats.org/officeDocument/2006/relationships/image" Target="../media/image173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4.png"/><Relationship Id="rId10" Type="http://schemas.openxmlformats.org/officeDocument/2006/relationships/image" Target="../media/image179.png"/><Relationship Id="rId4" Type="http://schemas.openxmlformats.org/officeDocument/2006/relationships/image" Target="../media/image166.png"/><Relationship Id="rId9" Type="http://schemas.openxmlformats.org/officeDocument/2006/relationships/image" Target="../media/image17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7.png"/><Relationship Id="rId2" Type="http://schemas.openxmlformats.org/officeDocument/2006/relationships/image" Target="../media/image44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43.png"/><Relationship Id="rId10" Type="http://schemas.openxmlformats.org/officeDocument/2006/relationships/image" Target="../media/image52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41.png"/><Relationship Id="rId22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73.png"/><Relationship Id="rId3" Type="http://schemas.openxmlformats.org/officeDocument/2006/relationships/image" Target="../media/image45.png"/><Relationship Id="rId21" Type="http://schemas.openxmlformats.org/officeDocument/2006/relationships/image" Target="../media/image76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60.png"/><Relationship Id="rId2" Type="http://schemas.openxmlformats.org/officeDocument/2006/relationships/image" Target="../media/image44.png"/><Relationship Id="rId16" Type="http://schemas.openxmlformats.org/officeDocument/2006/relationships/image" Target="../media/image59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43.png"/><Relationship Id="rId23" Type="http://schemas.openxmlformats.org/officeDocument/2006/relationships/image" Target="../media/image78.png"/><Relationship Id="rId10" Type="http://schemas.openxmlformats.org/officeDocument/2006/relationships/image" Target="../media/image52.png"/><Relationship Id="rId19" Type="http://schemas.openxmlformats.org/officeDocument/2006/relationships/image" Target="../media/image74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41.png"/><Relationship Id="rId22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80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82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94CB31-6233-4567-9F73-6AAC50F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 fontScale="90000"/>
          </a:bodyPr>
          <a:lstStyle/>
          <a:p>
            <a:r>
              <a:rPr lang="en-US" altLang="zh-CN" sz="4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Limitations of Deep Learning</a:t>
            </a:r>
            <a:br>
              <a:rPr lang="en-US" altLang="zh-CN" sz="4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Adversarial Settings</a:t>
            </a:r>
            <a:br>
              <a:rPr lang="en-US" altLang="zh-CN" sz="4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(JSMA)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6191FA-3924-4319-A745-873A3179A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80808"/>
                </a:solidFill>
              </a:rPr>
              <a:t>Nicolas </a:t>
            </a:r>
            <a:r>
              <a:rPr lang="en-US" altLang="zh-CN" sz="2000" b="1" dirty="0" err="1">
                <a:solidFill>
                  <a:srgbClr val="080808"/>
                </a:solidFill>
              </a:rPr>
              <a:t>Papernot</a:t>
            </a:r>
            <a:br>
              <a:rPr lang="en-US" altLang="zh-CN" sz="2000" dirty="0">
                <a:solidFill>
                  <a:srgbClr val="080808"/>
                </a:solidFill>
              </a:rPr>
            </a:br>
            <a:r>
              <a:rPr lang="en-US" altLang="zh-CN" sz="2000" dirty="0">
                <a:solidFill>
                  <a:srgbClr val="080808"/>
                </a:solidFill>
              </a:rPr>
              <a:t>Penn State University</a:t>
            </a:r>
          </a:p>
          <a:p>
            <a:r>
              <a:rPr lang="en-US" altLang="zh-CN" sz="2000" dirty="0">
                <a:solidFill>
                  <a:srgbClr val="080808"/>
                </a:solidFill>
              </a:rPr>
              <a:t>2020</a:t>
            </a:r>
            <a:r>
              <a:rPr lang="zh-CN" altLang="en-US" sz="2000" dirty="0">
                <a:solidFill>
                  <a:srgbClr val="080808"/>
                </a:solidFill>
              </a:rPr>
              <a:t>年</a:t>
            </a:r>
            <a:r>
              <a:rPr lang="en-US" altLang="zh-CN" sz="2000" dirty="0">
                <a:solidFill>
                  <a:srgbClr val="080808"/>
                </a:solidFill>
              </a:rPr>
              <a:t>5</a:t>
            </a:r>
            <a:r>
              <a:rPr lang="zh-CN" altLang="en-US" sz="2000" dirty="0">
                <a:solidFill>
                  <a:srgbClr val="080808"/>
                </a:solidFill>
              </a:rPr>
              <a:t>月</a:t>
            </a:r>
            <a:r>
              <a:rPr lang="en-US" altLang="zh-CN" sz="2000" dirty="0">
                <a:solidFill>
                  <a:srgbClr val="080808"/>
                </a:solidFill>
              </a:rPr>
              <a:t>31</a:t>
            </a:r>
            <a:r>
              <a:rPr lang="zh-CN" altLang="en-US" sz="2000" dirty="0">
                <a:solidFill>
                  <a:srgbClr val="080808"/>
                </a:solidFill>
              </a:rPr>
              <a:t>日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CB70F-03C7-4D28-8DD4-709CA0E5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6C8389BB-9B0F-456A-AE66-8265C74E740F}" type="slidenum">
              <a:rPr lang="zh-CN" altLang="en-US"/>
              <a:pPr algn="l">
                <a:spcAft>
                  <a:spcPts val="60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4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The Limitations of Deep Learning in Adversarial Settings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8016EE-6EF3-4196-8FA5-3E285397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83" y="1394701"/>
            <a:ext cx="5553722" cy="458640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6D3CC1D-C7E5-4479-9282-4E35776A027F}"/>
              </a:ext>
            </a:extLst>
          </p:cNvPr>
          <p:cNvSpPr txBox="1"/>
          <p:nvPr/>
        </p:nvSpPr>
        <p:spPr>
          <a:xfrm>
            <a:off x="976583" y="656927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A feedforward deep neural network</a:t>
            </a:r>
            <a:r>
              <a:rPr lang="zh-CN" altLang="en-US" dirty="0">
                <a:solidFill>
                  <a:prstClr val="black"/>
                </a:solidFill>
              </a:rPr>
              <a:t>加扰算法</a:t>
            </a:r>
            <a:r>
              <a:rPr lang="en-US" altLang="zh-CN" dirty="0">
                <a:solidFill>
                  <a:prstClr val="black"/>
                </a:solidFill>
              </a:rPr>
              <a:t>1</a:t>
            </a:r>
            <a:r>
              <a:rPr lang="zh-CN" altLang="en-US" dirty="0">
                <a:solidFill>
                  <a:prstClr val="black"/>
                </a:solidFill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971E7C-303D-47F1-B94C-AF92EBDC6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649" y="1299862"/>
            <a:ext cx="904875" cy="180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AD734-DAE8-4A7C-8F8D-DAF17FFF4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524" y="1291909"/>
            <a:ext cx="1828800" cy="200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10F393-837E-4390-8FFF-04E2F1F0E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649" y="2687946"/>
            <a:ext cx="2486025" cy="200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DD1EE8-709B-48A6-9798-D73005110E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192" t="-4546"/>
          <a:stretch/>
        </p:blipFill>
        <p:spPr>
          <a:xfrm>
            <a:off x="9932792" y="3108637"/>
            <a:ext cx="699983" cy="219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488568-6266-4D47-8AED-7F683F50A6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2422" y="3550585"/>
            <a:ext cx="1390650" cy="1905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CDEE3AD-9271-4640-81C2-B67F29FBFB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2422" y="3969189"/>
            <a:ext cx="2895600" cy="2190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E9C1235-A5C6-4421-810C-A03C72FFC1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1807" y="3112931"/>
            <a:ext cx="1314450" cy="2190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5F2D013-E86A-4AA5-8CA2-ECD55891F4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2175" y="3112931"/>
            <a:ext cx="1352550" cy="20002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13FFE27-B288-4731-95DC-D7F3E818A5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3605" y="1700192"/>
            <a:ext cx="2886075" cy="19050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B2448233-AFDA-4863-B19B-51BF5E1B87B4}"/>
              </a:ext>
            </a:extLst>
          </p:cNvPr>
          <p:cNvSpPr txBox="1"/>
          <p:nvPr/>
        </p:nvSpPr>
        <p:spPr>
          <a:xfrm>
            <a:off x="7562179" y="15929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8EF734F-1E76-46F7-80AC-494B83F175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3605" y="2104230"/>
            <a:ext cx="24193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3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D3CC1D-C7E5-4479-9282-4E35776A027F}"/>
              </a:ext>
            </a:extLst>
          </p:cNvPr>
          <p:cNvSpPr txBox="1"/>
          <p:nvPr/>
        </p:nvSpPr>
        <p:spPr>
          <a:xfrm>
            <a:off x="976583" y="65692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求解每一层前向导数的链式法则：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362AC2E-A085-48A6-B876-CCB3E450F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43" y="2043161"/>
            <a:ext cx="4552950" cy="55245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340D25A-CF5E-40EF-B029-28643914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243" y="2902062"/>
            <a:ext cx="4448175" cy="105727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50E9ACB-9336-4D8C-B91F-BD8D24025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69" y="1998668"/>
            <a:ext cx="2867025" cy="3048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FE249B8-99FD-4F5F-AD94-D8736B3E4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894" y="2040929"/>
            <a:ext cx="352425" cy="23812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74ACAAB-1D87-4AF5-B1A4-72DADF5CE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769" y="2512724"/>
            <a:ext cx="4314825" cy="23812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8CED995-00FF-4BAF-B952-63FAFE6C0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7268" y="2493673"/>
            <a:ext cx="371475" cy="27622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5CEBA07-31E4-42B8-AB32-5B7EAAF80D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194" y="2973628"/>
            <a:ext cx="2933700" cy="18097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0671656-04E9-4F8E-AEA3-D3D1804823D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2870" t="-2355" b="-1"/>
          <a:stretch/>
        </p:blipFill>
        <p:spPr>
          <a:xfrm>
            <a:off x="1001194" y="3339861"/>
            <a:ext cx="2826210" cy="19498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684A9C7-00D3-4F56-9266-CFE3331760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9401" y="3295811"/>
            <a:ext cx="476250" cy="23812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434BEFFD-8049-40AB-8CD0-0B0B0460BB1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1" r="67865" b="1"/>
          <a:stretch/>
        </p:blipFill>
        <p:spPr>
          <a:xfrm>
            <a:off x="3955710" y="2959617"/>
            <a:ext cx="1352884" cy="1905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8472DC0F-21DF-424D-A994-8D3715DCC1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189" y="3803492"/>
            <a:ext cx="2552700" cy="17145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E2F8FF5-8A5A-4AA5-94BA-2032E20BBE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28059" y="3765392"/>
            <a:ext cx="352425" cy="24765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01762D3E-298F-4DC0-BEF7-455017A871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62243" y="4265603"/>
            <a:ext cx="3305175" cy="36195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67385E0-3D3B-4826-856E-62BD2DCF30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62243" y="4937697"/>
            <a:ext cx="43529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5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CCD5FA-553C-4AE4-A3B3-DCFFFA040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40" y="1356750"/>
            <a:ext cx="2314575" cy="32385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F1F15E8-1AEA-4E23-81F3-B4E1CF8BC9CE}"/>
              </a:ext>
            </a:extLst>
          </p:cNvPr>
          <p:cNvGrpSpPr/>
          <p:nvPr/>
        </p:nvGrpSpPr>
        <p:grpSpPr>
          <a:xfrm>
            <a:off x="201031" y="2367169"/>
            <a:ext cx="7810500" cy="3261506"/>
            <a:chOff x="1333500" y="2131514"/>
            <a:chExt cx="7810500" cy="326150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7454DAF-52FB-44BE-A4B6-DD68D0ADD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0" y="2449014"/>
              <a:ext cx="6096000" cy="121920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FA2F62B-143E-4F65-94A9-33103D0F2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7050" y="4202395"/>
              <a:ext cx="6057900" cy="11906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8820119-8BF6-470E-A2CB-16CD0D9666AD}"/>
                    </a:ext>
                  </a:extLst>
                </p:cNvPr>
                <p:cNvSpPr txBox="1"/>
                <p:nvPr/>
              </p:nvSpPr>
              <p:spPr>
                <a:xfrm>
                  <a:off x="1333500" y="2131514"/>
                  <a:ext cx="3036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Way 1</a:t>
                  </a:r>
                  <a:r>
                    <a:rPr lang="zh-CN" altLang="en-US" dirty="0"/>
                    <a:t>：</a:t>
                  </a:r>
                  <a:r>
                    <a:rPr lang="en-US" altLang="zh-CN" dirty="0"/>
                    <a:t>Increase feature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 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8820119-8BF6-470E-A2CB-16CD0D966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3500" y="2131514"/>
                  <a:ext cx="303666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07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044FDA1-90A5-464C-A969-1A28F47EAC4A}"/>
                    </a:ext>
                  </a:extLst>
                </p:cNvPr>
                <p:cNvSpPr txBox="1"/>
                <p:nvPr/>
              </p:nvSpPr>
              <p:spPr>
                <a:xfrm>
                  <a:off x="1343125" y="3873500"/>
                  <a:ext cx="29613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Way 2</a:t>
                  </a:r>
                  <a:r>
                    <a:rPr lang="zh-CN" altLang="en-US" dirty="0"/>
                    <a:t>：</a:t>
                  </a:r>
                  <a:r>
                    <a:rPr lang="en-US" altLang="zh-CN" dirty="0"/>
                    <a:t>Decrease feature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044FDA1-90A5-464C-A969-1A28F47EAC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125" y="3873500"/>
                  <a:ext cx="296132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856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C1DDA910-F501-4EEA-88CC-F813EFBA7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1793" y="1818479"/>
            <a:ext cx="3543300" cy="3429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F4D2A28-16A5-43D1-9F1A-52E4C9C13D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0420" y="2295121"/>
            <a:ext cx="1933575" cy="219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971F6C-5918-4F39-AB2F-450687B3CB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4093" y="2796016"/>
            <a:ext cx="2514600" cy="2000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2B0450B-3EF1-4A8C-8580-5EC0C183E1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0420" y="2781301"/>
            <a:ext cx="638175" cy="1905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6480862-4BDB-4D66-AA48-862CBA0DB1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55555" y="2786491"/>
            <a:ext cx="514350" cy="2095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7639A43-417F-45A5-8D03-6EA69C8FDE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08755" y="3311842"/>
            <a:ext cx="1295400" cy="18097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1266597-2B63-4045-AFBB-E5DE86184A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6245" y="3312580"/>
            <a:ext cx="666750" cy="1809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9F7964A-4B17-49F4-8786-AA60B71DF6E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11397" y="3264217"/>
            <a:ext cx="523875" cy="2286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E7F3112-CC72-4319-9F10-FED9D918A9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00411" y="3301968"/>
            <a:ext cx="552450" cy="21907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CCC63AB-B38C-40E7-B83E-3966131FBCC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6245" y="3795540"/>
            <a:ext cx="2181225" cy="2286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8D9540A-5B1C-4132-B3F0-14545F80F0F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90277" y="4295610"/>
            <a:ext cx="1200150" cy="16192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912B823-7EBE-40FD-8986-04372655FFF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42155" y="4264989"/>
            <a:ext cx="114300" cy="1905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3869298-04B4-4214-B3AD-42C2F9F675FE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65241" t="-20000" b="-1"/>
          <a:stretch/>
        </p:blipFill>
        <p:spPr>
          <a:xfrm>
            <a:off x="10072714" y="4249887"/>
            <a:ext cx="301281" cy="2286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2AF75205-B305-4FE6-8BBC-FB7200FC1893}"/>
              </a:ext>
            </a:extLst>
          </p:cNvPr>
          <p:cNvSpPr txBox="1"/>
          <p:nvPr/>
        </p:nvSpPr>
        <p:spPr>
          <a:xfrm>
            <a:off x="976583" y="656927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A feedforward deep neural network</a:t>
            </a:r>
            <a:r>
              <a:rPr lang="zh-CN" altLang="en-US" dirty="0">
                <a:solidFill>
                  <a:prstClr val="black"/>
                </a:solidFill>
              </a:rPr>
              <a:t>加扰算法</a:t>
            </a:r>
            <a:r>
              <a:rPr lang="en-US" altLang="zh-CN" dirty="0">
                <a:solidFill>
                  <a:prstClr val="black"/>
                </a:solidFill>
              </a:rPr>
              <a:t>1</a:t>
            </a:r>
            <a:r>
              <a:rPr lang="zh-CN" altLang="en-US" dirty="0">
                <a:solidFill>
                  <a:prstClr val="black"/>
                </a:solidFill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75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03A93B-EE5B-443B-9461-67D2BD80E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062"/>
          <a:stretch/>
        </p:blipFill>
        <p:spPr>
          <a:xfrm>
            <a:off x="537663" y="930221"/>
            <a:ext cx="6670908" cy="53615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8D01BB-4BA3-4980-9A2E-68E4AD0A9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998"/>
          <a:stretch/>
        </p:blipFill>
        <p:spPr>
          <a:xfrm>
            <a:off x="7240580" y="2862418"/>
            <a:ext cx="4460554" cy="113316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72036AE-7123-4A52-A4C9-3DE8694B964B}"/>
              </a:ext>
            </a:extLst>
          </p:cNvPr>
          <p:cNvSpPr txBox="1"/>
          <p:nvPr/>
        </p:nvSpPr>
        <p:spPr>
          <a:xfrm>
            <a:off x="976583" y="656927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A feedforward deep neural network</a:t>
            </a:r>
            <a:r>
              <a:rPr lang="zh-CN" altLang="en-US" dirty="0">
                <a:solidFill>
                  <a:prstClr val="black"/>
                </a:solidFill>
              </a:rPr>
              <a:t>加扰算法</a:t>
            </a:r>
            <a:r>
              <a:rPr lang="en-US" altLang="zh-CN" dirty="0">
                <a:solidFill>
                  <a:prstClr val="black"/>
                </a:solidFill>
              </a:rPr>
              <a:t>1</a:t>
            </a:r>
            <a:r>
              <a:rPr lang="zh-CN" altLang="en-US" dirty="0">
                <a:solidFill>
                  <a:prstClr val="black"/>
                </a:solidFill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92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AF1225-C366-49B7-8D00-9C9CD4076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32"/>
          <a:stretch/>
        </p:blipFill>
        <p:spPr>
          <a:xfrm>
            <a:off x="1580801" y="2418499"/>
            <a:ext cx="9030397" cy="27032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91CDF0-6915-4020-94C8-77A42FF3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420"/>
          <a:stretch/>
        </p:blipFill>
        <p:spPr>
          <a:xfrm>
            <a:off x="3528902" y="5295204"/>
            <a:ext cx="5134197" cy="9844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D0D3CA3-7FE0-45C6-8618-6B4105347395}"/>
              </a:ext>
            </a:extLst>
          </p:cNvPr>
          <p:cNvSpPr txBox="1"/>
          <p:nvPr/>
        </p:nvSpPr>
        <p:spPr>
          <a:xfrm>
            <a:off x="976583" y="656927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A feedforward deep neural network</a:t>
            </a:r>
            <a:r>
              <a:rPr lang="zh-CN" altLang="en-US" dirty="0">
                <a:solidFill>
                  <a:prstClr val="black"/>
                </a:solidFill>
              </a:rPr>
              <a:t>加扰算法</a:t>
            </a:r>
            <a:r>
              <a:rPr lang="en-US" altLang="zh-CN" dirty="0">
                <a:solidFill>
                  <a:prstClr val="black"/>
                </a:solidFill>
              </a:rPr>
              <a:t>1</a:t>
            </a:r>
            <a:r>
              <a:rPr lang="zh-CN" altLang="en-US" dirty="0">
                <a:solidFill>
                  <a:prstClr val="black"/>
                </a:solidFill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BCF2A0-7359-486C-8881-8E1AAE5D6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30" y="1289635"/>
            <a:ext cx="1152525" cy="200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76E0E0-C0E0-4242-AFE3-99342C3F4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699" y="1289635"/>
            <a:ext cx="914400" cy="219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576327-759E-451E-AC2B-1E148F3F5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584" y="1286487"/>
            <a:ext cx="1809750" cy="171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AF936C-361D-4FDA-9772-6504C6953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7030" y="1680849"/>
            <a:ext cx="2333625" cy="1619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50375E-30E7-4314-AFA4-D551D4161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6964" y="1650700"/>
            <a:ext cx="1095375" cy="219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F8ADC2B-16A8-4B39-AED6-4E3D1EDDA1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5097" y="1665219"/>
            <a:ext cx="876300" cy="152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AABE070-ADD2-4DE3-9791-056304500A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3660" y="1660456"/>
            <a:ext cx="1266825" cy="1619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C143794-BCA4-414A-84C2-18FE63907A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7030" y="1992332"/>
            <a:ext cx="1647825" cy="20955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296BCC5-A6A8-4F21-8D23-0C96B628FF5A}"/>
              </a:ext>
            </a:extLst>
          </p:cNvPr>
          <p:cNvSpPr txBox="1"/>
          <p:nvPr/>
        </p:nvSpPr>
        <p:spPr>
          <a:xfrm>
            <a:off x="3190348" y="194496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B18DF06-B86C-48EE-9C5F-69AA0FA657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87596" y="2029060"/>
            <a:ext cx="1200150" cy="1714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8E02D6D-2C5F-4F80-916A-4C4439BD3F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9595" y="2024485"/>
            <a:ext cx="2428875" cy="1809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D8479F6-4BF2-4A13-B082-0B00B0D22B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11531" y="1986900"/>
            <a:ext cx="3067050" cy="21907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BF8956A-B70F-4C41-9752-AB8BD820E989}"/>
              </a:ext>
            </a:extLst>
          </p:cNvPr>
          <p:cNvSpPr txBox="1"/>
          <p:nvPr/>
        </p:nvSpPr>
        <p:spPr>
          <a:xfrm>
            <a:off x="4791041" y="18773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9D7AD45-30C2-4F9E-A53E-DEF19E4B3C2D}"/>
              </a:ext>
            </a:extLst>
          </p:cNvPr>
          <p:cNvSpPr txBox="1"/>
          <p:nvPr/>
        </p:nvSpPr>
        <p:spPr>
          <a:xfrm>
            <a:off x="7598130" y="187458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48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8ABCFA-9C34-4637-BEED-5B71E135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8287"/>
            <a:ext cx="5607558" cy="548182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F78C802-8332-4C03-9B21-4D9CDCF2243D}"/>
              </a:ext>
            </a:extLst>
          </p:cNvPr>
          <p:cNvSpPr txBox="1"/>
          <p:nvPr/>
        </p:nvSpPr>
        <p:spPr>
          <a:xfrm>
            <a:off x="976583" y="656927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A feedforward deep neural network</a:t>
            </a:r>
            <a:r>
              <a:rPr lang="zh-CN" altLang="en-US" dirty="0">
                <a:solidFill>
                  <a:prstClr val="black"/>
                </a:solidFill>
              </a:rPr>
              <a:t>加扰算法</a:t>
            </a:r>
            <a:r>
              <a:rPr lang="en-US" altLang="zh-CN" dirty="0">
                <a:solidFill>
                  <a:prstClr val="black"/>
                </a:solidFill>
              </a:rPr>
              <a:t>2</a:t>
            </a:r>
            <a:r>
              <a:rPr lang="zh-CN" altLang="en-US" dirty="0">
                <a:solidFill>
                  <a:prstClr val="black"/>
                </a:solidFill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437EC4F-0B53-407E-8F0D-9651F154A106}"/>
              </a:ext>
            </a:extLst>
          </p:cNvPr>
          <p:cNvGrpSpPr/>
          <p:nvPr/>
        </p:nvGrpSpPr>
        <p:grpSpPr>
          <a:xfrm>
            <a:off x="7259353" y="1026259"/>
            <a:ext cx="3955971" cy="3675996"/>
            <a:chOff x="7283958" y="1585404"/>
            <a:chExt cx="3955971" cy="367599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4A21A1C-8902-4EAD-8027-80E60279AA0E}"/>
                </a:ext>
              </a:extLst>
            </p:cNvPr>
            <p:cNvSpPr txBox="1"/>
            <p:nvPr/>
          </p:nvSpPr>
          <p:spPr>
            <a:xfrm>
              <a:off x="9901101" y="482945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冒泡排序？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45CF5D2-001C-495A-A03B-0F179C228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3958" y="1585404"/>
              <a:ext cx="3743325" cy="2286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C923B64-B63A-48EA-8EB0-C02F356B8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3958" y="1986832"/>
              <a:ext cx="2266950" cy="2095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E66039F-3025-454F-BD72-170A5059A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57016" y="1969076"/>
              <a:ext cx="809625" cy="20002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BA7875E-EF65-444B-AC8F-413E98E75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83958" y="2409950"/>
              <a:ext cx="2743200" cy="1905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CF03AB0-38C4-45EC-B1C3-46B44DFEAF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72769"/>
            <a:stretch/>
          </p:blipFill>
          <p:spPr>
            <a:xfrm>
              <a:off x="10155059" y="2409950"/>
              <a:ext cx="954520" cy="1905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2A5EA39-F7CD-4962-B2B0-55EA635348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519" t="-5000"/>
            <a:stretch/>
          </p:blipFill>
          <p:spPr>
            <a:xfrm>
              <a:off x="7537142" y="2841175"/>
              <a:ext cx="2575634" cy="20002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245BCEC-706A-4A0F-AF8C-74E187DED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04080" y="3281925"/>
              <a:ext cx="2047875" cy="55245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079B96D-557C-4A8E-9BC9-84D9A962D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3958" y="4075100"/>
              <a:ext cx="2676525" cy="238125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F6B1FF3-2FF0-4762-9A0B-3465B718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04080" y="4553950"/>
              <a:ext cx="638175" cy="24765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9C0C378-6A67-4DDB-BEBD-E55D323E1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04080" y="5042325"/>
              <a:ext cx="657225" cy="21907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6794EDB-F94F-44F1-AEC7-093DCA2ADCE3}"/>
                  </a:ext>
                </a:extLst>
              </p:cNvPr>
              <p:cNvSpPr/>
              <p:nvPr/>
            </p:nvSpPr>
            <p:spPr>
              <a:xfrm>
                <a:off x="7145482" y="4758476"/>
                <a:ext cx="4208318" cy="1997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400" dirty="0"/>
                  <a:t>在算法2中，在每次迭代结束时都要从搜索空间中删除修改后的像素。因为</a:t>
                </a:r>
                <a:r>
                  <a:rPr lang="en-US" altLang="zh-CN" sz="1400" dirty="0"/>
                  <a:t>pixel</a:t>
                </a:r>
                <a:r>
                  <a:rPr lang="zh-CN" altLang="en-US" sz="1400" dirty="0"/>
                  <a:t>是在</a:t>
                </a:r>
                <a:r>
                  <a:rPr lang="en-US" altLang="zh-CN" sz="1400" dirty="0"/>
                  <a:t>0</a:t>
                </a:r>
                <a:r>
                  <a:rPr lang="zh-CN" altLang="en-US" sz="1400" dirty="0"/>
                  <a:t>到</a:t>
                </a:r>
                <a:r>
                  <a:rPr lang="en-US" altLang="zh-CN" sz="1400" dirty="0"/>
                  <a:t>1</a:t>
                </a:r>
                <a:r>
                  <a:rPr lang="zh-CN" altLang="en-US" sz="1400" dirty="0"/>
                  <a:t>之间归一化的，如果引入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zh-CN" altLang="en-US" sz="1400" dirty="0"/>
                  <a:t>，就总是将</a:t>
                </a:r>
                <a:r>
                  <a:rPr lang="en-US" altLang="zh-CN" sz="1400" dirty="0"/>
                  <a:t>pixel</a:t>
                </a:r>
                <a:r>
                  <a:rPr lang="zh-CN" altLang="en-US" sz="1400" dirty="0"/>
                  <a:t>设置为最大值</a:t>
                </a:r>
                <a:r>
                  <a:rPr lang="en-US" altLang="zh-CN" sz="1400" dirty="0"/>
                  <a:t>1</a:t>
                </a:r>
                <a:r>
                  <a:rPr lang="zh-CN" altLang="en-US" sz="1400" dirty="0"/>
                  <a:t>。对于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400" dirty="0"/>
                  <a:t>的点，即便下次选到也无法变得更大。因此，不妨直接移除，减少下轮的搜索范围。（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时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400" dirty="0"/>
                  <a:t>移除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同理</m:t>
                    </m:r>
                  </m:oMath>
                </a14:m>
                <a:r>
                  <a:rPr lang="zh-CN" altLang="en-US" sz="1400" dirty="0"/>
                  <a:t>）</a:t>
                </a: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6794EDB-F94F-44F1-AEC7-093DCA2AD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482" y="4758476"/>
                <a:ext cx="4208318" cy="1997791"/>
              </a:xfrm>
              <a:prstGeom prst="rect">
                <a:avLst/>
              </a:prstGeom>
              <a:blipFill>
                <a:blip r:embed="rId12"/>
                <a:stretch>
                  <a:fillRect l="-434" r="-4486" b="-2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995F493E-9F4F-465E-BF90-CDFB1D841782}"/>
              </a:ext>
            </a:extLst>
          </p:cNvPr>
          <p:cNvSpPr txBox="1"/>
          <p:nvPr/>
        </p:nvSpPr>
        <p:spPr>
          <a:xfrm>
            <a:off x="4329303" y="562590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最佳优先的启发式搜索思想</a:t>
            </a:r>
          </a:p>
        </p:txBody>
      </p:sp>
    </p:spTree>
    <p:extLst>
      <p:ext uri="{BB962C8B-B14F-4D97-AF65-F5344CB8AC3E}">
        <p14:creationId xmlns:p14="http://schemas.microsoft.com/office/powerpoint/2010/main" val="180462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CCD5FA-553C-4AE4-A3B3-DCFFFA040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40" y="1356750"/>
            <a:ext cx="2314575" cy="323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8820119-8BF6-470E-A2CB-16CD0D9666AD}"/>
                  </a:ext>
                </a:extLst>
              </p:cNvPr>
              <p:cNvSpPr txBox="1"/>
              <p:nvPr/>
            </p:nvSpPr>
            <p:spPr>
              <a:xfrm>
                <a:off x="201031" y="2367169"/>
                <a:ext cx="2244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Way 1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：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8820119-8BF6-470E-A2CB-16CD0D966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31" y="2367169"/>
                <a:ext cx="2244076" cy="369332"/>
              </a:xfrm>
              <a:prstGeom prst="rect">
                <a:avLst/>
              </a:prstGeom>
              <a:blipFill>
                <a:blip r:embed="rId3"/>
                <a:stretch>
                  <a:fillRect l="-244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044FDA1-90A5-464C-A969-1A28F47EAC4A}"/>
                  </a:ext>
                </a:extLst>
              </p:cNvPr>
              <p:cNvSpPr txBox="1"/>
              <p:nvPr/>
            </p:nvSpPr>
            <p:spPr>
              <a:xfrm>
                <a:off x="210656" y="4109155"/>
                <a:ext cx="2199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Way 2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：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044FDA1-90A5-464C-A969-1A28F47E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56" y="4109155"/>
                <a:ext cx="2199898" cy="369332"/>
              </a:xfrm>
              <a:prstGeom prst="rect">
                <a:avLst/>
              </a:prstGeom>
              <a:blipFill>
                <a:blip r:embed="rId4"/>
                <a:stretch>
                  <a:fillRect l="-25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C1DDA910-F501-4EEA-88CC-F813EFBA7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793" y="1818479"/>
            <a:ext cx="3543300" cy="3429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F4D2A28-16A5-43D1-9F1A-52E4C9C13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0420" y="2295121"/>
            <a:ext cx="1933575" cy="219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971F6C-5918-4F39-AB2F-450687B3C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093" y="2796016"/>
            <a:ext cx="2514600" cy="2000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2B0450B-3EF1-4A8C-8580-5EC0C183E1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0420" y="2781301"/>
            <a:ext cx="638175" cy="1905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6480862-4BDB-4D66-AA48-862CBA0DB1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5555" y="2786491"/>
            <a:ext cx="514350" cy="2095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7639A43-417F-45A5-8D03-6EA69C8FDE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8755" y="3311842"/>
            <a:ext cx="1295400" cy="18097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1266597-2B63-4045-AFBB-E5DE86184A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6245" y="3312580"/>
            <a:ext cx="666750" cy="1809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9F7964A-4B17-49F4-8786-AA60B71DF6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11397" y="3264217"/>
            <a:ext cx="523875" cy="2286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E7F3112-CC72-4319-9F10-FED9D918A9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00411" y="3301968"/>
            <a:ext cx="552450" cy="21907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CCC63AB-B38C-40E7-B83E-3966131FBC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86245" y="3795540"/>
            <a:ext cx="2181225" cy="2286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8D9540A-5B1C-4132-B3F0-14545F80F0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90277" y="4295610"/>
            <a:ext cx="1200150" cy="16192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912B823-7EBE-40FD-8986-04372655FFF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42155" y="4264989"/>
            <a:ext cx="114300" cy="1905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3869298-04B4-4214-B3AD-42C2F9F675F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65241" t="-20000" b="-1"/>
          <a:stretch/>
        </p:blipFill>
        <p:spPr>
          <a:xfrm>
            <a:off x="10072714" y="4249887"/>
            <a:ext cx="301281" cy="2286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2AF75205-B305-4FE6-8BBC-FB7200FC1893}"/>
              </a:ext>
            </a:extLst>
          </p:cNvPr>
          <p:cNvSpPr txBox="1"/>
          <p:nvPr/>
        </p:nvSpPr>
        <p:spPr>
          <a:xfrm>
            <a:off x="976583" y="656927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 feedforward deep neural network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加扰算法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32DB04-DE6D-4D93-960B-BBA3F91317D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57840" y="1893534"/>
            <a:ext cx="2114550" cy="2667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F07FDC7-EBFB-40A4-8103-5B4E3A490A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15115" y="3127476"/>
            <a:ext cx="4676775" cy="75247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BED1BB8-AD16-4FCB-80C4-61CFC572926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33103" y="2483917"/>
            <a:ext cx="638175" cy="24765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DFD13F3-05D8-45E1-8CD3-4A544B48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573" y="4218538"/>
            <a:ext cx="657225" cy="21907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456D627-0C46-46C7-BE35-39D8BE647FF0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r="82014"/>
          <a:stretch/>
        </p:blipFill>
        <p:spPr>
          <a:xfrm>
            <a:off x="2115115" y="4847193"/>
            <a:ext cx="841150" cy="75247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D2E5B39-B4E9-4883-8B2D-1FDA72926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55002" r="43669"/>
          <a:stretch/>
        </p:blipFill>
        <p:spPr>
          <a:xfrm>
            <a:off x="3070022" y="4874339"/>
            <a:ext cx="62143" cy="75247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D47689B-6FCF-431C-A073-4829F6D679F0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20652" r="53809"/>
          <a:stretch/>
        </p:blipFill>
        <p:spPr>
          <a:xfrm>
            <a:off x="3123760" y="4874339"/>
            <a:ext cx="1194402" cy="75247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C8AC73B2-7CB8-4F9B-8430-502D5119FA6C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56350" r="11152"/>
          <a:stretch/>
        </p:blipFill>
        <p:spPr>
          <a:xfrm>
            <a:off x="4789572" y="4860766"/>
            <a:ext cx="1519868" cy="75247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6EC8AD3-EA44-41A9-913B-31576261D394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55002" r="43669"/>
          <a:stretch/>
        </p:blipFill>
        <p:spPr>
          <a:xfrm>
            <a:off x="4352010" y="4874338"/>
            <a:ext cx="62143" cy="75247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EC5ADD4-92C8-431E-B992-1B2285D9EE16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7214" r="79022"/>
          <a:stretch/>
        </p:blipFill>
        <p:spPr>
          <a:xfrm>
            <a:off x="4726720" y="4883659"/>
            <a:ext cx="176005" cy="75247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055C8ADF-EDAC-4D7A-9E90-7C097C18DBF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49756" r="45386"/>
          <a:stretch/>
        </p:blipFill>
        <p:spPr>
          <a:xfrm>
            <a:off x="4448008" y="4880699"/>
            <a:ext cx="227210" cy="75247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CEF81D0-1171-4C8C-B192-B8ADFC7C5F4B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46232" r="49766"/>
          <a:stretch/>
        </p:blipFill>
        <p:spPr>
          <a:xfrm>
            <a:off x="6304723" y="4880699"/>
            <a:ext cx="187163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1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78C802-8332-4C03-9B21-4D9CDCF2243D}"/>
              </a:ext>
            </a:extLst>
          </p:cNvPr>
          <p:cNvSpPr txBox="1"/>
          <p:nvPr/>
        </p:nvSpPr>
        <p:spPr>
          <a:xfrm>
            <a:off x="976583" y="656927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 feedforward deep neural network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加扰算法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A19CF28-B261-44E0-8587-C6E5686C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83" y="2148450"/>
            <a:ext cx="4876800" cy="337185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3DB7023-6A41-43AB-89EC-D89D6B88E005}"/>
              </a:ext>
            </a:extLst>
          </p:cNvPr>
          <p:cNvSpPr txBox="1"/>
          <p:nvPr/>
        </p:nvSpPr>
        <p:spPr>
          <a:xfrm>
            <a:off x="976583" y="1410266"/>
            <a:ext cx="504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寻找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Increase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像素强度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(p1,p2)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saliency map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算法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04A3B3B-30ED-4B97-9649-1FB8C23FC9F7}"/>
              </a:ext>
            </a:extLst>
          </p:cNvPr>
          <p:cNvGrpSpPr/>
          <p:nvPr/>
        </p:nvGrpSpPr>
        <p:grpSpPr>
          <a:xfrm>
            <a:off x="7283958" y="1585404"/>
            <a:ext cx="3825621" cy="3216196"/>
            <a:chOff x="7283958" y="1585404"/>
            <a:chExt cx="3825621" cy="32161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45CF5D2-001C-495A-A03B-0F179C228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3958" y="1585404"/>
              <a:ext cx="3743325" cy="2286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C923B64-B63A-48EA-8EB0-C02F356B8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3958" y="1986832"/>
              <a:ext cx="2266950" cy="2095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E66039F-3025-454F-BD72-170A5059A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57016" y="1969076"/>
              <a:ext cx="809625" cy="20002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BA7875E-EF65-444B-AC8F-413E98E75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83958" y="2409950"/>
              <a:ext cx="2743200" cy="1905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CF03AB0-38C4-45EC-B1C3-46B44DFEAF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72769"/>
            <a:stretch/>
          </p:blipFill>
          <p:spPr>
            <a:xfrm>
              <a:off x="10155059" y="2409950"/>
              <a:ext cx="954520" cy="1905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2A5EA39-F7CD-4962-B2B0-55EA635348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519" t="-5000"/>
            <a:stretch/>
          </p:blipFill>
          <p:spPr>
            <a:xfrm>
              <a:off x="7537142" y="2841175"/>
              <a:ext cx="2575634" cy="20002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245BCEC-706A-4A0F-AF8C-74E187DED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04080" y="3281925"/>
              <a:ext cx="2047875" cy="55245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079B96D-557C-4A8E-9BC9-84D9A962D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3958" y="4075100"/>
              <a:ext cx="2676525" cy="23812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BC56E928-7BA1-47CB-95C1-DE031CB08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04080" y="4553950"/>
              <a:ext cx="638175" cy="247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439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0AC433-EA9A-4FD5-832A-89C5909A1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35" y="1062814"/>
            <a:ext cx="4927648" cy="501929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A892B36-5E15-4BE1-9306-84987EC30D85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The Limitations of Deep Learning in Adversarial Settings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F65A63-0F82-4545-92AE-D95654421F4E}"/>
              </a:ext>
            </a:extLst>
          </p:cNvPr>
          <p:cNvSpPr txBox="1"/>
          <p:nvPr/>
        </p:nvSpPr>
        <p:spPr>
          <a:xfrm>
            <a:off x="2661187" y="465193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 class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7F7D14-43D6-4569-8B50-DF9C8C65E1C6}"/>
              </a:ext>
            </a:extLst>
          </p:cNvPr>
          <p:cNvSpPr txBox="1"/>
          <p:nvPr/>
        </p:nvSpPr>
        <p:spPr>
          <a:xfrm>
            <a:off x="6886964" y="85239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target class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DD5CFB0-7021-44FF-BECE-0E5B1DC5E2EF}"/>
              </a:ext>
            </a:extLst>
          </p:cNvPr>
          <p:cNvSpPr txBox="1"/>
          <p:nvPr/>
        </p:nvSpPr>
        <p:spPr>
          <a:xfrm>
            <a:off x="976583" y="1149117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Increase</a:t>
            </a:r>
            <a:r>
              <a:rPr lang="zh-CN" altLang="en-US" dirty="0"/>
              <a:t>像素强度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E2E043B-2AAE-45D6-A23B-2469C3F50F95}"/>
              </a:ext>
            </a:extLst>
          </p:cNvPr>
          <p:cNvSpPr txBox="1"/>
          <p:nvPr/>
        </p:nvSpPr>
        <p:spPr>
          <a:xfrm>
            <a:off x="976583" y="656927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 feedforward deep neural network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加扰算法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391003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FEBF5DB-B44C-44E2-A01C-77D602744162}"/>
              </a:ext>
            </a:extLst>
          </p:cNvPr>
          <p:cNvGrpSpPr/>
          <p:nvPr/>
        </p:nvGrpSpPr>
        <p:grpSpPr>
          <a:xfrm>
            <a:off x="1214325" y="1538817"/>
            <a:ext cx="9772650" cy="3774151"/>
            <a:chOff x="1214325" y="1654067"/>
            <a:chExt cx="9772650" cy="377415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711438E-D28A-49E1-A21D-DE77B451B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325" y="1654067"/>
              <a:ext cx="9772650" cy="188595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0B68CEF-00C1-4449-A902-EACBA1387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250" y="3580368"/>
              <a:ext cx="9715500" cy="1847850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106B544-30FE-42DF-A011-A432AA5B8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600" y="5445576"/>
            <a:ext cx="9896475" cy="5429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42E4329-87AC-4FD2-8159-C29910CD5721}"/>
              </a:ext>
            </a:extLst>
          </p:cNvPr>
          <p:cNvSpPr txBox="1"/>
          <p:nvPr/>
        </p:nvSpPr>
        <p:spPr>
          <a:xfrm>
            <a:off x="976583" y="1149117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Increase</a:t>
            </a:r>
            <a:r>
              <a:rPr lang="zh-CN" altLang="en-US" dirty="0"/>
              <a:t>像素强度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6049F2-4F6C-45B9-AFBB-A732D5E72ED7}"/>
              </a:ext>
            </a:extLst>
          </p:cNvPr>
          <p:cNvSpPr txBox="1"/>
          <p:nvPr/>
        </p:nvSpPr>
        <p:spPr>
          <a:xfrm>
            <a:off x="976583" y="656927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 feedforward deep neural network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加扰算法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84404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BCD693-DB41-4AD6-B2D4-419C2F60A2BB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The Limitations of Deep Learning in Adversarial Settings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2F38D5-7C3C-4EE3-9EE2-5D80ED4D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1519237"/>
            <a:ext cx="4962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1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78C802-8332-4C03-9B21-4D9CDCF2243D}"/>
              </a:ext>
            </a:extLst>
          </p:cNvPr>
          <p:cNvSpPr txBox="1"/>
          <p:nvPr/>
        </p:nvSpPr>
        <p:spPr>
          <a:xfrm>
            <a:off x="976583" y="656927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 feedforward deep neural network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加扰算法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A19CF28-B261-44E0-8587-C6E5686C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83" y="2148450"/>
            <a:ext cx="4876800" cy="337185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3DB7023-6A41-43AB-89EC-D89D6B88E005}"/>
              </a:ext>
            </a:extLst>
          </p:cNvPr>
          <p:cNvSpPr txBox="1"/>
          <p:nvPr/>
        </p:nvSpPr>
        <p:spPr>
          <a:xfrm>
            <a:off x="976583" y="1410266"/>
            <a:ext cx="513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寻找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Decrease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像素强度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(p1,p2)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saliency map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算法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30F97A8-7DA3-4BB8-9F03-21DCD098E775}"/>
              </a:ext>
            </a:extLst>
          </p:cNvPr>
          <p:cNvGrpSpPr/>
          <p:nvPr/>
        </p:nvGrpSpPr>
        <p:grpSpPr>
          <a:xfrm>
            <a:off x="7283958" y="1585404"/>
            <a:ext cx="3825621" cy="3675996"/>
            <a:chOff x="7283958" y="1585404"/>
            <a:chExt cx="3825621" cy="36759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45CF5D2-001C-495A-A03B-0F179C228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3958" y="1585404"/>
              <a:ext cx="3743325" cy="2286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C923B64-B63A-48EA-8EB0-C02F356B8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3958" y="1986832"/>
              <a:ext cx="2266950" cy="2095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E66039F-3025-454F-BD72-170A5059A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57016" y="1969076"/>
              <a:ext cx="809625" cy="20002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BA7875E-EF65-444B-AC8F-413E98E75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83958" y="2409950"/>
              <a:ext cx="2743200" cy="1905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CF03AB0-38C4-45EC-B1C3-46B44DFEAF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72769"/>
            <a:stretch/>
          </p:blipFill>
          <p:spPr>
            <a:xfrm>
              <a:off x="10155059" y="2409950"/>
              <a:ext cx="954520" cy="1905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2A5EA39-F7CD-4962-B2B0-55EA635348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519" t="-5000"/>
            <a:stretch/>
          </p:blipFill>
          <p:spPr>
            <a:xfrm>
              <a:off x="7537142" y="2841175"/>
              <a:ext cx="2575634" cy="20002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245BCEC-706A-4A0F-AF8C-74E187DED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04080" y="3281925"/>
              <a:ext cx="2047875" cy="55245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079B96D-557C-4A8E-9BC9-84D9A962D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3958" y="4075100"/>
              <a:ext cx="2676525" cy="23812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5BD4A1A-9C1F-40D3-8702-E4A155971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04080" y="5042325"/>
              <a:ext cx="657225" cy="219075"/>
            </a:xfrm>
            <a:prstGeom prst="rect">
              <a:avLst/>
            </a:prstGeom>
          </p:spPr>
        </p:pic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95571575-285A-4E02-8371-04CCE8B8F65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9792" b="19449"/>
          <a:stretch/>
        </p:blipFill>
        <p:spPr>
          <a:xfrm>
            <a:off x="1792847" y="4072830"/>
            <a:ext cx="3028533" cy="19219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A5A7E60-56CE-4405-A07E-3BE8FBC6921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80" t="11090" r="7642" b="21288"/>
          <a:stretch/>
        </p:blipFill>
        <p:spPr>
          <a:xfrm>
            <a:off x="2052980" y="2217164"/>
            <a:ext cx="967310" cy="2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00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1E52E2-0C4E-400C-B309-6062DA38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44" y="1091284"/>
            <a:ext cx="4916111" cy="526085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FB5310B-6D5F-4890-8C5C-CB9F9C1ABF80}"/>
              </a:ext>
            </a:extLst>
          </p:cNvPr>
          <p:cNvSpPr txBox="1"/>
          <p:nvPr/>
        </p:nvSpPr>
        <p:spPr>
          <a:xfrm>
            <a:off x="976583" y="1149117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Increase</a:t>
            </a:r>
            <a:r>
              <a:rPr lang="zh-CN" altLang="en-US" dirty="0"/>
              <a:t>像素强度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1FFFBC-C6DE-4F38-9696-EEE80544F8C9}"/>
              </a:ext>
            </a:extLst>
          </p:cNvPr>
          <p:cNvSpPr txBox="1"/>
          <p:nvPr/>
        </p:nvSpPr>
        <p:spPr>
          <a:xfrm>
            <a:off x="976583" y="656927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 feedforward deep neural network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加扰算法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011217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586444-2308-42AF-9FC5-BEE46C60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2071687"/>
            <a:ext cx="6486525" cy="27146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467C9A7-D4FE-4F5D-855E-C81F813B4387}"/>
              </a:ext>
            </a:extLst>
          </p:cNvPr>
          <p:cNvSpPr txBox="1"/>
          <p:nvPr/>
        </p:nvSpPr>
        <p:spPr>
          <a:xfrm>
            <a:off x="1084144" y="74041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实验评估指标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A0F224-0758-4FDE-91B1-A4758E23E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139320"/>
            <a:ext cx="4838700" cy="904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D35D83-F170-4683-A9E3-9B4C3DD92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77" y="5179285"/>
            <a:ext cx="4819650" cy="704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4297F9-36A6-4DE6-A3F1-5452D609C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5179285"/>
            <a:ext cx="4867275" cy="714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D1A8DD-F19F-4D27-A9A4-03C5A075F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96" y="1842536"/>
            <a:ext cx="1304925" cy="190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652FBC-3270-45A7-9318-98453F5B4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6766" y="1833011"/>
            <a:ext cx="685800" cy="2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4A15F12-D430-44F4-840D-A85D518255A8}"/>
                  </a:ext>
                </a:extLst>
              </p:cNvPr>
              <p:cNvSpPr txBox="1"/>
              <p:nvPr/>
            </p:nvSpPr>
            <p:spPr>
              <a:xfrm>
                <a:off x="708996" y="2185726"/>
                <a:ext cx="2277164" cy="13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相较</a:t>
                </a:r>
                <a:r>
                  <a:rPr lang="en-US" altLang="zh-CN" sz="1400" dirty="0"/>
                  <a:t>increase pixel, decrease pixel</a:t>
                </a:r>
                <a:r>
                  <a:rPr lang="zh-CN" altLang="en-US" sz="1400" dirty="0"/>
                  <a:t>所要修改的像素数量更多，因此后续实验均取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1400" dirty="0"/>
                  <a:t>1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4A15F12-D430-44F4-840D-A85D51825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96" y="2185726"/>
                <a:ext cx="2277164" cy="1351460"/>
              </a:xfrm>
              <a:prstGeom prst="rect">
                <a:avLst/>
              </a:prstGeom>
              <a:blipFill>
                <a:blip r:embed="rId8"/>
                <a:stretch>
                  <a:fillRect l="-802" b="-4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870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9E6629-5011-4527-8F22-ABBAEC9B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0" y="1669958"/>
            <a:ext cx="4996285" cy="422762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692F2FC-31F5-444E-BF28-49F4FB3C5101}"/>
              </a:ext>
            </a:extLst>
          </p:cNvPr>
          <p:cNvSpPr txBox="1"/>
          <p:nvPr/>
        </p:nvSpPr>
        <p:spPr>
          <a:xfrm>
            <a:off x="1084144" y="74041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实验评估指标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623801-2619-4F63-9AB7-EF6069BF335C}"/>
                  </a:ext>
                </a:extLst>
              </p:cNvPr>
              <p:cNvSpPr txBox="1"/>
              <p:nvPr/>
            </p:nvSpPr>
            <p:spPr>
              <a:xfrm>
                <a:off x="6151675" y="1721686"/>
                <a:ext cx="5642915" cy="1998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dirty="0"/>
                  <a:t>Pair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研究目标：哪一个</a:t>
                </a:r>
                <a:r>
                  <a:rPr lang="en-US" altLang="zh-CN" sz="1400" dirty="0"/>
                  <a:t>pair</a:t>
                </a:r>
                <a:r>
                  <a:rPr lang="zh-CN" altLang="en-US" sz="1400" dirty="0"/>
                  <a:t>更易被对抗利用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量化方法：对于一个</a:t>
                </a:r>
                <a:r>
                  <a:rPr lang="en-US" altLang="zh-CN" sz="1400" dirty="0"/>
                  <a:t>target class</a:t>
                </a:r>
                <a:r>
                  <a:rPr lang="zh-CN" altLang="en-US" sz="1400" dirty="0"/>
                  <a:t>，有多少属于</a:t>
                </a:r>
                <a:r>
                  <a:rPr lang="en-US" altLang="zh-CN" sz="1400" dirty="0"/>
                  <a:t>source class</a:t>
                </a:r>
                <a:r>
                  <a:rPr lang="zh-CN" altLang="en-US" sz="1400" dirty="0"/>
                  <a:t>的</a:t>
                </a:r>
                <a:r>
                  <a:rPr lang="en-US" altLang="zh-CN" sz="1400" dirty="0"/>
                  <a:t>samples</a:t>
                </a:r>
                <a:r>
                  <a:rPr lang="zh-CN" altLang="en-US" sz="1400" dirty="0"/>
                  <a:t>能被</a:t>
                </a:r>
                <a:r>
                  <a:rPr lang="en-US" altLang="zh-CN" sz="1400" dirty="0"/>
                  <a:t>misclassified</a:t>
                </a:r>
                <a:r>
                  <a:rPr lang="zh-CN" altLang="en-US" sz="1400" dirty="0"/>
                  <a:t>。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颜色越深表明攻击成功率越高。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623801-2619-4F63-9AB7-EF6069BF3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675" y="1721686"/>
                <a:ext cx="5642915" cy="1998496"/>
              </a:xfrm>
              <a:prstGeom prst="rect">
                <a:avLst/>
              </a:prstGeom>
              <a:blipFill>
                <a:blip r:embed="rId3"/>
                <a:stretch>
                  <a:fillRect l="-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41CEF89-B46B-4462-8F33-4BBBCFB669F6}"/>
                  </a:ext>
                </a:extLst>
              </p:cNvPr>
              <p:cNvSpPr/>
              <p:nvPr/>
            </p:nvSpPr>
            <p:spPr>
              <a:xfrm>
                <a:off x="642070" y="1377017"/>
                <a:ext cx="1573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𝑠𝑜𝑢𝑟𝑐𝑒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41CEF89-B46B-4462-8F33-4BBBCFB66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70" y="1377017"/>
                <a:ext cx="15730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4A6EBE-713B-4C30-9FA6-C9250F7AAD79}"/>
                  </a:ext>
                </a:extLst>
              </p:cNvPr>
              <p:cNvSpPr/>
              <p:nvPr/>
            </p:nvSpPr>
            <p:spPr>
              <a:xfrm>
                <a:off x="5157336" y="5312831"/>
                <a:ext cx="1504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4A6EBE-713B-4C30-9FA6-C9250F7AA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36" y="5312831"/>
                <a:ext cx="1504706" cy="369332"/>
              </a:xfrm>
              <a:prstGeom prst="rect">
                <a:avLst/>
              </a:prstGeom>
              <a:blipFill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820644FC-FD4B-4535-833D-891701B92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717" y="1492937"/>
            <a:ext cx="16383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62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53C415-23C6-4FEF-8D1A-7F4164D7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0" y="1662189"/>
            <a:ext cx="4719350" cy="423187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692F2FC-31F5-444E-BF28-49F4FB3C5101}"/>
              </a:ext>
            </a:extLst>
          </p:cNvPr>
          <p:cNvSpPr txBox="1"/>
          <p:nvPr/>
        </p:nvSpPr>
        <p:spPr>
          <a:xfrm>
            <a:off x="1084144" y="74041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实验评估指标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B9A3B91-7184-457D-B1A8-88EB1CCC7556}"/>
                  </a:ext>
                </a:extLst>
              </p:cNvPr>
              <p:cNvSpPr txBox="1"/>
              <p:nvPr/>
            </p:nvSpPr>
            <p:spPr>
              <a:xfrm>
                <a:off x="6151675" y="1721686"/>
                <a:ext cx="5642915" cy="1675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dirty="0"/>
                  <a:t>Pair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研究目标：每个</a:t>
                </a:r>
                <a:r>
                  <a:rPr lang="en-US" altLang="zh-CN" sz="1400" dirty="0"/>
                  <a:t>pair</a:t>
                </a:r>
                <a:r>
                  <a:rPr lang="zh-CN" altLang="en-US" sz="1400" dirty="0"/>
                  <a:t>攻击成功所需的平均扰动大小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颜色越深表明攻击成功率越高。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颜色越深表明所需扰动越大。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跟上一张图对比，很意外，所需扰动越小的</a:t>
                </a:r>
                <a:r>
                  <a:rPr lang="en-US" altLang="zh-CN" sz="1400" dirty="0"/>
                  <a:t>pair</a:t>
                </a:r>
                <a:r>
                  <a:rPr lang="zh-CN" altLang="en-US" sz="1400" dirty="0"/>
                  <a:t>攻击成功率越高。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B9A3B91-7184-457D-B1A8-88EB1CCC7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675" y="1721686"/>
                <a:ext cx="5642915" cy="1675330"/>
              </a:xfrm>
              <a:prstGeom prst="rect">
                <a:avLst/>
              </a:prstGeom>
              <a:blipFill>
                <a:blip r:embed="rId3"/>
                <a:stretch>
                  <a:fillRect l="-324" b="-2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3F47C423-B83C-4C37-ACC9-99598630E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717" y="1492937"/>
            <a:ext cx="16383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75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CF0A7C-659B-4C7F-A9F3-20DC9072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3425"/>
            <a:ext cx="4908795" cy="467504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20AE2CA-2638-4070-887A-83EDACB58EDD}"/>
              </a:ext>
            </a:extLst>
          </p:cNvPr>
          <p:cNvSpPr txBox="1"/>
          <p:nvPr/>
        </p:nvSpPr>
        <p:spPr>
          <a:xfrm>
            <a:off x="1084144" y="74041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实验评估指标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DF1336-FA7B-4BBE-9BB8-25F8AB7FB867}"/>
              </a:ext>
            </a:extLst>
          </p:cNvPr>
          <p:cNvSpPr txBox="1"/>
          <p:nvPr/>
        </p:nvSpPr>
        <p:spPr>
          <a:xfrm>
            <a:off x="6151675" y="1721686"/>
            <a:ext cx="5642915" cy="4583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DNN</a:t>
            </a:r>
            <a:r>
              <a:rPr lang="zh-CN" altLang="en-US" sz="1400" dirty="0"/>
              <a:t>对不同</a:t>
            </a:r>
            <a:r>
              <a:rPr lang="en-US" altLang="zh-CN" sz="1400" dirty="0"/>
              <a:t>source class</a:t>
            </a:r>
            <a:r>
              <a:rPr lang="zh-CN" altLang="en-US" sz="1400" dirty="0"/>
              <a:t>的分类难易程度不一样，有些</a:t>
            </a:r>
            <a:r>
              <a:rPr lang="en-US" altLang="zh-CN" sz="1400" dirty="0"/>
              <a:t>source class DNN</a:t>
            </a:r>
            <a:r>
              <a:rPr lang="zh-CN" altLang="en-US" sz="1400" dirty="0"/>
              <a:t>天生就善于识别，有些则不善于。因此，设计了一种名为“</a:t>
            </a:r>
            <a:r>
              <a:rPr lang="en-US" altLang="zh-CN" sz="1400" dirty="0"/>
              <a:t>Hardness</a:t>
            </a:r>
            <a:r>
              <a:rPr lang="zh-CN" altLang="en-US" sz="1400" dirty="0"/>
              <a:t>”的</a:t>
            </a:r>
            <a:r>
              <a:rPr lang="en-US" altLang="zh-CN" sz="1400" dirty="0"/>
              <a:t>distance measure</a:t>
            </a:r>
            <a:r>
              <a:rPr lang="zh-CN" altLang="en-US" sz="1400" dirty="0"/>
              <a:t>，衡量</a:t>
            </a:r>
            <a:r>
              <a:rPr lang="en-US" altLang="zh-CN" sz="1400" dirty="0"/>
              <a:t>target class</a:t>
            </a:r>
            <a:r>
              <a:rPr lang="zh-CN" altLang="en-US" sz="1400" dirty="0"/>
              <a:t>距</a:t>
            </a:r>
            <a:r>
              <a:rPr lang="en-US" altLang="zh-CN" sz="1400" dirty="0"/>
              <a:t>source class</a:t>
            </a:r>
            <a:r>
              <a:rPr lang="zh-CN" altLang="en-US" sz="1400" dirty="0"/>
              <a:t>的远近关系。便于防御机制判别哪些</a:t>
            </a:r>
            <a:r>
              <a:rPr lang="en-US" altLang="zh-CN" sz="1400" dirty="0"/>
              <a:t>source class</a:t>
            </a:r>
            <a:r>
              <a:rPr lang="zh-CN" altLang="en-US" sz="1400" dirty="0"/>
              <a:t>易被敌手利用。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每个平均扰动值是在</a:t>
            </a:r>
            <a:r>
              <a:rPr lang="en-US" altLang="zh-CN" sz="1400" dirty="0"/>
              <a:t>9000</a:t>
            </a:r>
            <a:r>
              <a:rPr lang="zh-CN" altLang="en-US" sz="1400" dirty="0"/>
              <a:t>个样本中平均得到的。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固定了一组最大扰动参数集合。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实验结果可视化与图</a:t>
            </a:r>
            <a:r>
              <a:rPr lang="en-US" altLang="zh-CN" sz="1400" dirty="0"/>
              <a:t>13</a:t>
            </a:r>
            <a:r>
              <a:rPr lang="zh-CN" altLang="en-US" sz="1400" dirty="0"/>
              <a:t>相似。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051FE0-1BB3-454F-9908-8AD017BF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75" y="3202523"/>
            <a:ext cx="3429000" cy="590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967DC2-A7E9-4F26-B99A-0804D1CBA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675" y="4048270"/>
            <a:ext cx="4629150" cy="628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F8B869-C695-40B5-B02E-97ED95C07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717" y="1492937"/>
            <a:ext cx="1638300" cy="247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0E4A0B-03E3-49CB-A64E-58491C925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008" y="4852057"/>
            <a:ext cx="4581525" cy="247650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CB4EC21D-97E8-4B4F-8D78-9855818438BB}"/>
              </a:ext>
            </a:extLst>
          </p:cNvPr>
          <p:cNvSpPr/>
          <p:nvPr/>
        </p:nvSpPr>
        <p:spPr>
          <a:xfrm>
            <a:off x="6880194" y="3950563"/>
            <a:ext cx="266330" cy="342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44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7AB04-5B1F-4A73-8A1D-502E84408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5502"/>
            <a:ext cx="4837707" cy="467088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A37E662-A34D-4FF8-87FA-B53E0CFA0221}"/>
              </a:ext>
            </a:extLst>
          </p:cNvPr>
          <p:cNvSpPr txBox="1"/>
          <p:nvPr/>
        </p:nvSpPr>
        <p:spPr>
          <a:xfrm>
            <a:off x="1084144" y="74041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实验评估指标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EE3741-ED92-4D69-8E95-27ED6015B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717" y="1492937"/>
            <a:ext cx="1638300" cy="24765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152895C-B2E3-4BE1-B803-E678E7404CDC}"/>
              </a:ext>
            </a:extLst>
          </p:cNvPr>
          <p:cNvSpPr txBox="1"/>
          <p:nvPr/>
        </p:nvSpPr>
        <p:spPr>
          <a:xfrm>
            <a:off x="6151675" y="1721686"/>
            <a:ext cx="5642915" cy="3937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Adversarial Distance</a:t>
            </a:r>
            <a:r>
              <a:rPr lang="zh-CN" altLang="en-US" sz="1400" dirty="0"/>
              <a:t>，是上一张图计算</a:t>
            </a:r>
            <a:r>
              <a:rPr lang="en-US" altLang="zh-CN" sz="1400" dirty="0"/>
              <a:t>Hardness measure </a:t>
            </a:r>
            <a:r>
              <a:rPr lang="zh-CN" altLang="en-US" sz="1400" dirty="0"/>
              <a:t>的预测版本，也就是说不再是生成对抗样本后再计算，而是再</a:t>
            </a:r>
            <a:r>
              <a:rPr lang="en-US" altLang="zh-CN" sz="1400" dirty="0"/>
              <a:t>neural network</a:t>
            </a:r>
            <a:r>
              <a:rPr lang="zh-CN" altLang="en-US" sz="1400" dirty="0"/>
              <a:t>中直接预测，从而及时的评估单个</a:t>
            </a:r>
            <a:r>
              <a:rPr lang="en-US" altLang="zh-CN" sz="1400" dirty="0"/>
              <a:t>sample </a:t>
            </a:r>
            <a:r>
              <a:rPr lang="zh-CN" altLang="en-US" sz="1400" dirty="0"/>
              <a:t>的脆弱性。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                    表示只有当条件                  成立时才能取</a:t>
            </a:r>
            <a:r>
              <a:rPr lang="en-US" altLang="zh-CN" sz="1400" dirty="0"/>
              <a:t>1.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A(X</a:t>
            </a:r>
            <a:r>
              <a:rPr lang="zh-CN" altLang="en-US" sz="1400" dirty="0"/>
              <a:t>，</a:t>
            </a:r>
            <a:r>
              <a:rPr lang="en-US" altLang="zh-CN" sz="1400" dirty="0"/>
              <a:t>t)</a:t>
            </a:r>
            <a:r>
              <a:rPr lang="zh-CN" altLang="en-US" sz="1400" dirty="0"/>
              <a:t>越接近</a:t>
            </a:r>
            <a:r>
              <a:rPr lang="en-US" altLang="zh-CN" sz="1400" dirty="0"/>
              <a:t>1</a:t>
            </a:r>
            <a:r>
              <a:rPr lang="zh-CN" altLang="en-US" sz="1400" dirty="0"/>
              <a:t>（表明距离越远），表面</a:t>
            </a:r>
            <a:r>
              <a:rPr lang="en-US" altLang="zh-CN" sz="1400" dirty="0"/>
              <a:t>Algorithm 2</a:t>
            </a:r>
            <a:r>
              <a:rPr lang="zh-CN" altLang="en-US" sz="1400" dirty="0"/>
              <a:t>的</a:t>
            </a:r>
            <a:r>
              <a:rPr lang="en-US" altLang="zh-CN" sz="1400" dirty="0"/>
              <a:t>saliency map</a:t>
            </a:r>
            <a:r>
              <a:rPr lang="zh-CN" altLang="en-US" sz="1400" dirty="0"/>
              <a:t>上非零值越少，</a:t>
            </a:r>
            <a:r>
              <a:rPr lang="en-US" altLang="zh-CN" sz="1400" dirty="0"/>
              <a:t>X</a:t>
            </a:r>
            <a:r>
              <a:rPr lang="zh-CN" altLang="en-US" sz="1400" dirty="0"/>
              <a:t>越难被分类为目标类别</a:t>
            </a:r>
            <a:r>
              <a:rPr lang="en-US" altLang="zh-CN" sz="1400" dirty="0"/>
              <a:t>t</a:t>
            </a:r>
            <a:r>
              <a:rPr lang="zh-CN" altLang="en-US" sz="1400" dirty="0"/>
              <a:t>，反应网络鲁棒性越高。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FA2C53-9254-4D6C-AF5E-09FDE62ED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717" y="2981654"/>
            <a:ext cx="1990725" cy="2190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DAA43D-277D-4490-B9A3-73F5496A1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2217" y="2979435"/>
            <a:ext cx="1895475" cy="209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69E558-63BB-45D8-8CCE-C863D5C367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3735" y="2995941"/>
            <a:ext cx="609600" cy="19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BB3255-F162-490E-AB53-D0F4AA3813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4717" y="3369022"/>
            <a:ext cx="4324350" cy="8667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685CF0A-2D96-4FD7-B3D2-75AAC22866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4717" y="4672600"/>
            <a:ext cx="933450" cy="3238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BEDBA8A-8AEE-4F4A-8D3A-DD02E56DCB2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135" t="16078"/>
          <a:stretch/>
        </p:blipFill>
        <p:spPr>
          <a:xfrm>
            <a:off x="8527132" y="4698633"/>
            <a:ext cx="829511" cy="2717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C8E89F-A4A0-4E4B-AB91-785A504633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4717" y="4380261"/>
            <a:ext cx="3743325" cy="2000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C50EC6A-0294-4F41-9616-C2A3F92BE3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4717" y="5668848"/>
            <a:ext cx="3876675" cy="21907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654EA4A-0419-4A83-85CE-1A4C47E3CA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2520" y="5661779"/>
            <a:ext cx="1019175" cy="2000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2C501E5-C4D2-4710-BD26-86B3760C65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44357" y="5954600"/>
            <a:ext cx="32575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21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A57F9B-99D2-44F5-879B-DBEA246C3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8" y="1638677"/>
            <a:ext cx="5838579" cy="39445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A357A5-D0A0-4DB7-ACAF-25783A57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95" y="1638677"/>
            <a:ext cx="5668099" cy="39445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23DDE62-B4E8-4CA6-8FDD-F31973D5CD23}"/>
              </a:ext>
            </a:extLst>
          </p:cNvPr>
          <p:cNvSpPr txBox="1"/>
          <p:nvPr/>
        </p:nvSpPr>
        <p:spPr>
          <a:xfrm>
            <a:off x="1084144" y="740418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实验评估指标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主观实验 有实际参与者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9E424E2-C85D-4EEE-883A-D5F331FD82CD}"/>
              </a:ext>
            </a:extLst>
          </p:cNvPr>
          <p:cNvSpPr txBox="1"/>
          <p:nvPr/>
        </p:nvSpPr>
        <p:spPr>
          <a:xfrm>
            <a:off x="1183804" y="578300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人眼对图像中改变的像素比例的反应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5C8EF8-4139-43C7-B302-189650A5B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24" y="1510466"/>
            <a:ext cx="1600200" cy="257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4EB6F2-8ED8-46CB-981D-90334969F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168" y="1502152"/>
            <a:ext cx="1219200" cy="257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FE313E-2476-4E38-BF64-DA99DC3BA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876" y="1511677"/>
            <a:ext cx="2638425" cy="24765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AC0CA46-D388-4116-B1C1-3CBD9D1FFBC1}"/>
              </a:ext>
            </a:extLst>
          </p:cNvPr>
          <p:cNvSpPr txBox="1"/>
          <p:nvPr/>
        </p:nvSpPr>
        <p:spPr>
          <a:xfrm>
            <a:off x="7417650" y="578546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人眼对改变像素的改变强度的反应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7DE554-D338-49AA-BEE7-98C80EC49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8534" y="4990723"/>
            <a:ext cx="142875" cy="228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04BAA9-434B-4B4E-9485-117FF432F5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0480" y="4943075"/>
            <a:ext cx="95263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88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2129F-EB7A-4908-B15F-08CD4455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FBF77-481E-4D24-9975-EC443C42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JSMA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Jocabian</a:t>
            </a:r>
            <a:r>
              <a:rPr lang="en-US" altLang="zh-CN" sz="1800" dirty="0"/>
              <a:t>-based  Saliency Map Attack</a:t>
            </a:r>
            <a:r>
              <a:rPr lang="zh-CN" altLang="en-US" sz="1800" dirty="0"/>
              <a:t>）其实就是隐藏层或输出层</a:t>
            </a:r>
            <a:r>
              <a:rPr lang="en-US" altLang="zh-CN" sz="1800" dirty="0"/>
              <a:t>value</a:t>
            </a:r>
            <a:r>
              <a:rPr lang="zh-CN" altLang="en-US" sz="1800" dirty="0"/>
              <a:t>对输入</a:t>
            </a:r>
            <a:r>
              <a:rPr lang="en-US" altLang="zh-CN" sz="1800" dirty="0"/>
              <a:t>x</a:t>
            </a:r>
            <a:r>
              <a:rPr lang="zh-CN" altLang="en-US" sz="1800" dirty="0"/>
              <a:t>在各特征分量上的导数组成的矩阵。思想是借助定义的</a:t>
            </a:r>
            <a:r>
              <a:rPr lang="en-US" altLang="zh-CN" sz="1800" dirty="0" err="1"/>
              <a:t>salieny</a:t>
            </a:r>
            <a:r>
              <a:rPr lang="en-US" altLang="zh-CN" sz="1800" dirty="0"/>
              <a:t> map</a:t>
            </a:r>
            <a:r>
              <a:rPr lang="zh-CN" altLang="en-US" sz="1800" dirty="0"/>
              <a:t>计算方法，选择</a:t>
            </a:r>
            <a:r>
              <a:rPr lang="en-US" altLang="zh-CN" sz="1800" dirty="0"/>
              <a:t>saliency map</a:t>
            </a:r>
            <a:r>
              <a:rPr lang="zh-CN" altLang="en-US" sz="1800" dirty="0"/>
              <a:t>中</a:t>
            </a:r>
            <a:r>
              <a:rPr lang="en-US" altLang="zh-CN" sz="1800" dirty="0"/>
              <a:t>value</a:t>
            </a:r>
            <a:r>
              <a:rPr lang="zh-CN" altLang="en-US" sz="1800" dirty="0"/>
              <a:t>最大的点加扰。算法一是一次迭代时加扰一个像素点，算法二是一次迭代时加扰一对像素点。加扰方法分为</a:t>
            </a:r>
            <a:r>
              <a:rPr lang="en-US" altLang="zh-CN" sz="1800" dirty="0"/>
              <a:t>increase</a:t>
            </a:r>
            <a:r>
              <a:rPr lang="zh-CN" altLang="en-US" sz="1800" dirty="0"/>
              <a:t>和</a:t>
            </a:r>
            <a:r>
              <a:rPr lang="en-US" altLang="zh-CN" sz="1800" dirty="0"/>
              <a:t>decrease</a:t>
            </a:r>
            <a:r>
              <a:rPr lang="zh-CN" altLang="en-US" sz="1800" dirty="0"/>
              <a:t>两类。对于</a:t>
            </a:r>
            <a:r>
              <a:rPr lang="en-US" altLang="zh-CN" sz="1800" dirty="0"/>
              <a:t>increase</a:t>
            </a:r>
            <a:r>
              <a:rPr lang="zh-CN" altLang="en-US" sz="1800" dirty="0"/>
              <a:t>法，</a:t>
            </a:r>
            <a:r>
              <a:rPr lang="en-US" altLang="zh-CN" sz="1800" dirty="0"/>
              <a:t>Saliency map </a:t>
            </a:r>
            <a:r>
              <a:rPr lang="zh-CN" altLang="en-US" sz="1800" dirty="0"/>
              <a:t>的计算策略是，输出向量中，</a:t>
            </a:r>
            <a:r>
              <a:rPr lang="en-US" altLang="zh-CN" sz="1800" dirty="0"/>
              <a:t>target class</a:t>
            </a:r>
            <a:r>
              <a:rPr lang="zh-CN" altLang="en-US" sz="1800" dirty="0"/>
              <a:t>所对应的分量对</a:t>
            </a:r>
            <a:r>
              <a:rPr lang="en-US" altLang="zh-CN" sz="1800" dirty="0"/>
              <a:t>x</a:t>
            </a:r>
            <a:r>
              <a:rPr lang="zh-CN" altLang="en-US" sz="1800" dirty="0"/>
              <a:t>求导的结果要正绝对值要大，其他</a:t>
            </a:r>
            <a:r>
              <a:rPr lang="en-US" altLang="zh-CN" sz="1800" dirty="0"/>
              <a:t>class</a:t>
            </a:r>
            <a:r>
              <a:rPr lang="zh-CN" altLang="en-US" sz="1800" dirty="0"/>
              <a:t>对应的分量对</a:t>
            </a:r>
            <a:r>
              <a:rPr lang="en-US" altLang="zh-CN" sz="1800" dirty="0"/>
              <a:t>x</a:t>
            </a:r>
            <a:r>
              <a:rPr lang="zh-CN" altLang="en-US" sz="1800" dirty="0"/>
              <a:t>求导的结果之和要负绝对值要大，这样</a:t>
            </a:r>
            <a:r>
              <a:rPr lang="en-US" altLang="zh-CN" sz="1800" dirty="0"/>
              <a:t>increase</a:t>
            </a:r>
            <a:r>
              <a:rPr lang="zh-CN" altLang="en-US" sz="1800" dirty="0"/>
              <a:t>像素值时，才会使</a:t>
            </a:r>
            <a:r>
              <a:rPr lang="en-US" altLang="zh-CN" sz="1800" dirty="0"/>
              <a:t>target class</a:t>
            </a:r>
            <a:r>
              <a:rPr lang="zh-CN" altLang="en-US" sz="1800" dirty="0"/>
              <a:t>的置信度升（越）高，使其他</a:t>
            </a:r>
            <a:r>
              <a:rPr lang="en-US" altLang="zh-CN" sz="1800" dirty="0"/>
              <a:t>class</a:t>
            </a:r>
            <a:r>
              <a:rPr lang="zh-CN" altLang="en-US" sz="1800" dirty="0"/>
              <a:t>置信度降（越）低。反之亦然。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实验观察</a:t>
            </a:r>
            <a:r>
              <a:rPr lang="en-US" altLang="zh-CN" sz="1800" dirty="0"/>
              <a:t>increase</a:t>
            </a:r>
            <a:r>
              <a:rPr lang="zh-CN" altLang="en-US" sz="1800" dirty="0"/>
              <a:t>扰动对、</a:t>
            </a:r>
            <a:r>
              <a:rPr lang="en-US" altLang="zh-CN" sz="1800" dirty="0"/>
              <a:t>decrease</a:t>
            </a:r>
            <a:r>
              <a:rPr lang="zh-CN" altLang="en-US" sz="1800" dirty="0"/>
              <a:t>扰动；在训练集、验证集、测试集上的攻击成功率、成功攻击的样本扰动比例与攻击失败的样本扰动比例差异；不同</a:t>
            </a:r>
            <a:r>
              <a:rPr lang="en-US" altLang="zh-CN" sz="1800" dirty="0"/>
              <a:t>source class</a:t>
            </a:r>
            <a:r>
              <a:rPr lang="zh-CN" altLang="en-US" sz="1800" dirty="0"/>
              <a:t>所擅长的</a:t>
            </a:r>
            <a:r>
              <a:rPr lang="en-US" altLang="zh-CN" sz="1800" dirty="0"/>
              <a:t>target class</a:t>
            </a:r>
            <a:r>
              <a:rPr lang="zh-CN" altLang="en-US" sz="1800" dirty="0"/>
              <a:t>攻击配对；两个</a:t>
            </a:r>
            <a:r>
              <a:rPr lang="en-US" altLang="zh-CN" sz="1800" dirty="0"/>
              <a:t>class</a:t>
            </a:r>
            <a:r>
              <a:rPr lang="zh-CN" altLang="en-US" sz="1800" dirty="0"/>
              <a:t>之间的</a:t>
            </a:r>
            <a:r>
              <a:rPr lang="en-US" altLang="zh-CN" sz="1800" dirty="0"/>
              <a:t>Hardness </a:t>
            </a:r>
            <a:r>
              <a:rPr lang="zh-CN" altLang="en-US" sz="1800" dirty="0"/>
              <a:t>距离；提前预测可得的输入样本与目标类的</a:t>
            </a:r>
            <a:r>
              <a:rPr lang="en-US" altLang="zh-CN" sz="1800" dirty="0"/>
              <a:t>adversarial </a:t>
            </a:r>
            <a:r>
              <a:rPr lang="zh-CN" altLang="en-US" sz="1800" dirty="0"/>
              <a:t>距离；以及用最小</a:t>
            </a:r>
            <a:r>
              <a:rPr lang="en-US" altLang="zh-CN" sz="1800" dirty="0"/>
              <a:t>adversarial </a:t>
            </a:r>
            <a:r>
              <a:rPr lang="zh-CN" altLang="en-US" sz="1800"/>
              <a:t>距离（错分难度最弱的一个对抗配对）量化表示神经网络</a:t>
            </a:r>
            <a:r>
              <a:rPr lang="zh-CN" altLang="en-US" sz="1800" dirty="0"/>
              <a:t>的鲁棒性。</a:t>
            </a: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696A9D-0F37-4F45-B0F4-6A5D310C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9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A549BC-7CC5-42A0-96E5-94953742E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795337"/>
            <a:ext cx="5248275" cy="52673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4DF8064-8B17-4A3F-AFD3-192C49EE8EF1}"/>
              </a:ext>
            </a:extLst>
          </p:cNvPr>
          <p:cNvSpPr/>
          <p:nvPr/>
        </p:nvSpPr>
        <p:spPr>
          <a:xfrm>
            <a:off x="6975771" y="1230134"/>
            <a:ext cx="3526928" cy="1989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Adversarial Goals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/>
              <a:t>Confidence reduction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/>
              <a:t>Misclassification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/>
              <a:t>Targeted misclassification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/>
              <a:t>Source/target misclassification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7AF214-8E82-4C88-9CC7-F8AD08B11C89}"/>
              </a:ext>
            </a:extLst>
          </p:cNvPr>
          <p:cNvSpPr/>
          <p:nvPr/>
        </p:nvSpPr>
        <p:spPr>
          <a:xfrm>
            <a:off x="6975771" y="3473417"/>
            <a:ext cx="4368504" cy="25431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Adversarial Capabilities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/>
              <a:t>Training data and network architecture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/>
              <a:t>Network architecture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/>
              <a:t>Training data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/>
              <a:t>Oracle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/>
              <a:t>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03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D661F9-AD64-4B0B-ABDA-32F32C4CA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0" y="1185100"/>
            <a:ext cx="5321599" cy="28299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042408-3162-483C-AB42-CAA27E359DA1}"/>
              </a:ext>
            </a:extLst>
          </p:cNvPr>
          <p:cNvSpPr/>
          <p:nvPr/>
        </p:nvSpPr>
        <p:spPr>
          <a:xfrm>
            <a:off x="978055" y="668031"/>
            <a:ext cx="524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 example </a:t>
            </a:r>
            <a:r>
              <a:rPr lang="en-US" altLang="zh-CN" b="1" dirty="0"/>
              <a:t>shallow</a:t>
            </a:r>
            <a:r>
              <a:rPr lang="en-US" altLang="zh-CN" dirty="0"/>
              <a:t> feedforward neural network</a:t>
            </a:r>
            <a:r>
              <a:rPr lang="zh-CN" altLang="en-US" dirty="0"/>
              <a:t>：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9EA8971-0352-4162-970E-0E059224693F}"/>
              </a:ext>
            </a:extLst>
          </p:cNvPr>
          <p:cNvGrpSpPr/>
          <p:nvPr/>
        </p:nvGrpSpPr>
        <p:grpSpPr>
          <a:xfrm>
            <a:off x="6332740" y="1077350"/>
            <a:ext cx="4823781" cy="5105972"/>
            <a:chOff x="6332740" y="1077350"/>
            <a:chExt cx="4823781" cy="510597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D5960DD-28FD-458F-A12F-A7F1F0516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8300" y="1077350"/>
              <a:ext cx="2009775" cy="2476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4E1EC70-7B2D-4929-9C94-998DD66E6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8300" y="2221543"/>
              <a:ext cx="3248025" cy="2476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F8040EF-2E1A-4343-A7FD-69D9E3715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6767" y="4974374"/>
              <a:ext cx="1181100" cy="18097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109F431-584E-47D9-8692-378D3D9D8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7867" y="4955323"/>
              <a:ext cx="714375" cy="21907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B6232B5-7F5E-4ED1-9E98-329692FF5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87690" y="1093608"/>
              <a:ext cx="1695450" cy="20955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41E883D-D9FA-4189-ADF9-0A5BA23BB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78300" y="1544555"/>
              <a:ext cx="1609725" cy="21907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F5D0959-3696-4CE9-9476-F511A6C9C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48970" y="1530772"/>
              <a:ext cx="1333500" cy="257175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419C1C6-B943-43DC-9F39-8BC09C1EF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78300" y="2693912"/>
              <a:ext cx="1466850" cy="180975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8F40BCFE-566F-4951-B897-FE9D9E830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16080" y="2660173"/>
              <a:ext cx="600075" cy="24765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7A9E125-DA3B-47D6-8A09-8B49D244B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565721" y="2664935"/>
              <a:ext cx="2590800" cy="23812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5AEDBF9-0AA9-45D8-9E01-C20509D3B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30712" y="3098229"/>
              <a:ext cx="904875" cy="2286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EE8137F9-09E0-4373-A9D5-6AC17F6D1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72985" y="3897798"/>
              <a:ext cx="876300" cy="219075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F9E71DED-4CD9-4C5A-9062-145E7CD25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8973" y="3897798"/>
              <a:ext cx="914400" cy="2286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DC19FFD4-033B-4FD2-A639-F71B8A8E5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768496" y="4289683"/>
              <a:ext cx="2352675" cy="20955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15719988-3E1F-4AE7-8468-7CB76CA81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772985" y="3118926"/>
              <a:ext cx="628650" cy="180975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ABAC3B7-2331-4FBA-AF3B-0652C6C41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549147" y="3120705"/>
              <a:ext cx="685800" cy="180975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C0655EB-B6AF-42E2-82F2-47AB54F81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231488" y="3115198"/>
              <a:ext cx="342900" cy="1905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6B7932F1-77D1-4FEE-BC3D-85A818B5B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773986" y="3505993"/>
              <a:ext cx="342900" cy="200025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A4D0A0D0-3F25-4ED4-BE95-DA57D9147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66348" y="3485243"/>
              <a:ext cx="209550" cy="209550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56F79E13-2615-44A8-B856-133A399DC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775621" y="5348344"/>
              <a:ext cx="3152775" cy="200025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B95A1B8F-8403-4E0E-A1C1-A5736110B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332740" y="5960758"/>
              <a:ext cx="981075" cy="200025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B6DBFBF4-5CB6-4A4B-A81B-9A28259F8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322610" y="5935672"/>
              <a:ext cx="3667125" cy="247650"/>
            </a:xfrm>
            <a:prstGeom prst="rect">
              <a:avLst/>
            </a:prstGeom>
          </p:spPr>
        </p:pic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E38828C1-6B29-49F3-AC3A-7DD63876B57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24701" y="4129025"/>
            <a:ext cx="790575" cy="21907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77A0C90-9F78-43FA-849A-8A7119BDA2E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15276" y="4140283"/>
            <a:ext cx="733425" cy="20955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093520DC-975B-4E91-A8A3-782C09B695C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358598" y="4141402"/>
            <a:ext cx="1562100" cy="20955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C989FEB6-51BD-4E2B-A643-8BA08D4B1FE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055137" y="4856233"/>
            <a:ext cx="1476375" cy="20955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645D77B6-86D1-48AC-8B83-2C1B36AB098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101423" y="4439024"/>
            <a:ext cx="1038225" cy="25717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E754A4AB-08FA-4D45-827D-D2F2D414886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24701" y="4845169"/>
            <a:ext cx="1143000" cy="20955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6D87422E-2C05-4ED3-BA15-E26B4E1E677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830592" y="5393067"/>
            <a:ext cx="1171575" cy="238125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16AE33CA-E271-4EB7-A221-F1D6BD92121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830592" y="5721850"/>
            <a:ext cx="1181100" cy="219075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A9E93F5D-9986-4556-A8E3-AC1FC0775E9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114922" y="5223967"/>
            <a:ext cx="685800" cy="2286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5C080C52-F3C4-44C7-B0FC-0F952F4E4496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114922" y="5542722"/>
            <a:ext cx="895350" cy="180975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875F9EF-EEA0-470F-AD9E-0E88657902A8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101423" y="5807318"/>
            <a:ext cx="895350" cy="1905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E8987117-2468-4D37-9160-708AE72344B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069011" y="6028199"/>
            <a:ext cx="9048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2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E592A0-96B5-4AC8-925F-ED0635E0D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32"/>
          <a:stretch/>
        </p:blipFill>
        <p:spPr>
          <a:xfrm>
            <a:off x="1233487" y="1043084"/>
            <a:ext cx="9725025" cy="39729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BAC3D2E-60E2-4B96-B629-AA8C7ADB8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11"/>
          <a:stretch/>
        </p:blipFill>
        <p:spPr>
          <a:xfrm>
            <a:off x="3472818" y="5212264"/>
            <a:ext cx="5243748" cy="7857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3C6B5A-83D8-40E2-82FF-87ECBC017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899" y="4506267"/>
            <a:ext cx="447675" cy="180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1D74AF-DDD4-4E22-A529-F25A1CC6D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574" y="4508956"/>
            <a:ext cx="1819275" cy="209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87EA8E-2C81-46D1-AC03-92FBC488B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649" y="5554370"/>
            <a:ext cx="885825" cy="200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0C364B-15C7-41F3-A523-F5E126009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487" y="5093201"/>
            <a:ext cx="1076325" cy="238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2402D5-60E6-4023-9EA9-D647378D48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2649" y="5977208"/>
            <a:ext cx="1562100" cy="2095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0ADE7A0-D02D-45C6-878D-27AE679BED70}"/>
              </a:ext>
            </a:extLst>
          </p:cNvPr>
          <p:cNvSpPr/>
          <p:nvPr/>
        </p:nvSpPr>
        <p:spPr>
          <a:xfrm>
            <a:off x="978055" y="668031"/>
            <a:ext cx="524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 example </a:t>
            </a:r>
            <a:r>
              <a:rPr lang="en-US" altLang="zh-CN" b="1" dirty="0"/>
              <a:t>shallow</a:t>
            </a:r>
            <a:r>
              <a:rPr lang="en-US" altLang="zh-CN" dirty="0"/>
              <a:t> feedforward neural network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28992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166525B-A264-4C32-9403-BE24AF5487F3}"/>
              </a:ext>
            </a:extLst>
          </p:cNvPr>
          <p:cNvGrpSpPr/>
          <p:nvPr/>
        </p:nvGrpSpPr>
        <p:grpSpPr>
          <a:xfrm>
            <a:off x="1262343" y="1267108"/>
            <a:ext cx="7958169" cy="4792782"/>
            <a:chOff x="1161059" y="1033657"/>
            <a:chExt cx="7958169" cy="479278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EA37BD0-E189-46DD-9195-341F2DB92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1059" y="1033657"/>
              <a:ext cx="3448050" cy="22860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C5FDB50-C06B-4F80-8303-30F8952AE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4453" y="1033657"/>
              <a:ext cx="1038225" cy="2286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4A5E98C-DB8C-4485-ADF4-CF779E4D1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3760" y="1361774"/>
              <a:ext cx="2209800" cy="23812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C1E0A8A-FD69-4C49-ABBE-FA5C14492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3760" y="1699416"/>
              <a:ext cx="676275" cy="2190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5567B08-D338-4411-9238-B30D1DF11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00035" y="1728916"/>
              <a:ext cx="1085850" cy="2095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A747723-D844-4723-8304-24D99BA90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61059" y="2111007"/>
              <a:ext cx="1771650" cy="24765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9566C59-B4B6-4D00-BFB0-5FC52DEC2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1059" y="2844320"/>
              <a:ext cx="1962150" cy="24765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FA2DC18-D114-413F-88B1-208D08BBA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61059" y="3206214"/>
              <a:ext cx="1762125" cy="25717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934658F-3E59-44B0-A353-E5E38FD3C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04453" y="3139538"/>
              <a:ext cx="3914775" cy="39052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8F4FCB9-B0A8-4C62-85ED-871B6CCDE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04453" y="2082432"/>
              <a:ext cx="1314450" cy="3048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0AA2DDF-CA3C-4E99-94AD-0A129E83F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61059" y="2472901"/>
              <a:ext cx="2076450" cy="257175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E3966789-2AA8-4A35-A077-F17A4633E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72306" y="2482426"/>
              <a:ext cx="323850" cy="24765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B846702-CFE8-47DF-B7D4-CA0DBDD82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04453" y="3668960"/>
              <a:ext cx="885825" cy="20002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A742163-C858-4AB7-A743-B4B5F0FB3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204453" y="4091798"/>
              <a:ext cx="1562100" cy="20955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F75D7FF4-5C4E-47F3-8186-AA6F384C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161059" y="4597412"/>
              <a:ext cx="4333875" cy="238125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4C6B5A7-81F5-4AD3-AA9D-D6E018E3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523760" y="4616156"/>
              <a:ext cx="1171575" cy="20955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4124DD41-88C9-479D-B2EA-2D4041E61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161059" y="4956108"/>
              <a:ext cx="2943225" cy="19050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0B58F33A-7EF5-4504-B767-C187FB8CC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161059" y="5272480"/>
              <a:ext cx="276225" cy="161925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AC424EEA-B661-4132-8F66-747DDD0B4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446809" y="5272480"/>
              <a:ext cx="752475" cy="180975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E40E950-104D-4EE8-9A8F-F959D2C50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237211" y="5300407"/>
              <a:ext cx="723900" cy="142875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FF8ABDA8-061C-4FE5-BD34-9BD0235DE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204453" y="5302564"/>
              <a:ext cx="3638550" cy="523875"/>
            </a:xfrm>
            <a:prstGeom prst="rect">
              <a:avLst/>
            </a:prstGeom>
          </p:spPr>
        </p:pic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B2F09A9F-EB0E-455D-B214-F4EE2D1D51EB}"/>
              </a:ext>
            </a:extLst>
          </p:cNvPr>
          <p:cNvSpPr/>
          <p:nvPr/>
        </p:nvSpPr>
        <p:spPr>
          <a:xfrm>
            <a:off x="978055" y="668031"/>
            <a:ext cx="6463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 example </a:t>
            </a:r>
            <a:r>
              <a:rPr lang="en-US" altLang="zh-CN" b="1" dirty="0"/>
              <a:t>shallow</a:t>
            </a:r>
            <a:r>
              <a:rPr lang="en-US" altLang="zh-CN" dirty="0"/>
              <a:t> feedforward neural network</a:t>
            </a:r>
            <a:r>
              <a:rPr lang="zh-CN" altLang="en-US" dirty="0"/>
              <a:t> 雅可比矩阵：</a:t>
            </a:r>
          </a:p>
        </p:txBody>
      </p:sp>
    </p:spTree>
    <p:extLst>
      <p:ext uri="{BB962C8B-B14F-4D97-AF65-F5344CB8AC3E}">
        <p14:creationId xmlns:p14="http://schemas.microsoft.com/office/powerpoint/2010/main" val="205590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2CF8A1-A8E9-48E9-A376-C514BF33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5" y="924133"/>
            <a:ext cx="9877425" cy="41243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E0E791-005E-47BD-AFEB-05D47B63A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59" y="5203869"/>
            <a:ext cx="5350278" cy="9044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19C997-7909-4E5B-AAC8-F72564280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98" y="4970462"/>
            <a:ext cx="1114425" cy="247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AFCE33-3E06-41F3-9F45-360D2D40A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13" y="5358967"/>
            <a:ext cx="1228725" cy="238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EF480F-5EC3-4F0C-9D11-A32AFAACF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13" y="5735319"/>
            <a:ext cx="1104900" cy="238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4427B-60B9-4E55-8748-D2CEB596D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13" y="6111671"/>
            <a:ext cx="1162050" cy="2381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F0130A-43FA-4A45-A83B-4D2D508420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6993" y="4970462"/>
            <a:ext cx="962025" cy="2381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5A28E97-FA9A-4CFE-A1EF-68E306901E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1077" y="6111671"/>
            <a:ext cx="933450" cy="2571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D19EB42-47A8-4459-BF05-BC467F6C88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830" y="4673325"/>
            <a:ext cx="1781175" cy="20955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897565FD-9346-49BF-B537-4DE9E2252572}"/>
              </a:ext>
            </a:extLst>
          </p:cNvPr>
          <p:cNvSpPr/>
          <p:nvPr/>
        </p:nvSpPr>
        <p:spPr>
          <a:xfrm>
            <a:off x="978055" y="668031"/>
            <a:ext cx="624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 example </a:t>
            </a:r>
            <a:r>
              <a:rPr lang="en-US" altLang="zh-CN" b="1" dirty="0"/>
              <a:t>shallow</a:t>
            </a:r>
            <a:r>
              <a:rPr lang="en-US" altLang="zh-CN" dirty="0"/>
              <a:t> feedforward neural network</a:t>
            </a:r>
            <a:r>
              <a:rPr lang="zh-CN" altLang="en-US" dirty="0"/>
              <a:t> 前向导数：</a:t>
            </a:r>
          </a:p>
        </p:txBody>
      </p:sp>
    </p:spTree>
    <p:extLst>
      <p:ext uri="{BB962C8B-B14F-4D97-AF65-F5344CB8AC3E}">
        <p14:creationId xmlns:p14="http://schemas.microsoft.com/office/powerpoint/2010/main" val="425255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0FA8C4-4B63-4BF1-8E0A-7DE87D3D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67" y="1252537"/>
            <a:ext cx="11423666" cy="43529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9EDB5EA-FDAC-4032-9243-0C9F3A54F19C}"/>
              </a:ext>
            </a:extLst>
          </p:cNvPr>
          <p:cNvSpPr txBox="1"/>
          <p:nvPr/>
        </p:nvSpPr>
        <p:spPr>
          <a:xfrm>
            <a:off x="976583" y="656927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A feedforward deep neural network</a:t>
            </a:r>
            <a:r>
              <a:rPr lang="zh-CN" altLang="en-US" dirty="0">
                <a:solidFill>
                  <a:prstClr val="black"/>
                </a:solidFill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05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200" y="6352143"/>
            <a:ext cx="669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The Limitations of Deep Learning in Adversarial Settings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8BAFDD2-4B0A-4D7A-8EC8-188AB1918652}"/>
              </a:ext>
            </a:extLst>
          </p:cNvPr>
          <p:cNvSpPr txBox="1"/>
          <p:nvPr/>
        </p:nvSpPr>
        <p:spPr>
          <a:xfrm>
            <a:off x="976583" y="656927"/>
            <a:ext cx="509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A feedforward deep neural network</a:t>
            </a:r>
            <a:r>
              <a:rPr lang="zh-CN" altLang="en-US" dirty="0">
                <a:solidFill>
                  <a:prstClr val="black"/>
                </a:solidFill>
              </a:rPr>
              <a:t>雅可比矩阵：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C1946C5-5511-431E-9CB4-65804B07ACBC}"/>
              </a:ext>
            </a:extLst>
          </p:cNvPr>
          <p:cNvGrpSpPr/>
          <p:nvPr/>
        </p:nvGrpSpPr>
        <p:grpSpPr>
          <a:xfrm>
            <a:off x="1178873" y="1164843"/>
            <a:ext cx="7958169" cy="5266653"/>
            <a:chOff x="1212342" y="1347520"/>
            <a:chExt cx="7958169" cy="526665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EA37BD0-E189-46DD-9195-341F2DB92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2342" y="1347520"/>
              <a:ext cx="3448050" cy="22860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C5FDB50-C06B-4F80-8303-30F8952AE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736" y="1347520"/>
              <a:ext cx="1038225" cy="2286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4A5E98C-DB8C-4485-ADF4-CF779E4D1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5043" y="1675637"/>
              <a:ext cx="2209800" cy="23812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C1E0A8A-FD69-4C49-ABBE-FA5C14492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5043" y="2013279"/>
              <a:ext cx="676275" cy="2190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5567B08-D338-4411-9238-B30D1DF11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1318" y="2042779"/>
              <a:ext cx="1085850" cy="2095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A747723-D844-4723-8304-24D99BA90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2342" y="2424870"/>
              <a:ext cx="1771650" cy="24765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9566C59-B4B6-4D00-BFB0-5FC52DEC2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12342" y="3158183"/>
              <a:ext cx="1962150" cy="24765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FA2DC18-D114-413F-88B1-208D08BBA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12342" y="3520077"/>
              <a:ext cx="1762125" cy="25717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934658F-3E59-44B0-A353-E5E38FD3C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55736" y="3453401"/>
              <a:ext cx="3914775" cy="39052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8F4FCB9-B0A8-4C62-85ED-871B6CCDE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55736" y="2396295"/>
              <a:ext cx="1314450" cy="3048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0AA2DDF-CA3C-4E99-94AD-0A129E83F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12342" y="2786764"/>
              <a:ext cx="2076450" cy="257175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E3966789-2AA8-4A35-A077-F17A4633E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323589" y="2796289"/>
              <a:ext cx="323850" cy="24765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B846702-CFE8-47DF-B7D4-CA0DBDD82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55736" y="3982823"/>
              <a:ext cx="885825" cy="20002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A742163-C858-4AB7-A743-B4B5F0FB3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255736" y="4405661"/>
              <a:ext cx="1562100" cy="20955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0B58F33A-7EF5-4504-B767-C187FB8CC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212342" y="5912852"/>
              <a:ext cx="276225" cy="161925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AC424EEA-B661-4132-8F66-747DDD0B4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98092" y="5912852"/>
              <a:ext cx="752475" cy="180975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3449B960-CA4C-4C2C-9F3F-62F00A2C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436586" y="6023623"/>
              <a:ext cx="4267200" cy="590550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3E2C46DA-29C7-4C4A-BE60-470326E9E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218564" y="4820723"/>
              <a:ext cx="2105025" cy="180975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F48C809C-0921-4F19-8963-B1E78CDB1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212342" y="1690751"/>
              <a:ext cx="1876425" cy="209550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1A24BF5F-C11A-4EAD-9D27-FE103B8D7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218564" y="5125657"/>
              <a:ext cx="1790700" cy="228600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BFF5E86-7E97-4EAE-8C5B-71862F222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212342" y="5527605"/>
              <a:ext cx="1695450" cy="20955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A32B655F-DFD8-4DC8-998D-060DB26E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945892" y="5549312"/>
              <a:ext cx="20002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53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1280</Words>
  <Application>Microsoft Office PowerPoint</Application>
  <PresentationFormat>宽屏</PresentationFormat>
  <Paragraphs>149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Arial</vt:lpstr>
      <vt:lpstr>Cambria Math</vt:lpstr>
      <vt:lpstr>Times New Roman</vt:lpstr>
      <vt:lpstr>Office 主题​​</vt:lpstr>
      <vt:lpstr>The Limitations of Deep Learning in Adversarial Settings (JSMA)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Intriguing Properties of Neural Networks </dc:title>
  <dc:creator>黄 梦蝶</dc:creator>
  <cp:lastModifiedBy>黄 梦蝶</cp:lastModifiedBy>
  <cp:revision>296</cp:revision>
  <dcterms:created xsi:type="dcterms:W3CDTF">2020-05-21T02:04:26Z</dcterms:created>
  <dcterms:modified xsi:type="dcterms:W3CDTF">2020-06-15T10:34:34Z</dcterms:modified>
</cp:coreProperties>
</file>