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4" r:id="rId3"/>
    <p:sldId id="286" r:id="rId4"/>
    <p:sldId id="295" r:id="rId5"/>
    <p:sldId id="287" r:id="rId6"/>
    <p:sldId id="290" r:id="rId7"/>
    <p:sldId id="291" r:id="rId8"/>
    <p:sldId id="289" r:id="rId9"/>
    <p:sldId id="292" r:id="rId10"/>
    <p:sldId id="293" r:id="rId11"/>
    <p:sldId id="296" r:id="rId12"/>
    <p:sldId id="297" r:id="rId13"/>
    <p:sldId id="298" r:id="rId14"/>
    <p:sldId id="301" r:id="rId15"/>
    <p:sldId id="299" r:id="rId16"/>
    <p:sldId id="300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F0A-A47E-4F6E-A56D-576AC81676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7AED-DA4D-4A3C-A66D-7F9163161F5A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35BB-70D0-48D3-B187-400322CE5FD8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4591-31B1-4F83-AE02-657C7A8EBAC0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8261-6237-4A75-AF3E-8251FBFDE963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759F-43F1-4860-B79C-6CC0CC34A065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BBC1-7DDC-4C95-A836-9BD2916DA142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70B4-9883-4FC4-B28D-16AED8A4030A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F6D7-0936-4036-975D-F9FED74A8BAF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0CC4-CA7F-48C6-8BB5-E6B455E73CCE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E3E7-A775-4621-8DE7-BC23439DFA6F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FE0-68B7-4D54-981A-4600C39AAE5C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0E34-0499-4B4A-B612-D5212A943FF5}" type="datetime1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8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8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94CB31-6233-4567-9F73-6AAC50F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 In The Physical World</a:t>
            </a:r>
            <a:b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(BIM/IFGSM)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191FA-3924-4319-A745-873A3179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</a:rPr>
              <a:t>Alexey </a:t>
            </a:r>
            <a:r>
              <a:rPr lang="en-US" altLang="zh-CN" sz="2000" b="1" dirty="0" err="1">
                <a:solidFill>
                  <a:srgbClr val="080808"/>
                </a:solidFill>
              </a:rPr>
              <a:t>Kurakin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fr-FR" altLang="zh-CN" sz="2000" dirty="0">
                <a:solidFill>
                  <a:srgbClr val="080808"/>
                </a:solidFill>
              </a:rPr>
              <a:t>Google Brain</a:t>
            </a:r>
          </a:p>
          <a:p>
            <a:r>
              <a:rPr lang="en-US" altLang="zh-CN" sz="2000" dirty="0">
                <a:solidFill>
                  <a:srgbClr val="080808"/>
                </a:solidFill>
              </a:rPr>
              <a:t>2020</a:t>
            </a:r>
            <a:r>
              <a:rPr lang="zh-CN" altLang="en-US" sz="2000" dirty="0">
                <a:solidFill>
                  <a:srgbClr val="080808"/>
                </a:solidFill>
              </a:rPr>
              <a:t>年</a:t>
            </a:r>
            <a:r>
              <a:rPr lang="en-US" altLang="zh-CN" sz="2000" dirty="0">
                <a:solidFill>
                  <a:srgbClr val="080808"/>
                </a:solidFill>
              </a:rPr>
              <a:t>6</a:t>
            </a:r>
            <a:r>
              <a:rPr lang="zh-CN" altLang="en-US" sz="2000" dirty="0">
                <a:solidFill>
                  <a:srgbClr val="080808"/>
                </a:solidFill>
              </a:rPr>
              <a:t>月</a:t>
            </a:r>
            <a:r>
              <a:rPr lang="en-US" altLang="zh-CN" sz="2000">
                <a:solidFill>
                  <a:srgbClr val="080808"/>
                </a:solidFill>
              </a:rPr>
              <a:t>7</a:t>
            </a:r>
            <a:r>
              <a:rPr lang="zh-CN" altLang="en-US" sz="2000">
                <a:solidFill>
                  <a:srgbClr val="080808"/>
                </a:solidFill>
              </a:rPr>
              <a:t>日</a:t>
            </a:r>
            <a:endParaRPr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CB70F-03C7-4D28-8DD4-709CA0E5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6C8389BB-9B0F-456A-AE66-8265C74E740F}" type="slidenum">
              <a:rPr lang="zh-CN" altLang="en-US"/>
              <a:pPr algn="l">
                <a:spcAft>
                  <a:spcPts val="60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4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CBBDD1-6F45-4739-9AA0-6CA04DF2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82" y="1091665"/>
            <a:ext cx="9410608" cy="39590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C13F96-1085-4772-9106-12A7D1D03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335" y="5157551"/>
            <a:ext cx="904875" cy="266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00051A-AA20-4ADD-8509-F05725ABD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705" y="5157551"/>
            <a:ext cx="1485900" cy="238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D7363B-C7AF-4530-86FF-B185F6541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513" y="5052776"/>
            <a:ext cx="1343025" cy="238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802CEC-EBBF-4244-B9C4-5FC60ECE1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536" y="5532993"/>
            <a:ext cx="7658100" cy="7143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462CDA0-A22B-4EC9-B5F3-73B7D94D5FDD}"/>
              </a:ext>
            </a:extLst>
          </p:cNvPr>
          <p:cNvSpPr/>
          <p:nvPr/>
        </p:nvSpPr>
        <p:spPr>
          <a:xfrm>
            <a:off x="1147248" y="6295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打印对抗样本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F092A8-F20D-4613-9579-B6070E199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38" y="5171838"/>
            <a:ext cx="19526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2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143182-FABC-48FD-9DD8-03915B977CD6}"/>
              </a:ext>
            </a:extLst>
          </p:cNvPr>
          <p:cNvSpPr/>
          <p:nvPr/>
        </p:nvSpPr>
        <p:spPr>
          <a:xfrm>
            <a:off x="1147248" y="6295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打印对抗样本分类准确率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2E65D6-1A1B-46B6-AFBC-4749952C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509712"/>
            <a:ext cx="7562850" cy="38385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094A39-0D1E-4810-A600-CE5EFBB7F103}"/>
              </a:ext>
            </a:extLst>
          </p:cNvPr>
          <p:cNvSpPr/>
          <p:nvPr/>
        </p:nvSpPr>
        <p:spPr>
          <a:xfrm>
            <a:off x="757980" y="5547228"/>
            <a:ext cx="9886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“fast” adversarial images are more robust to photo transformation compared to iterative methods.</a:t>
            </a:r>
            <a:r>
              <a:rPr lang="zh-CN" altLang="en-US" dirty="0"/>
              <a:t>原因：跌打法用了很多</a:t>
            </a:r>
            <a:r>
              <a:rPr lang="en-US" altLang="zh-CN" dirty="0"/>
              <a:t>subtle </a:t>
            </a:r>
            <a:r>
              <a:rPr lang="zh-CN" altLang="en-US" dirty="0"/>
              <a:t>扰动，这些扰动易被</a:t>
            </a:r>
            <a:r>
              <a:rPr lang="en-US" altLang="zh-CN" dirty="0"/>
              <a:t>photo transformation</a:t>
            </a:r>
            <a:r>
              <a:rPr lang="zh-CN" altLang="en-US" dirty="0"/>
              <a:t>破坏掉。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89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143182-FABC-48FD-9DD8-03915B977CD6}"/>
              </a:ext>
            </a:extLst>
          </p:cNvPr>
          <p:cNvSpPr/>
          <p:nvPr/>
        </p:nvSpPr>
        <p:spPr>
          <a:xfrm>
            <a:off x="1147248" y="6295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打印对抗样本分类准确率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8B7471-9907-4536-8328-639128F3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23975"/>
            <a:ext cx="7620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1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143182-FABC-48FD-9DD8-03915B977CD6}"/>
              </a:ext>
            </a:extLst>
          </p:cNvPr>
          <p:cNvSpPr/>
          <p:nvPr/>
        </p:nvSpPr>
        <p:spPr>
          <a:xfrm>
            <a:off x="1147248" y="6295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打印对抗样本分类准确率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877E80-FE17-43CC-A77B-E5B64D30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633537"/>
            <a:ext cx="4619625" cy="35909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3A2C3B0-D141-411F-AB91-3D1C3EF2D259}"/>
              </a:ext>
            </a:extLst>
          </p:cNvPr>
          <p:cNvSpPr/>
          <p:nvPr/>
        </p:nvSpPr>
        <p:spPr>
          <a:xfrm>
            <a:off x="773836" y="5550054"/>
            <a:ext cx="10644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adversarial destruction rate in the “prefiltered case” was higher compared to the “average case”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7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013B58-B7A9-48A1-8CBD-3AA5D0C5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547812"/>
            <a:ext cx="9001125" cy="3762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FB3193-584D-4376-8567-0E99437F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4" y="5609987"/>
            <a:ext cx="6419850" cy="4381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6927F7E-3819-4B00-8D05-6F402A12FD5C}"/>
              </a:ext>
            </a:extLst>
          </p:cNvPr>
          <p:cNvSpPr/>
          <p:nvPr/>
        </p:nvSpPr>
        <p:spPr>
          <a:xfrm>
            <a:off x="1147248" y="6295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不同图像变换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4F0150-7304-43F9-B450-07CA5193154D}"/>
              </a:ext>
            </a:extLst>
          </p:cNvPr>
          <p:cNvSpPr/>
          <p:nvPr/>
        </p:nvSpPr>
        <p:spPr>
          <a:xfrm>
            <a:off x="7604080" y="1884825"/>
            <a:ext cx="380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the fast method are the most robust to transformations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4ABA4E-F975-4374-B5F1-AF36E18C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04950"/>
            <a:ext cx="9906000" cy="38481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10BBD4-EDE6-4F7F-8D15-31E68FBD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4" y="5609987"/>
            <a:ext cx="6419850" cy="4381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C2012C8-A497-4442-867F-2CC01FE5C745}"/>
              </a:ext>
            </a:extLst>
          </p:cNvPr>
          <p:cNvSpPr/>
          <p:nvPr/>
        </p:nvSpPr>
        <p:spPr>
          <a:xfrm>
            <a:off x="1147248" y="6295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不同图像变换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11671A-CDAB-4036-BC87-729DF2B184F2}"/>
              </a:ext>
            </a:extLst>
          </p:cNvPr>
          <p:cNvSpPr/>
          <p:nvPr/>
        </p:nvSpPr>
        <p:spPr>
          <a:xfrm>
            <a:off x="6173479" y="6048137"/>
            <a:ext cx="4071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Changing brightness and contrast does not affect adversarial examples much.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91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4A29BC-84B0-439E-B599-2D3449BA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24000"/>
            <a:ext cx="1000125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61E687-1D40-466E-9675-007CF8C54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4" y="5609987"/>
            <a:ext cx="6419850" cy="43815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54C5164-28F2-44BA-B693-B3BC13E1ADE3}"/>
              </a:ext>
            </a:extLst>
          </p:cNvPr>
          <p:cNvSpPr/>
          <p:nvPr/>
        </p:nvSpPr>
        <p:spPr>
          <a:xfrm>
            <a:off x="1147248" y="6295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不同图像变换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11069F-7B07-4E2B-A33A-7A42A349DB04}"/>
              </a:ext>
            </a:extLst>
          </p:cNvPr>
          <p:cNvSpPr/>
          <p:nvPr/>
        </p:nvSpPr>
        <p:spPr>
          <a:xfrm>
            <a:off x="5818244" y="6075144"/>
            <a:ext cx="5056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Blur, noise and JPEG encoding have a higher destruction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0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2129F-EB7A-4908-B15F-08CD4455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FBF77-481E-4D24-9975-EC443C42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迭代版</a:t>
            </a:r>
            <a:r>
              <a:rPr lang="en-US" altLang="zh-CN" sz="1800" dirty="0"/>
              <a:t>FGSM</a:t>
            </a:r>
            <a:r>
              <a:rPr lang="zh-CN" altLang="en-US" sz="1800" dirty="0"/>
              <a:t>对于现实世界中的</a:t>
            </a:r>
            <a:r>
              <a:rPr lang="en-US" altLang="zh-CN" sz="1800" dirty="0"/>
              <a:t>photo transformation</a:t>
            </a:r>
            <a:r>
              <a:rPr lang="zh-CN" altLang="en-US" sz="1800" dirty="0"/>
              <a:t>更脆弱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有目标攻击跟无目标攻击扰动叠加符号正好相反。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提出黑盒攻击其他分类模型。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提出破坏率</a:t>
            </a:r>
            <a:r>
              <a:rPr lang="en-US" altLang="zh-CN" sz="1800" dirty="0"/>
              <a:t>destruction rate</a:t>
            </a:r>
            <a:r>
              <a:rPr lang="zh-CN" altLang="en-US" sz="1800" dirty="0"/>
              <a:t>定义，物理意义是什么？。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96A9D-0F37-4F45-B0F4-6A5D310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A5A255-F4AC-4F16-AD60-7C904562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271587"/>
            <a:ext cx="6477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6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</a:t>
            </a:r>
            <a:r>
              <a:rPr lang="en-US" altLang="zh-CN" i="1" dirty="0">
                <a:solidFill>
                  <a:prstClr val="white">
                    <a:lumMod val="50000"/>
                  </a:prstClr>
                </a:solidFill>
              </a:rPr>
              <a:t>Adversarial Examples In The Physical World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6C405E-EA7C-4461-A82E-ADB23AA7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28687"/>
            <a:ext cx="7620000" cy="50006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5168C3-7E65-4445-8AC6-A457BC734473}"/>
              </a:ext>
            </a:extLst>
          </p:cNvPr>
          <p:cNvSpPr txBox="1"/>
          <p:nvPr/>
        </p:nvSpPr>
        <p:spPr>
          <a:xfrm>
            <a:off x="1046342" y="744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黑盒攻击</a:t>
            </a:r>
          </a:p>
        </p:txBody>
      </p:sp>
    </p:spTree>
    <p:extLst>
      <p:ext uri="{BB962C8B-B14F-4D97-AF65-F5344CB8AC3E}">
        <p14:creationId xmlns:p14="http://schemas.microsoft.com/office/powerpoint/2010/main" val="385603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0EC9C8-8812-4C88-BB7C-DCFA83DE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42" y="1489659"/>
            <a:ext cx="714375" cy="2095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E249B7-FE6D-46DD-A348-88D3041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68" y="1489659"/>
            <a:ext cx="190500" cy="22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F458BB-972A-4193-AB74-92CD55971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085" y="1448769"/>
            <a:ext cx="2867025" cy="238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CD5EEE-0F19-43FF-BE15-61B3E10E1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342" y="1950139"/>
            <a:ext cx="1790700" cy="19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0BBA46-D3EF-4C70-B2B2-876DC57B6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950139"/>
            <a:ext cx="609600" cy="257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6DF92A-532D-4CD9-B19F-47B98E643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342" y="2430974"/>
            <a:ext cx="2047875" cy="22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BE4B12-F3BE-4D0F-ADBE-06407B0CA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2430974"/>
            <a:ext cx="438150" cy="2476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E456D8-DA21-4247-B99F-F7FFA07526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6342" y="3390163"/>
            <a:ext cx="3905250" cy="228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079F95-085A-4ECF-90F7-643EEAA2BA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92382"/>
            <a:ext cx="657225" cy="257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7F0A492-A035-45AE-842F-BB5566FE9C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6342" y="2929111"/>
            <a:ext cx="3200400" cy="2095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70459B9-3331-4E2F-8071-1058FD7C57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8417" y="2957661"/>
            <a:ext cx="181000" cy="181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B2217AF-58B2-455F-914C-CD9A283F62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6342" y="3777966"/>
            <a:ext cx="3400425" cy="2476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8688F34-ABEF-42D6-82B4-63DA94B884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78417" y="3787491"/>
            <a:ext cx="609600" cy="2381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0A03107-0468-4B62-9062-2D2D7C93022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06342" y="4195759"/>
            <a:ext cx="647700" cy="1905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C901290-662B-4420-8F72-14B66421A6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77854" y="4191414"/>
            <a:ext cx="352425" cy="2190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99EDCD3-DCD5-47E8-9771-C8B1390FFC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0279" y="4170553"/>
            <a:ext cx="609600" cy="2381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DF8DBBD-A069-4643-8D8D-1CF1F8CD9E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78417" y="4165790"/>
            <a:ext cx="1981200" cy="247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30D33BD-521A-4F6C-A527-8E3FE8390B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06342" y="4667830"/>
            <a:ext cx="2695575" cy="2190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0B4E3ED-87B8-494F-95FE-7C50ADF45BB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6400" y="4664461"/>
            <a:ext cx="1104900" cy="2286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8F416C1-772A-4624-AE31-DA461D0CFA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06342" y="5199681"/>
            <a:ext cx="4533900" cy="20955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4D8D1EA-9B27-4E9D-80BB-8ADFD37A6AC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15012" y="5184682"/>
            <a:ext cx="800100" cy="25717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07FEE3D-29C6-47F5-B19B-13F4ADBC32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83127" y="5649978"/>
            <a:ext cx="1666875" cy="23812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8A1EBF-C337-4D37-BB3A-BA613F444C3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83433" y="5636285"/>
            <a:ext cx="6934200" cy="33337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BB60B92-ACBB-498F-9D3F-60EE50881932}"/>
              </a:ext>
            </a:extLst>
          </p:cNvPr>
          <p:cNvSpPr txBox="1"/>
          <p:nvPr/>
        </p:nvSpPr>
        <p:spPr>
          <a:xfrm>
            <a:off x="1046342" y="744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符号定义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FB5DA72-A320-4E55-9AB4-FEE2C48DC42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63769" y="2912286"/>
            <a:ext cx="2828925" cy="23812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9D35AE3-FFE2-455A-93D6-7FCF2DCAFC3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44718" y="2464392"/>
            <a:ext cx="2867026" cy="29802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602807F-1386-4BC1-BD3B-EABFBA3B9A2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26279" y="2081222"/>
            <a:ext cx="3064480" cy="2333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3303A1-5987-4BFA-8DC1-A44F692BC2F5}"/>
                  </a:ext>
                </a:extLst>
              </p:cNvPr>
              <p:cNvSpPr/>
              <p:nvPr/>
            </p:nvSpPr>
            <p:spPr>
              <a:xfrm>
                <a:off x="8272664" y="3203819"/>
                <a:ext cx="3118095" cy="1980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正无穷范数：向量的所有元素的绝对值中最大的。</a:t>
                </a:r>
                <a:endPara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负无穷范数：向量的所有元素的绝对值中最小的。</a:t>
                </a:r>
                <a:endPara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Clip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的功能是保证修改后的像素即在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[0,255]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区间，又在原像素的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邻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域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73303A1-5987-4BFA-8DC1-A44F692BC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664" y="3203819"/>
                <a:ext cx="3118095" cy="1980863"/>
              </a:xfrm>
              <a:prstGeom prst="rect">
                <a:avLst/>
              </a:prstGeom>
              <a:blipFill>
                <a:blip r:embed="rId27"/>
                <a:stretch>
                  <a:fillRect l="-586" b="-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0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140117-2D38-495F-8467-A716384F06DC}"/>
              </a:ext>
            </a:extLst>
          </p:cNvPr>
          <p:cNvSpPr txBox="1"/>
          <p:nvPr/>
        </p:nvSpPr>
        <p:spPr>
          <a:xfrm>
            <a:off x="1046342" y="74402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Adversarial Example </a:t>
            </a:r>
            <a:r>
              <a:rPr lang="zh-CN" altLang="en-US" dirty="0"/>
              <a:t>生成法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F4545D-DD25-4C6A-80FC-0E1090700CAE}"/>
              </a:ext>
            </a:extLst>
          </p:cNvPr>
          <p:cNvSpPr/>
          <p:nvPr/>
        </p:nvSpPr>
        <p:spPr>
          <a:xfrm>
            <a:off x="1046342" y="1486985"/>
            <a:ext cx="9647193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Fast Method【</a:t>
            </a:r>
            <a:r>
              <a:rPr lang="zh-CN" altLang="en-US" dirty="0"/>
              <a:t>无目标攻击</a:t>
            </a:r>
            <a:r>
              <a:rPr lang="en-US" altLang="zh-CN" dirty="0"/>
              <a:t>】</a:t>
            </a:r>
            <a:r>
              <a:rPr lang="zh-CN" altLang="en-US" dirty="0"/>
              <a:t>（即</a:t>
            </a:r>
            <a:r>
              <a:rPr lang="en-US" altLang="zh-CN" dirty="0"/>
              <a:t>FGSM</a:t>
            </a:r>
            <a:r>
              <a:rPr lang="zh-CN" altLang="en-US" dirty="0"/>
              <a:t>，一次后向传播，</a:t>
            </a:r>
            <a:r>
              <a:rPr lang="en-US" altLang="zh-CN" dirty="0"/>
              <a:t>Fast</a:t>
            </a:r>
            <a:r>
              <a:rPr lang="zh-CN" altLang="en-US" dirty="0"/>
              <a:t>是因为不需要迭代）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Basic Iterative Method【</a:t>
            </a:r>
            <a:r>
              <a:rPr lang="zh-CN" altLang="en-US" dirty="0"/>
              <a:t>无目标攻击</a:t>
            </a:r>
            <a:r>
              <a:rPr lang="en-US" altLang="zh-CN" dirty="0"/>
              <a:t>】 </a:t>
            </a:r>
            <a:r>
              <a:rPr lang="zh-CN" altLang="en-US" dirty="0"/>
              <a:t>（迭代次数启发式选择）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Iterative Least-likely Class Method【</a:t>
            </a:r>
            <a:r>
              <a:rPr lang="zh-CN" altLang="en-US" dirty="0"/>
              <a:t>大差异（最不可能</a:t>
            </a:r>
            <a:r>
              <a:rPr lang="en-US" altLang="zh-CN" dirty="0"/>
              <a:t>class</a:t>
            </a:r>
            <a:r>
              <a:rPr lang="zh-CN" altLang="en-US" dirty="0"/>
              <a:t>）有目标攻击</a:t>
            </a:r>
            <a:r>
              <a:rPr lang="en-US" altLang="zh-CN" dirty="0"/>
              <a:t>】</a:t>
            </a:r>
            <a:r>
              <a:rPr lang="zh-CN" altLang="en-US" dirty="0"/>
              <a:t>（🐕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✈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60E5F-B43F-4D86-A719-5F4BA1A3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2" y="2081581"/>
            <a:ext cx="3000375" cy="333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20C791-ECA0-45B8-829C-C9281367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2" y="3009552"/>
            <a:ext cx="885825" cy="276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DCD6E9-B263-42D7-BBBB-19BEC098C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812" y="3459384"/>
            <a:ext cx="4495800" cy="400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428481-0C74-41B5-9536-C271F6A4B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026" y="3001484"/>
            <a:ext cx="504825" cy="152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2F5DEA-3902-4854-91C8-6492B60EF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0026" y="3348037"/>
            <a:ext cx="1866900" cy="1619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1D0D8D-4DA9-49B3-A736-35E8117BA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0026" y="3693394"/>
            <a:ext cx="1381125" cy="2095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7DF1DB4-E174-450D-9CC2-7AC7D992C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5812" y="4365643"/>
            <a:ext cx="2019300" cy="457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7FBE2F9-7DB1-4004-801E-CDF551196A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5812" y="4965704"/>
            <a:ext cx="885825" cy="2667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7FBA8F-A972-46ED-9211-04A6E83762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5812" y="5458898"/>
            <a:ext cx="4429125" cy="3333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148DF5A-F1EB-4C1F-BC4F-F96960C648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5812" y="5970473"/>
            <a:ext cx="1866900" cy="2381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FF7D18B-1FC7-4ED5-BDC1-816E5556D621}"/>
              </a:ext>
            </a:extLst>
          </p:cNvPr>
          <p:cNvSpPr/>
          <p:nvPr/>
        </p:nvSpPr>
        <p:spPr>
          <a:xfrm>
            <a:off x="1555208" y="5895268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往损失函数的负梯度方向迭代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5C06BD0-7CE2-49D9-B49F-956CE98E6F60}"/>
                  </a:ext>
                </a:extLst>
              </p:cNvPr>
              <p:cNvSpPr txBox="1"/>
              <p:nvPr/>
            </p:nvSpPr>
            <p:spPr>
              <a:xfrm>
                <a:off x="6497291" y="593861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5C06BD0-7CE2-49D9-B49F-956CE98E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91" y="5938619"/>
                <a:ext cx="235641" cy="276999"/>
              </a:xfrm>
              <a:prstGeom prst="rect">
                <a:avLst/>
              </a:prstGeom>
              <a:blipFill>
                <a:blip r:embed="rId12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图片 24">
            <a:extLst>
              <a:ext uri="{FF2B5EF4-FFF2-40B4-BE49-F238E27FC236}">
                <a16:creationId xmlns:a16="http://schemas.microsoft.com/office/drawing/2014/main" id="{9C0F7F72-78E0-4E0B-B579-9B07A5EECF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4976" y="5970472"/>
            <a:ext cx="19621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2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7B305-FE9F-4095-8304-0F33C30D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8" y="1847110"/>
            <a:ext cx="5572640" cy="29967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99D2B3-539C-4F3F-A9BC-266C9ED9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7110"/>
            <a:ext cx="5572640" cy="3001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9B5CA3-6D75-42E3-BC57-0EC99E09B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993" y="5154170"/>
            <a:ext cx="6343650" cy="5524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1FB504-432F-42EF-81ED-1CCDBC593E37}"/>
              </a:ext>
            </a:extLst>
          </p:cNvPr>
          <p:cNvSpPr/>
          <p:nvPr/>
        </p:nvSpPr>
        <p:spPr>
          <a:xfrm>
            <a:off x="1032768" y="715440"/>
            <a:ext cx="8706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examples of adversarial images produced by different adversarial 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74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438F5D-109B-4E51-B1CA-35940880F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47"/>
          <a:stretch/>
        </p:blipFill>
        <p:spPr>
          <a:xfrm>
            <a:off x="757980" y="1875600"/>
            <a:ext cx="5156024" cy="29438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D53633-682D-4BA3-A6F6-0D381859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39" y="5196669"/>
            <a:ext cx="6305550" cy="7810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0C247A0-4711-42AA-82F4-F459FD657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47"/>
          <a:stretch/>
        </p:blipFill>
        <p:spPr>
          <a:xfrm>
            <a:off x="6054914" y="1875600"/>
            <a:ext cx="5156024" cy="2943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CA9670-44C4-42A2-B6FA-93D804104037}"/>
                  </a:ext>
                </a:extLst>
              </p:cNvPr>
              <p:cNvSpPr/>
              <p:nvPr/>
            </p:nvSpPr>
            <p:spPr>
              <a:xfrm>
                <a:off x="1147248" y="629544"/>
                <a:ext cx="5493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examples of adversarial images for various values of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CA9670-44C4-42A2-B6FA-93D804104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48" y="629544"/>
                <a:ext cx="5493107" cy="369332"/>
              </a:xfrm>
              <a:prstGeom prst="rect">
                <a:avLst/>
              </a:prstGeom>
              <a:blipFill>
                <a:blip r:embed="rId4"/>
                <a:stretch>
                  <a:fillRect l="-88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7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BB8C69-98A6-43EC-B446-5810D5465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37"/>
          <a:stretch/>
        </p:blipFill>
        <p:spPr>
          <a:xfrm>
            <a:off x="2271712" y="4996000"/>
            <a:ext cx="7648575" cy="9192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ACF754-E2C3-44D5-9B2A-8F6DBE122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29"/>
          <a:stretch/>
        </p:blipFill>
        <p:spPr>
          <a:xfrm>
            <a:off x="838199" y="1422107"/>
            <a:ext cx="9929797" cy="336194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512634B-1C9D-4825-A31D-2EA51B602A56}"/>
              </a:ext>
            </a:extLst>
          </p:cNvPr>
          <p:cNvSpPr/>
          <p:nvPr/>
        </p:nvSpPr>
        <p:spPr>
          <a:xfrm>
            <a:off x="1147248" y="6295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分类准确率</a:t>
            </a:r>
          </a:p>
        </p:txBody>
      </p:sp>
    </p:spTree>
    <p:extLst>
      <p:ext uri="{BB962C8B-B14F-4D97-AF65-F5344CB8AC3E}">
        <p14:creationId xmlns:p14="http://schemas.microsoft.com/office/powerpoint/2010/main" val="31681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Adversarial Examples In The Physical World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C34010-0488-4DEB-8C60-EA0927A8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5" y="1626124"/>
            <a:ext cx="1504950" cy="190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3FB482-CD2D-4621-BBD3-AAA75FCA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248" y="1607045"/>
            <a:ext cx="142895" cy="2095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5F7153-AC4B-4D24-9A6A-C5EA7A608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25" y="2053266"/>
            <a:ext cx="619125" cy="190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32FD5EF-177A-4DD7-A99B-8EFE97872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107" y="2053266"/>
            <a:ext cx="257175" cy="228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F41CF0E-A3CD-40CB-A0B7-88EE15505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325" y="2514807"/>
            <a:ext cx="1733550" cy="1809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EEE4C0F-9B23-4E1F-B1D8-02CE78818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107" y="2457657"/>
            <a:ext cx="371475" cy="2381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97AE2AF-8995-46F4-BD02-5457564A7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325" y="2941949"/>
            <a:ext cx="2076450" cy="1714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858441F-17CE-4207-9720-36ABB50C48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3532" y="2913374"/>
            <a:ext cx="400050" cy="228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E9134FD-A70A-4833-B6DF-78C19100C5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4325" y="3345114"/>
            <a:ext cx="2181225" cy="1714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705CE12-D092-44B2-A033-6471386410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6394" y="3354637"/>
            <a:ext cx="342900" cy="2000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9F701B2-E9BB-4A79-8A51-F1322224FC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61611" y="3364163"/>
            <a:ext cx="1219200" cy="1809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49A7E4B-6749-4DE4-884F-33880ED3EA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3931" y="3359400"/>
            <a:ext cx="962025" cy="1905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2FEC5FE-26ED-4F63-8135-6D21C65778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4325" y="3786123"/>
            <a:ext cx="1162050" cy="2000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308F393-1112-45CD-B4F1-787FC90DA0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2581" y="3626245"/>
            <a:ext cx="3181350" cy="50482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690FAAA-85D0-4ADA-B9DA-8CD09B9393B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4325" y="4333808"/>
            <a:ext cx="2628900" cy="16192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F74982E-8A7D-454E-A8C3-447F7C69D6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38569" y="4286182"/>
            <a:ext cx="733425" cy="25717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90DAC5C-4373-41DB-A7B2-E974DF7B7D8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44112" y="4333808"/>
            <a:ext cx="828675" cy="23812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2CCE813-F8AF-47B7-962F-CD456DB19A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03948" y="4960845"/>
            <a:ext cx="1047750" cy="1619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1E19E43-762D-4415-BE13-8F1A8309E96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61833" y="4746532"/>
            <a:ext cx="5143500" cy="59055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38143182-FABC-48FD-9DD8-03915B977CD6}"/>
              </a:ext>
            </a:extLst>
          </p:cNvPr>
          <p:cNvSpPr/>
          <p:nvPr/>
        </p:nvSpPr>
        <p:spPr>
          <a:xfrm>
            <a:off x="1147248" y="6295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破坏率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71CC0C4-DB5B-46DD-BB50-221E19F85880}"/>
              </a:ext>
            </a:extLst>
          </p:cNvPr>
          <p:cNvSpPr txBox="1"/>
          <p:nvPr/>
        </p:nvSpPr>
        <p:spPr>
          <a:xfrm>
            <a:off x="1125936" y="39553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指示符函数</a:t>
            </a:r>
          </a:p>
        </p:txBody>
      </p:sp>
    </p:spTree>
    <p:extLst>
      <p:ext uri="{BB962C8B-B14F-4D97-AF65-F5344CB8AC3E}">
        <p14:creationId xmlns:p14="http://schemas.microsoft.com/office/powerpoint/2010/main" val="163529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9181</TotalTime>
  <Words>467</Words>
  <Application>Microsoft Office PowerPoint</Application>
  <PresentationFormat>宽屏</PresentationFormat>
  <Paragraphs>75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Adversarial Examples In The Physical World (BIM/IFGSM)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519</cp:revision>
  <dcterms:created xsi:type="dcterms:W3CDTF">2020-05-21T02:04:26Z</dcterms:created>
  <dcterms:modified xsi:type="dcterms:W3CDTF">2020-06-09T12:43:52Z</dcterms:modified>
</cp:coreProperties>
</file>