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0"/>
  </p:notesMasterIdLst>
  <p:sldIdLst>
    <p:sldId id="267" r:id="rId2"/>
    <p:sldId id="259" r:id="rId3"/>
    <p:sldId id="260" r:id="rId4"/>
    <p:sldId id="286" r:id="rId5"/>
    <p:sldId id="288" r:id="rId6"/>
    <p:sldId id="278" r:id="rId7"/>
    <p:sldId id="284" r:id="rId8"/>
    <p:sldId id="276" r:id="rId9"/>
    <p:sldId id="277" r:id="rId10"/>
    <p:sldId id="280" r:id="rId11"/>
    <p:sldId id="281" r:id="rId12"/>
    <p:sldId id="282" r:id="rId13"/>
    <p:sldId id="283" r:id="rId14"/>
    <p:sldId id="272" r:id="rId15"/>
    <p:sldId id="285" r:id="rId16"/>
    <p:sldId id="264" r:id="rId17"/>
    <p:sldId id="273" r:id="rId18"/>
    <p:sldId id="26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黄 梦蝶" initials="黄" lastIdx="1" clrIdx="0">
    <p:extLst>
      <p:ext uri="{19B8F6BF-5375-455C-9EA6-DF929625EA0E}">
        <p15:presenceInfo xmlns:p15="http://schemas.microsoft.com/office/powerpoint/2012/main" userId="ff0e562dbfe6dc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CC99FF"/>
    <a:srgbClr val="FFCC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180" autoAdjust="0"/>
    <p:restoredTop sz="96349" autoAdjust="0"/>
  </p:normalViewPr>
  <p:slideViewPr>
    <p:cSldViewPr snapToGrid="0">
      <p:cViewPr varScale="1">
        <p:scale>
          <a:sx n="109" d="100"/>
          <a:sy n="109" d="100"/>
        </p:scale>
        <p:origin x="129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ata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21.svg"/><Relationship Id="rId11" Type="http://schemas.openxmlformats.org/officeDocument/2006/relationships/image" Target="../media/image16.png"/><Relationship Id="rId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11.svg"/><Relationship Id="rId9" Type="http://schemas.openxmlformats.org/officeDocument/2006/relationships/image" Target="../media/image14.png"/><Relationship Id="rId1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21.svg"/><Relationship Id="rId11" Type="http://schemas.openxmlformats.org/officeDocument/2006/relationships/image" Target="../media/image16.png"/><Relationship Id="rId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11.svg"/><Relationship Id="rId9" Type="http://schemas.openxmlformats.org/officeDocument/2006/relationships/image" Target="../media/image14.png"/><Relationship Id="rId1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A3FCA0-103C-43CD-9FDB-9B13FE83AF7A}"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D687274B-D91F-423E-94F3-42249D61FAB7}">
      <dgm:prSet phldrT="[文本]" custT="1"/>
      <dgm:spPr>
        <a:solidFill>
          <a:srgbClr val="CCCCFF"/>
        </a:solidFill>
        <a:ln>
          <a:noFill/>
        </a:ln>
      </dgm:spPr>
      <dgm:t>
        <a:bodyPr/>
        <a:lstStyle/>
        <a:p>
          <a:pPr marL="360000" algn="l"/>
          <a:r>
            <a:rPr lang="en-US" altLang="zh-CN" sz="2000" dirty="0">
              <a:solidFill>
                <a:schemeClr val="tx1"/>
              </a:solidFill>
              <a:latin typeface="MV Boli" panose="02000500030200090000" pitchFamily="2" charset="0"/>
              <a:cs typeface="MV Boli" panose="02000500030200090000" pitchFamily="2" charset="0"/>
            </a:rPr>
            <a:t>Problem</a:t>
          </a:r>
          <a:endParaRPr lang="zh-CN" altLang="en-US" sz="2000" dirty="0">
            <a:solidFill>
              <a:schemeClr val="tx1"/>
            </a:solidFill>
            <a:latin typeface="MV Boli" panose="02000500030200090000" pitchFamily="2" charset="0"/>
            <a:cs typeface="MV Boli" panose="02000500030200090000" pitchFamily="2" charset="0"/>
          </a:endParaRPr>
        </a:p>
      </dgm:t>
    </dgm:pt>
    <dgm:pt modelId="{B73263FE-67B8-4128-BB9D-EC7305A723D5}" type="parTrans" cxnId="{9910B6E1-88B8-407B-9600-9EBFC948630A}">
      <dgm:prSet/>
      <dgm:spPr/>
      <dgm:t>
        <a:bodyPr/>
        <a:lstStyle/>
        <a:p>
          <a:endParaRPr lang="zh-CN" altLang="en-US"/>
        </a:p>
      </dgm:t>
    </dgm:pt>
    <dgm:pt modelId="{3AB3A94B-CAA3-4E4C-B3BE-97E8631F2981}" type="sibTrans" cxnId="{9910B6E1-88B8-407B-9600-9EBFC948630A}">
      <dgm:prSet/>
      <dgm:spPr/>
      <dgm:t>
        <a:bodyPr/>
        <a:lstStyle/>
        <a:p>
          <a:endParaRPr lang="zh-CN" altLang="en-US"/>
        </a:p>
      </dgm:t>
    </dgm:pt>
    <dgm:pt modelId="{660C2BF7-F572-49A1-924C-6B262021BB61}">
      <dgm:prSet phldrT="[文本]" custT="1"/>
      <dgm:spPr>
        <a:solidFill>
          <a:schemeClr val="bg2">
            <a:lumMod val="90000"/>
          </a:schemeClr>
        </a:solidFill>
      </dgm:spPr>
      <dgm:t>
        <a:bodyPr/>
        <a:lstStyle/>
        <a:p>
          <a:pPr marL="360000" lvl="0" indent="0" algn="l" defTabSz="889000">
            <a:lnSpc>
              <a:spcPct val="90000"/>
            </a:lnSpc>
            <a:spcBef>
              <a:spcPct val="0"/>
            </a:spcBef>
            <a:spcAft>
              <a:spcPct val="35000"/>
            </a:spcAft>
            <a:buNone/>
          </a:pPr>
          <a:r>
            <a:rPr lang="en-US" altLang="zh-CN" sz="2000" kern="1200" dirty="0">
              <a:solidFill>
                <a:prstClr val="black"/>
              </a:solidFill>
              <a:latin typeface="MV Boli" panose="02000500030200090000" pitchFamily="2" charset="0"/>
              <a:ea typeface="等线" panose="02010600030101010101" pitchFamily="2" charset="-122"/>
              <a:cs typeface="MV Boli" panose="02000500030200090000" pitchFamily="2" charset="0"/>
            </a:rPr>
            <a:t>Experiment</a:t>
          </a:r>
          <a:endParaRPr lang="zh-CN" altLang="en-US" sz="20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gm:t>
    </dgm:pt>
    <dgm:pt modelId="{B74AFE34-B3B4-4472-BB8C-F765240A77CA}" type="parTrans" cxnId="{6CD9CE0C-9CF1-49B5-9767-EC422A6CA34F}">
      <dgm:prSet/>
      <dgm:spPr/>
      <dgm:t>
        <a:bodyPr/>
        <a:lstStyle/>
        <a:p>
          <a:endParaRPr lang="zh-CN" altLang="en-US"/>
        </a:p>
      </dgm:t>
    </dgm:pt>
    <dgm:pt modelId="{A45A0F8D-29C2-4407-9E7C-0AD17D24BB37}" type="sibTrans" cxnId="{6CD9CE0C-9CF1-49B5-9767-EC422A6CA34F}">
      <dgm:prSet/>
      <dgm:spPr/>
      <dgm:t>
        <a:bodyPr/>
        <a:lstStyle/>
        <a:p>
          <a:endParaRPr lang="zh-CN" altLang="en-US"/>
        </a:p>
      </dgm:t>
    </dgm:pt>
    <dgm:pt modelId="{83A24340-6CA2-4BEA-AFD2-12D4B1C40267}">
      <dgm:prSet phldrT="[文本]" custT="1"/>
      <dgm:spPr>
        <a:solidFill>
          <a:srgbClr val="CCCCFF"/>
        </a:solidFill>
      </dgm:spPr>
      <dgm:t>
        <a:bodyPr/>
        <a:lstStyle/>
        <a:p>
          <a:pPr marL="360000" lvl="0" indent="0" algn="l" defTabSz="889000">
            <a:lnSpc>
              <a:spcPct val="90000"/>
            </a:lnSpc>
            <a:spcBef>
              <a:spcPct val="0"/>
            </a:spcBef>
            <a:spcAft>
              <a:spcPct val="35000"/>
            </a:spcAft>
            <a:buNone/>
          </a:pPr>
          <a:r>
            <a:rPr lang="en-US" altLang="zh-CN" sz="2000" kern="1200" dirty="0">
              <a:solidFill>
                <a:prstClr val="black"/>
              </a:solidFill>
              <a:latin typeface="MV Boli" panose="02000500030200090000" pitchFamily="2" charset="0"/>
              <a:ea typeface="等线" panose="02010600030101010101" pitchFamily="2" charset="-122"/>
              <a:cs typeface="MV Boli" panose="02000500030200090000" pitchFamily="2" charset="0"/>
            </a:rPr>
            <a:t>Conclusion</a:t>
          </a:r>
          <a:endParaRPr lang="zh-CN" altLang="en-US" sz="20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gm:t>
    </dgm:pt>
    <dgm:pt modelId="{3B67AEF3-FE0D-4EC0-BBB0-0FE806ABB6AF}" type="parTrans" cxnId="{42F17FA5-27FC-4B67-ADA4-295A0A7B6D6B}">
      <dgm:prSet/>
      <dgm:spPr/>
      <dgm:t>
        <a:bodyPr/>
        <a:lstStyle/>
        <a:p>
          <a:endParaRPr lang="zh-CN" altLang="en-US"/>
        </a:p>
      </dgm:t>
    </dgm:pt>
    <dgm:pt modelId="{73A5DDBD-ED48-4A65-8E8B-4427962C7DAC}" type="sibTrans" cxnId="{42F17FA5-27FC-4B67-ADA4-295A0A7B6D6B}">
      <dgm:prSet/>
      <dgm:spPr/>
      <dgm:t>
        <a:bodyPr/>
        <a:lstStyle/>
        <a:p>
          <a:endParaRPr lang="zh-CN" altLang="en-US"/>
        </a:p>
      </dgm:t>
    </dgm:pt>
    <dgm:pt modelId="{B6F304B0-8561-4383-A1D4-F8A4F40A4B78}">
      <dgm:prSet phldrT="[文本]" custT="1"/>
      <dgm:spPr>
        <a:solidFill>
          <a:schemeClr val="bg2">
            <a:lumMod val="90000"/>
          </a:schemeClr>
        </a:solidFill>
        <a:ln>
          <a:noFill/>
        </a:ln>
      </dgm:spPr>
      <dgm:t>
        <a:bodyPr/>
        <a:lstStyle/>
        <a:p>
          <a:pPr marL="360000" lvl="0" indent="0" algn="l" defTabSz="889000">
            <a:lnSpc>
              <a:spcPct val="90000"/>
            </a:lnSpc>
            <a:spcBef>
              <a:spcPct val="0"/>
            </a:spcBef>
            <a:spcAft>
              <a:spcPct val="35000"/>
            </a:spcAft>
            <a:buNone/>
          </a:pPr>
          <a:r>
            <a:rPr lang="en-US" altLang="en-US" sz="2000" kern="1200" dirty="0">
              <a:solidFill>
                <a:prstClr val="black"/>
              </a:solidFill>
              <a:latin typeface="MV Boli" panose="02000500030200090000" pitchFamily="2" charset="0"/>
              <a:ea typeface="等线" panose="02010600030101010101" pitchFamily="2" charset="-122"/>
              <a:cs typeface="MV Boli" panose="02000500030200090000" pitchFamily="2" charset="0"/>
            </a:rPr>
            <a:t>Inspiration</a:t>
          </a:r>
          <a:endParaRPr lang="zh-CN" altLang="en-US" sz="20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gm:t>
    </dgm:pt>
    <dgm:pt modelId="{789687AE-160B-4231-BFEE-46D1D88CFB00}" type="parTrans" cxnId="{D4D3E09C-9908-4FDE-947B-A79609780992}">
      <dgm:prSet/>
      <dgm:spPr/>
      <dgm:t>
        <a:bodyPr/>
        <a:lstStyle/>
        <a:p>
          <a:endParaRPr lang="zh-CN" altLang="en-US"/>
        </a:p>
      </dgm:t>
    </dgm:pt>
    <dgm:pt modelId="{AC8564D0-AA45-4417-8FB1-67EAC6227863}" type="sibTrans" cxnId="{D4D3E09C-9908-4FDE-947B-A79609780992}">
      <dgm:prSet/>
      <dgm:spPr/>
      <dgm:t>
        <a:bodyPr/>
        <a:lstStyle/>
        <a:p>
          <a:endParaRPr lang="zh-CN" altLang="en-US"/>
        </a:p>
      </dgm:t>
    </dgm:pt>
    <dgm:pt modelId="{A30C7FD4-D58B-45AC-9FCE-1614B92FA161}">
      <dgm:prSet phldrT="[文本]" custT="1"/>
      <dgm:spPr>
        <a:solidFill>
          <a:srgbClr val="CCCCFF"/>
        </a:solidFill>
      </dgm:spPr>
      <dgm:t>
        <a:bodyPr/>
        <a:lstStyle/>
        <a:p>
          <a:pPr marL="360000" lvl="0" indent="0" algn="l" defTabSz="889000">
            <a:lnSpc>
              <a:spcPct val="90000"/>
            </a:lnSpc>
            <a:spcBef>
              <a:spcPct val="0"/>
            </a:spcBef>
            <a:spcAft>
              <a:spcPct val="35000"/>
            </a:spcAft>
            <a:buNone/>
          </a:pPr>
          <a:r>
            <a:rPr lang="en-US" altLang="zh-CN" sz="2000" kern="1200" dirty="0">
              <a:solidFill>
                <a:prstClr val="black"/>
              </a:solidFill>
              <a:latin typeface="MV Boli" panose="02000500030200090000" pitchFamily="2" charset="0"/>
              <a:ea typeface="等线" panose="02010600030101010101" pitchFamily="2" charset="-122"/>
              <a:cs typeface="MV Boli" panose="02000500030200090000" pitchFamily="2" charset="0"/>
            </a:rPr>
            <a:t>Scheme</a:t>
          </a:r>
          <a:endParaRPr lang="zh-CN" altLang="en-US" sz="20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gm:t>
    </dgm:pt>
    <dgm:pt modelId="{076EC8ED-309E-428C-B33A-AB18FCD4ED96}" type="parTrans" cxnId="{11475337-00D8-4329-8AE8-113E730333C0}">
      <dgm:prSet/>
      <dgm:spPr/>
      <dgm:t>
        <a:bodyPr/>
        <a:lstStyle/>
        <a:p>
          <a:endParaRPr lang="zh-CN" altLang="en-US"/>
        </a:p>
      </dgm:t>
    </dgm:pt>
    <dgm:pt modelId="{387E0A5E-08BD-4FC2-B8F6-715524049022}" type="sibTrans" cxnId="{11475337-00D8-4329-8AE8-113E730333C0}">
      <dgm:prSet/>
      <dgm:spPr/>
      <dgm:t>
        <a:bodyPr/>
        <a:lstStyle/>
        <a:p>
          <a:endParaRPr lang="zh-CN" altLang="en-US"/>
        </a:p>
      </dgm:t>
    </dgm:pt>
    <dgm:pt modelId="{F0F6F8D6-F299-47BA-9053-FC3AB92AD0B7}">
      <dgm:prSet custT="1"/>
      <dgm:spPr>
        <a:solidFill>
          <a:schemeClr val="bg2">
            <a:lumMod val="90000"/>
          </a:schemeClr>
        </a:solidFill>
      </dgm:spPr>
      <dgm:t>
        <a:bodyPr/>
        <a:lstStyle/>
        <a:p>
          <a:pPr marL="360000" lvl="0" indent="0" algn="l" defTabSz="889000">
            <a:lnSpc>
              <a:spcPct val="90000"/>
            </a:lnSpc>
            <a:spcBef>
              <a:spcPct val="0"/>
            </a:spcBef>
            <a:spcAft>
              <a:spcPct val="35000"/>
            </a:spcAft>
            <a:buNone/>
          </a:pPr>
          <a:r>
            <a:rPr lang="en-US" altLang="zh-CN" sz="2000" kern="1200" dirty="0">
              <a:solidFill>
                <a:prstClr val="black"/>
              </a:solidFill>
              <a:latin typeface="MV Boli" panose="02000500030200090000" pitchFamily="2" charset="0"/>
              <a:ea typeface="等线" panose="02010600030101010101" pitchFamily="2" charset="-122"/>
              <a:cs typeface="MV Boli" panose="02000500030200090000" pitchFamily="2" charset="0"/>
            </a:rPr>
            <a:t>Future</a:t>
          </a:r>
          <a:endParaRPr lang="zh-CN" altLang="en-US" sz="20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gm:t>
    </dgm:pt>
    <dgm:pt modelId="{FB648D0C-2824-4FB9-92ED-285E3CC773CF}" type="parTrans" cxnId="{18EEDF96-A9B8-4CFA-B3E9-D0D81C983019}">
      <dgm:prSet/>
      <dgm:spPr/>
      <dgm:t>
        <a:bodyPr/>
        <a:lstStyle/>
        <a:p>
          <a:endParaRPr lang="zh-CN" altLang="en-US"/>
        </a:p>
      </dgm:t>
    </dgm:pt>
    <dgm:pt modelId="{AFACC5CC-5C64-42DD-9812-938CD8A8427D}" type="sibTrans" cxnId="{18EEDF96-A9B8-4CFA-B3E9-D0D81C983019}">
      <dgm:prSet/>
      <dgm:spPr/>
      <dgm:t>
        <a:bodyPr/>
        <a:lstStyle/>
        <a:p>
          <a:endParaRPr lang="zh-CN" altLang="en-US"/>
        </a:p>
      </dgm:t>
    </dgm:pt>
    <dgm:pt modelId="{7F26AE17-267E-4FAE-AF1B-D97FFEB20808}" type="pres">
      <dgm:prSet presAssocID="{CCA3FCA0-103C-43CD-9FDB-9B13FE83AF7A}" presName="linearFlow" presStyleCnt="0">
        <dgm:presLayoutVars>
          <dgm:dir/>
          <dgm:resizeHandles val="exact"/>
        </dgm:presLayoutVars>
      </dgm:prSet>
      <dgm:spPr/>
    </dgm:pt>
    <dgm:pt modelId="{44A89290-E087-475C-BCCA-CF1A6DBEBACF}" type="pres">
      <dgm:prSet presAssocID="{D687274B-D91F-423E-94F3-42249D61FAB7}" presName="composite" presStyleCnt="0"/>
      <dgm:spPr/>
    </dgm:pt>
    <dgm:pt modelId="{524C91B3-29B9-4799-A22D-29FA2E104C2E}" type="pres">
      <dgm:prSet presAssocID="{D687274B-D91F-423E-94F3-42249D61FAB7}" presName="imgShp" presStyleLbl="fgImgPlace1" presStyleIdx="0" presStyleCnt="6"/>
      <dgm:spPr>
        <a:blipFill rotWithShape="1">
          <a:blip xmlns:r="http://schemas.openxmlformats.org/officeDocument/2006/relationships" r:embed="rId1"/>
          <a:srcRect/>
          <a:stretch>
            <a:fillRect/>
          </a:stretch>
        </a:blipFill>
      </dgm:spPr>
    </dgm:pt>
    <dgm:pt modelId="{FF538F0C-F845-4AA2-B581-FB175AC2CA71}" type="pres">
      <dgm:prSet presAssocID="{D687274B-D91F-423E-94F3-42249D61FAB7}" presName="txShp" presStyleLbl="node1" presStyleIdx="0" presStyleCnt="6">
        <dgm:presLayoutVars>
          <dgm:bulletEnabled val="1"/>
        </dgm:presLayoutVars>
      </dgm:prSet>
      <dgm:spPr/>
    </dgm:pt>
    <dgm:pt modelId="{B01A9FF8-074F-4FF7-BA65-A091F06D6A50}" type="pres">
      <dgm:prSet presAssocID="{3AB3A94B-CAA3-4E4C-B3BE-97E8631F2981}" presName="spacing" presStyleCnt="0"/>
      <dgm:spPr/>
    </dgm:pt>
    <dgm:pt modelId="{C0A2E263-E679-4425-9978-A05521FFD34A}" type="pres">
      <dgm:prSet presAssocID="{B6F304B0-8561-4383-A1D4-F8A4F40A4B78}" presName="composite" presStyleCnt="0"/>
      <dgm:spPr/>
    </dgm:pt>
    <dgm:pt modelId="{2CC37165-C6AC-4540-8C19-66FC0D684AEE}" type="pres">
      <dgm:prSet presAssocID="{B6F304B0-8561-4383-A1D4-F8A4F40A4B78}" presName="imgShp" presStyleLbl="fgImgPlace1" presStyleIdx="1" presStyleCnt="6"/>
      <dgm:spPr>
        <a:blipFill rotWithShape="1">
          <a:blip xmlns:r="http://schemas.openxmlformats.org/officeDocument/2006/relationships" r:embed="rId2"/>
          <a:srcRect/>
          <a:stretch>
            <a:fillRect/>
          </a:stretch>
        </a:blipFill>
      </dgm:spPr>
    </dgm:pt>
    <dgm:pt modelId="{FE80E9C4-5F5B-41CB-995A-ADC25FB01044}" type="pres">
      <dgm:prSet presAssocID="{B6F304B0-8561-4383-A1D4-F8A4F40A4B78}" presName="txShp" presStyleLbl="node1" presStyleIdx="1" presStyleCnt="6">
        <dgm:presLayoutVars>
          <dgm:bulletEnabled val="1"/>
        </dgm:presLayoutVars>
      </dgm:prSet>
      <dgm:spPr/>
    </dgm:pt>
    <dgm:pt modelId="{DD8ADC6C-559A-49A1-8E33-824F399A726B}" type="pres">
      <dgm:prSet presAssocID="{AC8564D0-AA45-4417-8FB1-67EAC6227863}" presName="spacing" presStyleCnt="0"/>
      <dgm:spPr/>
    </dgm:pt>
    <dgm:pt modelId="{D8707622-C56E-4384-86A6-54E71B8F88EC}" type="pres">
      <dgm:prSet presAssocID="{A30C7FD4-D58B-45AC-9FCE-1614B92FA161}" presName="composite" presStyleCnt="0"/>
      <dgm:spPr/>
    </dgm:pt>
    <dgm:pt modelId="{759882E3-823F-4D35-A5B5-3782B84E93CD}" type="pres">
      <dgm:prSet presAssocID="{A30C7FD4-D58B-45AC-9FCE-1614B92FA161}" presName="imgShp" presStyleLbl="fgImgPlace1" presStyleIdx="2" presStyleCnt="6"/>
      <dgm:spPr>
        <a:blipFill rotWithShape="1">
          <a:blip xmlns:r="http://schemas.openxmlformats.org/officeDocument/2006/relationships" r:embed="rId3"/>
          <a:srcRect/>
          <a:stretch>
            <a:fillRect/>
          </a:stretch>
        </a:blipFill>
      </dgm:spPr>
    </dgm:pt>
    <dgm:pt modelId="{CE6AAF0E-B9FB-4B00-9371-6B94E2FF35B0}" type="pres">
      <dgm:prSet presAssocID="{A30C7FD4-D58B-45AC-9FCE-1614B92FA161}" presName="txShp" presStyleLbl="node1" presStyleIdx="2" presStyleCnt="6">
        <dgm:presLayoutVars>
          <dgm:bulletEnabled val="1"/>
        </dgm:presLayoutVars>
      </dgm:prSet>
      <dgm:spPr/>
    </dgm:pt>
    <dgm:pt modelId="{948A8597-FC0C-4919-8FA4-420391994D80}" type="pres">
      <dgm:prSet presAssocID="{387E0A5E-08BD-4FC2-B8F6-715524049022}" presName="spacing" presStyleCnt="0"/>
      <dgm:spPr/>
    </dgm:pt>
    <dgm:pt modelId="{2D83D988-B210-415C-8137-AD0073A84BAF}" type="pres">
      <dgm:prSet presAssocID="{660C2BF7-F572-49A1-924C-6B262021BB61}" presName="composite" presStyleCnt="0"/>
      <dgm:spPr/>
    </dgm:pt>
    <dgm:pt modelId="{88DD110A-F255-453A-A083-73F88AC724B6}" type="pres">
      <dgm:prSet presAssocID="{660C2BF7-F572-49A1-924C-6B262021BB61}" presName="imgShp" presStyleLbl="fgImgPlace1" presStyleIdx="3" presStyleCnt="6"/>
      <dgm:spPr>
        <a:blipFill rotWithShape="1">
          <a:blip xmlns:r="http://schemas.openxmlformats.org/officeDocument/2006/relationships" r:embed="rId4"/>
          <a:srcRect/>
          <a:stretch>
            <a:fillRect/>
          </a:stretch>
        </a:blipFill>
      </dgm:spPr>
    </dgm:pt>
    <dgm:pt modelId="{556D3D0C-4B02-436F-A368-2D681C8B0CA9}" type="pres">
      <dgm:prSet presAssocID="{660C2BF7-F572-49A1-924C-6B262021BB61}" presName="txShp" presStyleLbl="node1" presStyleIdx="3" presStyleCnt="6">
        <dgm:presLayoutVars>
          <dgm:bulletEnabled val="1"/>
        </dgm:presLayoutVars>
      </dgm:prSet>
      <dgm:spPr/>
    </dgm:pt>
    <dgm:pt modelId="{1E4F642B-5739-4928-BA52-3841360DB5B1}" type="pres">
      <dgm:prSet presAssocID="{A45A0F8D-29C2-4407-9E7C-0AD17D24BB37}" presName="spacing" presStyleCnt="0"/>
      <dgm:spPr/>
    </dgm:pt>
    <dgm:pt modelId="{C4F10634-D8FD-4354-8833-AC52184F53E6}" type="pres">
      <dgm:prSet presAssocID="{83A24340-6CA2-4BEA-AFD2-12D4B1C40267}" presName="composite" presStyleCnt="0"/>
      <dgm:spPr/>
    </dgm:pt>
    <dgm:pt modelId="{4E18C94B-7D2D-43E5-9D0B-08B548006DBD}" type="pres">
      <dgm:prSet presAssocID="{83A24340-6CA2-4BEA-AFD2-12D4B1C40267}" presName="imgShp" presStyleLbl="fgImgPlace1" presStyleIdx="4" presStyleCnt="6"/>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pt>
    <dgm:pt modelId="{2DFB36D9-4FCF-40F5-B67D-8ABACD9D3640}" type="pres">
      <dgm:prSet presAssocID="{83A24340-6CA2-4BEA-AFD2-12D4B1C40267}" presName="txShp" presStyleLbl="node1" presStyleIdx="4" presStyleCnt="6">
        <dgm:presLayoutVars>
          <dgm:bulletEnabled val="1"/>
        </dgm:presLayoutVars>
      </dgm:prSet>
      <dgm:spPr/>
    </dgm:pt>
    <dgm:pt modelId="{02AD7BEB-C50C-4D4C-AD9D-3EABAA0043E2}" type="pres">
      <dgm:prSet presAssocID="{73A5DDBD-ED48-4A65-8E8B-4427962C7DAC}" presName="spacing" presStyleCnt="0"/>
      <dgm:spPr/>
    </dgm:pt>
    <dgm:pt modelId="{3E5DBBDE-0FA5-47EC-8646-EFF60CFBDF60}" type="pres">
      <dgm:prSet presAssocID="{F0F6F8D6-F299-47BA-9053-FC3AB92AD0B7}" presName="composite" presStyleCnt="0"/>
      <dgm:spPr/>
    </dgm:pt>
    <dgm:pt modelId="{CAB11D4D-6C40-42B3-B405-0A302F1E6358}" type="pres">
      <dgm:prSet presAssocID="{F0F6F8D6-F299-47BA-9053-FC3AB92AD0B7}" presName="imgShp" presStyleLbl="fgImgPlace1" presStyleIdx="5" presStyleCnt="6"/>
      <dgm:spPr>
        <a:blipFill rotWithShape="1">
          <a:blip xmlns:r="http://schemas.openxmlformats.org/officeDocument/2006/relationships" r:embed="rId7"/>
          <a:srcRect/>
          <a:stretch>
            <a:fillRect/>
          </a:stretch>
        </a:blipFill>
      </dgm:spPr>
    </dgm:pt>
    <dgm:pt modelId="{85A7FFCA-6186-4D28-8A4C-079A456915DD}" type="pres">
      <dgm:prSet presAssocID="{F0F6F8D6-F299-47BA-9053-FC3AB92AD0B7}" presName="txShp" presStyleLbl="node1" presStyleIdx="5" presStyleCnt="6">
        <dgm:presLayoutVars>
          <dgm:bulletEnabled val="1"/>
        </dgm:presLayoutVars>
      </dgm:prSet>
      <dgm:spPr/>
    </dgm:pt>
  </dgm:ptLst>
  <dgm:cxnLst>
    <dgm:cxn modelId="{6CD9CE0C-9CF1-49B5-9767-EC422A6CA34F}" srcId="{CCA3FCA0-103C-43CD-9FDB-9B13FE83AF7A}" destId="{660C2BF7-F572-49A1-924C-6B262021BB61}" srcOrd="3" destOrd="0" parTransId="{B74AFE34-B3B4-4472-BB8C-F765240A77CA}" sibTransId="{A45A0F8D-29C2-4407-9E7C-0AD17D24BB37}"/>
    <dgm:cxn modelId="{11475337-00D8-4329-8AE8-113E730333C0}" srcId="{CCA3FCA0-103C-43CD-9FDB-9B13FE83AF7A}" destId="{A30C7FD4-D58B-45AC-9FCE-1614B92FA161}" srcOrd="2" destOrd="0" parTransId="{076EC8ED-309E-428C-B33A-AB18FCD4ED96}" sibTransId="{387E0A5E-08BD-4FC2-B8F6-715524049022}"/>
    <dgm:cxn modelId="{25DB853A-7563-4F0B-9723-4917E437EC57}" type="presOf" srcId="{F0F6F8D6-F299-47BA-9053-FC3AB92AD0B7}" destId="{85A7FFCA-6186-4D28-8A4C-079A456915DD}" srcOrd="0" destOrd="0" presId="urn:microsoft.com/office/officeart/2005/8/layout/vList3"/>
    <dgm:cxn modelId="{84BAEA54-2C3F-43A5-A2FC-A75B465696C8}" type="presOf" srcId="{A30C7FD4-D58B-45AC-9FCE-1614B92FA161}" destId="{CE6AAF0E-B9FB-4B00-9371-6B94E2FF35B0}" srcOrd="0" destOrd="0" presId="urn:microsoft.com/office/officeart/2005/8/layout/vList3"/>
    <dgm:cxn modelId="{67D5F881-C5CE-41AB-A273-09A13F7F424E}" type="presOf" srcId="{83A24340-6CA2-4BEA-AFD2-12D4B1C40267}" destId="{2DFB36D9-4FCF-40F5-B67D-8ABACD9D3640}" srcOrd="0" destOrd="0" presId="urn:microsoft.com/office/officeart/2005/8/layout/vList3"/>
    <dgm:cxn modelId="{1F78D084-23B2-46E4-8B08-DEA8BD915F8B}" type="presOf" srcId="{CCA3FCA0-103C-43CD-9FDB-9B13FE83AF7A}" destId="{7F26AE17-267E-4FAE-AF1B-D97FFEB20808}" srcOrd="0" destOrd="0" presId="urn:microsoft.com/office/officeart/2005/8/layout/vList3"/>
    <dgm:cxn modelId="{18EEDF96-A9B8-4CFA-B3E9-D0D81C983019}" srcId="{CCA3FCA0-103C-43CD-9FDB-9B13FE83AF7A}" destId="{F0F6F8D6-F299-47BA-9053-FC3AB92AD0B7}" srcOrd="5" destOrd="0" parTransId="{FB648D0C-2824-4FB9-92ED-285E3CC773CF}" sibTransId="{AFACC5CC-5C64-42DD-9812-938CD8A8427D}"/>
    <dgm:cxn modelId="{87EEFA98-40B9-4E49-BDA4-45C2D326508D}" type="presOf" srcId="{B6F304B0-8561-4383-A1D4-F8A4F40A4B78}" destId="{FE80E9C4-5F5B-41CB-995A-ADC25FB01044}" srcOrd="0" destOrd="0" presId="urn:microsoft.com/office/officeart/2005/8/layout/vList3"/>
    <dgm:cxn modelId="{D4D3E09C-9908-4FDE-947B-A79609780992}" srcId="{CCA3FCA0-103C-43CD-9FDB-9B13FE83AF7A}" destId="{B6F304B0-8561-4383-A1D4-F8A4F40A4B78}" srcOrd="1" destOrd="0" parTransId="{789687AE-160B-4231-BFEE-46D1D88CFB00}" sibTransId="{AC8564D0-AA45-4417-8FB1-67EAC6227863}"/>
    <dgm:cxn modelId="{42F17FA5-27FC-4B67-ADA4-295A0A7B6D6B}" srcId="{CCA3FCA0-103C-43CD-9FDB-9B13FE83AF7A}" destId="{83A24340-6CA2-4BEA-AFD2-12D4B1C40267}" srcOrd="4" destOrd="0" parTransId="{3B67AEF3-FE0D-4EC0-BBB0-0FE806ABB6AF}" sibTransId="{73A5DDBD-ED48-4A65-8E8B-4427962C7DAC}"/>
    <dgm:cxn modelId="{9910B6E1-88B8-407B-9600-9EBFC948630A}" srcId="{CCA3FCA0-103C-43CD-9FDB-9B13FE83AF7A}" destId="{D687274B-D91F-423E-94F3-42249D61FAB7}" srcOrd="0" destOrd="0" parTransId="{B73263FE-67B8-4128-BB9D-EC7305A723D5}" sibTransId="{3AB3A94B-CAA3-4E4C-B3BE-97E8631F2981}"/>
    <dgm:cxn modelId="{F0AF38E7-A52A-4A1A-99DB-B99469FABA17}" type="presOf" srcId="{660C2BF7-F572-49A1-924C-6B262021BB61}" destId="{556D3D0C-4B02-436F-A368-2D681C8B0CA9}" srcOrd="0" destOrd="0" presId="urn:microsoft.com/office/officeart/2005/8/layout/vList3"/>
    <dgm:cxn modelId="{445F8BED-0D5A-47D5-AB33-743B9CD339E9}" type="presOf" srcId="{D687274B-D91F-423E-94F3-42249D61FAB7}" destId="{FF538F0C-F845-4AA2-B581-FB175AC2CA71}" srcOrd="0" destOrd="0" presId="urn:microsoft.com/office/officeart/2005/8/layout/vList3"/>
    <dgm:cxn modelId="{147F4CBA-1810-43A5-A25A-8048BB53D165}" type="presParOf" srcId="{7F26AE17-267E-4FAE-AF1B-D97FFEB20808}" destId="{44A89290-E087-475C-BCCA-CF1A6DBEBACF}" srcOrd="0" destOrd="0" presId="urn:microsoft.com/office/officeart/2005/8/layout/vList3"/>
    <dgm:cxn modelId="{2A38C818-1D66-4C88-8EE5-E99C1AB042EF}" type="presParOf" srcId="{44A89290-E087-475C-BCCA-CF1A6DBEBACF}" destId="{524C91B3-29B9-4799-A22D-29FA2E104C2E}" srcOrd="0" destOrd="0" presId="urn:microsoft.com/office/officeart/2005/8/layout/vList3"/>
    <dgm:cxn modelId="{7B191BFE-D3A0-48B2-B2FB-ABAA7B04ACEF}" type="presParOf" srcId="{44A89290-E087-475C-BCCA-CF1A6DBEBACF}" destId="{FF538F0C-F845-4AA2-B581-FB175AC2CA71}" srcOrd="1" destOrd="0" presId="urn:microsoft.com/office/officeart/2005/8/layout/vList3"/>
    <dgm:cxn modelId="{6ADF5577-8C40-4786-963C-9236B25AACB6}" type="presParOf" srcId="{7F26AE17-267E-4FAE-AF1B-D97FFEB20808}" destId="{B01A9FF8-074F-4FF7-BA65-A091F06D6A50}" srcOrd="1" destOrd="0" presId="urn:microsoft.com/office/officeart/2005/8/layout/vList3"/>
    <dgm:cxn modelId="{08C9CDD0-D164-4D4A-8FB9-337D11FBC774}" type="presParOf" srcId="{7F26AE17-267E-4FAE-AF1B-D97FFEB20808}" destId="{C0A2E263-E679-4425-9978-A05521FFD34A}" srcOrd="2" destOrd="0" presId="urn:microsoft.com/office/officeart/2005/8/layout/vList3"/>
    <dgm:cxn modelId="{1DF0E53B-0891-44FA-AEB4-315CA351BEB4}" type="presParOf" srcId="{C0A2E263-E679-4425-9978-A05521FFD34A}" destId="{2CC37165-C6AC-4540-8C19-66FC0D684AEE}" srcOrd="0" destOrd="0" presId="urn:microsoft.com/office/officeart/2005/8/layout/vList3"/>
    <dgm:cxn modelId="{9C877121-C599-4667-BA00-C3EABC42A3E7}" type="presParOf" srcId="{C0A2E263-E679-4425-9978-A05521FFD34A}" destId="{FE80E9C4-5F5B-41CB-995A-ADC25FB01044}" srcOrd="1" destOrd="0" presId="urn:microsoft.com/office/officeart/2005/8/layout/vList3"/>
    <dgm:cxn modelId="{F6D6F47B-C411-4141-90BD-2C04656258DF}" type="presParOf" srcId="{7F26AE17-267E-4FAE-AF1B-D97FFEB20808}" destId="{DD8ADC6C-559A-49A1-8E33-824F399A726B}" srcOrd="3" destOrd="0" presId="urn:microsoft.com/office/officeart/2005/8/layout/vList3"/>
    <dgm:cxn modelId="{7612A006-3643-431F-8825-E57D7024B39C}" type="presParOf" srcId="{7F26AE17-267E-4FAE-AF1B-D97FFEB20808}" destId="{D8707622-C56E-4384-86A6-54E71B8F88EC}" srcOrd="4" destOrd="0" presId="urn:microsoft.com/office/officeart/2005/8/layout/vList3"/>
    <dgm:cxn modelId="{C4195BC5-4A26-4A75-A0A0-DAA1161759CB}" type="presParOf" srcId="{D8707622-C56E-4384-86A6-54E71B8F88EC}" destId="{759882E3-823F-4D35-A5B5-3782B84E93CD}" srcOrd="0" destOrd="0" presId="urn:microsoft.com/office/officeart/2005/8/layout/vList3"/>
    <dgm:cxn modelId="{8CADE0C2-032E-4A6B-B188-653FE2FECC57}" type="presParOf" srcId="{D8707622-C56E-4384-86A6-54E71B8F88EC}" destId="{CE6AAF0E-B9FB-4B00-9371-6B94E2FF35B0}" srcOrd="1" destOrd="0" presId="urn:microsoft.com/office/officeart/2005/8/layout/vList3"/>
    <dgm:cxn modelId="{98E522C4-B6AB-404F-AD55-BBF728AC09D5}" type="presParOf" srcId="{7F26AE17-267E-4FAE-AF1B-D97FFEB20808}" destId="{948A8597-FC0C-4919-8FA4-420391994D80}" srcOrd="5" destOrd="0" presId="urn:microsoft.com/office/officeart/2005/8/layout/vList3"/>
    <dgm:cxn modelId="{2ACF6B0A-A04D-45F7-ACA1-A3DF1EE4C46F}" type="presParOf" srcId="{7F26AE17-267E-4FAE-AF1B-D97FFEB20808}" destId="{2D83D988-B210-415C-8137-AD0073A84BAF}" srcOrd="6" destOrd="0" presId="urn:microsoft.com/office/officeart/2005/8/layout/vList3"/>
    <dgm:cxn modelId="{77B9FE48-EB26-4162-B5D5-FDE6CE0AC462}" type="presParOf" srcId="{2D83D988-B210-415C-8137-AD0073A84BAF}" destId="{88DD110A-F255-453A-A083-73F88AC724B6}" srcOrd="0" destOrd="0" presId="urn:microsoft.com/office/officeart/2005/8/layout/vList3"/>
    <dgm:cxn modelId="{2BC25765-C3B9-45A7-BDD0-929DEA9E4506}" type="presParOf" srcId="{2D83D988-B210-415C-8137-AD0073A84BAF}" destId="{556D3D0C-4B02-436F-A368-2D681C8B0CA9}" srcOrd="1" destOrd="0" presId="urn:microsoft.com/office/officeart/2005/8/layout/vList3"/>
    <dgm:cxn modelId="{E5B59641-AF92-4479-9798-96EC2345CEB5}" type="presParOf" srcId="{7F26AE17-267E-4FAE-AF1B-D97FFEB20808}" destId="{1E4F642B-5739-4928-BA52-3841360DB5B1}" srcOrd="7" destOrd="0" presId="urn:microsoft.com/office/officeart/2005/8/layout/vList3"/>
    <dgm:cxn modelId="{1E13A38E-CC10-491D-A934-46E98D0C0E8B}" type="presParOf" srcId="{7F26AE17-267E-4FAE-AF1B-D97FFEB20808}" destId="{C4F10634-D8FD-4354-8833-AC52184F53E6}" srcOrd="8" destOrd="0" presId="urn:microsoft.com/office/officeart/2005/8/layout/vList3"/>
    <dgm:cxn modelId="{626070B4-7E1D-4A6A-9A38-DC83CCBEF20D}" type="presParOf" srcId="{C4F10634-D8FD-4354-8833-AC52184F53E6}" destId="{4E18C94B-7D2D-43E5-9D0B-08B548006DBD}" srcOrd="0" destOrd="0" presId="urn:microsoft.com/office/officeart/2005/8/layout/vList3"/>
    <dgm:cxn modelId="{C286998A-82BA-4E39-A40B-315404F35077}" type="presParOf" srcId="{C4F10634-D8FD-4354-8833-AC52184F53E6}" destId="{2DFB36D9-4FCF-40F5-B67D-8ABACD9D3640}" srcOrd="1" destOrd="0" presId="urn:microsoft.com/office/officeart/2005/8/layout/vList3"/>
    <dgm:cxn modelId="{B7E19D46-7237-479D-8C2E-3F7245406CB3}" type="presParOf" srcId="{7F26AE17-267E-4FAE-AF1B-D97FFEB20808}" destId="{02AD7BEB-C50C-4D4C-AD9D-3EABAA0043E2}" srcOrd="9" destOrd="0" presId="urn:microsoft.com/office/officeart/2005/8/layout/vList3"/>
    <dgm:cxn modelId="{3C1E4879-12FA-4600-BB6E-BFAFB4175868}" type="presParOf" srcId="{7F26AE17-267E-4FAE-AF1B-D97FFEB20808}" destId="{3E5DBBDE-0FA5-47EC-8646-EFF60CFBDF60}" srcOrd="10" destOrd="0" presId="urn:microsoft.com/office/officeart/2005/8/layout/vList3"/>
    <dgm:cxn modelId="{6E14001B-932A-4D27-B89D-50E32AAF5538}" type="presParOf" srcId="{3E5DBBDE-0FA5-47EC-8646-EFF60CFBDF60}" destId="{CAB11D4D-6C40-42B3-B405-0A302F1E6358}" srcOrd="0" destOrd="0" presId="urn:microsoft.com/office/officeart/2005/8/layout/vList3"/>
    <dgm:cxn modelId="{C915DAAB-A904-4BC4-A04B-71A3B1330DFA}" type="presParOf" srcId="{3E5DBBDE-0FA5-47EC-8646-EFF60CFBDF60}" destId="{85A7FFCA-6186-4D28-8A4C-079A456915D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E3A474-226C-4260-AE38-66D52B1B5229}" type="doc">
      <dgm:prSet loTypeId="urn:microsoft.com/office/officeart/2008/layout/AlternatingHexagons" loCatId="list" qsTypeId="urn:microsoft.com/office/officeart/2005/8/quickstyle/simple1" qsCatId="simple" csTypeId="urn:microsoft.com/office/officeart/2005/8/colors/colorful1" csCatId="colorful" phldr="1"/>
      <dgm:spPr/>
      <dgm:t>
        <a:bodyPr/>
        <a:lstStyle/>
        <a:p>
          <a:endParaRPr lang="zh-CN" altLang="en-US"/>
        </a:p>
      </dgm:t>
    </dgm:pt>
    <dgm:pt modelId="{2BB1A463-BCAB-4108-AFED-78D135B4A849}">
      <dgm:prSet phldrT="[文本]" custT="1"/>
      <dgm:spPr>
        <a:solidFill>
          <a:schemeClr val="bg2">
            <a:lumMod val="90000"/>
          </a:schemeClr>
        </a:solidFill>
        <a:ln>
          <a:noFill/>
        </a:ln>
      </dgm:spPr>
      <dgm: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MV Boli" panose="02000500030200090000" pitchFamily="2" charset="0"/>
              <a:ea typeface="等线" panose="02010600030101010101" pitchFamily="2" charset="-122"/>
              <a:cs typeface="MV Boli" panose="02000500030200090000" pitchFamily="2" charset="0"/>
            </a:rPr>
            <a:t>Mask</a:t>
          </a:r>
          <a:endParaRPr lang="zh-CN" altLang="en-US" sz="1200" kern="1200" dirty="0">
            <a:solidFill>
              <a:schemeClr val="tx1"/>
            </a:solidFill>
            <a:latin typeface="MV Boli" panose="02000500030200090000" pitchFamily="2" charset="0"/>
            <a:ea typeface="等线" panose="02010600030101010101" pitchFamily="2" charset="-122"/>
            <a:cs typeface="MV Boli" panose="02000500030200090000" pitchFamily="2" charset="0"/>
          </a:endParaRPr>
        </a:p>
      </dgm:t>
    </dgm:pt>
    <dgm:pt modelId="{9E8786C4-0C90-4F74-B051-0E1918655570}" type="parTrans" cxnId="{9DAB8392-DBEA-48A4-8BBE-84C41BB46CA1}">
      <dgm:prSet/>
      <dgm:spPr/>
      <dgm:t>
        <a:bodyPr/>
        <a:lstStyle/>
        <a:p>
          <a:endParaRPr lang="zh-CN" altLang="en-US"/>
        </a:p>
      </dgm:t>
    </dgm:pt>
    <dgm:pt modelId="{05CB009E-D2C6-4A76-A743-B20F3045CC27}" type="sibTrans" cxnId="{9DAB8392-DBEA-48A4-8BBE-84C41BB46CA1}">
      <dgm:prSet custT="1"/>
      <dgm:spPr>
        <a:solidFill>
          <a:srgbClr val="CCCCFF"/>
        </a:solidFill>
        <a:ln>
          <a:noFill/>
        </a:ln>
      </dgm:spPr>
      <dgm: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MV Boli" panose="02000500030200090000" pitchFamily="2" charset="0"/>
              <a:ea typeface="等线" panose="02010600030101010101" pitchFamily="2" charset="-122"/>
              <a:cs typeface="MV Boli" panose="02000500030200090000" pitchFamily="2" charset="0"/>
            </a:rPr>
            <a:t>Input </a:t>
          </a:r>
          <a:r>
            <a:rPr lang="en-US" altLang="zh-CN" sz="1200" kern="1200" dirty="0" err="1">
              <a:solidFill>
                <a:prstClr val="black"/>
              </a:solidFill>
              <a:latin typeface="MV Boli" panose="02000500030200090000" pitchFamily="2" charset="0"/>
              <a:ea typeface="等线" panose="02010600030101010101" pitchFamily="2" charset="-122"/>
              <a:cs typeface="MV Boli" panose="02000500030200090000" pitchFamily="2" charset="0"/>
            </a:rPr>
            <a:t>mixup</a:t>
          </a:r>
          <a:endParaRPr lang="zh-CN" altLang="en-US" sz="12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gm:t>
    </dgm:pt>
    <dgm:pt modelId="{5C58F720-A670-4875-959D-028AB02511E2}">
      <dgm:prSet phldrT="[文本]" custT="1"/>
      <dgm:spPr>
        <a:solidFill>
          <a:schemeClr val="accent4">
            <a:lumMod val="60000"/>
            <a:lumOff val="40000"/>
          </a:schemeClr>
        </a:solidFill>
      </dgm:spPr>
      <dgm:t>
        <a:bodyPr/>
        <a:lstStyle/>
        <a:p>
          <a:pPr marL="0" lvl="0" indent="0" algn="ctr" defTabSz="622300">
            <a:lnSpc>
              <a:spcPct val="90000"/>
            </a:lnSpc>
            <a:spcBef>
              <a:spcPct val="0"/>
            </a:spcBef>
            <a:spcAft>
              <a:spcPct val="35000"/>
            </a:spcAft>
            <a:buNone/>
          </a:pPr>
          <a:r>
            <a:rPr lang="en-US" altLang="zh-CN" sz="1200" kern="1200" dirty="0">
              <a:solidFill>
                <a:schemeClr val="tx1"/>
              </a:solidFill>
              <a:latin typeface="MV Boli" panose="02000500030200090000" pitchFamily="2" charset="0"/>
              <a:ea typeface="等线" panose="02010600030101010101" pitchFamily="2" charset="-122"/>
              <a:cs typeface="MV Boli" panose="02000500030200090000" pitchFamily="2" charset="0"/>
            </a:rPr>
            <a:t>Puzzle </a:t>
          </a:r>
          <a:r>
            <a:rPr lang="en-US" altLang="zh-CN" sz="1200" kern="1200" dirty="0" err="1">
              <a:solidFill>
                <a:schemeClr val="tx1"/>
              </a:solidFill>
              <a:latin typeface="MV Boli" panose="02000500030200090000" pitchFamily="2" charset="0"/>
              <a:ea typeface="等线" panose="02010600030101010101" pitchFamily="2" charset="-122"/>
              <a:cs typeface="MV Boli" panose="02000500030200090000" pitchFamily="2" charset="0"/>
            </a:rPr>
            <a:t>Mixup</a:t>
          </a:r>
          <a:endParaRPr lang="zh-CN" altLang="en-US" sz="1200" kern="1200" dirty="0">
            <a:solidFill>
              <a:schemeClr val="tx1"/>
            </a:solidFill>
            <a:latin typeface="MV Boli" panose="02000500030200090000" pitchFamily="2" charset="0"/>
            <a:ea typeface="等线" panose="02010600030101010101" pitchFamily="2" charset="-122"/>
            <a:cs typeface="MV Boli" panose="02000500030200090000" pitchFamily="2" charset="0"/>
          </a:endParaRPr>
        </a:p>
      </dgm:t>
    </dgm:pt>
    <dgm:pt modelId="{42BE3F39-459C-431B-B028-01727479BA19}" type="parTrans" cxnId="{4EAA4072-1364-44C2-8ED6-38100C9FAF25}">
      <dgm:prSet/>
      <dgm:spPr/>
      <dgm:t>
        <a:bodyPr/>
        <a:lstStyle/>
        <a:p>
          <a:endParaRPr lang="zh-CN" altLang="en-US"/>
        </a:p>
      </dgm:t>
    </dgm:pt>
    <dgm:pt modelId="{C5B8601C-9B7F-4135-A52B-D4B70AB38659}" type="sibTrans" cxnId="{4EAA4072-1364-44C2-8ED6-38100C9FAF25}">
      <dgm:prSet custT="1"/>
      <dgm:spPr>
        <a:solidFill>
          <a:schemeClr val="bg2">
            <a:lumMod val="90000"/>
          </a:schemeClr>
        </a:solidFill>
      </dgm:spPr>
      <dgm: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MV Boli" panose="02000500030200090000" pitchFamily="2" charset="0"/>
              <a:ea typeface="等线" panose="02010600030101010101" pitchFamily="2" charset="-122"/>
              <a:cs typeface="MV Boli" panose="02000500030200090000" pitchFamily="2" charset="0"/>
            </a:rPr>
            <a:t>Transport</a:t>
          </a:r>
          <a:endParaRPr lang="zh-CN" altLang="en-US" sz="12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gm:t>
    </dgm:pt>
    <dgm:pt modelId="{D6722628-A813-4F71-B6B6-436E9EF928E5}">
      <dgm:prSet phldrT="[文本]" custT="1"/>
      <dgm:spPr>
        <a:solidFill>
          <a:schemeClr val="bg2">
            <a:lumMod val="90000"/>
          </a:schemeClr>
        </a:solidFill>
      </dgm:spPr>
      <dgm: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MV Boli" panose="02000500030200090000" pitchFamily="2" charset="0"/>
              <a:ea typeface="等线" panose="02010600030101010101" pitchFamily="2" charset="-122"/>
              <a:cs typeface="MV Boli" panose="02000500030200090000" pitchFamily="2" charset="0"/>
            </a:rPr>
            <a:t>Saliency </a:t>
          </a:r>
          <a:endParaRPr lang="zh-CN" altLang="en-US" sz="12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gm:t>
    </dgm:pt>
    <dgm:pt modelId="{71B51EA0-BEBB-4617-81F6-34CF1E766756}" type="parTrans" cxnId="{51781AA4-D32A-495D-9E03-627B6F959A81}">
      <dgm:prSet/>
      <dgm:spPr/>
      <dgm:t>
        <a:bodyPr/>
        <a:lstStyle/>
        <a:p>
          <a:endParaRPr lang="zh-CN" altLang="en-US"/>
        </a:p>
      </dgm:t>
    </dgm:pt>
    <dgm:pt modelId="{09A84AF1-42C8-459C-881D-B82B72D550E9}" type="sibTrans" cxnId="{51781AA4-D32A-495D-9E03-627B6F959A81}">
      <dgm:prSet custT="1"/>
      <dgm:spPr>
        <a:solidFill>
          <a:srgbClr val="CCCCFF"/>
        </a:solidFill>
      </dgm:spPr>
      <dgm: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MV Boli" panose="02000500030200090000" pitchFamily="2" charset="0"/>
              <a:ea typeface="等线" panose="02010600030101010101" pitchFamily="2" charset="-122"/>
              <a:cs typeface="MV Boli" panose="02000500030200090000" pitchFamily="2" charset="0"/>
            </a:rPr>
            <a:t>Manifold </a:t>
          </a:r>
          <a:r>
            <a:rPr lang="en-US" altLang="zh-CN" sz="1200" kern="1200" dirty="0" err="1">
              <a:solidFill>
                <a:prstClr val="black"/>
              </a:solidFill>
              <a:latin typeface="MV Boli" panose="02000500030200090000" pitchFamily="2" charset="0"/>
              <a:ea typeface="等线" panose="02010600030101010101" pitchFamily="2" charset="-122"/>
              <a:cs typeface="MV Boli" panose="02000500030200090000" pitchFamily="2" charset="0"/>
            </a:rPr>
            <a:t>mixup</a:t>
          </a:r>
          <a:endParaRPr lang="zh-CN" altLang="en-US" sz="12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gm:t>
    </dgm:pt>
    <dgm:pt modelId="{E53B1F84-D050-49BB-8A82-F1627999751F}" type="pres">
      <dgm:prSet presAssocID="{1FE3A474-226C-4260-AE38-66D52B1B5229}" presName="Name0" presStyleCnt="0">
        <dgm:presLayoutVars>
          <dgm:chMax/>
          <dgm:chPref/>
          <dgm:dir/>
          <dgm:animLvl val="lvl"/>
        </dgm:presLayoutVars>
      </dgm:prSet>
      <dgm:spPr/>
    </dgm:pt>
    <dgm:pt modelId="{F2FC967B-E364-4BCA-9747-A7CD34BF1283}" type="pres">
      <dgm:prSet presAssocID="{2BB1A463-BCAB-4108-AFED-78D135B4A849}" presName="composite" presStyleCnt="0"/>
      <dgm:spPr/>
    </dgm:pt>
    <dgm:pt modelId="{A0CCF8B5-8490-456C-B168-8C919E7B9118}" type="pres">
      <dgm:prSet presAssocID="{2BB1A463-BCAB-4108-AFED-78D135B4A849}" presName="Parent1" presStyleLbl="node1" presStyleIdx="0" presStyleCnt="6">
        <dgm:presLayoutVars>
          <dgm:chMax val="1"/>
          <dgm:chPref val="1"/>
          <dgm:bulletEnabled val="1"/>
        </dgm:presLayoutVars>
      </dgm:prSet>
      <dgm:spPr/>
    </dgm:pt>
    <dgm:pt modelId="{4D324757-9AD7-4893-BE7F-AFA867FB64BE}" type="pres">
      <dgm:prSet presAssocID="{2BB1A463-BCAB-4108-AFED-78D135B4A849}" presName="Childtext1" presStyleLbl="revTx" presStyleIdx="0" presStyleCnt="3">
        <dgm:presLayoutVars>
          <dgm:chMax val="0"/>
          <dgm:chPref val="0"/>
          <dgm:bulletEnabled val="1"/>
        </dgm:presLayoutVars>
      </dgm:prSet>
      <dgm:spPr/>
    </dgm:pt>
    <dgm:pt modelId="{5486DD8C-40E9-4956-9EE5-4A20346FFAFA}" type="pres">
      <dgm:prSet presAssocID="{2BB1A463-BCAB-4108-AFED-78D135B4A849}" presName="BalanceSpacing" presStyleCnt="0"/>
      <dgm:spPr/>
    </dgm:pt>
    <dgm:pt modelId="{091934DE-A4F4-4678-91BC-70DEDDBE4BC7}" type="pres">
      <dgm:prSet presAssocID="{2BB1A463-BCAB-4108-AFED-78D135B4A849}" presName="BalanceSpacing1" presStyleCnt="0"/>
      <dgm:spPr/>
    </dgm:pt>
    <dgm:pt modelId="{AC226B8C-617F-4DAA-8F7B-2411EC82EE04}" type="pres">
      <dgm:prSet presAssocID="{05CB009E-D2C6-4A76-A743-B20F3045CC27}" presName="Accent1Text" presStyleLbl="node1" presStyleIdx="1" presStyleCnt="6"/>
      <dgm:spPr/>
    </dgm:pt>
    <dgm:pt modelId="{F4F35B80-8119-49F5-9528-C7C8747746BA}" type="pres">
      <dgm:prSet presAssocID="{05CB009E-D2C6-4A76-A743-B20F3045CC27}" presName="spaceBetweenRectangles" presStyleCnt="0"/>
      <dgm:spPr/>
    </dgm:pt>
    <dgm:pt modelId="{26A3F5E8-5661-4D0D-918C-879F267CC561}" type="pres">
      <dgm:prSet presAssocID="{5C58F720-A670-4875-959D-028AB02511E2}" presName="composite" presStyleCnt="0"/>
      <dgm:spPr/>
    </dgm:pt>
    <dgm:pt modelId="{319C4F06-CEA3-4B3F-9D4E-D74BDA1338C0}" type="pres">
      <dgm:prSet presAssocID="{5C58F720-A670-4875-959D-028AB02511E2}" presName="Parent1" presStyleLbl="node1" presStyleIdx="2" presStyleCnt="6">
        <dgm:presLayoutVars>
          <dgm:chMax val="1"/>
          <dgm:chPref val="1"/>
          <dgm:bulletEnabled val="1"/>
        </dgm:presLayoutVars>
      </dgm:prSet>
      <dgm:spPr/>
    </dgm:pt>
    <dgm:pt modelId="{3FABB7C0-D8BB-4F86-BF07-8B791D9F501C}" type="pres">
      <dgm:prSet presAssocID="{5C58F720-A670-4875-959D-028AB02511E2}" presName="Childtext1" presStyleLbl="revTx" presStyleIdx="1" presStyleCnt="3">
        <dgm:presLayoutVars>
          <dgm:chMax val="0"/>
          <dgm:chPref val="0"/>
          <dgm:bulletEnabled val="1"/>
        </dgm:presLayoutVars>
      </dgm:prSet>
      <dgm:spPr/>
    </dgm:pt>
    <dgm:pt modelId="{E325743C-E895-415D-BF6F-1350068E73C7}" type="pres">
      <dgm:prSet presAssocID="{5C58F720-A670-4875-959D-028AB02511E2}" presName="BalanceSpacing" presStyleCnt="0"/>
      <dgm:spPr/>
    </dgm:pt>
    <dgm:pt modelId="{9C2EEC10-1C9B-4ED8-8CF6-1DDA34B007A7}" type="pres">
      <dgm:prSet presAssocID="{5C58F720-A670-4875-959D-028AB02511E2}" presName="BalanceSpacing1" presStyleCnt="0"/>
      <dgm:spPr/>
    </dgm:pt>
    <dgm:pt modelId="{C12C93F3-A142-4C58-B1ED-0198903606AA}" type="pres">
      <dgm:prSet presAssocID="{C5B8601C-9B7F-4135-A52B-D4B70AB38659}" presName="Accent1Text" presStyleLbl="node1" presStyleIdx="3" presStyleCnt="6" custLinFactX="-100000" custLinFactNeighborX="-112781" custLinFactNeighborY="0"/>
      <dgm:spPr/>
    </dgm:pt>
    <dgm:pt modelId="{A24F189C-5A4A-4E4F-9474-FD92EC3E7B4C}" type="pres">
      <dgm:prSet presAssocID="{C5B8601C-9B7F-4135-A52B-D4B70AB38659}" presName="spaceBetweenRectangles" presStyleCnt="0"/>
      <dgm:spPr/>
    </dgm:pt>
    <dgm:pt modelId="{786498ED-EB5A-49A6-871E-5E1C86F035BB}" type="pres">
      <dgm:prSet presAssocID="{D6722628-A813-4F71-B6B6-436E9EF928E5}" presName="composite" presStyleCnt="0"/>
      <dgm:spPr/>
    </dgm:pt>
    <dgm:pt modelId="{2399D570-07ED-44EB-884A-06A1F13836F1}" type="pres">
      <dgm:prSet presAssocID="{D6722628-A813-4F71-B6B6-436E9EF928E5}" presName="Parent1" presStyleLbl="node1" presStyleIdx="4" presStyleCnt="6">
        <dgm:presLayoutVars>
          <dgm:chMax val="1"/>
          <dgm:chPref val="1"/>
          <dgm:bulletEnabled val="1"/>
        </dgm:presLayoutVars>
      </dgm:prSet>
      <dgm:spPr/>
    </dgm:pt>
    <dgm:pt modelId="{3E1933D6-5567-4471-97DA-5538BE6C7C18}" type="pres">
      <dgm:prSet presAssocID="{D6722628-A813-4F71-B6B6-436E9EF928E5}" presName="Childtext1" presStyleLbl="revTx" presStyleIdx="2" presStyleCnt="3">
        <dgm:presLayoutVars>
          <dgm:chMax val="0"/>
          <dgm:chPref val="0"/>
          <dgm:bulletEnabled val="1"/>
        </dgm:presLayoutVars>
      </dgm:prSet>
      <dgm:spPr/>
    </dgm:pt>
    <dgm:pt modelId="{309E9F51-1527-4947-95BB-73D5DDE94843}" type="pres">
      <dgm:prSet presAssocID="{D6722628-A813-4F71-B6B6-436E9EF928E5}" presName="BalanceSpacing" presStyleCnt="0"/>
      <dgm:spPr/>
    </dgm:pt>
    <dgm:pt modelId="{BCFE8E5A-761C-401C-BD3A-8BC5DBBA75E4}" type="pres">
      <dgm:prSet presAssocID="{D6722628-A813-4F71-B6B6-436E9EF928E5}" presName="BalanceSpacing1" presStyleCnt="0"/>
      <dgm:spPr/>
    </dgm:pt>
    <dgm:pt modelId="{109C259F-3E85-4A2C-AC4D-BED40482174D}" type="pres">
      <dgm:prSet presAssocID="{09A84AF1-42C8-459C-881D-B82B72D550E9}" presName="Accent1Text" presStyleLbl="node1" presStyleIdx="5" presStyleCnt="6"/>
      <dgm:spPr/>
    </dgm:pt>
  </dgm:ptLst>
  <dgm:cxnLst>
    <dgm:cxn modelId="{A19E3E35-9783-4915-A0F9-413B5EA1C764}" type="presOf" srcId="{2BB1A463-BCAB-4108-AFED-78D135B4A849}" destId="{A0CCF8B5-8490-456C-B168-8C919E7B9118}" srcOrd="0" destOrd="0" presId="urn:microsoft.com/office/officeart/2008/layout/AlternatingHexagons"/>
    <dgm:cxn modelId="{ED278B36-7E7A-4C0F-99C4-29F018E5C1E2}" type="presOf" srcId="{1FE3A474-226C-4260-AE38-66D52B1B5229}" destId="{E53B1F84-D050-49BB-8A82-F1627999751F}" srcOrd="0" destOrd="0" presId="urn:microsoft.com/office/officeart/2008/layout/AlternatingHexagons"/>
    <dgm:cxn modelId="{7361806E-0872-4EFB-8C70-2D67A435DED3}" type="presOf" srcId="{5C58F720-A670-4875-959D-028AB02511E2}" destId="{319C4F06-CEA3-4B3F-9D4E-D74BDA1338C0}" srcOrd="0" destOrd="0" presId="urn:microsoft.com/office/officeart/2008/layout/AlternatingHexagons"/>
    <dgm:cxn modelId="{4EAA4072-1364-44C2-8ED6-38100C9FAF25}" srcId="{1FE3A474-226C-4260-AE38-66D52B1B5229}" destId="{5C58F720-A670-4875-959D-028AB02511E2}" srcOrd="1" destOrd="0" parTransId="{42BE3F39-459C-431B-B028-01727479BA19}" sibTransId="{C5B8601C-9B7F-4135-A52B-D4B70AB38659}"/>
    <dgm:cxn modelId="{E59D0388-0AC9-4C6B-9794-3866289EAB97}" type="presOf" srcId="{D6722628-A813-4F71-B6B6-436E9EF928E5}" destId="{2399D570-07ED-44EB-884A-06A1F13836F1}" srcOrd="0" destOrd="0" presId="urn:microsoft.com/office/officeart/2008/layout/AlternatingHexagons"/>
    <dgm:cxn modelId="{9DAB8392-DBEA-48A4-8BBE-84C41BB46CA1}" srcId="{1FE3A474-226C-4260-AE38-66D52B1B5229}" destId="{2BB1A463-BCAB-4108-AFED-78D135B4A849}" srcOrd="0" destOrd="0" parTransId="{9E8786C4-0C90-4F74-B051-0E1918655570}" sibTransId="{05CB009E-D2C6-4A76-A743-B20F3045CC27}"/>
    <dgm:cxn modelId="{8B004DA2-DA5A-48E9-AEDA-1D655BD0B87F}" type="presOf" srcId="{05CB009E-D2C6-4A76-A743-B20F3045CC27}" destId="{AC226B8C-617F-4DAA-8F7B-2411EC82EE04}" srcOrd="0" destOrd="0" presId="urn:microsoft.com/office/officeart/2008/layout/AlternatingHexagons"/>
    <dgm:cxn modelId="{51781AA4-D32A-495D-9E03-627B6F959A81}" srcId="{1FE3A474-226C-4260-AE38-66D52B1B5229}" destId="{D6722628-A813-4F71-B6B6-436E9EF928E5}" srcOrd="2" destOrd="0" parTransId="{71B51EA0-BEBB-4617-81F6-34CF1E766756}" sibTransId="{09A84AF1-42C8-459C-881D-B82B72D550E9}"/>
    <dgm:cxn modelId="{1D17DBB0-F78C-4517-A8F0-0E16A5ED881F}" type="presOf" srcId="{09A84AF1-42C8-459C-881D-B82B72D550E9}" destId="{109C259F-3E85-4A2C-AC4D-BED40482174D}" srcOrd="0" destOrd="0" presId="urn:microsoft.com/office/officeart/2008/layout/AlternatingHexagons"/>
    <dgm:cxn modelId="{9FF387BC-6A4D-4608-A129-14803B0CC776}" type="presOf" srcId="{C5B8601C-9B7F-4135-A52B-D4B70AB38659}" destId="{C12C93F3-A142-4C58-B1ED-0198903606AA}" srcOrd="0" destOrd="0" presId="urn:microsoft.com/office/officeart/2008/layout/AlternatingHexagons"/>
    <dgm:cxn modelId="{EF337A43-8B9C-442E-A5D7-C1637EC20503}" type="presParOf" srcId="{E53B1F84-D050-49BB-8A82-F1627999751F}" destId="{F2FC967B-E364-4BCA-9747-A7CD34BF1283}" srcOrd="0" destOrd="0" presId="urn:microsoft.com/office/officeart/2008/layout/AlternatingHexagons"/>
    <dgm:cxn modelId="{BB80BFBA-C3A4-404F-B0F3-23646BE90743}" type="presParOf" srcId="{F2FC967B-E364-4BCA-9747-A7CD34BF1283}" destId="{A0CCF8B5-8490-456C-B168-8C919E7B9118}" srcOrd="0" destOrd="0" presId="urn:microsoft.com/office/officeart/2008/layout/AlternatingHexagons"/>
    <dgm:cxn modelId="{8CF6152B-EE58-48EE-8D04-00E6E2EC87BE}" type="presParOf" srcId="{F2FC967B-E364-4BCA-9747-A7CD34BF1283}" destId="{4D324757-9AD7-4893-BE7F-AFA867FB64BE}" srcOrd="1" destOrd="0" presId="urn:microsoft.com/office/officeart/2008/layout/AlternatingHexagons"/>
    <dgm:cxn modelId="{EB435FB8-E8C9-47C2-8AF0-D87802376688}" type="presParOf" srcId="{F2FC967B-E364-4BCA-9747-A7CD34BF1283}" destId="{5486DD8C-40E9-4956-9EE5-4A20346FFAFA}" srcOrd="2" destOrd="0" presId="urn:microsoft.com/office/officeart/2008/layout/AlternatingHexagons"/>
    <dgm:cxn modelId="{3858C741-3542-4F55-A76B-8045F1BEB28C}" type="presParOf" srcId="{F2FC967B-E364-4BCA-9747-A7CD34BF1283}" destId="{091934DE-A4F4-4678-91BC-70DEDDBE4BC7}" srcOrd="3" destOrd="0" presId="urn:microsoft.com/office/officeart/2008/layout/AlternatingHexagons"/>
    <dgm:cxn modelId="{3AFE61B3-7ED6-4177-9541-6EB229798DAB}" type="presParOf" srcId="{F2FC967B-E364-4BCA-9747-A7CD34BF1283}" destId="{AC226B8C-617F-4DAA-8F7B-2411EC82EE04}" srcOrd="4" destOrd="0" presId="urn:microsoft.com/office/officeart/2008/layout/AlternatingHexagons"/>
    <dgm:cxn modelId="{C4ECF5EC-7C12-4931-9726-89999CA8B080}" type="presParOf" srcId="{E53B1F84-D050-49BB-8A82-F1627999751F}" destId="{F4F35B80-8119-49F5-9528-C7C8747746BA}" srcOrd="1" destOrd="0" presId="urn:microsoft.com/office/officeart/2008/layout/AlternatingHexagons"/>
    <dgm:cxn modelId="{FA08277B-8FF5-4D3F-8000-2270055C5B2C}" type="presParOf" srcId="{E53B1F84-D050-49BB-8A82-F1627999751F}" destId="{26A3F5E8-5661-4D0D-918C-879F267CC561}" srcOrd="2" destOrd="0" presId="urn:microsoft.com/office/officeart/2008/layout/AlternatingHexagons"/>
    <dgm:cxn modelId="{807BB4DD-5DE9-40D4-8EB1-99A0429872DF}" type="presParOf" srcId="{26A3F5E8-5661-4D0D-918C-879F267CC561}" destId="{319C4F06-CEA3-4B3F-9D4E-D74BDA1338C0}" srcOrd="0" destOrd="0" presId="urn:microsoft.com/office/officeart/2008/layout/AlternatingHexagons"/>
    <dgm:cxn modelId="{44279D89-6458-42E7-B3C6-0C0F4C6C1869}" type="presParOf" srcId="{26A3F5E8-5661-4D0D-918C-879F267CC561}" destId="{3FABB7C0-D8BB-4F86-BF07-8B791D9F501C}" srcOrd="1" destOrd="0" presId="urn:microsoft.com/office/officeart/2008/layout/AlternatingHexagons"/>
    <dgm:cxn modelId="{EF17813A-0491-48D8-B1DF-0EE7F1B15D74}" type="presParOf" srcId="{26A3F5E8-5661-4D0D-918C-879F267CC561}" destId="{E325743C-E895-415D-BF6F-1350068E73C7}" srcOrd="2" destOrd="0" presId="urn:microsoft.com/office/officeart/2008/layout/AlternatingHexagons"/>
    <dgm:cxn modelId="{DAE94BFD-9890-491A-B730-1E3F7DA6D6E3}" type="presParOf" srcId="{26A3F5E8-5661-4D0D-918C-879F267CC561}" destId="{9C2EEC10-1C9B-4ED8-8CF6-1DDA34B007A7}" srcOrd="3" destOrd="0" presId="urn:microsoft.com/office/officeart/2008/layout/AlternatingHexagons"/>
    <dgm:cxn modelId="{00840878-8325-4023-9E68-4C07D4B08481}" type="presParOf" srcId="{26A3F5E8-5661-4D0D-918C-879F267CC561}" destId="{C12C93F3-A142-4C58-B1ED-0198903606AA}" srcOrd="4" destOrd="0" presId="urn:microsoft.com/office/officeart/2008/layout/AlternatingHexagons"/>
    <dgm:cxn modelId="{9BA79F9A-8484-4532-A19F-292FBD1578A6}" type="presParOf" srcId="{E53B1F84-D050-49BB-8A82-F1627999751F}" destId="{A24F189C-5A4A-4E4F-9474-FD92EC3E7B4C}" srcOrd="3" destOrd="0" presId="urn:microsoft.com/office/officeart/2008/layout/AlternatingHexagons"/>
    <dgm:cxn modelId="{3B33E250-FD7E-4D03-A505-750FCF5768F8}" type="presParOf" srcId="{E53B1F84-D050-49BB-8A82-F1627999751F}" destId="{786498ED-EB5A-49A6-871E-5E1C86F035BB}" srcOrd="4" destOrd="0" presId="urn:microsoft.com/office/officeart/2008/layout/AlternatingHexagons"/>
    <dgm:cxn modelId="{8B419871-41B6-4A3D-BFBD-651F02BE28D6}" type="presParOf" srcId="{786498ED-EB5A-49A6-871E-5E1C86F035BB}" destId="{2399D570-07ED-44EB-884A-06A1F13836F1}" srcOrd="0" destOrd="0" presId="urn:microsoft.com/office/officeart/2008/layout/AlternatingHexagons"/>
    <dgm:cxn modelId="{9036DF72-833F-42A4-9F54-2C32664A7B12}" type="presParOf" srcId="{786498ED-EB5A-49A6-871E-5E1C86F035BB}" destId="{3E1933D6-5567-4471-97DA-5538BE6C7C18}" srcOrd="1" destOrd="0" presId="urn:microsoft.com/office/officeart/2008/layout/AlternatingHexagons"/>
    <dgm:cxn modelId="{37200AED-69DC-43AD-A817-37D7FA6819C5}" type="presParOf" srcId="{786498ED-EB5A-49A6-871E-5E1C86F035BB}" destId="{309E9F51-1527-4947-95BB-73D5DDE94843}" srcOrd="2" destOrd="0" presId="urn:microsoft.com/office/officeart/2008/layout/AlternatingHexagons"/>
    <dgm:cxn modelId="{BA54BC43-A8A4-40D4-A0A7-755E92B707EF}" type="presParOf" srcId="{786498ED-EB5A-49A6-871E-5E1C86F035BB}" destId="{BCFE8E5A-761C-401C-BD3A-8BC5DBBA75E4}" srcOrd="3" destOrd="0" presId="urn:microsoft.com/office/officeart/2008/layout/AlternatingHexagons"/>
    <dgm:cxn modelId="{A2628983-EA61-431C-A269-E4EA454BDEB3}" type="presParOf" srcId="{786498ED-EB5A-49A6-871E-5E1C86F035BB}" destId="{109C259F-3E85-4A2C-AC4D-BED40482174D}" srcOrd="4" destOrd="0" presId="urn:microsoft.com/office/officeart/2008/layout/AlternatingHexagon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DD08A9-5255-4BAA-AF6F-04425A88A60C}" type="doc">
      <dgm:prSet loTypeId="urn:microsoft.com/office/officeart/2008/layout/AscendingPictureAccentProcess" loCatId="process" qsTypeId="urn:microsoft.com/office/officeart/2005/8/quickstyle/simple1" qsCatId="simple" csTypeId="urn:microsoft.com/office/officeart/2005/8/colors/accent4_3" csCatId="accent4" phldr="1"/>
      <dgm:spPr/>
      <dgm:t>
        <a:bodyPr/>
        <a:lstStyle/>
        <a:p>
          <a:endParaRPr lang="zh-CN" altLang="en-US"/>
        </a:p>
      </dgm:t>
    </dgm:pt>
    <dgm:pt modelId="{5DFEA340-9EA7-44C7-9A30-CC36DD6FBDEA}">
      <dgm:prSet phldrT="[文本]" custT="1"/>
      <dgm:spPr/>
      <dgm:t>
        <a:bodyPr/>
        <a:lstStyle/>
        <a:p>
          <a:r>
            <a:rPr lang="en-US" altLang="en-US" sz="1200" dirty="0">
              <a:solidFill>
                <a:schemeClr val="tx1"/>
              </a:solidFill>
              <a:latin typeface="Arial" panose="020B0604020202020204" pitchFamily="34" charset="0"/>
              <a:cs typeface="Arial" panose="020B0604020202020204" pitchFamily="34" charset="0"/>
            </a:rPr>
            <a:t>Input </a:t>
          </a:r>
          <a:r>
            <a:rPr lang="en-US" altLang="en-US" sz="1200" dirty="0" err="1">
              <a:solidFill>
                <a:schemeClr val="tx1"/>
              </a:solidFill>
              <a:latin typeface="Arial" panose="020B0604020202020204" pitchFamily="34" charset="0"/>
              <a:cs typeface="Arial" panose="020B0604020202020204" pitchFamily="34" charset="0"/>
            </a:rPr>
            <a:t>Mixup</a:t>
          </a:r>
          <a:endParaRPr lang="zh-CN" altLang="en-US" sz="1200" dirty="0">
            <a:solidFill>
              <a:schemeClr val="tx1"/>
            </a:solidFill>
            <a:latin typeface="Arial" panose="020B0604020202020204" pitchFamily="34" charset="0"/>
            <a:cs typeface="Arial" panose="020B0604020202020204" pitchFamily="34" charset="0"/>
          </a:endParaRPr>
        </a:p>
      </dgm:t>
    </dgm:pt>
    <dgm:pt modelId="{47A1011C-3A5B-4384-8F4E-F9D0F9717ECD}" type="parTrans" cxnId="{01B56F7A-232D-4B20-B078-90A5B9D51F82}">
      <dgm:prSet/>
      <dgm:spPr/>
      <dgm:t>
        <a:bodyPr/>
        <a:lstStyle/>
        <a:p>
          <a:endParaRPr lang="zh-CN" altLang="en-US"/>
        </a:p>
      </dgm:t>
    </dgm:pt>
    <dgm:pt modelId="{28C0DB2A-9D0C-4207-AC18-29D1E4292363}" type="sibTrans" cxnId="{01B56F7A-232D-4B20-B078-90A5B9D51F82}">
      <dgm:prSet/>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t>
        <a:bodyPr/>
        <a:lstStyle/>
        <a:p>
          <a:endParaRPr lang="zh-CN" altLang="en-US"/>
        </a:p>
      </dgm:t>
      <dgm:extLst>
        <a:ext uri="{E40237B7-FDA0-4F09-8148-C483321AD2D9}">
          <dgm14:cNvPr xmlns:dgm14="http://schemas.microsoft.com/office/drawing/2010/diagram" id="0" name="" descr="文档"/>
        </a:ext>
      </dgm:extLst>
    </dgm:pt>
    <dgm:pt modelId="{6B7BCE94-27C2-4EC4-8A8B-DF6E329D6757}">
      <dgm:prSet phldrT="[文本]" custT="1"/>
      <dgm:spPr/>
      <dgm:t>
        <a:bodyPr/>
        <a:lstStyle/>
        <a:p>
          <a:r>
            <a:rPr lang="en-US" altLang="en-US" sz="1200" dirty="0">
              <a:solidFill>
                <a:schemeClr val="tx1"/>
              </a:solidFill>
              <a:latin typeface="Arial" panose="020B0604020202020204" pitchFamily="34" charset="0"/>
              <a:cs typeface="Arial" panose="020B0604020202020204" pitchFamily="34" charset="0"/>
            </a:rPr>
            <a:t>Manifold </a:t>
          </a:r>
          <a:r>
            <a:rPr lang="en-US" altLang="en-US" sz="1200" dirty="0" err="1">
              <a:solidFill>
                <a:schemeClr val="tx1"/>
              </a:solidFill>
              <a:latin typeface="Arial" panose="020B0604020202020204" pitchFamily="34" charset="0"/>
              <a:cs typeface="Arial" panose="020B0604020202020204" pitchFamily="34" charset="0"/>
            </a:rPr>
            <a:t>mixup</a:t>
          </a:r>
          <a:endParaRPr lang="zh-CN" altLang="en-US" sz="1200" dirty="0">
            <a:solidFill>
              <a:schemeClr val="tx1"/>
            </a:solidFill>
            <a:latin typeface="Arial" panose="020B0604020202020204" pitchFamily="34" charset="0"/>
            <a:cs typeface="Arial" panose="020B0604020202020204" pitchFamily="34" charset="0"/>
          </a:endParaRPr>
        </a:p>
      </dgm:t>
    </dgm:pt>
    <dgm:pt modelId="{58BD40CE-54E5-43B8-88D3-89BB6389B8D0}" type="parTrans" cxnId="{76A08C22-1B03-4BA2-9E56-C4BD6195183B}">
      <dgm:prSet/>
      <dgm:spPr/>
      <dgm:t>
        <a:bodyPr/>
        <a:lstStyle/>
        <a:p>
          <a:endParaRPr lang="zh-CN" altLang="en-US"/>
        </a:p>
      </dgm:t>
    </dgm:pt>
    <dgm:pt modelId="{5F608A06-9857-4444-91F8-4D52E48D03F0}" type="sibTrans" cxnId="{76A08C22-1B03-4BA2-9E56-C4BD6195183B}">
      <dgm:prSet/>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t>
        <a:bodyPr/>
        <a:lstStyle/>
        <a:p>
          <a:endParaRPr lang="zh-CN" altLang="en-US"/>
        </a:p>
      </dgm:t>
      <dgm:extLst>
        <a:ext uri="{E40237B7-FDA0-4F09-8148-C483321AD2D9}">
          <dgm14:cNvPr xmlns:dgm14="http://schemas.microsoft.com/office/drawing/2010/diagram" id="0" name="" descr="文档"/>
        </a:ext>
      </dgm:extLst>
    </dgm:pt>
    <dgm:pt modelId="{A1936E2E-FCBD-4553-A75E-3F27FC050079}">
      <dgm:prSet custT="1"/>
      <dgm:spPr/>
      <dgm:t>
        <a:bodyPr/>
        <a:lstStyle/>
        <a:p>
          <a:r>
            <a:rPr lang="en-US" altLang="en-US" sz="1200" dirty="0" err="1">
              <a:solidFill>
                <a:schemeClr val="tx1"/>
              </a:solidFill>
              <a:latin typeface="Arial" panose="020B0604020202020204" pitchFamily="34" charset="0"/>
              <a:cs typeface="Arial" panose="020B0604020202020204" pitchFamily="34" charset="0"/>
            </a:rPr>
            <a:t>Cutmix</a:t>
          </a:r>
          <a:endParaRPr lang="zh-CN" altLang="en-US" sz="1200" dirty="0">
            <a:solidFill>
              <a:schemeClr val="tx1"/>
            </a:solidFill>
            <a:latin typeface="Arial" panose="020B0604020202020204" pitchFamily="34" charset="0"/>
            <a:cs typeface="Arial" panose="020B0604020202020204" pitchFamily="34" charset="0"/>
          </a:endParaRPr>
        </a:p>
      </dgm:t>
    </dgm:pt>
    <dgm:pt modelId="{B4EC7EE9-CC0B-4867-8A9B-86673BBB935A}" type="parTrans" cxnId="{F7816227-36AC-4F3D-AD0C-AF323846364B}">
      <dgm:prSet/>
      <dgm:spPr/>
      <dgm:t>
        <a:bodyPr/>
        <a:lstStyle/>
        <a:p>
          <a:endParaRPr lang="zh-CN" altLang="en-US"/>
        </a:p>
      </dgm:t>
    </dgm:pt>
    <dgm:pt modelId="{0EB27BAB-75C2-4F70-A812-B4FAE9545EF6}" type="sibTrans" cxnId="{F7816227-36AC-4F3D-AD0C-AF323846364B}">
      <dgm:prSet/>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t>
        <a:bodyPr/>
        <a:lstStyle/>
        <a:p>
          <a:endParaRPr lang="zh-CN" altLang="en-US"/>
        </a:p>
      </dgm:t>
      <dgm:extLst>
        <a:ext uri="{E40237B7-FDA0-4F09-8148-C483321AD2D9}">
          <dgm14:cNvPr xmlns:dgm14="http://schemas.microsoft.com/office/drawing/2010/diagram" id="0" name="" descr="文档"/>
        </a:ext>
      </dgm:extLst>
    </dgm:pt>
    <dgm:pt modelId="{5778AC02-10F6-487D-8D23-4EBD5A92B043}">
      <dgm:prSet custT="1"/>
      <dgm:spPr/>
      <dgm:t>
        <a:bodyPr/>
        <a:lstStyle/>
        <a:p>
          <a:r>
            <a:rPr lang="en-US" altLang="en-US" sz="1200" dirty="0" err="1">
              <a:solidFill>
                <a:schemeClr val="tx1"/>
              </a:solidFill>
              <a:latin typeface="Arial" panose="020B0604020202020204" pitchFamily="34" charset="0"/>
              <a:cs typeface="Arial" panose="020B0604020202020204" pitchFamily="34" charset="0"/>
            </a:rPr>
            <a:t>Mixup</a:t>
          </a:r>
          <a:r>
            <a:rPr lang="en-US" altLang="en-US" sz="1200" dirty="0">
              <a:solidFill>
                <a:schemeClr val="tx1"/>
              </a:solidFill>
              <a:latin typeface="Arial" panose="020B0604020202020204" pitchFamily="34" charset="0"/>
              <a:cs typeface="Arial" panose="020B0604020202020204" pitchFamily="34" charset="0"/>
            </a:rPr>
            <a:t> inference</a:t>
          </a:r>
          <a:endParaRPr lang="zh-CN" altLang="en-US" sz="1200" dirty="0">
            <a:solidFill>
              <a:schemeClr val="tx1"/>
            </a:solidFill>
            <a:latin typeface="Arial" panose="020B0604020202020204" pitchFamily="34" charset="0"/>
            <a:cs typeface="Arial" panose="020B0604020202020204" pitchFamily="34" charset="0"/>
          </a:endParaRPr>
        </a:p>
      </dgm:t>
    </dgm:pt>
    <dgm:pt modelId="{C859C673-F09C-4FAD-B0E0-92C4C05D28BF}" type="parTrans" cxnId="{A97FF1EB-7555-4FF1-B246-F1B86018CC4C}">
      <dgm:prSet/>
      <dgm:spPr/>
      <dgm:t>
        <a:bodyPr/>
        <a:lstStyle/>
        <a:p>
          <a:endParaRPr lang="zh-CN" altLang="en-US"/>
        </a:p>
      </dgm:t>
    </dgm:pt>
    <dgm:pt modelId="{2E5831CC-0889-425C-AEDC-3E19DD970D4B}" type="sibTrans" cxnId="{A97FF1EB-7555-4FF1-B246-F1B86018CC4C}">
      <dgm:prSet/>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t>
        <a:bodyPr/>
        <a:lstStyle/>
        <a:p>
          <a:endParaRPr lang="zh-CN" altLang="en-US"/>
        </a:p>
      </dgm:t>
      <dgm:extLst>
        <a:ext uri="{E40237B7-FDA0-4F09-8148-C483321AD2D9}">
          <dgm14:cNvPr xmlns:dgm14="http://schemas.microsoft.com/office/drawing/2010/diagram" id="0" name="" descr="文档"/>
        </a:ext>
      </dgm:extLst>
    </dgm:pt>
    <dgm:pt modelId="{B30F0F3F-A0DB-43C4-8D05-B2054EC56455}">
      <dgm:prSet custT="1"/>
      <dgm:spPr/>
      <dgm:t>
        <a:bodyPr/>
        <a:lstStyle/>
        <a:p>
          <a:r>
            <a:rPr lang="en-US" altLang="en-US" sz="1200" dirty="0">
              <a:solidFill>
                <a:schemeClr val="tx1"/>
              </a:solidFill>
              <a:latin typeface="Arial" panose="020B0604020202020204" pitchFamily="34" charset="0"/>
              <a:cs typeface="Arial" panose="020B0604020202020204" pitchFamily="34" charset="0"/>
            </a:rPr>
            <a:t>Adversarial vertex </a:t>
          </a:r>
          <a:r>
            <a:rPr lang="en-US" altLang="en-US" sz="1200" dirty="0" err="1">
              <a:solidFill>
                <a:schemeClr val="tx1"/>
              </a:solidFill>
              <a:latin typeface="Arial" panose="020B0604020202020204" pitchFamily="34" charset="0"/>
              <a:cs typeface="Arial" panose="020B0604020202020204" pitchFamily="34" charset="0"/>
            </a:rPr>
            <a:t>mixup</a:t>
          </a:r>
          <a:endParaRPr lang="zh-CN" altLang="en-US" sz="1200" dirty="0">
            <a:solidFill>
              <a:schemeClr val="tx1"/>
            </a:solidFill>
            <a:latin typeface="Arial" panose="020B0604020202020204" pitchFamily="34" charset="0"/>
            <a:cs typeface="Arial" panose="020B0604020202020204" pitchFamily="34" charset="0"/>
          </a:endParaRPr>
        </a:p>
      </dgm:t>
    </dgm:pt>
    <dgm:pt modelId="{F76E82F7-78A1-47D6-8195-EC535A1F80EE}" type="parTrans" cxnId="{AFA3DA7F-583D-489F-9AF4-B711CAB28055}">
      <dgm:prSet/>
      <dgm:spPr/>
      <dgm:t>
        <a:bodyPr/>
        <a:lstStyle/>
        <a:p>
          <a:endParaRPr lang="zh-CN" altLang="en-US"/>
        </a:p>
      </dgm:t>
    </dgm:pt>
    <dgm:pt modelId="{938C61DE-3107-4869-9E8D-D887F62D00B1}" type="sibTrans" cxnId="{AFA3DA7F-583D-489F-9AF4-B711CAB28055}">
      <dgm:prSet/>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t>
        <a:bodyPr/>
        <a:lstStyle/>
        <a:p>
          <a:endParaRPr lang="zh-CN" altLang="en-US"/>
        </a:p>
      </dgm:t>
      <dgm:extLst>
        <a:ext uri="{E40237B7-FDA0-4F09-8148-C483321AD2D9}">
          <dgm14:cNvPr xmlns:dgm14="http://schemas.microsoft.com/office/drawing/2010/diagram" id="0" name="" descr="文档"/>
        </a:ext>
      </dgm:extLst>
    </dgm:pt>
    <dgm:pt modelId="{AB5984CB-9EC0-4604-9991-9FE359222C46}">
      <dgm:prSet custT="1"/>
      <dgm:spPr/>
      <dgm:t>
        <a:bodyPr/>
        <a:lstStyle/>
        <a:p>
          <a:r>
            <a:rPr lang="en-US" altLang="en-US" sz="1200" dirty="0">
              <a:solidFill>
                <a:schemeClr val="tx1"/>
              </a:solidFill>
              <a:latin typeface="Arial" panose="020B0604020202020204" pitchFamily="34" charset="0"/>
              <a:cs typeface="Arial" panose="020B0604020202020204" pitchFamily="34" charset="0"/>
            </a:rPr>
            <a:t>Puzzle mix</a:t>
          </a:r>
          <a:endParaRPr lang="zh-CN" altLang="en-US" sz="1200" dirty="0">
            <a:solidFill>
              <a:schemeClr val="tx1"/>
            </a:solidFill>
            <a:latin typeface="Arial" panose="020B0604020202020204" pitchFamily="34" charset="0"/>
            <a:cs typeface="Arial" panose="020B0604020202020204" pitchFamily="34" charset="0"/>
          </a:endParaRPr>
        </a:p>
      </dgm:t>
    </dgm:pt>
    <dgm:pt modelId="{C224E0D4-B7D0-494E-8069-CCC9E79D60E7}" type="sibTrans" cxnId="{118416F6-6F2E-49A5-8139-109DFB2A39C4}">
      <dgm:prSet/>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t>
        <a:bodyPr/>
        <a:lstStyle/>
        <a:p>
          <a:endParaRPr lang="zh-CN" altLang="en-US"/>
        </a:p>
      </dgm:t>
      <dgm:extLst>
        <a:ext uri="{E40237B7-FDA0-4F09-8148-C483321AD2D9}">
          <dgm14:cNvPr xmlns:dgm14="http://schemas.microsoft.com/office/drawing/2010/diagram" id="0" name="" descr="文档"/>
        </a:ext>
      </dgm:extLst>
    </dgm:pt>
    <dgm:pt modelId="{846495A0-C0BC-4D0D-A557-E25AD5C37BF7}" type="parTrans" cxnId="{118416F6-6F2E-49A5-8139-109DFB2A39C4}">
      <dgm:prSet/>
      <dgm:spPr/>
      <dgm:t>
        <a:bodyPr/>
        <a:lstStyle/>
        <a:p>
          <a:endParaRPr lang="zh-CN" altLang="en-US"/>
        </a:p>
      </dgm:t>
    </dgm:pt>
    <dgm:pt modelId="{F5566493-C777-412C-B15A-386705A2E6DA}">
      <dgm:prSet custT="1"/>
      <dgm:spPr/>
      <dgm:t>
        <a:bodyPr/>
        <a:lstStyle/>
        <a:p>
          <a:r>
            <a:rPr lang="en-US" altLang="en-US" sz="1200" dirty="0">
              <a:solidFill>
                <a:schemeClr val="tx1"/>
              </a:solidFill>
              <a:latin typeface="Arial" panose="020B0604020202020204" pitchFamily="34" charset="0"/>
              <a:cs typeface="Arial" panose="020B0604020202020204" pitchFamily="34" charset="0"/>
            </a:rPr>
            <a:t>Locally linear out-of-manifold </a:t>
          </a:r>
          <a:r>
            <a:rPr lang="en-US" altLang="en-US" sz="1200" dirty="0" err="1">
              <a:solidFill>
                <a:schemeClr val="tx1"/>
              </a:solidFill>
              <a:latin typeface="Arial" panose="020B0604020202020204" pitchFamily="34" charset="0"/>
              <a:cs typeface="Arial" panose="020B0604020202020204" pitchFamily="34" charset="0"/>
            </a:rPr>
            <a:t>mixup</a:t>
          </a:r>
          <a:endParaRPr lang="zh-CN" altLang="en-US" sz="1200" dirty="0">
            <a:solidFill>
              <a:schemeClr val="tx1"/>
            </a:solidFill>
            <a:latin typeface="Arial" panose="020B0604020202020204" pitchFamily="34" charset="0"/>
            <a:cs typeface="Arial" panose="020B0604020202020204" pitchFamily="34" charset="0"/>
          </a:endParaRPr>
        </a:p>
      </dgm:t>
    </dgm:pt>
    <dgm:pt modelId="{088A4E78-024D-4172-8408-8586C804DB10}" type="sibTrans" cxnId="{1D3E2922-8721-401D-AF03-97E77682FBCA}">
      <dgm:prSet/>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t>
        <a:bodyPr/>
        <a:lstStyle/>
        <a:p>
          <a:endParaRPr lang="zh-CN" altLang="en-US"/>
        </a:p>
      </dgm:t>
      <dgm:extLst>
        <a:ext uri="{E40237B7-FDA0-4F09-8148-C483321AD2D9}">
          <dgm14:cNvPr xmlns:dgm14="http://schemas.microsoft.com/office/drawing/2010/diagram" id="0" name="" descr="文档"/>
        </a:ext>
      </dgm:extLst>
    </dgm:pt>
    <dgm:pt modelId="{7BDB4532-2FBF-47AF-8BF1-67218847B010}" type="parTrans" cxnId="{1D3E2922-8721-401D-AF03-97E77682FBCA}">
      <dgm:prSet/>
      <dgm:spPr/>
      <dgm:t>
        <a:bodyPr/>
        <a:lstStyle/>
        <a:p>
          <a:endParaRPr lang="zh-CN" altLang="en-US"/>
        </a:p>
      </dgm:t>
    </dgm:pt>
    <dgm:pt modelId="{DABF84D8-6A1E-4F3D-8357-2F4922B48EC8}" type="pres">
      <dgm:prSet presAssocID="{45DD08A9-5255-4BAA-AF6F-04425A88A60C}" presName="Name0" presStyleCnt="0">
        <dgm:presLayoutVars>
          <dgm:chMax val="7"/>
          <dgm:chPref val="7"/>
          <dgm:dir/>
        </dgm:presLayoutVars>
      </dgm:prSet>
      <dgm:spPr/>
    </dgm:pt>
    <dgm:pt modelId="{BEF135B4-0CA1-4559-BFED-0B7F4A51336C}" type="pres">
      <dgm:prSet presAssocID="{45DD08A9-5255-4BAA-AF6F-04425A88A60C}" presName="dot1" presStyleLbl="alignNode1" presStyleIdx="0" presStyleCnt="18"/>
      <dgm:spPr/>
    </dgm:pt>
    <dgm:pt modelId="{7C444EAF-6CAF-43BD-BAA7-9BEC80A23D2A}" type="pres">
      <dgm:prSet presAssocID="{45DD08A9-5255-4BAA-AF6F-04425A88A60C}" presName="dot2" presStyleLbl="alignNode1" presStyleIdx="1" presStyleCnt="18"/>
      <dgm:spPr/>
    </dgm:pt>
    <dgm:pt modelId="{31180A8A-B168-4F77-88BE-3DA091BA6748}" type="pres">
      <dgm:prSet presAssocID="{45DD08A9-5255-4BAA-AF6F-04425A88A60C}" presName="dot3" presStyleLbl="alignNode1" presStyleIdx="2" presStyleCnt="18"/>
      <dgm:spPr/>
    </dgm:pt>
    <dgm:pt modelId="{7D7A12DD-F29A-4035-B0E0-C940005EE396}" type="pres">
      <dgm:prSet presAssocID="{45DD08A9-5255-4BAA-AF6F-04425A88A60C}" presName="dot4" presStyleLbl="alignNode1" presStyleIdx="3" presStyleCnt="18"/>
      <dgm:spPr/>
    </dgm:pt>
    <dgm:pt modelId="{FDEA2496-ED0F-483F-BEEF-A9777436AE4E}" type="pres">
      <dgm:prSet presAssocID="{45DD08A9-5255-4BAA-AF6F-04425A88A60C}" presName="dot5" presStyleLbl="alignNode1" presStyleIdx="4" presStyleCnt="18"/>
      <dgm:spPr/>
    </dgm:pt>
    <dgm:pt modelId="{C8B4DD39-2E2B-4B4B-95A5-5D3B2A0FB577}" type="pres">
      <dgm:prSet presAssocID="{45DD08A9-5255-4BAA-AF6F-04425A88A60C}" presName="dot6" presStyleLbl="alignNode1" presStyleIdx="5" presStyleCnt="18"/>
      <dgm:spPr/>
    </dgm:pt>
    <dgm:pt modelId="{64ED17DF-2D15-469D-92C0-6573668C1DC5}" type="pres">
      <dgm:prSet presAssocID="{45DD08A9-5255-4BAA-AF6F-04425A88A60C}" presName="dot7" presStyleLbl="alignNode1" presStyleIdx="6" presStyleCnt="18"/>
      <dgm:spPr/>
    </dgm:pt>
    <dgm:pt modelId="{2DDDF014-8D9A-464D-B868-983831441FF9}" type="pres">
      <dgm:prSet presAssocID="{45DD08A9-5255-4BAA-AF6F-04425A88A60C}" presName="dot8" presStyleLbl="alignNode1" presStyleIdx="7" presStyleCnt="18"/>
      <dgm:spPr/>
    </dgm:pt>
    <dgm:pt modelId="{CB539D7C-8BC5-4B21-B6A8-0AAC52831D49}" type="pres">
      <dgm:prSet presAssocID="{45DD08A9-5255-4BAA-AF6F-04425A88A60C}" presName="dot9" presStyleLbl="alignNode1" presStyleIdx="8" presStyleCnt="18"/>
      <dgm:spPr/>
    </dgm:pt>
    <dgm:pt modelId="{2A201A74-92E5-48A6-8E76-BC0D2DC3C82A}" type="pres">
      <dgm:prSet presAssocID="{45DD08A9-5255-4BAA-AF6F-04425A88A60C}" presName="dot10" presStyleLbl="alignNode1" presStyleIdx="9" presStyleCnt="18"/>
      <dgm:spPr/>
    </dgm:pt>
    <dgm:pt modelId="{8C028595-60C4-4D3D-84F1-88B1E73AE822}" type="pres">
      <dgm:prSet presAssocID="{45DD08A9-5255-4BAA-AF6F-04425A88A60C}" presName="dot11" presStyleLbl="alignNode1" presStyleIdx="10" presStyleCnt="18"/>
      <dgm:spPr/>
    </dgm:pt>
    <dgm:pt modelId="{FE771E9E-138D-435B-A896-A6A389C857E4}" type="pres">
      <dgm:prSet presAssocID="{45DD08A9-5255-4BAA-AF6F-04425A88A60C}" presName="dotArrow1" presStyleLbl="alignNode1" presStyleIdx="11" presStyleCnt="18"/>
      <dgm:spPr/>
    </dgm:pt>
    <dgm:pt modelId="{82E7E1ED-7637-44AB-A0FA-5B9084657B19}" type="pres">
      <dgm:prSet presAssocID="{45DD08A9-5255-4BAA-AF6F-04425A88A60C}" presName="dotArrow2" presStyleLbl="alignNode1" presStyleIdx="12" presStyleCnt="18"/>
      <dgm:spPr/>
    </dgm:pt>
    <dgm:pt modelId="{6D7B1B0A-4D4E-478E-BAA7-995FF53AB72D}" type="pres">
      <dgm:prSet presAssocID="{45DD08A9-5255-4BAA-AF6F-04425A88A60C}" presName="dotArrow3" presStyleLbl="alignNode1" presStyleIdx="13" presStyleCnt="18"/>
      <dgm:spPr/>
    </dgm:pt>
    <dgm:pt modelId="{94D5097E-A710-43BC-8C4E-367B9FC82F12}" type="pres">
      <dgm:prSet presAssocID="{45DD08A9-5255-4BAA-AF6F-04425A88A60C}" presName="dotArrow4" presStyleLbl="alignNode1" presStyleIdx="14" presStyleCnt="18"/>
      <dgm:spPr/>
    </dgm:pt>
    <dgm:pt modelId="{6302F3AB-79A2-4AB7-8ABC-92777C749AB4}" type="pres">
      <dgm:prSet presAssocID="{45DD08A9-5255-4BAA-AF6F-04425A88A60C}" presName="dotArrow5" presStyleLbl="alignNode1" presStyleIdx="15" presStyleCnt="18"/>
      <dgm:spPr/>
    </dgm:pt>
    <dgm:pt modelId="{DF5FE393-E870-4228-A552-5CDAC7B3178C}" type="pres">
      <dgm:prSet presAssocID="{45DD08A9-5255-4BAA-AF6F-04425A88A60C}" presName="dotArrow6" presStyleLbl="alignNode1" presStyleIdx="16" presStyleCnt="18"/>
      <dgm:spPr/>
    </dgm:pt>
    <dgm:pt modelId="{8EA80012-108B-4BD9-B80E-3D9EB9597875}" type="pres">
      <dgm:prSet presAssocID="{45DD08A9-5255-4BAA-AF6F-04425A88A60C}" presName="dotArrow7" presStyleLbl="alignNode1" presStyleIdx="17" presStyleCnt="18"/>
      <dgm:spPr/>
    </dgm:pt>
    <dgm:pt modelId="{0224A914-6634-4063-A5D5-DE747D7E279D}" type="pres">
      <dgm:prSet presAssocID="{5DFEA340-9EA7-44C7-9A30-CC36DD6FBDEA}" presName="parTx1" presStyleLbl="node1" presStyleIdx="0" presStyleCnt="7"/>
      <dgm:spPr/>
    </dgm:pt>
    <dgm:pt modelId="{2B9A9A91-C07A-41EC-90EC-0C3B7B4785C3}" type="pres">
      <dgm:prSet presAssocID="{28C0DB2A-9D0C-4207-AC18-29D1E4292363}" presName="picture1" presStyleCnt="0"/>
      <dgm:spPr/>
    </dgm:pt>
    <dgm:pt modelId="{9D60F3A8-27E8-483F-9DCA-A2BABD307834}" type="pres">
      <dgm:prSet presAssocID="{28C0DB2A-9D0C-4207-AC18-29D1E4292363}" presName="imageRepeatNode" presStyleLbl="fgImgPlace1" presStyleIdx="0" presStyleCnt="7"/>
      <dgm:spPr/>
    </dgm:pt>
    <dgm:pt modelId="{0247387D-C371-46D0-AABE-2B1AEC6781E5}" type="pres">
      <dgm:prSet presAssocID="{6B7BCE94-27C2-4EC4-8A8B-DF6E329D6757}" presName="parTx2" presStyleLbl="node1" presStyleIdx="1" presStyleCnt="7" custScaleX="102453"/>
      <dgm:spPr/>
    </dgm:pt>
    <dgm:pt modelId="{2E2A1B44-D273-479C-9DBB-AD35622F209C}" type="pres">
      <dgm:prSet presAssocID="{5F608A06-9857-4444-91F8-4D52E48D03F0}" presName="picture2" presStyleCnt="0"/>
      <dgm:spPr/>
    </dgm:pt>
    <dgm:pt modelId="{3F80D282-334F-4ABD-8B37-5A97276B5C27}" type="pres">
      <dgm:prSet presAssocID="{5F608A06-9857-4444-91F8-4D52E48D03F0}" presName="imageRepeatNode" presStyleLbl="fgImgPlace1" presStyleIdx="1" presStyleCnt="7"/>
      <dgm:spPr/>
    </dgm:pt>
    <dgm:pt modelId="{18BE6263-6F71-407D-AF4C-D01A484F1283}" type="pres">
      <dgm:prSet presAssocID="{F5566493-C777-412C-B15A-386705A2E6DA}" presName="parTx3" presStyleLbl="node1" presStyleIdx="2" presStyleCnt="7" custScaleX="211356" custLinFactNeighborX="56842" custLinFactNeighborY="-9370"/>
      <dgm:spPr/>
    </dgm:pt>
    <dgm:pt modelId="{BB757269-7C2F-4FF0-AABF-454BBFFA01BC}" type="pres">
      <dgm:prSet presAssocID="{088A4E78-024D-4172-8408-8586C804DB10}" presName="picture3" presStyleCnt="0"/>
      <dgm:spPr/>
    </dgm:pt>
    <dgm:pt modelId="{4E4882F7-CA20-41EF-9F31-3741EB6C05D2}" type="pres">
      <dgm:prSet presAssocID="{088A4E78-024D-4172-8408-8586C804DB10}" presName="imageRepeatNode" presStyleLbl="fgImgPlace1" presStyleIdx="2" presStyleCnt="7"/>
      <dgm:spPr/>
    </dgm:pt>
    <dgm:pt modelId="{F9874E04-F9E7-47E7-960B-FB7897081C50}" type="pres">
      <dgm:prSet presAssocID="{A1936E2E-FCBD-4553-A75E-3F27FC050079}" presName="parTx4" presStyleLbl="node1" presStyleIdx="3" presStyleCnt="7"/>
      <dgm:spPr/>
    </dgm:pt>
    <dgm:pt modelId="{788F579B-2A09-438C-98CB-0E518CD63161}" type="pres">
      <dgm:prSet presAssocID="{0EB27BAB-75C2-4F70-A812-B4FAE9545EF6}" presName="picture4" presStyleCnt="0"/>
      <dgm:spPr/>
    </dgm:pt>
    <dgm:pt modelId="{4FA5C6A4-041D-4E0F-B233-FA2EF306911F}" type="pres">
      <dgm:prSet presAssocID="{0EB27BAB-75C2-4F70-A812-B4FAE9545EF6}" presName="imageRepeatNode" presStyleLbl="fgImgPlace1" presStyleIdx="3" presStyleCnt="7"/>
      <dgm:spPr/>
    </dgm:pt>
    <dgm:pt modelId="{2841F116-7FAA-469F-A302-65B82AFD39FC}" type="pres">
      <dgm:prSet presAssocID="{5778AC02-10F6-487D-8D23-4EBD5A92B043}" presName="parTx5" presStyleLbl="node1" presStyleIdx="4" presStyleCnt="7" custScaleX="111322" custLinFactNeighborX="8006" custLinFactNeighborY="-42"/>
      <dgm:spPr/>
    </dgm:pt>
    <dgm:pt modelId="{2D491076-C36A-4260-AB8A-2D9BF2198D29}" type="pres">
      <dgm:prSet presAssocID="{2E5831CC-0889-425C-AEDC-3E19DD970D4B}" presName="picture5" presStyleCnt="0"/>
      <dgm:spPr/>
    </dgm:pt>
    <dgm:pt modelId="{29322482-1327-432D-9BA7-AFCF84710DC3}" type="pres">
      <dgm:prSet presAssocID="{2E5831CC-0889-425C-AEDC-3E19DD970D4B}" presName="imageRepeatNode" presStyleLbl="fgImgPlace1" presStyleIdx="4" presStyleCnt="7"/>
      <dgm:spPr/>
    </dgm:pt>
    <dgm:pt modelId="{AC2EDCF6-287D-4E37-A185-89EFB29773ED}" type="pres">
      <dgm:prSet presAssocID="{B30F0F3F-A0DB-43C4-8D05-B2054EC56455}" presName="parTx6" presStyleLbl="node1" presStyleIdx="5" presStyleCnt="7" custScaleX="157158" custLinFactNeighborX="30928" custLinFactNeighborY="0"/>
      <dgm:spPr/>
    </dgm:pt>
    <dgm:pt modelId="{C8463FAD-189F-4C7C-BF9A-C931E384B17A}" type="pres">
      <dgm:prSet presAssocID="{938C61DE-3107-4869-9E8D-D887F62D00B1}" presName="picture6" presStyleCnt="0"/>
      <dgm:spPr/>
    </dgm:pt>
    <dgm:pt modelId="{88C237F4-5BCF-4F04-AC3C-3C6C1F30A5C9}" type="pres">
      <dgm:prSet presAssocID="{938C61DE-3107-4869-9E8D-D887F62D00B1}" presName="imageRepeatNode" presStyleLbl="fgImgPlace1" presStyleIdx="5" presStyleCnt="7"/>
      <dgm:spPr/>
    </dgm:pt>
    <dgm:pt modelId="{CA7B6014-A25C-48DF-8487-889F9BBC85B7}" type="pres">
      <dgm:prSet presAssocID="{AB5984CB-9EC0-4604-9991-9FE359222C46}" presName="parTx7" presStyleLbl="node1" presStyleIdx="6" presStyleCnt="7"/>
      <dgm:spPr/>
    </dgm:pt>
    <dgm:pt modelId="{B59EEE5F-2FCF-4345-9091-FCE09BB07683}" type="pres">
      <dgm:prSet presAssocID="{C224E0D4-B7D0-494E-8069-CCC9E79D60E7}" presName="picture7" presStyleCnt="0"/>
      <dgm:spPr/>
    </dgm:pt>
    <dgm:pt modelId="{B6C75431-FF07-4232-93CC-539E59F050AA}" type="pres">
      <dgm:prSet presAssocID="{C224E0D4-B7D0-494E-8069-CCC9E79D60E7}" presName="imageRepeatNode" presStyleLbl="fgImgPlace1" presStyleIdx="6" presStyleCnt="7"/>
      <dgm:spPr/>
    </dgm:pt>
  </dgm:ptLst>
  <dgm:cxnLst>
    <dgm:cxn modelId="{E0026612-0F8E-493F-BCCE-58A29CDFF96A}" type="presOf" srcId="{6B7BCE94-27C2-4EC4-8A8B-DF6E329D6757}" destId="{0247387D-C371-46D0-AABE-2B1AEC6781E5}" srcOrd="0" destOrd="0" presId="urn:microsoft.com/office/officeart/2008/layout/AscendingPictureAccentProcess"/>
    <dgm:cxn modelId="{41967F18-99E5-42FA-A7BA-C8C6E31398C0}" type="presOf" srcId="{C224E0D4-B7D0-494E-8069-CCC9E79D60E7}" destId="{B6C75431-FF07-4232-93CC-539E59F050AA}" srcOrd="0" destOrd="0" presId="urn:microsoft.com/office/officeart/2008/layout/AscendingPictureAccentProcess"/>
    <dgm:cxn modelId="{950DC21A-97E6-46F2-A1F5-ACE8D01035A7}" type="presOf" srcId="{938C61DE-3107-4869-9E8D-D887F62D00B1}" destId="{88C237F4-5BCF-4F04-AC3C-3C6C1F30A5C9}" srcOrd="0" destOrd="0" presId="urn:microsoft.com/office/officeart/2008/layout/AscendingPictureAccentProcess"/>
    <dgm:cxn modelId="{986FA81E-A906-49D5-A8F9-C3C82F0BD5BB}" type="presOf" srcId="{2E5831CC-0889-425C-AEDC-3E19DD970D4B}" destId="{29322482-1327-432D-9BA7-AFCF84710DC3}" srcOrd="0" destOrd="0" presId="urn:microsoft.com/office/officeart/2008/layout/AscendingPictureAccentProcess"/>
    <dgm:cxn modelId="{5F816121-5A6A-40A0-9F5A-96B5021948B7}" type="presOf" srcId="{AB5984CB-9EC0-4604-9991-9FE359222C46}" destId="{CA7B6014-A25C-48DF-8487-889F9BBC85B7}" srcOrd="0" destOrd="0" presId="urn:microsoft.com/office/officeart/2008/layout/AscendingPictureAccentProcess"/>
    <dgm:cxn modelId="{1D3E2922-8721-401D-AF03-97E77682FBCA}" srcId="{45DD08A9-5255-4BAA-AF6F-04425A88A60C}" destId="{F5566493-C777-412C-B15A-386705A2E6DA}" srcOrd="2" destOrd="0" parTransId="{7BDB4532-2FBF-47AF-8BF1-67218847B010}" sibTransId="{088A4E78-024D-4172-8408-8586C804DB10}"/>
    <dgm:cxn modelId="{76A08C22-1B03-4BA2-9E56-C4BD6195183B}" srcId="{45DD08A9-5255-4BAA-AF6F-04425A88A60C}" destId="{6B7BCE94-27C2-4EC4-8A8B-DF6E329D6757}" srcOrd="1" destOrd="0" parTransId="{58BD40CE-54E5-43B8-88D3-89BB6389B8D0}" sibTransId="{5F608A06-9857-4444-91F8-4D52E48D03F0}"/>
    <dgm:cxn modelId="{F7816227-36AC-4F3D-AD0C-AF323846364B}" srcId="{45DD08A9-5255-4BAA-AF6F-04425A88A60C}" destId="{A1936E2E-FCBD-4553-A75E-3F27FC050079}" srcOrd="3" destOrd="0" parTransId="{B4EC7EE9-CC0B-4867-8A9B-86673BBB935A}" sibTransId="{0EB27BAB-75C2-4F70-A812-B4FAE9545EF6}"/>
    <dgm:cxn modelId="{1A09272C-BA14-4D2A-ADD8-4BE6721B65A2}" type="presOf" srcId="{45DD08A9-5255-4BAA-AF6F-04425A88A60C}" destId="{DABF84D8-6A1E-4F3D-8357-2F4922B48EC8}" srcOrd="0" destOrd="0" presId="urn:microsoft.com/office/officeart/2008/layout/AscendingPictureAccentProcess"/>
    <dgm:cxn modelId="{09E3B22E-1B05-4720-9F02-930EEC2735C9}" type="presOf" srcId="{5F608A06-9857-4444-91F8-4D52E48D03F0}" destId="{3F80D282-334F-4ABD-8B37-5A97276B5C27}" srcOrd="0" destOrd="0" presId="urn:microsoft.com/office/officeart/2008/layout/AscendingPictureAccentProcess"/>
    <dgm:cxn modelId="{6F6EBE33-6B1C-4496-A4C2-B5B287CA5B3D}" type="presOf" srcId="{A1936E2E-FCBD-4553-A75E-3F27FC050079}" destId="{F9874E04-F9E7-47E7-960B-FB7897081C50}" srcOrd="0" destOrd="0" presId="urn:microsoft.com/office/officeart/2008/layout/AscendingPictureAccentProcess"/>
    <dgm:cxn modelId="{97C3F033-E692-4005-B78D-49D3CC6EE9C3}" type="presOf" srcId="{F5566493-C777-412C-B15A-386705A2E6DA}" destId="{18BE6263-6F71-407D-AF4C-D01A484F1283}" srcOrd="0" destOrd="0" presId="urn:microsoft.com/office/officeart/2008/layout/AscendingPictureAccentProcess"/>
    <dgm:cxn modelId="{66B9B459-B6D8-43D3-9D64-5A28884AEA8C}" type="presOf" srcId="{0EB27BAB-75C2-4F70-A812-B4FAE9545EF6}" destId="{4FA5C6A4-041D-4E0F-B233-FA2EF306911F}" srcOrd="0" destOrd="0" presId="urn:microsoft.com/office/officeart/2008/layout/AscendingPictureAccentProcess"/>
    <dgm:cxn modelId="{585EE679-428C-4EC3-BCC3-CABDB55C28AC}" type="presOf" srcId="{5778AC02-10F6-487D-8D23-4EBD5A92B043}" destId="{2841F116-7FAA-469F-A302-65B82AFD39FC}" srcOrd="0" destOrd="0" presId="urn:microsoft.com/office/officeart/2008/layout/AscendingPictureAccentProcess"/>
    <dgm:cxn modelId="{01B56F7A-232D-4B20-B078-90A5B9D51F82}" srcId="{45DD08A9-5255-4BAA-AF6F-04425A88A60C}" destId="{5DFEA340-9EA7-44C7-9A30-CC36DD6FBDEA}" srcOrd="0" destOrd="0" parTransId="{47A1011C-3A5B-4384-8F4E-F9D0F9717ECD}" sibTransId="{28C0DB2A-9D0C-4207-AC18-29D1E4292363}"/>
    <dgm:cxn modelId="{AFA3DA7F-583D-489F-9AF4-B711CAB28055}" srcId="{45DD08A9-5255-4BAA-AF6F-04425A88A60C}" destId="{B30F0F3F-A0DB-43C4-8D05-B2054EC56455}" srcOrd="5" destOrd="0" parTransId="{F76E82F7-78A1-47D6-8195-EC535A1F80EE}" sibTransId="{938C61DE-3107-4869-9E8D-D887F62D00B1}"/>
    <dgm:cxn modelId="{616D369E-7B0A-43E2-8BE8-895CD480A737}" type="presOf" srcId="{28C0DB2A-9D0C-4207-AC18-29D1E4292363}" destId="{9D60F3A8-27E8-483F-9DCA-A2BABD307834}" srcOrd="0" destOrd="0" presId="urn:microsoft.com/office/officeart/2008/layout/AscendingPictureAccentProcess"/>
    <dgm:cxn modelId="{078B7AAF-2531-49F8-8BC9-73D9A10C1B8C}" type="presOf" srcId="{5DFEA340-9EA7-44C7-9A30-CC36DD6FBDEA}" destId="{0224A914-6634-4063-A5D5-DE747D7E279D}" srcOrd="0" destOrd="0" presId="urn:microsoft.com/office/officeart/2008/layout/AscendingPictureAccentProcess"/>
    <dgm:cxn modelId="{A91526D9-131D-47FD-8D3C-0C286F563538}" type="presOf" srcId="{B30F0F3F-A0DB-43C4-8D05-B2054EC56455}" destId="{AC2EDCF6-287D-4E37-A185-89EFB29773ED}" srcOrd="0" destOrd="0" presId="urn:microsoft.com/office/officeart/2008/layout/AscendingPictureAccentProcess"/>
    <dgm:cxn modelId="{EFC5DCDD-FDD7-4BA7-B918-4F02637AE383}" type="presOf" srcId="{088A4E78-024D-4172-8408-8586C804DB10}" destId="{4E4882F7-CA20-41EF-9F31-3741EB6C05D2}" srcOrd="0" destOrd="0" presId="urn:microsoft.com/office/officeart/2008/layout/AscendingPictureAccentProcess"/>
    <dgm:cxn modelId="{A97FF1EB-7555-4FF1-B246-F1B86018CC4C}" srcId="{45DD08A9-5255-4BAA-AF6F-04425A88A60C}" destId="{5778AC02-10F6-487D-8D23-4EBD5A92B043}" srcOrd="4" destOrd="0" parTransId="{C859C673-F09C-4FAD-B0E0-92C4C05D28BF}" sibTransId="{2E5831CC-0889-425C-AEDC-3E19DD970D4B}"/>
    <dgm:cxn modelId="{118416F6-6F2E-49A5-8139-109DFB2A39C4}" srcId="{45DD08A9-5255-4BAA-AF6F-04425A88A60C}" destId="{AB5984CB-9EC0-4604-9991-9FE359222C46}" srcOrd="6" destOrd="0" parTransId="{846495A0-C0BC-4D0D-A557-E25AD5C37BF7}" sibTransId="{C224E0D4-B7D0-494E-8069-CCC9E79D60E7}"/>
    <dgm:cxn modelId="{F9DD7803-ADCE-4187-8303-DECC82F478B0}" type="presParOf" srcId="{DABF84D8-6A1E-4F3D-8357-2F4922B48EC8}" destId="{BEF135B4-0CA1-4559-BFED-0B7F4A51336C}" srcOrd="0" destOrd="0" presId="urn:microsoft.com/office/officeart/2008/layout/AscendingPictureAccentProcess"/>
    <dgm:cxn modelId="{84A19F37-6E79-4C8B-BEA8-E439BF707E9B}" type="presParOf" srcId="{DABF84D8-6A1E-4F3D-8357-2F4922B48EC8}" destId="{7C444EAF-6CAF-43BD-BAA7-9BEC80A23D2A}" srcOrd="1" destOrd="0" presId="urn:microsoft.com/office/officeart/2008/layout/AscendingPictureAccentProcess"/>
    <dgm:cxn modelId="{A467DEDF-FB11-4BAC-8728-C4B5127EA2CC}" type="presParOf" srcId="{DABF84D8-6A1E-4F3D-8357-2F4922B48EC8}" destId="{31180A8A-B168-4F77-88BE-3DA091BA6748}" srcOrd="2" destOrd="0" presId="urn:microsoft.com/office/officeart/2008/layout/AscendingPictureAccentProcess"/>
    <dgm:cxn modelId="{005D0433-BDD8-4DF6-96D9-060330FFBD5C}" type="presParOf" srcId="{DABF84D8-6A1E-4F3D-8357-2F4922B48EC8}" destId="{7D7A12DD-F29A-4035-B0E0-C940005EE396}" srcOrd="3" destOrd="0" presId="urn:microsoft.com/office/officeart/2008/layout/AscendingPictureAccentProcess"/>
    <dgm:cxn modelId="{7108218D-434C-4467-8A4C-A9A32BD957CF}" type="presParOf" srcId="{DABF84D8-6A1E-4F3D-8357-2F4922B48EC8}" destId="{FDEA2496-ED0F-483F-BEEF-A9777436AE4E}" srcOrd="4" destOrd="0" presId="urn:microsoft.com/office/officeart/2008/layout/AscendingPictureAccentProcess"/>
    <dgm:cxn modelId="{62BBC7C9-DDFC-417F-8D31-B475FD20BB7F}" type="presParOf" srcId="{DABF84D8-6A1E-4F3D-8357-2F4922B48EC8}" destId="{C8B4DD39-2E2B-4B4B-95A5-5D3B2A0FB577}" srcOrd="5" destOrd="0" presId="urn:microsoft.com/office/officeart/2008/layout/AscendingPictureAccentProcess"/>
    <dgm:cxn modelId="{8B8C2EFF-E50D-417F-B331-12F80446B4CE}" type="presParOf" srcId="{DABF84D8-6A1E-4F3D-8357-2F4922B48EC8}" destId="{64ED17DF-2D15-469D-92C0-6573668C1DC5}" srcOrd="6" destOrd="0" presId="urn:microsoft.com/office/officeart/2008/layout/AscendingPictureAccentProcess"/>
    <dgm:cxn modelId="{B8AA7D57-F561-45D7-BA6C-ECD394AF0223}" type="presParOf" srcId="{DABF84D8-6A1E-4F3D-8357-2F4922B48EC8}" destId="{2DDDF014-8D9A-464D-B868-983831441FF9}" srcOrd="7" destOrd="0" presId="urn:microsoft.com/office/officeart/2008/layout/AscendingPictureAccentProcess"/>
    <dgm:cxn modelId="{EA5EFD87-B6B4-49B1-9E46-1392FCA1F17C}" type="presParOf" srcId="{DABF84D8-6A1E-4F3D-8357-2F4922B48EC8}" destId="{CB539D7C-8BC5-4B21-B6A8-0AAC52831D49}" srcOrd="8" destOrd="0" presId="urn:microsoft.com/office/officeart/2008/layout/AscendingPictureAccentProcess"/>
    <dgm:cxn modelId="{D6D9CA85-8CFD-47A7-B3B8-E10AE413AC1B}" type="presParOf" srcId="{DABF84D8-6A1E-4F3D-8357-2F4922B48EC8}" destId="{2A201A74-92E5-48A6-8E76-BC0D2DC3C82A}" srcOrd="9" destOrd="0" presId="urn:microsoft.com/office/officeart/2008/layout/AscendingPictureAccentProcess"/>
    <dgm:cxn modelId="{7BB91BC4-2F61-4BD7-B433-2AF099DBECEC}" type="presParOf" srcId="{DABF84D8-6A1E-4F3D-8357-2F4922B48EC8}" destId="{8C028595-60C4-4D3D-84F1-88B1E73AE822}" srcOrd="10" destOrd="0" presId="urn:microsoft.com/office/officeart/2008/layout/AscendingPictureAccentProcess"/>
    <dgm:cxn modelId="{A671118E-A89E-4AC1-9CEC-CA92C4FE39EB}" type="presParOf" srcId="{DABF84D8-6A1E-4F3D-8357-2F4922B48EC8}" destId="{FE771E9E-138D-435B-A896-A6A389C857E4}" srcOrd="11" destOrd="0" presId="urn:microsoft.com/office/officeart/2008/layout/AscendingPictureAccentProcess"/>
    <dgm:cxn modelId="{EC1232B2-253B-4802-9AB4-9EF6DBAA1032}" type="presParOf" srcId="{DABF84D8-6A1E-4F3D-8357-2F4922B48EC8}" destId="{82E7E1ED-7637-44AB-A0FA-5B9084657B19}" srcOrd="12" destOrd="0" presId="urn:microsoft.com/office/officeart/2008/layout/AscendingPictureAccentProcess"/>
    <dgm:cxn modelId="{7CF431B4-BF94-49C6-8ED6-EB29987C8C06}" type="presParOf" srcId="{DABF84D8-6A1E-4F3D-8357-2F4922B48EC8}" destId="{6D7B1B0A-4D4E-478E-BAA7-995FF53AB72D}" srcOrd="13" destOrd="0" presId="urn:microsoft.com/office/officeart/2008/layout/AscendingPictureAccentProcess"/>
    <dgm:cxn modelId="{4BF77A3B-0BA5-4350-84C2-062EE941795B}" type="presParOf" srcId="{DABF84D8-6A1E-4F3D-8357-2F4922B48EC8}" destId="{94D5097E-A710-43BC-8C4E-367B9FC82F12}" srcOrd="14" destOrd="0" presId="urn:microsoft.com/office/officeart/2008/layout/AscendingPictureAccentProcess"/>
    <dgm:cxn modelId="{C4A2E70E-AE75-4E14-895A-92B80FB9545B}" type="presParOf" srcId="{DABF84D8-6A1E-4F3D-8357-2F4922B48EC8}" destId="{6302F3AB-79A2-4AB7-8ABC-92777C749AB4}" srcOrd="15" destOrd="0" presId="urn:microsoft.com/office/officeart/2008/layout/AscendingPictureAccentProcess"/>
    <dgm:cxn modelId="{6FC811EA-F7BF-4698-941F-5FF95CF5F70D}" type="presParOf" srcId="{DABF84D8-6A1E-4F3D-8357-2F4922B48EC8}" destId="{DF5FE393-E870-4228-A552-5CDAC7B3178C}" srcOrd="16" destOrd="0" presId="urn:microsoft.com/office/officeart/2008/layout/AscendingPictureAccentProcess"/>
    <dgm:cxn modelId="{72D4A985-5441-4FE9-9F2B-D00E086A9BA3}" type="presParOf" srcId="{DABF84D8-6A1E-4F3D-8357-2F4922B48EC8}" destId="{8EA80012-108B-4BD9-B80E-3D9EB9597875}" srcOrd="17" destOrd="0" presId="urn:microsoft.com/office/officeart/2008/layout/AscendingPictureAccentProcess"/>
    <dgm:cxn modelId="{1AD3CA7E-6B3F-461B-AC79-6B7D3472B46C}" type="presParOf" srcId="{DABF84D8-6A1E-4F3D-8357-2F4922B48EC8}" destId="{0224A914-6634-4063-A5D5-DE747D7E279D}" srcOrd="18" destOrd="0" presId="urn:microsoft.com/office/officeart/2008/layout/AscendingPictureAccentProcess"/>
    <dgm:cxn modelId="{690E84E8-9023-4C66-B6A6-3B4346346093}" type="presParOf" srcId="{DABF84D8-6A1E-4F3D-8357-2F4922B48EC8}" destId="{2B9A9A91-C07A-41EC-90EC-0C3B7B4785C3}" srcOrd="19" destOrd="0" presId="urn:microsoft.com/office/officeart/2008/layout/AscendingPictureAccentProcess"/>
    <dgm:cxn modelId="{AD963E6D-2331-41B1-892C-990FAB690357}" type="presParOf" srcId="{2B9A9A91-C07A-41EC-90EC-0C3B7B4785C3}" destId="{9D60F3A8-27E8-483F-9DCA-A2BABD307834}" srcOrd="0" destOrd="0" presId="urn:microsoft.com/office/officeart/2008/layout/AscendingPictureAccentProcess"/>
    <dgm:cxn modelId="{0264764C-422F-4213-8707-9D809D2F4CB7}" type="presParOf" srcId="{DABF84D8-6A1E-4F3D-8357-2F4922B48EC8}" destId="{0247387D-C371-46D0-AABE-2B1AEC6781E5}" srcOrd="20" destOrd="0" presId="urn:microsoft.com/office/officeart/2008/layout/AscendingPictureAccentProcess"/>
    <dgm:cxn modelId="{ABBE634B-2DC0-4EEA-8277-5AEC545D6318}" type="presParOf" srcId="{DABF84D8-6A1E-4F3D-8357-2F4922B48EC8}" destId="{2E2A1B44-D273-479C-9DBB-AD35622F209C}" srcOrd="21" destOrd="0" presId="urn:microsoft.com/office/officeart/2008/layout/AscendingPictureAccentProcess"/>
    <dgm:cxn modelId="{42F42561-2448-47F5-A71D-C684479875EE}" type="presParOf" srcId="{2E2A1B44-D273-479C-9DBB-AD35622F209C}" destId="{3F80D282-334F-4ABD-8B37-5A97276B5C27}" srcOrd="0" destOrd="0" presId="urn:microsoft.com/office/officeart/2008/layout/AscendingPictureAccentProcess"/>
    <dgm:cxn modelId="{758B2D76-F3D0-45D7-8B6A-C39B03728C75}" type="presParOf" srcId="{DABF84D8-6A1E-4F3D-8357-2F4922B48EC8}" destId="{18BE6263-6F71-407D-AF4C-D01A484F1283}" srcOrd="22" destOrd="0" presId="urn:microsoft.com/office/officeart/2008/layout/AscendingPictureAccentProcess"/>
    <dgm:cxn modelId="{62944A2D-150C-47D1-95FE-AB14DAF2B87D}" type="presParOf" srcId="{DABF84D8-6A1E-4F3D-8357-2F4922B48EC8}" destId="{BB757269-7C2F-4FF0-AABF-454BBFFA01BC}" srcOrd="23" destOrd="0" presId="urn:microsoft.com/office/officeart/2008/layout/AscendingPictureAccentProcess"/>
    <dgm:cxn modelId="{979D6EDE-E5DE-402E-827A-4177B43C3111}" type="presParOf" srcId="{BB757269-7C2F-4FF0-AABF-454BBFFA01BC}" destId="{4E4882F7-CA20-41EF-9F31-3741EB6C05D2}" srcOrd="0" destOrd="0" presId="urn:microsoft.com/office/officeart/2008/layout/AscendingPictureAccentProcess"/>
    <dgm:cxn modelId="{2465CED1-BF96-499D-9E9B-A82A55068684}" type="presParOf" srcId="{DABF84D8-6A1E-4F3D-8357-2F4922B48EC8}" destId="{F9874E04-F9E7-47E7-960B-FB7897081C50}" srcOrd="24" destOrd="0" presId="urn:microsoft.com/office/officeart/2008/layout/AscendingPictureAccentProcess"/>
    <dgm:cxn modelId="{3BE710A0-F32D-4073-A60E-E59A5DBF1874}" type="presParOf" srcId="{DABF84D8-6A1E-4F3D-8357-2F4922B48EC8}" destId="{788F579B-2A09-438C-98CB-0E518CD63161}" srcOrd="25" destOrd="0" presId="urn:microsoft.com/office/officeart/2008/layout/AscendingPictureAccentProcess"/>
    <dgm:cxn modelId="{163D750F-875A-40BB-992B-0FA3F8FB6D8C}" type="presParOf" srcId="{788F579B-2A09-438C-98CB-0E518CD63161}" destId="{4FA5C6A4-041D-4E0F-B233-FA2EF306911F}" srcOrd="0" destOrd="0" presId="urn:microsoft.com/office/officeart/2008/layout/AscendingPictureAccentProcess"/>
    <dgm:cxn modelId="{B9C8E7C3-9C6D-4232-9400-9B686296F96F}" type="presParOf" srcId="{DABF84D8-6A1E-4F3D-8357-2F4922B48EC8}" destId="{2841F116-7FAA-469F-A302-65B82AFD39FC}" srcOrd="26" destOrd="0" presId="urn:microsoft.com/office/officeart/2008/layout/AscendingPictureAccentProcess"/>
    <dgm:cxn modelId="{B2CC23CD-28CF-4CB2-8E0F-A484AC9711DB}" type="presParOf" srcId="{DABF84D8-6A1E-4F3D-8357-2F4922B48EC8}" destId="{2D491076-C36A-4260-AB8A-2D9BF2198D29}" srcOrd="27" destOrd="0" presId="urn:microsoft.com/office/officeart/2008/layout/AscendingPictureAccentProcess"/>
    <dgm:cxn modelId="{E0C59BE3-86F0-4F69-98E7-D3B0C03C6B2B}" type="presParOf" srcId="{2D491076-C36A-4260-AB8A-2D9BF2198D29}" destId="{29322482-1327-432D-9BA7-AFCF84710DC3}" srcOrd="0" destOrd="0" presId="urn:microsoft.com/office/officeart/2008/layout/AscendingPictureAccentProcess"/>
    <dgm:cxn modelId="{73ABB95A-DB1E-4CFD-AC9C-37A6A058F1EB}" type="presParOf" srcId="{DABF84D8-6A1E-4F3D-8357-2F4922B48EC8}" destId="{AC2EDCF6-287D-4E37-A185-89EFB29773ED}" srcOrd="28" destOrd="0" presId="urn:microsoft.com/office/officeart/2008/layout/AscendingPictureAccentProcess"/>
    <dgm:cxn modelId="{B7CD0E8A-E346-4BB3-A543-81BE362364C5}" type="presParOf" srcId="{DABF84D8-6A1E-4F3D-8357-2F4922B48EC8}" destId="{C8463FAD-189F-4C7C-BF9A-C931E384B17A}" srcOrd="29" destOrd="0" presId="urn:microsoft.com/office/officeart/2008/layout/AscendingPictureAccentProcess"/>
    <dgm:cxn modelId="{68EBC692-FB02-49B9-89F5-AE1D1EF73032}" type="presParOf" srcId="{C8463FAD-189F-4C7C-BF9A-C931E384B17A}" destId="{88C237F4-5BCF-4F04-AC3C-3C6C1F30A5C9}" srcOrd="0" destOrd="0" presId="urn:microsoft.com/office/officeart/2008/layout/AscendingPictureAccentProcess"/>
    <dgm:cxn modelId="{FBE68F9E-C8A9-4E19-8A4A-58C7FFB3A560}" type="presParOf" srcId="{DABF84D8-6A1E-4F3D-8357-2F4922B48EC8}" destId="{CA7B6014-A25C-48DF-8487-889F9BBC85B7}" srcOrd="30" destOrd="0" presId="urn:microsoft.com/office/officeart/2008/layout/AscendingPictureAccentProcess"/>
    <dgm:cxn modelId="{37D1897E-1325-40F8-B019-079D8A012601}" type="presParOf" srcId="{DABF84D8-6A1E-4F3D-8357-2F4922B48EC8}" destId="{B59EEE5F-2FCF-4345-9091-FCE09BB07683}" srcOrd="31" destOrd="0" presId="urn:microsoft.com/office/officeart/2008/layout/AscendingPictureAccentProcess"/>
    <dgm:cxn modelId="{EBF176AC-DB0D-4D16-8D8D-6BD51E8F7CDC}" type="presParOf" srcId="{B59EEE5F-2FCF-4345-9091-FCE09BB07683}" destId="{B6C75431-FF07-4232-93CC-539E59F050AA}" srcOrd="0" destOrd="0" presId="urn:microsoft.com/office/officeart/2008/layout/AscendingPictureAccent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45DD08A9-5255-4BAA-AF6F-04425A88A60C}" type="doc">
      <dgm:prSet loTypeId="urn:microsoft.com/office/officeart/2008/layout/AscendingPictureAccentProcess" loCatId="process" qsTypeId="urn:microsoft.com/office/officeart/2005/8/quickstyle/simple1" qsCatId="simple" csTypeId="urn:microsoft.com/office/officeart/2005/8/colors/accent4_3" csCatId="accent4" phldr="1"/>
      <dgm:spPr/>
      <dgm:t>
        <a:bodyPr/>
        <a:lstStyle/>
        <a:p>
          <a:endParaRPr lang="zh-CN" altLang="en-US"/>
        </a:p>
      </dgm:t>
    </dgm:pt>
    <dgm:pt modelId="{5DFEA340-9EA7-44C7-9A30-CC36DD6FBDEA}">
      <dgm:prSet phldrT="[文本]" custT="1"/>
      <dgm:spPr/>
      <dgm:t>
        <a:bodyPr/>
        <a:lstStyle/>
        <a:p>
          <a:r>
            <a:rPr lang="en-US" altLang="en-US" sz="1200" dirty="0">
              <a:solidFill>
                <a:schemeClr val="tx1"/>
              </a:solidFill>
              <a:latin typeface="Arial" panose="020B0604020202020204" pitchFamily="34" charset="0"/>
              <a:cs typeface="Arial" panose="020B0604020202020204" pitchFamily="34" charset="0"/>
            </a:rPr>
            <a:t>Input </a:t>
          </a:r>
          <a:r>
            <a:rPr lang="en-US" altLang="en-US" sz="1200" dirty="0" err="1">
              <a:solidFill>
                <a:schemeClr val="tx1"/>
              </a:solidFill>
              <a:latin typeface="Arial" panose="020B0604020202020204" pitchFamily="34" charset="0"/>
              <a:cs typeface="Arial" panose="020B0604020202020204" pitchFamily="34" charset="0"/>
            </a:rPr>
            <a:t>Mixup</a:t>
          </a:r>
          <a:endParaRPr lang="zh-CN" altLang="en-US" sz="1200" dirty="0">
            <a:solidFill>
              <a:schemeClr val="tx1"/>
            </a:solidFill>
            <a:latin typeface="Arial" panose="020B0604020202020204" pitchFamily="34" charset="0"/>
            <a:cs typeface="Arial" panose="020B0604020202020204" pitchFamily="34" charset="0"/>
          </a:endParaRPr>
        </a:p>
      </dgm:t>
    </dgm:pt>
    <dgm:pt modelId="{47A1011C-3A5B-4384-8F4E-F9D0F9717ECD}" type="parTrans" cxnId="{01B56F7A-232D-4B20-B078-90A5B9D51F82}">
      <dgm:prSet/>
      <dgm:spPr/>
      <dgm:t>
        <a:bodyPr/>
        <a:lstStyle/>
        <a:p>
          <a:endParaRPr lang="zh-CN" altLang="en-US"/>
        </a:p>
      </dgm:t>
    </dgm:pt>
    <dgm:pt modelId="{28C0DB2A-9D0C-4207-AC18-29D1E4292363}" type="sibTrans" cxnId="{01B56F7A-232D-4B20-B078-90A5B9D51F82}">
      <dgm:prSet/>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t>
        <a:bodyPr/>
        <a:lstStyle/>
        <a:p>
          <a:endParaRPr lang="zh-CN" altLang="en-US"/>
        </a:p>
      </dgm:t>
      <dgm:extLst>
        <a:ext uri="{E40237B7-FDA0-4F09-8148-C483321AD2D9}">
          <dgm14:cNvPr xmlns:dgm14="http://schemas.microsoft.com/office/drawing/2010/diagram" id="0" name="" descr="文档"/>
        </a:ext>
      </dgm:extLst>
    </dgm:pt>
    <dgm:pt modelId="{6B7BCE94-27C2-4EC4-8A8B-DF6E329D6757}">
      <dgm:prSet phldrT="[文本]" custT="1"/>
      <dgm:spPr/>
      <dgm:t>
        <a:bodyPr/>
        <a:lstStyle/>
        <a:p>
          <a:r>
            <a:rPr lang="en-US" altLang="en-US" sz="1200" dirty="0">
              <a:solidFill>
                <a:schemeClr val="tx1"/>
              </a:solidFill>
              <a:latin typeface="Arial" panose="020B0604020202020204" pitchFamily="34" charset="0"/>
              <a:cs typeface="Arial" panose="020B0604020202020204" pitchFamily="34" charset="0"/>
            </a:rPr>
            <a:t>Manifold </a:t>
          </a:r>
          <a:r>
            <a:rPr lang="en-US" altLang="en-US" sz="1200" dirty="0" err="1">
              <a:solidFill>
                <a:schemeClr val="tx1"/>
              </a:solidFill>
              <a:latin typeface="Arial" panose="020B0604020202020204" pitchFamily="34" charset="0"/>
              <a:cs typeface="Arial" panose="020B0604020202020204" pitchFamily="34" charset="0"/>
            </a:rPr>
            <a:t>mixup</a:t>
          </a:r>
          <a:endParaRPr lang="zh-CN" altLang="en-US" sz="1200" dirty="0">
            <a:solidFill>
              <a:schemeClr val="tx1"/>
            </a:solidFill>
            <a:latin typeface="Arial" panose="020B0604020202020204" pitchFamily="34" charset="0"/>
            <a:cs typeface="Arial" panose="020B0604020202020204" pitchFamily="34" charset="0"/>
          </a:endParaRPr>
        </a:p>
      </dgm:t>
    </dgm:pt>
    <dgm:pt modelId="{58BD40CE-54E5-43B8-88D3-89BB6389B8D0}" type="parTrans" cxnId="{76A08C22-1B03-4BA2-9E56-C4BD6195183B}">
      <dgm:prSet/>
      <dgm:spPr/>
      <dgm:t>
        <a:bodyPr/>
        <a:lstStyle/>
        <a:p>
          <a:endParaRPr lang="zh-CN" altLang="en-US"/>
        </a:p>
      </dgm:t>
    </dgm:pt>
    <dgm:pt modelId="{5F608A06-9857-4444-91F8-4D52E48D03F0}" type="sibTrans" cxnId="{76A08C22-1B03-4BA2-9E56-C4BD6195183B}">
      <dgm:prSet/>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t>
        <a:bodyPr/>
        <a:lstStyle/>
        <a:p>
          <a:endParaRPr lang="zh-CN" altLang="en-US"/>
        </a:p>
      </dgm:t>
      <dgm:extLst>
        <a:ext uri="{E40237B7-FDA0-4F09-8148-C483321AD2D9}">
          <dgm14:cNvPr xmlns:dgm14="http://schemas.microsoft.com/office/drawing/2010/diagram" id="0" name="" descr="文档"/>
        </a:ext>
      </dgm:extLst>
    </dgm:pt>
    <dgm:pt modelId="{A1936E2E-FCBD-4553-A75E-3F27FC050079}">
      <dgm:prSet custT="1"/>
      <dgm:spPr/>
      <dgm:t>
        <a:bodyPr/>
        <a:lstStyle/>
        <a:p>
          <a:r>
            <a:rPr lang="en-US" altLang="en-US" sz="1200" dirty="0" err="1">
              <a:solidFill>
                <a:schemeClr val="tx1"/>
              </a:solidFill>
              <a:latin typeface="Arial" panose="020B0604020202020204" pitchFamily="34" charset="0"/>
              <a:cs typeface="Arial" panose="020B0604020202020204" pitchFamily="34" charset="0"/>
            </a:rPr>
            <a:t>Cutmix</a:t>
          </a:r>
          <a:endParaRPr lang="zh-CN" altLang="en-US" sz="1200" dirty="0">
            <a:solidFill>
              <a:schemeClr val="tx1"/>
            </a:solidFill>
            <a:latin typeface="Arial" panose="020B0604020202020204" pitchFamily="34" charset="0"/>
            <a:cs typeface="Arial" panose="020B0604020202020204" pitchFamily="34" charset="0"/>
          </a:endParaRPr>
        </a:p>
      </dgm:t>
    </dgm:pt>
    <dgm:pt modelId="{B4EC7EE9-CC0B-4867-8A9B-86673BBB935A}" type="parTrans" cxnId="{F7816227-36AC-4F3D-AD0C-AF323846364B}">
      <dgm:prSet/>
      <dgm:spPr/>
      <dgm:t>
        <a:bodyPr/>
        <a:lstStyle/>
        <a:p>
          <a:endParaRPr lang="zh-CN" altLang="en-US"/>
        </a:p>
      </dgm:t>
    </dgm:pt>
    <dgm:pt modelId="{0EB27BAB-75C2-4F70-A812-B4FAE9545EF6}" type="sibTrans" cxnId="{F7816227-36AC-4F3D-AD0C-AF323846364B}">
      <dgm:prSet/>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t>
        <a:bodyPr/>
        <a:lstStyle/>
        <a:p>
          <a:endParaRPr lang="zh-CN" altLang="en-US"/>
        </a:p>
      </dgm:t>
      <dgm:extLst>
        <a:ext uri="{E40237B7-FDA0-4F09-8148-C483321AD2D9}">
          <dgm14:cNvPr xmlns:dgm14="http://schemas.microsoft.com/office/drawing/2010/diagram" id="0" name="" descr="文档"/>
        </a:ext>
      </dgm:extLst>
    </dgm:pt>
    <dgm:pt modelId="{5778AC02-10F6-487D-8D23-4EBD5A92B043}">
      <dgm:prSet custT="1"/>
      <dgm:spPr/>
      <dgm:t>
        <a:bodyPr/>
        <a:lstStyle/>
        <a:p>
          <a:r>
            <a:rPr lang="en-US" altLang="en-US" sz="1200" dirty="0" err="1">
              <a:solidFill>
                <a:schemeClr val="tx1"/>
              </a:solidFill>
              <a:latin typeface="Arial" panose="020B0604020202020204" pitchFamily="34" charset="0"/>
              <a:cs typeface="Arial" panose="020B0604020202020204" pitchFamily="34" charset="0"/>
            </a:rPr>
            <a:t>Mixup</a:t>
          </a:r>
          <a:r>
            <a:rPr lang="en-US" altLang="en-US" sz="1200" dirty="0">
              <a:solidFill>
                <a:schemeClr val="tx1"/>
              </a:solidFill>
              <a:latin typeface="Arial" panose="020B0604020202020204" pitchFamily="34" charset="0"/>
              <a:cs typeface="Arial" panose="020B0604020202020204" pitchFamily="34" charset="0"/>
            </a:rPr>
            <a:t> inference</a:t>
          </a:r>
          <a:endParaRPr lang="zh-CN" altLang="en-US" sz="1200" dirty="0">
            <a:solidFill>
              <a:schemeClr val="tx1"/>
            </a:solidFill>
            <a:latin typeface="Arial" panose="020B0604020202020204" pitchFamily="34" charset="0"/>
            <a:cs typeface="Arial" panose="020B0604020202020204" pitchFamily="34" charset="0"/>
          </a:endParaRPr>
        </a:p>
      </dgm:t>
    </dgm:pt>
    <dgm:pt modelId="{C859C673-F09C-4FAD-B0E0-92C4C05D28BF}" type="parTrans" cxnId="{A97FF1EB-7555-4FF1-B246-F1B86018CC4C}">
      <dgm:prSet/>
      <dgm:spPr/>
      <dgm:t>
        <a:bodyPr/>
        <a:lstStyle/>
        <a:p>
          <a:endParaRPr lang="zh-CN" altLang="en-US"/>
        </a:p>
      </dgm:t>
    </dgm:pt>
    <dgm:pt modelId="{2E5831CC-0889-425C-AEDC-3E19DD970D4B}" type="sibTrans" cxnId="{A97FF1EB-7555-4FF1-B246-F1B86018CC4C}">
      <dgm:prSet/>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t>
        <a:bodyPr/>
        <a:lstStyle/>
        <a:p>
          <a:endParaRPr lang="zh-CN" altLang="en-US"/>
        </a:p>
      </dgm:t>
      <dgm:extLst>
        <a:ext uri="{E40237B7-FDA0-4F09-8148-C483321AD2D9}">
          <dgm14:cNvPr xmlns:dgm14="http://schemas.microsoft.com/office/drawing/2010/diagram" id="0" name="" descr="文档"/>
        </a:ext>
      </dgm:extLst>
    </dgm:pt>
    <dgm:pt modelId="{B30F0F3F-A0DB-43C4-8D05-B2054EC56455}">
      <dgm:prSet custT="1"/>
      <dgm:spPr/>
      <dgm:t>
        <a:bodyPr/>
        <a:lstStyle/>
        <a:p>
          <a:r>
            <a:rPr lang="en-US" altLang="en-US" sz="1200" dirty="0">
              <a:solidFill>
                <a:schemeClr val="tx1"/>
              </a:solidFill>
              <a:latin typeface="Arial" panose="020B0604020202020204" pitchFamily="34" charset="0"/>
              <a:cs typeface="Arial" panose="020B0604020202020204" pitchFamily="34" charset="0"/>
            </a:rPr>
            <a:t>Adversarial vertex </a:t>
          </a:r>
          <a:r>
            <a:rPr lang="en-US" altLang="en-US" sz="1200" dirty="0" err="1">
              <a:solidFill>
                <a:schemeClr val="tx1"/>
              </a:solidFill>
              <a:latin typeface="Arial" panose="020B0604020202020204" pitchFamily="34" charset="0"/>
              <a:cs typeface="Arial" panose="020B0604020202020204" pitchFamily="34" charset="0"/>
            </a:rPr>
            <a:t>mixup</a:t>
          </a:r>
          <a:endParaRPr lang="zh-CN" altLang="en-US" sz="1200" dirty="0">
            <a:solidFill>
              <a:schemeClr val="tx1"/>
            </a:solidFill>
            <a:latin typeface="Arial" panose="020B0604020202020204" pitchFamily="34" charset="0"/>
            <a:cs typeface="Arial" panose="020B0604020202020204" pitchFamily="34" charset="0"/>
          </a:endParaRPr>
        </a:p>
      </dgm:t>
    </dgm:pt>
    <dgm:pt modelId="{F76E82F7-78A1-47D6-8195-EC535A1F80EE}" type="parTrans" cxnId="{AFA3DA7F-583D-489F-9AF4-B711CAB28055}">
      <dgm:prSet/>
      <dgm:spPr/>
      <dgm:t>
        <a:bodyPr/>
        <a:lstStyle/>
        <a:p>
          <a:endParaRPr lang="zh-CN" altLang="en-US"/>
        </a:p>
      </dgm:t>
    </dgm:pt>
    <dgm:pt modelId="{938C61DE-3107-4869-9E8D-D887F62D00B1}" type="sibTrans" cxnId="{AFA3DA7F-583D-489F-9AF4-B711CAB28055}">
      <dgm:prSet/>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t>
        <a:bodyPr/>
        <a:lstStyle/>
        <a:p>
          <a:endParaRPr lang="zh-CN" altLang="en-US"/>
        </a:p>
      </dgm:t>
      <dgm:extLst>
        <a:ext uri="{E40237B7-FDA0-4F09-8148-C483321AD2D9}">
          <dgm14:cNvPr xmlns:dgm14="http://schemas.microsoft.com/office/drawing/2010/diagram" id="0" name="" descr="文档"/>
        </a:ext>
      </dgm:extLst>
    </dgm:pt>
    <dgm:pt modelId="{AB5984CB-9EC0-4604-9991-9FE359222C46}">
      <dgm:prSet custT="1"/>
      <dgm:spPr/>
      <dgm:t>
        <a:bodyPr/>
        <a:lstStyle/>
        <a:p>
          <a:r>
            <a:rPr lang="en-US" altLang="en-US" sz="1200" dirty="0">
              <a:solidFill>
                <a:schemeClr val="tx1"/>
              </a:solidFill>
              <a:latin typeface="Arial" panose="020B0604020202020204" pitchFamily="34" charset="0"/>
              <a:cs typeface="Arial" panose="020B0604020202020204" pitchFamily="34" charset="0"/>
            </a:rPr>
            <a:t>Puzzle mix</a:t>
          </a:r>
          <a:endParaRPr lang="zh-CN" altLang="en-US" sz="1200" dirty="0">
            <a:solidFill>
              <a:schemeClr val="tx1"/>
            </a:solidFill>
            <a:latin typeface="Arial" panose="020B0604020202020204" pitchFamily="34" charset="0"/>
            <a:cs typeface="Arial" panose="020B0604020202020204" pitchFamily="34" charset="0"/>
          </a:endParaRPr>
        </a:p>
      </dgm:t>
    </dgm:pt>
    <dgm:pt modelId="{C224E0D4-B7D0-494E-8069-CCC9E79D60E7}" type="sibTrans" cxnId="{118416F6-6F2E-49A5-8139-109DFB2A39C4}">
      <dgm:prSet/>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t>
        <a:bodyPr/>
        <a:lstStyle/>
        <a:p>
          <a:endParaRPr lang="zh-CN" altLang="en-US"/>
        </a:p>
      </dgm:t>
      <dgm:extLst>
        <a:ext uri="{E40237B7-FDA0-4F09-8148-C483321AD2D9}">
          <dgm14:cNvPr xmlns:dgm14="http://schemas.microsoft.com/office/drawing/2010/diagram" id="0" name="" descr="文档"/>
        </a:ext>
      </dgm:extLst>
    </dgm:pt>
    <dgm:pt modelId="{846495A0-C0BC-4D0D-A557-E25AD5C37BF7}" type="parTrans" cxnId="{118416F6-6F2E-49A5-8139-109DFB2A39C4}">
      <dgm:prSet/>
      <dgm:spPr/>
      <dgm:t>
        <a:bodyPr/>
        <a:lstStyle/>
        <a:p>
          <a:endParaRPr lang="zh-CN" altLang="en-US"/>
        </a:p>
      </dgm:t>
    </dgm:pt>
    <dgm:pt modelId="{F5566493-C777-412C-B15A-386705A2E6DA}">
      <dgm:prSet custT="1"/>
      <dgm:spPr/>
      <dgm:t>
        <a:bodyPr/>
        <a:lstStyle/>
        <a:p>
          <a:r>
            <a:rPr lang="en-US" altLang="en-US" sz="1200" dirty="0">
              <a:solidFill>
                <a:schemeClr val="tx1"/>
              </a:solidFill>
              <a:latin typeface="Arial" panose="020B0604020202020204" pitchFamily="34" charset="0"/>
              <a:cs typeface="Arial" panose="020B0604020202020204" pitchFamily="34" charset="0"/>
            </a:rPr>
            <a:t>Locally linear out-of-manifold </a:t>
          </a:r>
          <a:r>
            <a:rPr lang="en-US" altLang="en-US" sz="1200" dirty="0" err="1">
              <a:solidFill>
                <a:schemeClr val="tx1"/>
              </a:solidFill>
              <a:latin typeface="Arial" panose="020B0604020202020204" pitchFamily="34" charset="0"/>
              <a:cs typeface="Arial" panose="020B0604020202020204" pitchFamily="34" charset="0"/>
            </a:rPr>
            <a:t>mixup</a:t>
          </a:r>
          <a:endParaRPr lang="zh-CN" altLang="en-US" sz="1200" dirty="0">
            <a:solidFill>
              <a:schemeClr val="tx1"/>
            </a:solidFill>
            <a:latin typeface="Arial" panose="020B0604020202020204" pitchFamily="34" charset="0"/>
            <a:cs typeface="Arial" panose="020B0604020202020204" pitchFamily="34" charset="0"/>
          </a:endParaRPr>
        </a:p>
      </dgm:t>
    </dgm:pt>
    <dgm:pt modelId="{088A4E78-024D-4172-8408-8586C804DB10}" type="sibTrans" cxnId="{1D3E2922-8721-401D-AF03-97E77682FBCA}">
      <dgm:prSet/>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t>
        <a:bodyPr/>
        <a:lstStyle/>
        <a:p>
          <a:endParaRPr lang="zh-CN" altLang="en-US"/>
        </a:p>
      </dgm:t>
      <dgm:extLst>
        <a:ext uri="{E40237B7-FDA0-4F09-8148-C483321AD2D9}">
          <dgm14:cNvPr xmlns:dgm14="http://schemas.microsoft.com/office/drawing/2010/diagram" id="0" name="" descr="文档"/>
        </a:ext>
      </dgm:extLst>
    </dgm:pt>
    <dgm:pt modelId="{7BDB4532-2FBF-47AF-8BF1-67218847B010}" type="parTrans" cxnId="{1D3E2922-8721-401D-AF03-97E77682FBCA}">
      <dgm:prSet/>
      <dgm:spPr/>
      <dgm:t>
        <a:bodyPr/>
        <a:lstStyle/>
        <a:p>
          <a:endParaRPr lang="zh-CN" altLang="en-US"/>
        </a:p>
      </dgm:t>
    </dgm:pt>
    <dgm:pt modelId="{DABF84D8-6A1E-4F3D-8357-2F4922B48EC8}" type="pres">
      <dgm:prSet presAssocID="{45DD08A9-5255-4BAA-AF6F-04425A88A60C}" presName="Name0" presStyleCnt="0">
        <dgm:presLayoutVars>
          <dgm:chMax val="7"/>
          <dgm:chPref val="7"/>
          <dgm:dir/>
        </dgm:presLayoutVars>
      </dgm:prSet>
      <dgm:spPr/>
    </dgm:pt>
    <dgm:pt modelId="{BEF135B4-0CA1-4559-BFED-0B7F4A51336C}" type="pres">
      <dgm:prSet presAssocID="{45DD08A9-5255-4BAA-AF6F-04425A88A60C}" presName="dot1" presStyleLbl="alignNode1" presStyleIdx="0" presStyleCnt="18"/>
      <dgm:spPr/>
    </dgm:pt>
    <dgm:pt modelId="{7C444EAF-6CAF-43BD-BAA7-9BEC80A23D2A}" type="pres">
      <dgm:prSet presAssocID="{45DD08A9-5255-4BAA-AF6F-04425A88A60C}" presName="dot2" presStyleLbl="alignNode1" presStyleIdx="1" presStyleCnt="18"/>
      <dgm:spPr/>
    </dgm:pt>
    <dgm:pt modelId="{31180A8A-B168-4F77-88BE-3DA091BA6748}" type="pres">
      <dgm:prSet presAssocID="{45DD08A9-5255-4BAA-AF6F-04425A88A60C}" presName="dot3" presStyleLbl="alignNode1" presStyleIdx="2" presStyleCnt="18"/>
      <dgm:spPr/>
    </dgm:pt>
    <dgm:pt modelId="{7D7A12DD-F29A-4035-B0E0-C940005EE396}" type="pres">
      <dgm:prSet presAssocID="{45DD08A9-5255-4BAA-AF6F-04425A88A60C}" presName="dot4" presStyleLbl="alignNode1" presStyleIdx="3" presStyleCnt="18"/>
      <dgm:spPr/>
    </dgm:pt>
    <dgm:pt modelId="{FDEA2496-ED0F-483F-BEEF-A9777436AE4E}" type="pres">
      <dgm:prSet presAssocID="{45DD08A9-5255-4BAA-AF6F-04425A88A60C}" presName="dot5" presStyleLbl="alignNode1" presStyleIdx="4" presStyleCnt="18"/>
      <dgm:spPr/>
    </dgm:pt>
    <dgm:pt modelId="{C8B4DD39-2E2B-4B4B-95A5-5D3B2A0FB577}" type="pres">
      <dgm:prSet presAssocID="{45DD08A9-5255-4BAA-AF6F-04425A88A60C}" presName="dot6" presStyleLbl="alignNode1" presStyleIdx="5" presStyleCnt="18"/>
      <dgm:spPr/>
    </dgm:pt>
    <dgm:pt modelId="{64ED17DF-2D15-469D-92C0-6573668C1DC5}" type="pres">
      <dgm:prSet presAssocID="{45DD08A9-5255-4BAA-AF6F-04425A88A60C}" presName="dot7" presStyleLbl="alignNode1" presStyleIdx="6" presStyleCnt="18"/>
      <dgm:spPr/>
    </dgm:pt>
    <dgm:pt modelId="{2DDDF014-8D9A-464D-B868-983831441FF9}" type="pres">
      <dgm:prSet presAssocID="{45DD08A9-5255-4BAA-AF6F-04425A88A60C}" presName="dot8" presStyleLbl="alignNode1" presStyleIdx="7" presStyleCnt="18"/>
      <dgm:spPr/>
    </dgm:pt>
    <dgm:pt modelId="{CB539D7C-8BC5-4B21-B6A8-0AAC52831D49}" type="pres">
      <dgm:prSet presAssocID="{45DD08A9-5255-4BAA-AF6F-04425A88A60C}" presName="dot9" presStyleLbl="alignNode1" presStyleIdx="8" presStyleCnt="18"/>
      <dgm:spPr/>
    </dgm:pt>
    <dgm:pt modelId="{2A201A74-92E5-48A6-8E76-BC0D2DC3C82A}" type="pres">
      <dgm:prSet presAssocID="{45DD08A9-5255-4BAA-AF6F-04425A88A60C}" presName="dot10" presStyleLbl="alignNode1" presStyleIdx="9" presStyleCnt="18"/>
      <dgm:spPr/>
    </dgm:pt>
    <dgm:pt modelId="{8C028595-60C4-4D3D-84F1-88B1E73AE822}" type="pres">
      <dgm:prSet presAssocID="{45DD08A9-5255-4BAA-AF6F-04425A88A60C}" presName="dot11" presStyleLbl="alignNode1" presStyleIdx="10" presStyleCnt="18"/>
      <dgm:spPr/>
    </dgm:pt>
    <dgm:pt modelId="{FE771E9E-138D-435B-A896-A6A389C857E4}" type="pres">
      <dgm:prSet presAssocID="{45DD08A9-5255-4BAA-AF6F-04425A88A60C}" presName="dotArrow1" presStyleLbl="alignNode1" presStyleIdx="11" presStyleCnt="18"/>
      <dgm:spPr/>
    </dgm:pt>
    <dgm:pt modelId="{82E7E1ED-7637-44AB-A0FA-5B9084657B19}" type="pres">
      <dgm:prSet presAssocID="{45DD08A9-5255-4BAA-AF6F-04425A88A60C}" presName="dotArrow2" presStyleLbl="alignNode1" presStyleIdx="12" presStyleCnt="18"/>
      <dgm:spPr/>
    </dgm:pt>
    <dgm:pt modelId="{6D7B1B0A-4D4E-478E-BAA7-995FF53AB72D}" type="pres">
      <dgm:prSet presAssocID="{45DD08A9-5255-4BAA-AF6F-04425A88A60C}" presName="dotArrow3" presStyleLbl="alignNode1" presStyleIdx="13" presStyleCnt="18"/>
      <dgm:spPr/>
    </dgm:pt>
    <dgm:pt modelId="{94D5097E-A710-43BC-8C4E-367B9FC82F12}" type="pres">
      <dgm:prSet presAssocID="{45DD08A9-5255-4BAA-AF6F-04425A88A60C}" presName="dotArrow4" presStyleLbl="alignNode1" presStyleIdx="14" presStyleCnt="18"/>
      <dgm:spPr/>
    </dgm:pt>
    <dgm:pt modelId="{6302F3AB-79A2-4AB7-8ABC-92777C749AB4}" type="pres">
      <dgm:prSet presAssocID="{45DD08A9-5255-4BAA-AF6F-04425A88A60C}" presName="dotArrow5" presStyleLbl="alignNode1" presStyleIdx="15" presStyleCnt="18"/>
      <dgm:spPr/>
    </dgm:pt>
    <dgm:pt modelId="{DF5FE393-E870-4228-A552-5CDAC7B3178C}" type="pres">
      <dgm:prSet presAssocID="{45DD08A9-5255-4BAA-AF6F-04425A88A60C}" presName="dotArrow6" presStyleLbl="alignNode1" presStyleIdx="16" presStyleCnt="18"/>
      <dgm:spPr/>
    </dgm:pt>
    <dgm:pt modelId="{8EA80012-108B-4BD9-B80E-3D9EB9597875}" type="pres">
      <dgm:prSet presAssocID="{45DD08A9-5255-4BAA-AF6F-04425A88A60C}" presName="dotArrow7" presStyleLbl="alignNode1" presStyleIdx="17" presStyleCnt="18"/>
      <dgm:spPr/>
    </dgm:pt>
    <dgm:pt modelId="{0224A914-6634-4063-A5D5-DE747D7E279D}" type="pres">
      <dgm:prSet presAssocID="{5DFEA340-9EA7-44C7-9A30-CC36DD6FBDEA}" presName="parTx1" presStyleLbl="node1" presStyleIdx="0" presStyleCnt="7"/>
      <dgm:spPr/>
    </dgm:pt>
    <dgm:pt modelId="{2B9A9A91-C07A-41EC-90EC-0C3B7B4785C3}" type="pres">
      <dgm:prSet presAssocID="{28C0DB2A-9D0C-4207-AC18-29D1E4292363}" presName="picture1" presStyleCnt="0"/>
      <dgm:spPr/>
    </dgm:pt>
    <dgm:pt modelId="{9D60F3A8-27E8-483F-9DCA-A2BABD307834}" type="pres">
      <dgm:prSet presAssocID="{28C0DB2A-9D0C-4207-AC18-29D1E4292363}" presName="imageRepeatNode" presStyleLbl="fgImgPlace1" presStyleIdx="0" presStyleCnt="7"/>
      <dgm:spPr/>
    </dgm:pt>
    <dgm:pt modelId="{0247387D-C371-46D0-AABE-2B1AEC6781E5}" type="pres">
      <dgm:prSet presAssocID="{6B7BCE94-27C2-4EC4-8A8B-DF6E329D6757}" presName="parTx2" presStyleLbl="node1" presStyleIdx="1" presStyleCnt="7" custScaleX="102453"/>
      <dgm:spPr/>
    </dgm:pt>
    <dgm:pt modelId="{2E2A1B44-D273-479C-9DBB-AD35622F209C}" type="pres">
      <dgm:prSet presAssocID="{5F608A06-9857-4444-91F8-4D52E48D03F0}" presName="picture2" presStyleCnt="0"/>
      <dgm:spPr/>
    </dgm:pt>
    <dgm:pt modelId="{3F80D282-334F-4ABD-8B37-5A97276B5C27}" type="pres">
      <dgm:prSet presAssocID="{5F608A06-9857-4444-91F8-4D52E48D03F0}" presName="imageRepeatNode" presStyleLbl="fgImgPlace1" presStyleIdx="1" presStyleCnt="7"/>
      <dgm:spPr/>
    </dgm:pt>
    <dgm:pt modelId="{18BE6263-6F71-407D-AF4C-D01A484F1283}" type="pres">
      <dgm:prSet presAssocID="{F5566493-C777-412C-B15A-386705A2E6DA}" presName="parTx3" presStyleLbl="node1" presStyleIdx="2" presStyleCnt="7" custScaleX="211356" custLinFactNeighborX="56842" custLinFactNeighborY="-9370"/>
      <dgm:spPr/>
    </dgm:pt>
    <dgm:pt modelId="{BB757269-7C2F-4FF0-AABF-454BBFFA01BC}" type="pres">
      <dgm:prSet presAssocID="{088A4E78-024D-4172-8408-8586C804DB10}" presName="picture3" presStyleCnt="0"/>
      <dgm:spPr/>
    </dgm:pt>
    <dgm:pt modelId="{4E4882F7-CA20-41EF-9F31-3741EB6C05D2}" type="pres">
      <dgm:prSet presAssocID="{088A4E78-024D-4172-8408-8586C804DB10}" presName="imageRepeatNode" presStyleLbl="fgImgPlace1" presStyleIdx="2" presStyleCnt="7"/>
      <dgm:spPr/>
    </dgm:pt>
    <dgm:pt modelId="{F9874E04-F9E7-47E7-960B-FB7897081C50}" type="pres">
      <dgm:prSet presAssocID="{A1936E2E-FCBD-4553-A75E-3F27FC050079}" presName="parTx4" presStyleLbl="node1" presStyleIdx="3" presStyleCnt="7"/>
      <dgm:spPr/>
    </dgm:pt>
    <dgm:pt modelId="{788F579B-2A09-438C-98CB-0E518CD63161}" type="pres">
      <dgm:prSet presAssocID="{0EB27BAB-75C2-4F70-A812-B4FAE9545EF6}" presName="picture4" presStyleCnt="0"/>
      <dgm:spPr/>
    </dgm:pt>
    <dgm:pt modelId="{4FA5C6A4-041D-4E0F-B233-FA2EF306911F}" type="pres">
      <dgm:prSet presAssocID="{0EB27BAB-75C2-4F70-A812-B4FAE9545EF6}" presName="imageRepeatNode" presStyleLbl="fgImgPlace1" presStyleIdx="3" presStyleCnt="7"/>
      <dgm:spPr/>
    </dgm:pt>
    <dgm:pt modelId="{2841F116-7FAA-469F-A302-65B82AFD39FC}" type="pres">
      <dgm:prSet presAssocID="{5778AC02-10F6-487D-8D23-4EBD5A92B043}" presName="parTx5" presStyleLbl="node1" presStyleIdx="4" presStyleCnt="7" custScaleX="111322" custLinFactNeighborX="8006" custLinFactNeighborY="-42"/>
      <dgm:spPr/>
    </dgm:pt>
    <dgm:pt modelId="{2D491076-C36A-4260-AB8A-2D9BF2198D29}" type="pres">
      <dgm:prSet presAssocID="{2E5831CC-0889-425C-AEDC-3E19DD970D4B}" presName="picture5" presStyleCnt="0"/>
      <dgm:spPr/>
    </dgm:pt>
    <dgm:pt modelId="{29322482-1327-432D-9BA7-AFCF84710DC3}" type="pres">
      <dgm:prSet presAssocID="{2E5831CC-0889-425C-AEDC-3E19DD970D4B}" presName="imageRepeatNode" presStyleLbl="fgImgPlace1" presStyleIdx="4" presStyleCnt="7"/>
      <dgm:spPr/>
    </dgm:pt>
    <dgm:pt modelId="{AC2EDCF6-287D-4E37-A185-89EFB29773ED}" type="pres">
      <dgm:prSet presAssocID="{B30F0F3F-A0DB-43C4-8D05-B2054EC56455}" presName="parTx6" presStyleLbl="node1" presStyleIdx="5" presStyleCnt="7" custScaleX="157158" custLinFactNeighborX="30928" custLinFactNeighborY="0"/>
      <dgm:spPr/>
    </dgm:pt>
    <dgm:pt modelId="{C8463FAD-189F-4C7C-BF9A-C931E384B17A}" type="pres">
      <dgm:prSet presAssocID="{938C61DE-3107-4869-9E8D-D887F62D00B1}" presName="picture6" presStyleCnt="0"/>
      <dgm:spPr/>
    </dgm:pt>
    <dgm:pt modelId="{88C237F4-5BCF-4F04-AC3C-3C6C1F30A5C9}" type="pres">
      <dgm:prSet presAssocID="{938C61DE-3107-4869-9E8D-D887F62D00B1}" presName="imageRepeatNode" presStyleLbl="fgImgPlace1" presStyleIdx="5" presStyleCnt="7"/>
      <dgm:spPr/>
    </dgm:pt>
    <dgm:pt modelId="{CA7B6014-A25C-48DF-8487-889F9BBC85B7}" type="pres">
      <dgm:prSet presAssocID="{AB5984CB-9EC0-4604-9991-9FE359222C46}" presName="parTx7" presStyleLbl="node1" presStyleIdx="6" presStyleCnt="7"/>
      <dgm:spPr/>
    </dgm:pt>
    <dgm:pt modelId="{B59EEE5F-2FCF-4345-9091-FCE09BB07683}" type="pres">
      <dgm:prSet presAssocID="{C224E0D4-B7D0-494E-8069-CCC9E79D60E7}" presName="picture7" presStyleCnt="0"/>
      <dgm:spPr/>
    </dgm:pt>
    <dgm:pt modelId="{B6C75431-FF07-4232-93CC-539E59F050AA}" type="pres">
      <dgm:prSet presAssocID="{C224E0D4-B7D0-494E-8069-CCC9E79D60E7}" presName="imageRepeatNode" presStyleLbl="fgImgPlace1" presStyleIdx="6" presStyleCnt="7"/>
      <dgm:spPr/>
    </dgm:pt>
  </dgm:ptLst>
  <dgm:cxnLst>
    <dgm:cxn modelId="{E0026612-0F8E-493F-BCCE-58A29CDFF96A}" type="presOf" srcId="{6B7BCE94-27C2-4EC4-8A8B-DF6E329D6757}" destId="{0247387D-C371-46D0-AABE-2B1AEC6781E5}" srcOrd="0" destOrd="0" presId="urn:microsoft.com/office/officeart/2008/layout/AscendingPictureAccentProcess"/>
    <dgm:cxn modelId="{41967F18-99E5-42FA-A7BA-C8C6E31398C0}" type="presOf" srcId="{C224E0D4-B7D0-494E-8069-CCC9E79D60E7}" destId="{B6C75431-FF07-4232-93CC-539E59F050AA}" srcOrd="0" destOrd="0" presId="urn:microsoft.com/office/officeart/2008/layout/AscendingPictureAccentProcess"/>
    <dgm:cxn modelId="{950DC21A-97E6-46F2-A1F5-ACE8D01035A7}" type="presOf" srcId="{938C61DE-3107-4869-9E8D-D887F62D00B1}" destId="{88C237F4-5BCF-4F04-AC3C-3C6C1F30A5C9}" srcOrd="0" destOrd="0" presId="urn:microsoft.com/office/officeart/2008/layout/AscendingPictureAccentProcess"/>
    <dgm:cxn modelId="{986FA81E-A906-49D5-A8F9-C3C82F0BD5BB}" type="presOf" srcId="{2E5831CC-0889-425C-AEDC-3E19DD970D4B}" destId="{29322482-1327-432D-9BA7-AFCF84710DC3}" srcOrd="0" destOrd="0" presId="urn:microsoft.com/office/officeart/2008/layout/AscendingPictureAccentProcess"/>
    <dgm:cxn modelId="{5F816121-5A6A-40A0-9F5A-96B5021948B7}" type="presOf" srcId="{AB5984CB-9EC0-4604-9991-9FE359222C46}" destId="{CA7B6014-A25C-48DF-8487-889F9BBC85B7}" srcOrd="0" destOrd="0" presId="urn:microsoft.com/office/officeart/2008/layout/AscendingPictureAccentProcess"/>
    <dgm:cxn modelId="{1D3E2922-8721-401D-AF03-97E77682FBCA}" srcId="{45DD08A9-5255-4BAA-AF6F-04425A88A60C}" destId="{F5566493-C777-412C-B15A-386705A2E6DA}" srcOrd="2" destOrd="0" parTransId="{7BDB4532-2FBF-47AF-8BF1-67218847B010}" sibTransId="{088A4E78-024D-4172-8408-8586C804DB10}"/>
    <dgm:cxn modelId="{76A08C22-1B03-4BA2-9E56-C4BD6195183B}" srcId="{45DD08A9-5255-4BAA-AF6F-04425A88A60C}" destId="{6B7BCE94-27C2-4EC4-8A8B-DF6E329D6757}" srcOrd="1" destOrd="0" parTransId="{58BD40CE-54E5-43B8-88D3-89BB6389B8D0}" sibTransId="{5F608A06-9857-4444-91F8-4D52E48D03F0}"/>
    <dgm:cxn modelId="{F7816227-36AC-4F3D-AD0C-AF323846364B}" srcId="{45DD08A9-5255-4BAA-AF6F-04425A88A60C}" destId="{A1936E2E-FCBD-4553-A75E-3F27FC050079}" srcOrd="3" destOrd="0" parTransId="{B4EC7EE9-CC0B-4867-8A9B-86673BBB935A}" sibTransId="{0EB27BAB-75C2-4F70-A812-B4FAE9545EF6}"/>
    <dgm:cxn modelId="{1A09272C-BA14-4D2A-ADD8-4BE6721B65A2}" type="presOf" srcId="{45DD08A9-5255-4BAA-AF6F-04425A88A60C}" destId="{DABF84D8-6A1E-4F3D-8357-2F4922B48EC8}" srcOrd="0" destOrd="0" presId="urn:microsoft.com/office/officeart/2008/layout/AscendingPictureAccentProcess"/>
    <dgm:cxn modelId="{09E3B22E-1B05-4720-9F02-930EEC2735C9}" type="presOf" srcId="{5F608A06-9857-4444-91F8-4D52E48D03F0}" destId="{3F80D282-334F-4ABD-8B37-5A97276B5C27}" srcOrd="0" destOrd="0" presId="urn:microsoft.com/office/officeart/2008/layout/AscendingPictureAccentProcess"/>
    <dgm:cxn modelId="{6F6EBE33-6B1C-4496-A4C2-B5B287CA5B3D}" type="presOf" srcId="{A1936E2E-FCBD-4553-A75E-3F27FC050079}" destId="{F9874E04-F9E7-47E7-960B-FB7897081C50}" srcOrd="0" destOrd="0" presId="urn:microsoft.com/office/officeart/2008/layout/AscendingPictureAccentProcess"/>
    <dgm:cxn modelId="{97C3F033-E692-4005-B78D-49D3CC6EE9C3}" type="presOf" srcId="{F5566493-C777-412C-B15A-386705A2E6DA}" destId="{18BE6263-6F71-407D-AF4C-D01A484F1283}" srcOrd="0" destOrd="0" presId="urn:microsoft.com/office/officeart/2008/layout/AscendingPictureAccentProcess"/>
    <dgm:cxn modelId="{66B9B459-B6D8-43D3-9D64-5A28884AEA8C}" type="presOf" srcId="{0EB27BAB-75C2-4F70-A812-B4FAE9545EF6}" destId="{4FA5C6A4-041D-4E0F-B233-FA2EF306911F}" srcOrd="0" destOrd="0" presId="urn:microsoft.com/office/officeart/2008/layout/AscendingPictureAccentProcess"/>
    <dgm:cxn modelId="{585EE679-428C-4EC3-BCC3-CABDB55C28AC}" type="presOf" srcId="{5778AC02-10F6-487D-8D23-4EBD5A92B043}" destId="{2841F116-7FAA-469F-A302-65B82AFD39FC}" srcOrd="0" destOrd="0" presId="urn:microsoft.com/office/officeart/2008/layout/AscendingPictureAccentProcess"/>
    <dgm:cxn modelId="{01B56F7A-232D-4B20-B078-90A5B9D51F82}" srcId="{45DD08A9-5255-4BAA-AF6F-04425A88A60C}" destId="{5DFEA340-9EA7-44C7-9A30-CC36DD6FBDEA}" srcOrd="0" destOrd="0" parTransId="{47A1011C-3A5B-4384-8F4E-F9D0F9717ECD}" sibTransId="{28C0DB2A-9D0C-4207-AC18-29D1E4292363}"/>
    <dgm:cxn modelId="{AFA3DA7F-583D-489F-9AF4-B711CAB28055}" srcId="{45DD08A9-5255-4BAA-AF6F-04425A88A60C}" destId="{B30F0F3F-A0DB-43C4-8D05-B2054EC56455}" srcOrd="5" destOrd="0" parTransId="{F76E82F7-78A1-47D6-8195-EC535A1F80EE}" sibTransId="{938C61DE-3107-4869-9E8D-D887F62D00B1}"/>
    <dgm:cxn modelId="{616D369E-7B0A-43E2-8BE8-895CD480A737}" type="presOf" srcId="{28C0DB2A-9D0C-4207-AC18-29D1E4292363}" destId="{9D60F3A8-27E8-483F-9DCA-A2BABD307834}" srcOrd="0" destOrd="0" presId="urn:microsoft.com/office/officeart/2008/layout/AscendingPictureAccentProcess"/>
    <dgm:cxn modelId="{078B7AAF-2531-49F8-8BC9-73D9A10C1B8C}" type="presOf" srcId="{5DFEA340-9EA7-44C7-9A30-CC36DD6FBDEA}" destId="{0224A914-6634-4063-A5D5-DE747D7E279D}" srcOrd="0" destOrd="0" presId="urn:microsoft.com/office/officeart/2008/layout/AscendingPictureAccentProcess"/>
    <dgm:cxn modelId="{A91526D9-131D-47FD-8D3C-0C286F563538}" type="presOf" srcId="{B30F0F3F-A0DB-43C4-8D05-B2054EC56455}" destId="{AC2EDCF6-287D-4E37-A185-89EFB29773ED}" srcOrd="0" destOrd="0" presId="urn:microsoft.com/office/officeart/2008/layout/AscendingPictureAccentProcess"/>
    <dgm:cxn modelId="{EFC5DCDD-FDD7-4BA7-B918-4F02637AE383}" type="presOf" srcId="{088A4E78-024D-4172-8408-8586C804DB10}" destId="{4E4882F7-CA20-41EF-9F31-3741EB6C05D2}" srcOrd="0" destOrd="0" presId="urn:microsoft.com/office/officeart/2008/layout/AscendingPictureAccentProcess"/>
    <dgm:cxn modelId="{A97FF1EB-7555-4FF1-B246-F1B86018CC4C}" srcId="{45DD08A9-5255-4BAA-AF6F-04425A88A60C}" destId="{5778AC02-10F6-487D-8D23-4EBD5A92B043}" srcOrd="4" destOrd="0" parTransId="{C859C673-F09C-4FAD-B0E0-92C4C05D28BF}" sibTransId="{2E5831CC-0889-425C-AEDC-3E19DD970D4B}"/>
    <dgm:cxn modelId="{118416F6-6F2E-49A5-8139-109DFB2A39C4}" srcId="{45DD08A9-5255-4BAA-AF6F-04425A88A60C}" destId="{AB5984CB-9EC0-4604-9991-9FE359222C46}" srcOrd="6" destOrd="0" parTransId="{846495A0-C0BC-4D0D-A557-E25AD5C37BF7}" sibTransId="{C224E0D4-B7D0-494E-8069-CCC9E79D60E7}"/>
    <dgm:cxn modelId="{F9DD7803-ADCE-4187-8303-DECC82F478B0}" type="presParOf" srcId="{DABF84D8-6A1E-4F3D-8357-2F4922B48EC8}" destId="{BEF135B4-0CA1-4559-BFED-0B7F4A51336C}" srcOrd="0" destOrd="0" presId="urn:microsoft.com/office/officeart/2008/layout/AscendingPictureAccentProcess"/>
    <dgm:cxn modelId="{84A19F37-6E79-4C8B-BEA8-E439BF707E9B}" type="presParOf" srcId="{DABF84D8-6A1E-4F3D-8357-2F4922B48EC8}" destId="{7C444EAF-6CAF-43BD-BAA7-9BEC80A23D2A}" srcOrd="1" destOrd="0" presId="urn:microsoft.com/office/officeart/2008/layout/AscendingPictureAccentProcess"/>
    <dgm:cxn modelId="{A467DEDF-FB11-4BAC-8728-C4B5127EA2CC}" type="presParOf" srcId="{DABF84D8-6A1E-4F3D-8357-2F4922B48EC8}" destId="{31180A8A-B168-4F77-88BE-3DA091BA6748}" srcOrd="2" destOrd="0" presId="urn:microsoft.com/office/officeart/2008/layout/AscendingPictureAccentProcess"/>
    <dgm:cxn modelId="{005D0433-BDD8-4DF6-96D9-060330FFBD5C}" type="presParOf" srcId="{DABF84D8-6A1E-4F3D-8357-2F4922B48EC8}" destId="{7D7A12DD-F29A-4035-B0E0-C940005EE396}" srcOrd="3" destOrd="0" presId="urn:microsoft.com/office/officeart/2008/layout/AscendingPictureAccentProcess"/>
    <dgm:cxn modelId="{7108218D-434C-4467-8A4C-A9A32BD957CF}" type="presParOf" srcId="{DABF84D8-6A1E-4F3D-8357-2F4922B48EC8}" destId="{FDEA2496-ED0F-483F-BEEF-A9777436AE4E}" srcOrd="4" destOrd="0" presId="urn:microsoft.com/office/officeart/2008/layout/AscendingPictureAccentProcess"/>
    <dgm:cxn modelId="{62BBC7C9-DDFC-417F-8D31-B475FD20BB7F}" type="presParOf" srcId="{DABF84D8-6A1E-4F3D-8357-2F4922B48EC8}" destId="{C8B4DD39-2E2B-4B4B-95A5-5D3B2A0FB577}" srcOrd="5" destOrd="0" presId="urn:microsoft.com/office/officeart/2008/layout/AscendingPictureAccentProcess"/>
    <dgm:cxn modelId="{8B8C2EFF-E50D-417F-B331-12F80446B4CE}" type="presParOf" srcId="{DABF84D8-6A1E-4F3D-8357-2F4922B48EC8}" destId="{64ED17DF-2D15-469D-92C0-6573668C1DC5}" srcOrd="6" destOrd="0" presId="urn:microsoft.com/office/officeart/2008/layout/AscendingPictureAccentProcess"/>
    <dgm:cxn modelId="{B8AA7D57-F561-45D7-BA6C-ECD394AF0223}" type="presParOf" srcId="{DABF84D8-6A1E-4F3D-8357-2F4922B48EC8}" destId="{2DDDF014-8D9A-464D-B868-983831441FF9}" srcOrd="7" destOrd="0" presId="urn:microsoft.com/office/officeart/2008/layout/AscendingPictureAccentProcess"/>
    <dgm:cxn modelId="{EA5EFD87-B6B4-49B1-9E46-1392FCA1F17C}" type="presParOf" srcId="{DABF84D8-6A1E-4F3D-8357-2F4922B48EC8}" destId="{CB539D7C-8BC5-4B21-B6A8-0AAC52831D49}" srcOrd="8" destOrd="0" presId="urn:microsoft.com/office/officeart/2008/layout/AscendingPictureAccentProcess"/>
    <dgm:cxn modelId="{D6D9CA85-8CFD-47A7-B3B8-E10AE413AC1B}" type="presParOf" srcId="{DABF84D8-6A1E-4F3D-8357-2F4922B48EC8}" destId="{2A201A74-92E5-48A6-8E76-BC0D2DC3C82A}" srcOrd="9" destOrd="0" presId="urn:microsoft.com/office/officeart/2008/layout/AscendingPictureAccentProcess"/>
    <dgm:cxn modelId="{7BB91BC4-2F61-4BD7-B433-2AF099DBECEC}" type="presParOf" srcId="{DABF84D8-6A1E-4F3D-8357-2F4922B48EC8}" destId="{8C028595-60C4-4D3D-84F1-88B1E73AE822}" srcOrd="10" destOrd="0" presId="urn:microsoft.com/office/officeart/2008/layout/AscendingPictureAccentProcess"/>
    <dgm:cxn modelId="{A671118E-A89E-4AC1-9CEC-CA92C4FE39EB}" type="presParOf" srcId="{DABF84D8-6A1E-4F3D-8357-2F4922B48EC8}" destId="{FE771E9E-138D-435B-A896-A6A389C857E4}" srcOrd="11" destOrd="0" presId="urn:microsoft.com/office/officeart/2008/layout/AscendingPictureAccentProcess"/>
    <dgm:cxn modelId="{EC1232B2-253B-4802-9AB4-9EF6DBAA1032}" type="presParOf" srcId="{DABF84D8-6A1E-4F3D-8357-2F4922B48EC8}" destId="{82E7E1ED-7637-44AB-A0FA-5B9084657B19}" srcOrd="12" destOrd="0" presId="urn:microsoft.com/office/officeart/2008/layout/AscendingPictureAccentProcess"/>
    <dgm:cxn modelId="{7CF431B4-BF94-49C6-8ED6-EB29987C8C06}" type="presParOf" srcId="{DABF84D8-6A1E-4F3D-8357-2F4922B48EC8}" destId="{6D7B1B0A-4D4E-478E-BAA7-995FF53AB72D}" srcOrd="13" destOrd="0" presId="urn:microsoft.com/office/officeart/2008/layout/AscendingPictureAccentProcess"/>
    <dgm:cxn modelId="{4BF77A3B-0BA5-4350-84C2-062EE941795B}" type="presParOf" srcId="{DABF84D8-6A1E-4F3D-8357-2F4922B48EC8}" destId="{94D5097E-A710-43BC-8C4E-367B9FC82F12}" srcOrd="14" destOrd="0" presId="urn:microsoft.com/office/officeart/2008/layout/AscendingPictureAccentProcess"/>
    <dgm:cxn modelId="{C4A2E70E-AE75-4E14-895A-92B80FB9545B}" type="presParOf" srcId="{DABF84D8-6A1E-4F3D-8357-2F4922B48EC8}" destId="{6302F3AB-79A2-4AB7-8ABC-92777C749AB4}" srcOrd="15" destOrd="0" presId="urn:microsoft.com/office/officeart/2008/layout/AscendingPictureAccentProcess"/>
    <dgm:cxn modelId="{6FC811EA-F7BF-4698-941F-5FF95CF5F70D}" type="presParOf" srcId="{DABF84D8-6A1E-4F3D-8357-2F4922B48EC8}" destId="{DF5FE393-E870-4228-A552-5CDAC7B3178C}" srcOrd="16" destOrd="0" presId="urn:microsoft.com/office/officeart/2008/layout/AscendingPictureAccentProcess"/>
    <dgm:cxn modelId="{72D4A985-5441-4FE9-9F2B-D00E086A9BA3}" type="presParOf" srcId="{DABF84D8-6A1E-4F3D-8357-2F4922B48EC8}" destId="{8EA80012-108B-4BD9-B80E-3D9EB9597875}" srcOrd="17" destOrd="0" presId="urn:microsoft.com/office/officeart/2008/layout/AscendingPictureAccentProcess"/>
    <dgm:cxn modelId="{1AD3CA7E-6B3F-461B-AC79-6B7D3472B46C}" type="presParOf" srcId="{DABF84D8-6A1E-4F3D-8357-2F4922B48EC8}" destId="{0224A914-6634-4063-A5D5-DE747D7E279D}" srcOrd="18" destOrd="0" presId="urn:microsoft.com/office/officeart/2008/layout/AscendingPictureAccentProcess"/>
    <dgm:cxn modelId="{690E84E8-9023-4C66-B6A6-3B4346346093}" type="presParOf" srcId="{DABF84D8-6A1E-4F3D-8357-2F4922B48EC8}" destId="{2B9A9A91-C07A-41EC-90EC-0C3B7B4785C3}" srcOrd="19" destOrd="0" presId="urn:microsoft.com/office/officeart/2008/layout/AscendingPictureAccentProcess"/>
    <dgm:cxn modelId="{AD963E6D-2331-41B1-892C-990FAB690357}" type="presParOf" srcId="{2B9A9A91-C07A-41EC-90EC-0C3B7B4785C3}" destId="{9D60F3A8-27E8-483F-9DCA-A2BABD307834}" srcOrd="0" destOrd="0" presId="urn:microsoft.com/office/officeart/2008/layout/AscendingPictureAccentProcess"/>
    <dgm:cxn modelId="{0264764C-422F-4213-8707-9D809D2F4CB7}" type="presParOf" srcId="{DABF84D8-6A1E-4F3D-8357-2F4922B48EC8}" destId="{0247387D-C371-46D0-AABE-2B1AEC6781E5}" srcOrd="20" destOrd="0" presId="urn:microsoft.com/office/officeart/2008/layout/AscendingPictureAccentProcess"/>
    <dgm:cxn modelId="{ABBE634B-2DC0-4EEA-8277-5AEC545D6318}" type="presParOf" srcId="{DABF84D8-6A1E-4F3D-8357-2F4922B48EC8}" destId="{2E2A1B44-D273-479C-9DBB-AD35622F209C}" srcOrd="21" destOrd="0" presId="urn:microsoft.com/office/officeart/2008/layout/AscendingPictureAccentProcess"/>
    <dgm:cxn modelId="{42F42561-2448-47F5-A71D-C684479875EE}" type="presParOf" srcId="{2E2A1B44-D273-479C-9DBB-AD35622F209C}" destId="{3F80D282-334F-4ABD-8B37-5A97276B5C27}" srcOrd="0" destOrd="0" presId="urn:microsoft.com/office/officeart/2008/layout/AscendingPictureAccentProcess"/>
    <dgm:cxn modelId="{758B2D76-F3D0-45D7-8B6A-C39B03728C75}" type="presParOf" srcId="{DABF84D8-6A1E-4F3D-8357-2F4922B48EC8}" destId="{18BE6263-6F71-407D-AF4C-D01A484F1283}" srcOrd="22" destOrd="0" presId="urn:microsoft.com/office/officeart/2008/layout/AscendingPictureAccentProcess"/>
    <dgm:cxn modelId="{62944A2D-150C-47D1-95FE-AB14DAF2B87D}" type="presParOf" srcId="{DABF84D8-6A1E-4F3D-8357-2F4922B48EC8}" destId="{BB757269-7C2F-4FF0-AABF-454BBFFA01BC}" srcOrd="23" destOrd="0" presId="urn:microsoft.com/office/officeart/2008/layout/AscendingPictureAccentProcess"/>
    <dgm:cxn modelId="{979D6EDE-E5DE-402E-827A-4177B43C3111}" type="presParOf" srcId="{BB757269-7C2F-4FF0-AABF-454BBFFA01BC}" destId="{4E4882F7-CA20-41EF-9F31-3741EB6C05D2}" srcOrd="0" destOrd="0" presId="urn:microsoft.com/office/officeart/2008/layout/AscendingPictureAccentProcess"/>
    <dgm:cxn modelId="{2465CED1-BF96-499D-9E9B-A82A55068684}" type="presParOf" srcId="{DABF84D8-6A1E-4F3D-8357-2F4922B48EC8}" destId="{F9874E04-F9E7-47E7-960B-FB7897081C50}" srcOrd="24" destOrd="0" presId="urn:microsoft.com/office/officeart/2008/layout/AscendingPictureAccentProcess"/>
    <dgm:cxn modelId="{3BE710A0-F32D-4073-A60E-E59A5DBF1874}" type="presParOf" srcId="{DABF84D8-6A1E-4F3D-8357-2F4922B48EC8}" destId="{788F579B-2A09-438C-98CB-0E518CD63161}" srcOrd="25" destOrd="0" presId="urn:microsoft.com/office/officeart/2008/layout/AscendingPictureAccentProcess"/>
    <dgm:cxn modelId="{163D750F-875A-40BB-992B-0FA3F8FB6D8C}" type="presParOf" srcId="{788F579B-2A09-438C-98CB-0E518CD63161}" destId="{4FA5C6A4-041D-4E0F-B233-FA2EF306911F}" srcOrd="0" destOrd="0" presId="urn:microsoft.com/office/officeart/2008/layout/AscendingPictureAccentProcess"/>
    <dgm:cxn modelId="{B9C8E7C3-9C6D-4232-9400-9B686296F96F}" type="presParOf" srcId="{DABF84D8-6A1E-4F3D-8357-2F4922B48EC8}" destId="{2841F116-7FAA-469F-A302-65B82AFD39FC}" srcOrd="26" destOrd="0" presId="urn:microsoft.com/office/officeart/2008/layout/AscendingPictureAccentProcess"/>
    <dgm:cxn modelId="{B2CC23CD-28CF-4CB2-8E0F-A484AC9711DB}" type="presParOf" srcId="{DABF84D8-6A1E-4F3D-8357-2F4922B48EC8}" destId="{2D491076-C36A-4260-AB8A-2D9BF2198D29}" srcOrd="27" destOrd="0" presId="urn:microsoft.com/office/officeart/2008/layout/AscendingPictureAccentProcess"/>
    <dgm:cxn modelId="{E0C59BE3-86F0-4F69-98E7-D3B0C03C6B2B}" type="presParOf" srcId="{2D491076-C36A-4260-AB8A-2D9BF2198D29}" destId="{29322482-1327-432D-9BA7-AFCF84710DC3}" srcOrd="0" destOrd="0" presId="urn:microsoft.com/office/officeart/2008/layout/AscendingPictureAccentProcess"/>
    <dgm:cxn modelId="{73ABB95A-DB1E-4CFD-AC9C-37A6A058F1EB}" type="presParOf" srcId="{DABF84D8-6A1E-4F3D-8357-2F4922B48EC8}" destId="{AC2EDCF6-287D-4E37-A185-89EFB29773ED}" srcOrd="28" destOrd="0" presId="urn:microsoft.com/office/officeart/2008/layout/AscendingPictureAccentProcess"/>
    <dgm:cxn modelId="{B7CD0E8A-E346-4BB3-A543-81BE362364C5}" type="presParOf" srcId="{DABF84D8-6A1E-4F3D-8357-2F4922B48EC8}" destId="{C8463FAD-189F-4C7C-BF9A-C931E384B17A}" srcOrd="29" destOrd="0" presId="urn:microsoft.com/office/officeart/2008/layout/AscendingPictureAccentProcess"/>
    <dgm:cxn modelId="{68EBC692-FB02-49B9-89F5-AE1D1EF73032}" type="presParOf" srcId="{C8463FAD-189F-4C7C-BF9A-C931E384B17A}" destId="{88C237F4-5BCF-4F04-AC3C-3C6C1F30A5C9}" srcOrd="0" destOrd="0" presId="urn:microsoft.com/office/officeart/2008/layout/AscendingPictureAccentProcess"/>
    <dgm:cxn modelId="{FBE68F9E-C8A9-4E19-8A4A-58C7FFB3A560}" type="presParOf" srcId="{DABF84D8-6A1E-4F3D-8357-2F4922B48EC8}" destId="{CA7B6014-A25C-48DF-8487-889F9BBC85B7}" srcOrd="30" destOrd="0" presId="urn:microsoft.com/office/officeart/2008/layout/AscendingPictureAccentProcess"/>
    <dgm:cxn modelId="{37D1897E-1325-40F8-B019-079D8A012601}" type="presParOf" srcId="{DABF84D8-6A1E-4F3D-8357-2F4922B48EC8}" destId="{B59EEE5F-2FCF-4345-9091-FCE09BB07683}" srcOrd="31" destOrd="0" presId="urn:microsoft.com/office/officeart/2008/layout/AscendingPictureAccentProcess"/>
    <dgm:cxn modelId="{EBF176AC-DB0D-4D16-8D8D-6BD51E8F7CDC}" type="presParOf" srcId="{B59EEE5F-2FCF-4345-9091-FCE09BB07683}" destId="{B6C75431-FF07-4232-93CC-539E59F050AA}" srcOrd="0" destOrd="0" presId="urn:microsoft.com/office/officeart/2008/layout/AscendingPictureAccent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38F0C-F845-4AA2-B581-FB175AC2CA71}">
      <dsp:nvSpPr>
        <dsp:cNvPr id="0" name=""/>
        <dsp:cNvSpPr/>
      </dsp:nvSpPr>
      <dsp:spPr>
        <a:xfrm rot="10800000">
          <a:off x="819307" y="2285"/>
          <a:ext cx="2686159" cy="570872"/>
        </a:xfrm>
        <a:prstGeom prst="homePlate">
          <a:avLst/>
        </a:prstGeom>
        <a:solidFill>
          <a:srgbClr val="CCCCFF"/>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739" tIns="76200" rIns="142240" bIns="76200" numCol="1" spcCol="1270" anchor="ctr" anchorCtr="0">
          <a:noAutofit/>
        </a:bodyPr>
        <a:lstStyle/>
        <a:p>
          <a:pPr marL="360000" lvl="0" indent="0" algn="l" defTabSz="889000">
            <a:lnSpc>
              <a:spcPct val="90000"/>
            </a:lnSpc>
            <a:spcBef>
              <a:spcPct val="0"/>
            </a:spcBef>
            <a:spcAft>
              <a:spcPct val="35000"/>
            </a:spcAft>
            <a:buNone/>
          </a:pPr>
          <a:r>
            <a:rPr lang="en-US" altLang="zh-CN" sz="2000" kern="1200" dirty="0">
              <a:solidFill>
                <a:schemeClr val="tx1"/>
              </a:solidFill>
              <a:latin typeface="MV Boli" panose="02000500030200090000" pitchFamily="2" charset="0"/>
              <a:cs typeface="MV Boli" panose="02000500030200090000" pitchFamily="2" charset="0"/>
            </a:rPr>
            <a:t>Problem</a:t>
          </a:r>
          <a:endParaRPr lang="zh-CN" altLang="en-US" sz="2000" kern="1200" dirty="0">
            <a:solidFill>
              <a:schemeClr val="tx1"/>
            </a:solidFill>
            <a:latin typeface="MV Boli" panose="02000500030200090000" pitchFamily="2" charset="0"/>
            <a:cs typeface="MV Boli" panose="02000500030200090000" pitchFamily="2" charset="0"/>
          </a:endParaRPr>
        </a:p>
      </dsp:txBody>
      <dsp:txXfrm rot="10800000">
        <a:off x="962025" y="2285"/>
        <a:ext cx="2543441" cy="570872"/>
      </dsp:txXfrm>
    </dsp:sp>
    <dsp:sp modelId="{524C91B3-29B9-4799-A22D-29FA2E104C2E}">
      <dsp:nvSpPr>
        <dsp:cNvPr id="0" name=""/>
        <dsp:cNvSpPr/>
      </dsp:nvSpPr>
      <dsp:spPr>
        <a:xfrm>
          <a:off x="533871" y="2285"/>
          <a:ext cx="570872" cy="570872"/>
        </a:xfrm>
        <a:prstGeom prst="ellipse">
          <a:avLst/>
        </a:prstGeom>
        <a:blipFill rotWithShape="1">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80E9C4-5F5B-41CB-995A-ADC25FB01044}">
      <dsp:nvSpPr>
        <dsp:cNvPr id="0" name=""/>
        <dsp:cNvSpPr/>
      </dsp:nvSpPr>
      <dsp:spPr>
        <a:xfrm rot="10800000">
          <a:off x="819307" y="743567"/>
          <a:ext cx="2686159" cy="570872"/>
        </a:xfrm>
        <a:prstGeom prst="homePlate">
          <a:avLst/>
        </a:prstGeom>
        <a:solidFill>
          <a:schemeClr val="bg2">
            <a:lumMod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739" tIns="76200" rIns="142240" bIns="76200" numCol="1" spcCol="1270" anchor="ctr" anchorCtr="0">
          <a:noAutofit/>
        </a:bodyPr>
        <a:lstStyle/>
        <a:p>
          <a:pPr marL="360000" lvl="0" indent="0" algn="l" defTabSz="889000">
            <a:lnSpc>
              <a:spcPct val="90000"/>
            </a:lnSpc>
            <a:spcBef>
              <a:spcPct val="0"/>
            </a:spcBef>
            <a:spcAft>
              <a:spcPct val="35000"/>
            </a:spcAft>
            <a:buNone/>
          </a:pPr>
          <a:r>
            <a:rPr lang="en-US" altLang="en-US" sz="2000" kern="1200" dirty="0">
              <a:solidFill>
                <a:prstClr val="black"/>
              </a:solidFill>
              <a:latin typeface="MV Boli" panose="02000500030200090000" pitchFamily="2" charset="0"/>
              <a:ea typeface="等线" panose="02010600030101010101" pitchFamily="2" charset="-122"/>
              <a:cs typeface="MV Boli" panose="02000500030200090000" pitchFamily="2" charset="0"/>
            </a:rPr>
            <a:t>Inspiration</a:t>
          </a:r>
          <a:endParaRPr lang="zh-CN" altLang="en-US" sz="20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sp:txBody>
      <dsp:txXfrm rot="10800000">
        <a:off x="962025" y="743567"/>
        <a:ext cx="2543441" cy="570872"/>
      </dsp:txXfrm>
    </dsp:sp>
    <dsp:sp modelId="{2CC37165-C6AC-4540-8C19-66FC0D684AEE}">
      <dsp:nvSpPr>
        <dsp:cNvPr id="0" name=""/>
        <dsp:cNvSpPr/>
      </dsp:nvSpPr>
      <dsp:spPr>
        <a:xfrm>
          <a:off x="533871" y="743567"/>
          <a:ext cx="570872" cy="570872"/>
        </a:xfrm>
        <a:prstGeom prst="ellipse">
          <a:avLst/>
        </a:prstGeom>
        <a:blipFill rotWithShape="1">
          <a:blip xmlns:r="http://schemas.openxmlformats.org/officeDocument/2006/relationships" r:embed="rId2"/>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6AAF0E-B9FB-4B00-9371-6B94E2FF35B0}">
      <dsp:nvSpPr>
        <dsp:cNvPr id="0" name=""/>
        <dsp:cNvSpPr/>
      </dsp:nvSpPr>
      <dsp:spPr>
        <a:xfrm rot="10800000">
          <a:off x="819307" y="1484849"/>
          <a:ext cx="2686159" cy="570872"/>
        </a:xfrm>
        <a:prstGeom prst="homePlate">
          <a:avLst/>
        </a:prstGeom>
        <a:solidFill>
          <a:srgbClr val="CCCC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739" tIns="76200" rIns="142240" bIns="76200" numCol="1" spcCol="1270" anchor="ctr" anchorCtr="0">
          <a:noAutofit/>
        </a:bodyPr>
        <a:lstStyle/>
        <a:p>
          <a:pPr marL="360000" lvl="0" indent="0" algn="l" defTabSz="889000">
            <a:lnSpc>
              <a:spcPct val="90000"/>
            </a:lnSpc>
            <a:spcBef>
              <a:spcPct val="0"/>
            </a:spcBef>
            <a:spcAft>
              <a:spcPct val="35000"/>
            </a:spcAft>
            <a:buNone/>
          </a:pPr>
          <a:r>
            <a:rPr lang="en-US" altLang="zh-CN" sz="2000" kern="1200" dirty="0">
              <a:solidFill>
                <a:prstClr val="black"/>
              </a:solidFill>
              <a:latin typeface="MV Boli" panose="02000500030200090000" pitchFamily="2" charset="0"/>
              <a:ea typeface="等线" panose="02010600030101010101" pitchFamily="2" charset="-122"/>
              <a:cs typeface="MV Boli" panose="02000500030200090000" pitchFamily="2" charset="0"/>
            </a:rPr>
            <a:t>Scheme</a:t>
          </a:r>
          <a:endParaRPr lang="zh-CN" altLang="en-US" sz="20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sp:txBody>
      <dsp:txXfrm rot="10800000">
        <a:off x="962025" y="1484849"/>
        <a:ext cx="2543441" cy="570872"/>
      </dsp:txXfrm>
    </dsp:sp>
    <dsp:sp modelId="{759882E3-823F-4D35-A5B5-3782B84E93CD}">
      <dsp:nvSpPr>
        <dsp:cNvPr id="0" name=""/>
        <dsp:cNvSpPr/>
      </dsp:nvSpPr>
      <dsp:spPr>
        <a:xfrm>
          <a:off x="533871" y="1484849"/>
          <a:ext cx="570872" cy="570872"/>
        </a:xfrm>
        <a:prstGeom prst="ellipse">
          <a:avLst/>
        </a:prstGeom>
        <a:blipFill rotWithShape="1">
          <a:blip xmlns:r="http://schemas.openxmlformats.org/officeDocument/2006/relationships" r:embed="rId3"/>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56D3D0C-4B02-436F-A368-2D681C8B0CA9}">
      <dsp:nvSpPr>
        <dsp:cNvPr id="0" name=""/>
        <dsp:cNvSpPr/>
      </dsp:nvSpPr>
      <dsp:spPr>
        <a:xfrm rot="10800000">
          <a:off x="819307" y="2226130"/>
          <a:ext cx="2686159" cy="570872"/>
        </a:xfrm>
        <a:prstGeom prst="homePlate">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739" tIns="76200" rIns="142240" bIns="76200" numCol="1" spcCol="1270" anchor="ctr" anchorCtr="0">
          <a:noAutofit/>
        </a:bodyPr>
        <a:lstStyle/>
        <a:p>
          <a:pPr marL="360000" lvl="0" indent="0" algn="l" defTabSz="889000">
            <a:lnSpc>
              <a:spcPct val="90000"/>
            </a:lnSpc>
            <a:spcBef>
              <a:spcPct val="0"/>
            </a:spcBef>
            <a:spcAft>
              <a:spcPct val="35000"/>
            </a:spcAft>
            <a:buNone/>
          </a:pPr>
          <a:r>
            <a:rPr lang="en-US" altLang="zh-CN" sz="2000" kern="1200" dirty="0">
              <a:solidFill>
                <a:prstClr val="black"/>
              </a:solidFill>
              <a:latin typeface="MV Boli" panose="02000500030200090000" pitchFamily="2" charset="0"/>
              <a:ea typeface="等线" panose="02010600030101010101" pitchFamily="2" charset="-122"/>
              <a:cs typeface="MV Boli" panose="02000500030200090000" pitchFamily="2" charset="0"/>
            </a:rPr>
            <a:t>Experiment</a:t>
          </a:r>
          <a:endParaRPr lang="zh-CN" altLang="en-US" sz="20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sp:txBody>
      <dsp:txXfrm rot="10800000">
        <a:off x="962025" y="2226130"/>
        <a:ext cx="2543441" cy="570872"/>
      </dsp:txXfrm>
    </dsp:sp>
    <dsp:sp modelId="{88DD110A-F255-453A-A083-73F88AC724B6}">
      <dsp:nvSpPr>
        <dsp:cNvPr id="0" name=""/>
        <dsp:cNvSpPr/>
      </dsp:nvSpPr>
      <dsp:spPr>
        <a:xfrm>
          <a:off x="533871" y="2226130"/>
          <a:ext cx="570872" cy="570872"/>
        </a:xfrm>
        <a:prstGeom prst="ellipse">
          <a:avLst/>
        </a:prstGeom>
        <a:blipFill rotWithShape="1">
          <a:blip xmlns:r="http://schemas.openxmlformats.org/officeDocument/2006/relationships" r:embed="rId4"/>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FB36D9-4FCF-40F5-B67D-8ABACD9D3640}">
      <dsp:nvSpPr>
        <dsp:cNvPr id="0" name=""/>
        <dsp:cNvSpPr/>
      </dsp:nvSpPr>
      <dsp:spPr>
        <a:xfrm rot="10800000">
          <a:off x="819307" y="2967412"/>
          <a:ext cx="2686159" cy="570872"/>
        </a:xfrm>
        <a:prstGeom prst="homePlate">
          <a:avLst/>
        </a:prstGeom>
        <a:solidFill>
          <a:srgbClr val="CCCC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739" tIns="76200" rIns="142240" bIns="76200" numCol="1" spcCol="1270" anchor="ctr" anchorCtr="0">
          <a:noAutofit/>
        </a:bodyPr>
        <a:lstStyle/>
        <a:p>
          <a:pPr marL="360000" lvl="0" indent="0" algn="l" defTabSz="889000">
            <a:lnSpc>
              <a:spcPct val="90000"/>
            </a:lnSpc>
            <a:spcBef>
              <a:spcPct val="0"/>
            </a:spcBef>
            <a:spcAft>
              <a:spcPct val="35000"/>
            </a:spcAft>
            <a:buNone/>
          </a:pPr>
          <a:r>
            <a:rPr lang="en-US" altLang="zh-CN" sz="2000" kern="1200" dirty="0">
              <a:solidFill>
                <a:prstClr val="black"/>
              </a:solidFill>
              <a:latin typeface="MV Boli" panose="02000500030200090000" pitchFamily="2" charset="0"/>
              <a:ea typeface="等线" panose="02010600030101010101" pitchFamily="2" charset="-122"/>
              <a:cs typeface="MV Boli" panose="02000500030200090000" pitchFamily="2" charset="0"/>
            </a:rPr>
            <a:t>Conclusion</a:t>
          </a:r>
          <a:endParaRPr lang="zh-CN" altLang="en-US" sz="20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sp:txBody>
      <dsp:txXfrm rot="10800000">
        <a:off x="962025" y="2967412"/>
        <a:ext cx="2543441" cy="570872"/>
      </dsp:txXfrm>
    </dsp:sp>
    <dsp:sp modelId="{4E18C94B-7D2D-43E5-9D0B-08B548006DBD}">
      <dsp:nvSpPr>
        <dsp:cNvPr id="0" name=""/>
        <dsp:cNvSpPr/>
      </dsp:nvSpPr>
      <dsp:spPr>
        <a:xfrm>
          <a:off x="533871" y="2967412"/>
          <a:ext cx="570872" cy="570872"/>
        </a:xfrm>
        <a:prstGeom prst="ellipse">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A7FFCA-6186-4D28-8A4C-079A456915DD}">
      <dsp:nvSpPr>
        <dsp:cNvPr id="0" name=""/>
        <dsp:cNvSpPr/>
      </dsp:nvSpPr>
      <dsp:spPr>
        <a:xfrm rot="10800000">
          <a:off x="819307" y="3708694"/>
          <a:ext cx="2686159" cy="570872"/>
        </a:xfrm>
        <a:prstGeom prst="homePlate">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1739" tIns="76200" rIns="142240" bIns="76200" numCol="1" spcCol="1270" anchor="ctr" anchorCtr="0">
          <a:noAutofit/>
        </a:bodyPr>
        <a:lstStyle/>
        <a:p>
          <a:pPr marL="360000" lvl="0" indent="0" algn="l" defTabSz="889000">
            <a:lnSpc>
              <a:spcPct val="90000"/>
            </a:lnSpc>
            <a:spcBef>
              <a:spcPct val="0"/>
            </a:spcBef>
            <a:spcAft>
              <a:spcPct val="35000"/>
            </a:spcAft>
            <a:buNone/>
          </a:pPr>
          <a:r>
            <a:rPr lang="en-US" altLang="zh-CN" sz="2000" kern="1200" dirty="0">
              <a:solidFill>
                <a:prstClr val="black"/>
              </a:solidFill>
              <a:latin typeface="MV Boli" panose="02000500030200090000" pitchFamily="2" charset="0"/>
              <a:ea typeface="等线" panose="02010600030101010101" pitchFamily="2" charset="-122"/>
              <a:cs typeface="MV Boli" panose="02000500030200090000" pitchFamily="2" charset="0"/>
            </a:rPr>
            <a:t>Future</a:t>
          </a:r>
          <a:endParaRPr lang="zh-CN" altLang="en-US" sz="20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sp:txBody>
      <dsp:txXfrm rot="10800000">
        <a:off x="962025" y="3708694"/>
        <a:ext cx="2543441" cy="570872"/>
      </dsp:txXfrm>
    </dsp:sp>
    <dsp:sp modelId="{CAB11D4D-6C40-42B3-B405-0A302F1E6358}">
      <dsp:nvSpPr>
        <dsp:cNvPr id="0" name=""/>
        <dsp:cNvSpPr/>
      </dsp:nvSpPr>
      <dsp:spPr>
        <a:xfrm>
          <a:off x="533871" y="3708694"/>
          <a:ext cx="570872" cy="570872"/>
        </a:xfrm>
        <a:prstGeom prst="ellipse">
          <a:avLst/>
        </a:prstGeom>
        <a:blipFill rotWithShape="1">
          <a:blip xmlns:r="http://schemas.openxmlformats.org/officeDocument/2006/relationships" r:embed="rId7"/>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CCF8B5-8490-456C-B168-8C919E7B9118}">
      <dsp:nvSpPr>
        <dsp:cNvPr id="0" name=""/>
        <dsp:cNvSpPr/>
      </dsp:nvSpPr>
      <dsp:spPr>
        <a:xfrm rot="5400000">
          <a:off x="2771088" y="103245"/>
          <a:ext cx="1587223" cy="1380884"/>
        </a:xfrm>
        <a:prstGeom prst="hexagon">
          <a:avLst>
            <a:gd name="adj" fmla="val 25000"/>
            <a:gd name="vf" fmla="val 115470"/>
          </a:avLst>
        </a:prstGeom>
        <a:solidFill>
          <a:schemeClr val="bg2">
            <a:lumMod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MV Boli" panose="02000500030200090000" pitchFamily="2" charset="0"/>
              <a:ea typeface="等线" panose="02010600030101010101" pitchFamily="2" charset="-122"/>
              <a:cs typeface="MV Boli" panose="02000500030200090000" pitchFamily="2" charset="0"/>
            </a:rPr>
            <a:t>Mask</a:t>
          </a:r>
          <a:endParaRPr lang="zh-CN" altLang="en-US" sz="1200" kern="1200" dirty="0">
            <a:solidFill>
              <a:schemeClr val="tx1"/>
            </a:solidFill>
            <a:latin typeface="MV Boli" panose="02000500030200090000" pitchFamily="2" charset="0"/>
            <a:ea typeface="等线" panose="02010600030101010101" pitchFamily="2" charset="-122"/>
            <a:cs typeface="MV Boli" panose="02000500030200090000" pitchFamily="2" charset="0"/>
          </a:endParaRPr>
        </a:p>
      </dsp:txBody>
      <dsp:txXfrm rot="-5400000">
        <a:off x="3089445" y="247418"/>
        <a:ext cx="950508" cy="1092539"/>
      </dsp:txXfrm>
    </dsp:sp>
    <dsp:sp modelId="{4D324757-9AD7-4893-BE7F-AFA867FB64BE}">
      <dsp:nvSpPr>
        <dsp:cNvPr id="0" name=""/>
        <dsp:cNvSpPr/>
      </dsp:nvSpPr>
      <dsp:spPr>
        <a:xfrm>
          <a:off x="4297045" y="317520"/>
          <a:ext cx="1771341" cy="952334"/>
        </a:xfrm>
        <a:prstGeom prst="rect">
          <a:avLst/>
        </a:prstGeom>
        <a:noFill/>
        <a:ln>
          <a:noFill/>
        </a:ln>
        <a:effectLst/>
      </dsp:spPr>
      <dsp:style>
        <a:lnRef idx="0">
          <a:scrgbClr r="0" g="0" b="0"/>
        </a:lnRef>
        <a:fillRef idx="0">
          <a:scrgbClr r="0" g="0" b="0"/>
        </a:fillRef>
        <a:effectRef idx="0">
          <a:scrgbClr r="0" g="0" b="0"/>
        </a:effectRef>
        <a:fontRef idx="minor"/>
      </dsp:style>
    </dsp:sp>
    <dsp:sp modelId="{AC226B8C-617F-4DAA-8F7B-2411EC82EE04}">
      <dsp:nvSpPr>
        <dsp:cNvPr id="0" name=""/>
        <dsp:cNvSpPr/>
      </dsp:nvSpPr>
      <dsp:spPr>
        <a:xfrm rot="5400000">
          <a:off x="1279732" y="103245"/>
          <a:ext cx="1587223" cy="1380884"/>
        </a:xfrm>
        <a:prstGeom prst="hexagon">
          <a:avLst>
            <a:gd name="adj" fmla="val 25000"/>
            <a:gd name="vf" fmla="val 115470"/>
          </a:avLst>
        </a:prstGeom>
        <a:solidFill>
          <a:srgbClr val="CCCCFF"/>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MV Boli" panose="02000500030200090000" pitchFamily="2" charset="0"/>
              <a:ea typeface="等线" panose="02010600030101010101" pitchFamily="2" charset="-122"/>
              <a:cs typeface="MV Boli" panose="02000500030200090000" pitchFamily="2" charset="0"/>
            </a:rPr>
            <a:t>Input </a:t>
          </a:r>
          <a:r>
            <a:rPr lang="en-US" altLang="zh-CN" sz="1200" kern="1200" dirty="0" err="1">
              <a:solidFill>
                <a:prstClr val="black"/>
              </a:solidFill>
              <a:latin typeface="MV Boli" panose="02000500030200090000" pitchFamily="2" charset="0"/>
              <a:ea typeface="等线" panose="02010600030101010101" pitchFamily="2" charset="-122"/>
              <a:cs typeface="MV Boli" panose="02000500030200090000" pitchFamily="2" charset="0"/>
            </a:rPr>
            <a:t>mixup</a:t>
          </a:r>
          <a:endParaRPr lang="zh-CN" altLang="en-US" sz="12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sp:txBody>
      <dsp:txXfrm rot="-5400000">
        <a:off x="1598089" y="247418"/>
        <a:ext cx="950508" cy="1092539"/>
      </dsp:txXfrm>
    </dsp:sp>
    <dsp:sp modelId="{319C4F06-CEA3-4B3F-9D4E-D74BDA1338C0}">
      <dsp:nvSpPr>
        <dsp:cNvPr id="0" name=""/>
        <dsp:cNvSpPr/>
      </dsp:nvSpPr>
      <dsp:spPr>
        <a:xfrm rot="5400000">
          <a:off x="2022553" y="1450480"/>
          <a:ext cx="1587223" cy="1380884"/>
        </a:xfrm>
        <a:prstGeom prst="hexagon">
          <a:avLst>
            <a:gd name="adj" fmla="val 25000"/>
            <a:gd name="vf" fmla="val 115470"/>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schemeClr val="tx1"/>
              </a:solidFill>
              <a:latin typeface="MV Boli" panose="02000500030200090000" pitchFamily="2" charset="0"/>
              <a:ea typeface="等线" panose="02010600030101010101" pitchFamily="2" charset="-122"/>
              <a:cs typeface="MV Boli" panose="02000500030200090000" pitchFamily="2" charset="0"/>
            </a:rPr>
            <a:t>Puzzle </a:t>
          </a:r>
          <a:r>
            <a:rPr lang="en-US" altLang="zh-CN" sz="1200" kern="1200" dirty="0" err="1">
              <a:solidFill>
                <a:schemeClr val="tx1"/>
              </a:solidFill>
              <a:latin typeface="MV Boli" panose="02000500030200090000" pitchFamily="2" charset="0"/>
              <a:ea typeface="等线" panose="02010600030101010101" pitchFamily="2" charset="-122"/>
              <a:cs typeface="MV Boli" panose="02000500030200090000" pitchFamily="2" charset="0"/>
            </a:rPr>
            <a:t>Mixup</a:t>
          </a:r>
          <a:endParaRPr lang="zh-CN" altLang="en-US" sz="1200" kern="1200" dirty="0">
            <a:solidFill>
              <a:schemeClr val="tx1"/>
            </a:solidFill>
            <a:latin typeface="MV Boli" panose="02000500030200090000" pitchFamily="2" charset="0"/>
            <a:ea typeface="等线" panose="02010600030101010101" pitchFamily="2" charset="-122"/>
            <a:cs typeface="MV Boli" panose="02000500030200090000" pitchFamily="2" charset="0"/>
          </a:endParaRPr>
        </a:p>
      </dsp:txBody>
      <dsp:txXfrm rot="-5400000">
        <a:off x="2340910" y="1594653"/>
        <a:ext cx="950508" cy="1092539"/>
      </dsp:txXfrm>
    </dsp:sp>
    <dsp:sp modelId="{3FABB7C0-D8BB-4F86-BF07-8B791D9F501C}">
      <dsp:nvSpPr>
        <dsp:cNvPr id="0" name=""/>
        <dsp:cNvSpPr/>
      </dsp:nvSpPr>
      <dsp:spPr>
        <a:xfrm>
          <a:off x="354381" y="1664755"/>
          <a:ext cx="1714201" cy="952334"/>
        </a:xfrm>
        <a:prstGeom prst="rect">
          <a:avLst/>
        </a:prstGeom>
        <a:noFill/>
        <a:ln>
          <a:noFill/>
        </a:ln>
        <a:effectLst/>
      </dsp:spPr>
      <dsp:style>
        <a:lnRef idx="0">
          <a:scrgbClr r="0" g="0" b="0"/>
        </a:lnRef>
        <a:fillRef idx="0">
          <a:scrgbClr r="0" g="0" b="0"/>
        </a:fillRef>
        <a:effectRef idx="0">
          <a:scrgbClr r="0" g="0" b="0"/>
        </a:effectRef>
        <a:fontRef idx="minor"/>
      </dsp:style>
    </dsp:sp>
    <dsp:sp modelId="{C12C93F3-A142-4C58-B1ED-0198903606AA}">
      <dsp:nvSpPr>
        <dsp:cNvPr id="0" name=""/>
        <dsp:cNvSpPr/>
      </dsp:nvSpPr>
      <dsp:spPr>
        <a:xfrm rot="5400000">
          <a:off x="575648" y="1450480"/>
          <a:ext cx="1587223" cy="1380884"/>
        </a:xfrm>
        <a:prstGeom prst="hexagon">
          <a:avLst>
            <a:gd name="adj" fmla="val 25000"/>
            <a:gd name="vf" fmla="val 115470"/>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MV Boli" panose="02000500030200090000" pitchFamily="2" charset="0"/>
              <a:ea typeface="等线" panose="02010600030101010101" pitchFamily="2" charset="-122"/>
              <a:cs typeface="MV Boli" panose="02000500030200090000" pitchFamily="2" charset="0"/>
            </a:rPr>
            <a:t>Transport</a:t>
          </a:r>
          <a:endParaRPr lang="zh-CN" altLang="en-US" sz="12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sp:txBody>
      <dsp:txXfrm rot="-5400000">
        <a:off x="894005" y="1594653"/>
        <a:ext cx="950508" cy="1092539"/>
      </dsp:txXfrm>
    </dsp:sp>
    <dsp:sp modelId="{2399D570-07ED-44EB-884A-06A1F13836F1}">
      <dsp:nvSpPr>
        <dsp:cNvPr id="0" name=""/>
        <dsp:cNvSpPr/>
      </dsp:nvSpPr>
      <dsp:spPr>
        <a:xfrm rot="5400000">
          <a:off x="2771088" y="2797716"/>
          <a:ext cx="1587223" cy="1380884"/>
        </a:xfrm>
        <a:prstGeom prst="hexagon">
          <a:avLst>
            <a:gd name="adj" fmla="val 25000"/>
            <a:gd name="vf" fmla="val 115470"/>
          </a:avLst>
        </a:prstGeom>
        <a:solidFill>
          <a:schemeClr val="bg2">
            <a:lumMod val="9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MV Boli" panose="02000500030200090000" pitchFamily="2" charset="0"/>
              <a:ea typeface="等线" panose="02010600030101010101" pitchFamily="2" charset="-122"/>
              <a:cs typeface="MV Boli" panose="02000500030200090000" pitchFamily="2" charset="0"/>
            </a:rPr>
            <a:t>Saliency </a:t>
          </a:r>
          <a:endParaRPr lang="zh-CN" altLang="en-US" sz="12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sp:txBody>
      <dsp:txXfrm rot="-5400000">
        <a:off x="3089445" y="2941889"/>
        <a:ext cx="950508" cy="1092539"/>
      </dsp:txXfrm>
    </dsp:sp>
    <dsp:sp modelId="{3E1933D6-5567-4471-97DA-5538BE6C7C18}">
      <dsp:nvSpPr>
        <dsp:cNvPr id="0" name=""/>
        <dsp:cNvSpPr/>
      </dsp:nvSpPr>
      <dsp:spPr>
        <a:xfrm>
          <a:off x="4297045" y="3011991"/>
          <a:ext cx="1771341" cy="952334"/>
        </a:xfrm>
        <a:prstGeom prst="rect">
          <a:avLst/>
        </a:prstGeom>
        <a:noFill/>
        <a:ln>
          <a:noFill/>
        </a:ln>
        <a:effectLst/>
      </dsp:spPr>
      <dsp:style>
        <a:lnRef idx="0">
          <a:scrgbClr r="0" g="0" b="0"/>
        </a:lnRef>
        <a:fillRef idx="0">
          <a:scrgbClr r="0" g="0" b="0"/>
        </a:fillRef>
        <a:effectRef idx="0">
          <a:scrgbClr r="0" g="0" b="0"/>
        </a:effectRef>
        <a:fontRef idx="minor"/>
      </dsp:style>
    </dsp:sp>
    <dsp:sp modelId="{109C259F-3E85-4A2C-AC4D-BED40482174D}">
      <dsp:nvSpPr>
        <dsp:cNvPr id="0" name=""/>
        <dsp:cNvSpPr/>
      </dsp:nvSpPr>
      <dsp:spPr>
        <a:xfrm rot="5400000">
          <a:off x="1279732" y="2797716"/>
          <a:ext cx="1587223" cy="1380884"/>
        </a:xfrm>
        <a:prstGeom prst="hexagon">
          <a:avLst>
            <a:gd name="adj" fmla="val 25000"/>
            <a:gd name="vf" fmla="val 115470"/>
          </a:avLst>
        </a:prstGeom>
        <a:solidFill>
          <a:srgbClr val="CCCC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r>
            <a:rPr lang="en-US" altLang="zh-CN" sz="1200" kern="1200" dirty="0">
              <a:solidFill>
                <a:prstClr val="black"/>
              </a:solidFill>
              <a:latin typeface="MV Boli" panose="02000500030200090000" pitchFamily="2" charset="0"/>
              <a:ea typeface="等线" panose="02010600030101010101" pitchFamily="2" charset="-122"/>
              <a:cs typeface="MV Boli" panose="02000500030200090000" pitchFamily="2" charset="0"/>
            </a:rPr>
            <a:t>Manifold </a:t>
          </a:r>
          <a:r>
            <a:rPr lang="en-US" altLang="zh-CN" sz="1200" kern="1200" dirty="0" err="1">
              <a:solidFill>
                <a:prstClr val="black"/>
              </a:solidFill>
              <a:latin typeface="MV Boli" panose="02000500030200090000" pitchFamily="2" charset="0"/>
              <a:ea typeface="等线" panose="02010600030101010101" pitchFamily="2" charset="-122"/>
              <a:cs typeface="MV Boli" panose="02000500030200090000" pitchFamily="2" charset="0"/>
            </a:rPr>
            <a:t>mixup</a:t>
          </a:r>
          <a:endParaRPr lang="zh-CN" altLang="en-US" sz="1200" kern="1200" dirty="0">
            <a:solidFill>
              <a:prstClr val="black"/>
            </a:solidFill>
            <a:latin typeface="MV Boli" panose="02000500030200090000" pitchFamily="2" charset="0"/>
            <a:ea typeface="等线" panose="02010600030101010101" pitchFamily="2" charset="-122"/>
            <a:cs typeface="MV Boli" panose="02000500030200090000" pitchFamily="2" charset="0"/>
          </a:endParaRPr>
        </a:p>
      </dsp:txBody>
      <dsp:txXfrm rot="-5400000">
        <a:off x="1598089" y="2941889"/>
        <a:ext cx="950508" cy="10925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135B4-0CA1-4559-BFED-0B7F4A51336C}">
      <dsp:nvSpPr>
        <dsp:cNvPr id="0" name=""/>
        <dsp:cNvSpPr/>
      </dsp:nvSpPr>
      <dsp:spPr>
        <a:xfrm>
          <a:off x="2614134" y="4557927"/>
          <a:ext cx="63545" cy="63545"/>
        </a:xfrm>
        <a:prstGeom prst="ellipse">
          <a:avLst/>
        </a:prstGeom>
        <a:solidFill>
          <a:schemeClr val="accent4">
            <a:shade val="80000"/>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444EAF-6CAF-43BD-BAA7-9BEC80A23D2A}">
      <dsp:nvSpPr>
        <dsp:cNvPr id="0" name=""/>
        <dsp:cNvSpPr/>
      </dsp:nvSpPr>
      <dsp:spPr>
        <a:xfrm>
          <a:off x="2491052" y="4613295"/>
          <a:ext cx="63545" cy="63545"/>
        </a:xfrm>
        <a:prstGeom prst="ellipse">
          <a:avLst/>
        </a:prstGeom>
        <a:solidFill>
          <a:schemeClr val="accent4">
            <a:shade val="80000"/>
            <a:hueOff val="-30193"/>
            <a:satOff val="0"/>
            <a:lumOff val="1993"/>
            <a:alphaOff val="0"/>
          </a:schemeClr>
        </a:solidFill>
        <a:ln w="12700" cap="flat" cmpd="sng" algn="ctr">
          <a:solidFill>
            <a:schemeClr val="accent4">
              <a:shade val="80000"/>
              <a:hueOff val="-30193"/>
              <a:satOff val="0"/>
              <a:lumOff val="19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180A8A-B168-4F77-88BE-3DA091BA6748}">
      <dsp:nvSpPr>
        <dsp:cNvPr id="0" name=""/>
        <dsp:cNvSpPr/>
      </dsp:nvSpPr>
      <dsp:spPr>
        <a:xfrm>
          <a:off x="2366252" y="4660827"/>
          <a:ext cx="63545" cy="63545"/>
        </a:xfrm>
        <a:prstGeom prst="ellipse">
          <a:avLst/>
        </a:prstGeom>
        <a:solidFill>
          <a:schemeClr val="accent4">
            <a:shade val="80000"/>
            <a:hueOff val="-60386"/>
            <a:satOff val="0"/>
            <a:lumOff val="3985"/>
            <a:alphaOff val="0"/>
          </a:schemeClr>
        </a:solidFill>
        <a:ln w="12700" cap="flat" cmpd="sng" algn="ctr">
          <a:solidFill>
            <a:schemeClr val="accent4">
              <a:shade val="80000"/>
              <a:hueOff val="-60386"/>
              <a:satOff val="0"/>
              <a:lumOff val="39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7A12DD-F29A-4035-B0E0-C940005EE396}">
      <dsp:nvSpPr>
        <dsp:cNvPr id="0" name=""/>
        <dsp:cNvSpPr/>
      </dsp:nvSpPr>
      <dsp:spPr>
        <a:xfrm>
          <a:off x="2240306" y="4700524"/>
          <a:ext cx="63545" cy="63545"/>
        </a:xfrm>
        <a:prstGeom prst="ellipse">
          <a:avLst/>
        </a:prstGeom>
        <a:solidFill>
          <a:schemeClr val="accent4">
            <a:shade val="80000"/>
            <a:hueOff val="-90579"/>
            <a:satOff val="0"/>
            <a:lumOff val="5978"/>
            <a:alphaOff val="0"/>
          </a:schemeClr>
        </a:solidFill>
        <a:ln w="12700" cap="flat" cmpd="sng" algn="ctr">
          <a:solidFill>
            <a:schemeClr val="accent4">
              <a:shade val="80000"/>
              <a:hueOff val="-90579"/>
              <a:satOff val="0"/>
              <a:lumOff val="59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EA2496-ED0F-483F-BEEF-A9777436AE4E}">
      <dsp:nvSpPr>
        <dsp:cNvPr id="0" name=""/>
        <dsp:cNvSpPr/>
      </dsp:nvSpPr>
      <dsp:spPr>
        <a:xfrm>
          <a:off x="2113216" y="4732387"/>
          <a:ext cx="63545" cy="63545"/>
        </a:xfrm>
        <a:prstGeom prst="ellipse">
          <a:avLst/>
        </a:prstGeom>
        <a:solidFill>
          <a:schemeClr val="accent4">
            <a:shade val="80000"/>
            <a:hueOff val="-120772"/>
            <a:satOff val="0"/>
            <a:lumOff val="7971"/>
            <a:alphaOff val="0"/>
          </a:schemeClr>
        </a:solidFill>
        <a:ln w="12700" cap="flat" cmpd="sng" algn="ctr">
          <a:solidFill>
            <a:schemeClr val="accent4">
              <a:shade val="80000"/>
              <a:hueOff val="-120772"/>
              <a:satOff val="0"/>
              <a:lumOff val="79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B4DD39-2E2B-4B4B-95A5-5D3B2A0FB577}">
      <dsp:nvSpPr>
        <dsp:cNvPr id="0" name=""/>
        <dsp:cNvSpPr/>
      </dsp:nvSpPr>
      <dsp:spPr>
        <a:xfrm>
          <a:off x="3383544" y="3990151"/>
          <a:ext cx="63545" cy="63545"/>
        </a:xfrm>
        <a:prstGeom prst="ellipse">
          <a:avLst/>
        </a:prstGeom>
        <a:solidFill>
          <a:schemeClr val="accent4">
            <a:shade val="80000"/>
            <a:hueOff val="-150966"/>
            <a:satOff val="0"/>
            <a:lumOff val="9963"/>
            <a:alphaOff val="0"/>
          </a:schemeClr>
        </a:solidFill>
        <a:ln w="12700" cap="flat" cmpd="sng" algn="ctr">
          <a:solidFill>
            <a:schemeClr val="accent4">
              <a:shade val="80000"/>
              <a:hueOff val="-150966"/>
              <a:satOff val="0"/>
              <a:lumOff val="99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ED17DF-2D15-469D-92C0-6573668C1DC5}">
      <dsp:nvSpPr>
        <dsp:cNvPr id="0" name=""/>
        <dsp:cNvSpPr/>
      </dsp:nvSpPr>
      <dsp:spPr>
        <a:xfrm>
          <a:off x="3277636" y="4094095"/>
          <a:ext cx="63545" cy="63545"/>
        </a:xfrm>
        <a:prstGeom prst="ellipse">
          <a:avLst/>
        </a:prstGeom>
        <a:solidFill>
          <a:schemeClr val="accent4">
            <a:shade val="80000"/>
            <a:hueOff val="-181159"/>
            <a:satOff val="0"/>
            <a:lumOff val="11956"/>
            <a:alphaOff val="0"/>
          </a:schemeClr>
        </a:solidFill>
        <a:ln w="12700" cap="flat" cmpd="sng" algn="ctr">
          <a:solidFill>
            <a:schemeClr val="accent4">
              <a:shade val="80000"/>
              <a:hueOff val="-181159"/>
              <a:satOff val="0"/>
              <a:lumOff val="1195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DDF014-8D9A-464D-B868-983831441FF9}">
      <dsp:nvSpPr>
        <dsp:cNvPr id="0" name=""/>
        <dsp:cNvSpPr/>
      </dsp:nvSpPr>
      <dsp:spPr>
        <a:xfrm>
          <a:off x="3871868" y="3348203"/>
          <a:ext cx="63545" cy="63545"/>
        </a:xfrm>
        <a:prstGeom prst="ellipse">
          <a:avLst/>
        </a:prstGeom>
        <a:solidFill>
          <a:schemeClr val="accent4">
            <a:shade val="80000"/>
            <a:hueOff val="-211352"/>
            <a:satOff val="0"/>
            <a:lumOff val="13949"/>
            <a:alphaOff val="0"/>
          </a:schemeClr>
        </a:solidFill>
        <a:ln w="12700" cap="flat" cmpd="sng" algn="ctr">
          <a:solidFill>
            <a:schemeClr val="accent4">
              <a:shade val="80000"/>
              <a:hueOff val="-211352"/>
              <a:satOff val="0"/>
              <a:lumOff val="139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539D7C-8BC5-4B21-B6A8-0AAC52831D49}">
      <dsp:nvSpPr>
        <dsp:cNvPr id="0" name=""/>
        <dsp:cNvSpPr/>
      </dsp:nvSpPr>
      <dsp:spPr>
        <a:xfrm>
          <a:off x="4221079" y="2620070"/>
          <a:ext cx="63545" cy="63545"/>
        </a:xfrm>
        <a:prstGeom prst="ellipse">
          <a:avLst/>
        </a:prstGeom>
        <a:solidFill>
          <a:schemeClr val="accent4">
            <a:shade val="80000"/>
            <a:hueOff val="-241545"/>
            <a:satOff val="0"/>
            <a:lumOff val="15941"/>
            <a:alphaOff val="0"/>
          </a:schemeClr>
        </a:solidFill>
        <a:ln w="12700" cap="flat" cmpd="sng" algn="ctr">
          <a:solidFill>
            <a:schemeClr val="accent4">
              <a:shade val="80000"/>
              <a:hueOff val="-241545"/>
              <a:satOff val="0"/>
              <a:lumOff val="15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201A74-92E5-48A6-8E76-BC0D2DC3C82A}">
      <dsp:nvSpPr>
        <dsp:cNvPr id="0" name=""/>
        <dsp:cNvSpPr/>
      </dsp:nvSpPr>
      <dsp:spPr>
        <a:xfrm>
          <a:off x="4436903" y="1865298"/>
          <a:ext cx="63545" cy="63545"/>
        </a:xfrm>
        <a:prstGeom prst="ellipse">
          <a:avLst/>
        </a:prstGeom>
        <a:solidFill>
          <a:schemeClr val="accent4">
            <a:shade val="80000"/>
            <a:hueOff val="-271738"/>
            <a:satOff val="0"/>
            <a:lumOff val="17934"/>
            <a:alphaOff val="0"/>
          </a:schemeClr>
        </a:solidFill>
        <a:ln w="12700" cap="flat" cmpd="sng" algn="ctr">
          <a:solidFill>
            <a:schemeClr val="accent4">
              <a:shade val="80000"/>
              <a:hueOff val="-271738"/>
              <a:satOff val="0"/>
              <a:lumOff val="1793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028595-60C4-4D3D-84F1-88B1E73AE822}">
      <dsp:nvSpPr>
        <dsp:cNvPr id="0" name=""/>
        <dsp:cNvSpPr/>
      </dsp:nvSpPr>
      <dsp:spPr>
        <a:xfrm>
          <a:off x="4535942" y="1121495"/>
          <a:ext cx="63545" cy="63545"/>
        </a:xfrm>
        <a:prstGeom prst="ellipse">
          <a:avLst/>
        </a:prstGeom>
        <a:solidFill>
          <a:schemeClr val="accent4">
            <a:shade val="80000"/>
            <a:hueOff val="-301931"/>
            <a:satOff val="0"/>
            <a:lumOff val="19926"/>
            <a:alphaOff val="0"/>
          </a:schemeClr>
        </a:solidFill>
        <a:ln w="12700" cap="flat" cmpd="sng" algn="ctr">
          <a:solidFill>
            <a:schemeClr val="accent4">
              <a:shade val="80000"/>
              <a:hueOff val="-301931"/>
              <a:satOff val="0"/>
              <a:lumOff val="199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771E9E-138D-435B-A896-A6A389C857E4}">
      <dsp:nvSpPr>
        <dsp:cNvPr id="0" name=""/>
        <dsp:cNvSpPr/>
      </dsp:nvSpPr>
      <dsp:spPr>
        <a:xfrm>
          <a:off x="4388243" y="148909"/>
          <a:ext cx="63545" cy="63545"/>
        </a:xfrm>
        <a:prstGeom prst="ellipse">
          <a:avLst/>
        </a:prstGeom>
        <a:solidFill>
          <a:schemeClr val="accent4">
            <a:shade val="80000"/>
            <a:hueOff val="-332124"/>
            <a:satOff val="0"/>
            <a:lumOff val="21919"/>
            <a:alphaOff val="0"/>
          </a:schemeClr>
        </a:solidFill>
        <a:ln w="12700" cap="flat" cmpd="sng" algn="ctr">
          <a:solidFill>
            <a:schemeClr val="accent4">
              <a:shade val="80000"/>
              <a:hueOff val="-332124"/>
              <a:satOff val="0"/>
              <a:lumOff val="219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E7E1ED-7637-44AB-A0FA-5B9084657B19}">
      <dsp:nvSpPr>
        <dsp:cNvPr id="0" name=""/>
        <dsp:cNvSpPr/>
      </dsp:nvSpPr>
      <dsp:spPr>
        <a:xfrm>
          <a:off x="4483846" y="75783"/>
          <a:ext cx="63545" cy="63545"/>
        </a:xfrm>
        <a:prstGeom prst="ellipse">
          <a:avLst/>
        </a:prstGeom>
        <a:solidFill>
          <a:schemeClr val="accent4">
            <a:shade val="80000"/>
            <a:hueOff val="-362317"/>
            <a:satOff val="0"/>
            <a:lumOff val="23912"/>
            <a:alphaOff val="0"/>
          </a:schemeClr>
        </a:solidFill>
        <a:ln w="12700" cap="flat" cmpd="sng" algn="ctr">
          <a:solidFill>
            <a:schemeClr val="accent4">
              <a:shade val="80000"/>
              <a:hueOff val="-362317"/>
              <a:satOff val="0"/>
              <a:lumOff val="239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7B1B0A-4D4E-478E-BAA7-995FF53AB72D}">
      <dsp:nvSpPr>
        <dsp:cNvPr id="0" name=""/>
        <dsp:cNvSpPr/>
      </dsp:nvSpPr>
      <dsp:spPr>
        <a:xfrm>
          <a:off x="4579450" y="3178"/>
          <a:ext cx="63545" cy="63545"/>
        </a:xfrm>
        <a:prstGeom prst="ellipse">
          <a:avLst/>
        </a:prstGeom>
        <a:solidFill>
          <a:schemeClr val="accent4">
            <a:shade val="80000"/>
            <a:hueOff val="-392511"/>
            <a:satOff val="0"/>
            <a:lumOff val="25904"/>
            <a:alphaOff val="0"/>
          </a:schemeClr>
        </a:solidFill>
        <a:ln w="12700" cap="flat" cmpd="sng" algn="ctr">
          <a:solidFill>
            <a:schemeClr val="accent4">
              <a:shade val="80000"/>
              <a:hueOff val="-392511"/>
              <a:satOff val="0"/>
              <a:lumOff val="259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D5097E-A710-43BC-8C4E-367B9FC82F12}">
      <dsp:nvSpPr>
        <dsp:cNvPr id="0" name=""/>
        <dsp:cNvSpPr/>
      </dsp:nvSpPr>
      <dsp:spPr>
        <a:xfrm>
          <a:off x="4674481" y="75783"/>
          <a:ext cx="63545" cy="63545"/>
        </a:xfrm>
        <a:prstGeom prst="ellipse">
          <a:avLst/>
        </a:prstGeom>
        <a:solidFill>
          <a:schemeClr val="accent4">
            <a:shade val="80000"/>
            <a:hueOff val="-422704"/>
            <a:satOff val="0"/>
            <a:lumOff val="27897"/>
            <a:alphaOff val="0"/>
          </a:schemeClr>
        </a:solidFill>
        <a:ln w="12700" cap="flat" cmpd="sng" algn="ctr">
          <a:solidFill>
            <a:schemeClr val="accent4">
              <a:shade val="80000"/>
              <a:hueOff val="-422704"/>
              <a:satOff val="0"/>
              <a:lumOff val="2789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02F3AB-79A2-4AB7-8ABC-92777C749AB4}">
      <dsp:nvSpPr>
        <dsp:cNvPr id="0" name=""/>
        <dsp:cNvSpPr/>
      </dsp:nvSpPr>
      <dsp:spPr>
        <a:xfrm>
          <a:off x="4770085" y="148909"/>
          <a:ext cx="63545" cy="63545"/>
        </a:xfrm>
        <a:prstGeom prst="ellipse">
          <a:avLst/>
        </a:prstGeom>
        <a:solidFill>
          <a:schemeClr val="accent4">
            <a:shade val="80000"/>
            <a:hueOff val="-452897"/>
            <a:satOff val="0"/>
            <a:lumOff val="29890"/>
            <a:alphaOff val="0"/>
          </a:schemeClr>
        </a:solidFill>
        <a:ln w="12700" cap="flat" cmpd="sng" algn="ctr">
          <a:solidFill>
            <a:schemeClr val="accent4">
              <a:shade val="80000"/>
              <a:hueOff val="-452897"/>
              <a:satOff val="0"/>
              <a:lumOff val="298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5FE393-E870-4228-A552-5CDAC7B3178C}">
      <dsp:nvSpPr>
        <dsp:cNvPr id="0" name=""/>
        <dsp:cNvSpPr/>
      </dsp:nvSpPr>
      <dsp:spPr>
        <a:xfrm>
          <a:off x="4579450" y="156745"/>
          <a:ext cx="63545" cy="63545"/>
        </a:xfrm>
        <a:prstGeom prst="ellipse">
          <a:avLst/>
        </a:prstGeom>
        <a:solidFill>
          <a:schemeClr val="accent4">
            <a:shade val="80000"/>
            <a:hueOff val="-483090"/>
            <a:satOff val="0"/>
            <a:lumOff val="31882"/>
            <a:alphaOff val="0"/>
          </a:schemeClr>
        </a:solidFill>
        <a:ln w="12700" cap="flat" cmpd="sng" algn="ctr">
          <a:solidFill>
            <a:schemeClr val="accent4">
              <a:shade val="80000"/>
              <a:hueOff val="-483090"/>
              <a:satOff val="0"/>
              <a:lumOff val="318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A80012-108B-4BD9-B80E-3D9EB9597875}">
      <dsp:nvSpPr>
        <dsp:cNvPr id="0" name=""/>
        <dsp:cNvSpPr/>
      </dsp:nvSpPr>
      <dsp:spPr>
        <a:xfrm>
          <a:off x="4579450" y="310833"/>
          <a:ext cx="63545" cy="63545"/>
        </a:xfrm>
        <a:prstGeom prst="ellipse">
          <a:avLst/>
        </a:prstGeom>
        <a:solidFill>
          <a:schemeClr val="accent4">
            <a:shade val="80000"/>
            <a:hueOff val="-513283"/>
            <a:satOff val="0"/>
            <a:lumOff val="33875"/>
            <a:alphaOff val="0"/>
          </a:schemeClr>
        </a:solidFill>
        <a:ln w="12700" cap="flat" cmpd="sng" algn="ctr">
          <a:solidFill>
            <a:schemeClr val="accent4">
              <a:shade val="80000"/>
              <a:hueOff val="-513283"/>
              <a:satOff val="0"/>
              <a:lumOff val="338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24A914-6634-4063-A5D5-DE747D7E279D}">
      <dsp:nvSpPr>
        <dsp:cNvPr id="0" name=""/>
        <dsp:cNvSpPr/>
      </dsp:nvSpPr>
      <dsp:spPr>
        <a:xfrm>
          <a:off x="1762001" y="4852434"/>
          <a:ext cx="1371656" cy="367722"/>
        </a:xfrm>
        <a:prstGeom prst="roundRect">
          <a:avLst/>
        </a:prstGeom>
        <a:solidFill>
          <a:schemeClr val="accent4">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334" tIns="45720" rIns="45720" bIns="45720" numCol="1" spcCol="1270" anchor="ctr" anchorCtr="0">
          <a:noAutofit/>
        </a:bodyPr>
        <a:lstStyle/>
        <a:p>
          <a:pPr marL="0" lvl="0" indent="0" algn="l" defTabSz="533400">
            <a:lnSpc>
              <a:spcPct val="90000"/>
            </a:lnSpc>
            <a:spcBef>
              <a:spcPct val="0"/>
            </a:spcBef>
            <a:spcAft>
              <a:spcPct val="35000"/>
            </a:spcAft>
            <a:buNone/>
          </a:pPr>
          <a:r>
            <a:rPr lang="en-US" altLang="en-US" sz="1200" kern="1200" dirty="0">
              <a:solidFill>
                <a:schemeClr val="tx1"/>
              </a:solidFill>
              <a:latin typeface="Arial" panose="020B0604020202020204" pitchFamily="34" charset="0"/>
              <a:cs typeface="Arial" panose="020B0604020202020204" pitchFamily="34" charset="0"/>
            </a:rPr>
            <a:t>Input </a:t>
          </a:r>
          <a:r>
            <a:rPr lang="en-US" altLang="en-US" sz="1200" kern="1200" dirty="0" err="1">
              <a:solidFill>
                <a:schemeClr val="tx1"/>
              </a:solidFill>
              <a:latin typeface="Arial" panose="020B0604020202020204" pitchFamily="34" charset="0"/>
              <a:cs typeface="Arial" panose="020B0604020202020204" pitchFamily="34" charset="0"/>
            </a:rPr>
            <a:t>Mixup</a:t>
          </a:r>
          <a:endParaRPr lang="zh-CN" altLang="en-US" sz="1200" kern="1200" dirty="0">
            <a:solidFill>
              <a:schemeClr val="tx1"/>
            </a:solidFill>
            <a:latin typeface="Arial" panose="020B0604020202020204" pitchFamily="34" charset="0"/>
            <a:cs typeface="Arial" panose="020B0604020202020204" pitchFamily="34" charset="0"/>
          </a:endParaRPr>
        </a:p>
      </dsp:txBody>
      <dsp:txXfrm>
        <a:off x="1779952" y="4870385"/>
        <a:ext cx="1335754" cy="331820"/>
      </dsp:txXfrm>
    </dsp:sp>
    <dsp:sp modelId="{9D60F3A8-27E8-483F-9DCA-A2BABD307834}">
      <dsp:nvSpPr>
        <dsp:cNvPr id="0" name=""/>
        <dsp:cNvSpPr/>
      </dsp:nvSpPr>
      <dsp:spPr>
        <a:xfrm>
          <a:off x="1381590" y="4494635"/>
          <a:ext cx="636022" cy="63620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7387D-C371-46D0-AABE-2B1AEC6781E5}">
      <dsp:nvSpPr>
        <dsp:cNvPr id="0" name=""/>
        <dsp:cNvSpPr/>
      </dsp:nvSpPr>
      <dsp:spPr>
        <a:xfrm>
          <a:off x="3037260" y="4382856"/>
          <a:ext cx="1405303" cy="367722"/>
        </a:xfrm>
        <a:prstGeom prst="roundRect">
          <a:avLst/>
        </a:prstGeom>
        <a:solidFill>
          <a:schemeClr val="accent4">
            <a:shade val="80000"/>
            <a:hueOff val="-85547"/>
            <a:satOff val="0"/>
            <a:lumOff val="5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334" tIns="45720" rIns="45720" bIns="45720" numCol="1" spcCol="1270" anchor="ctr" anchorCtr="0">
          <a:noAutofit/>
        </a:bodyPr>
        <a:lstStyle/>
        <a:p>
          <a:pPr marL="0" lvl="0" indent="0" algn="l" defTabSz="533400">
            <a:lnSpc>
              <a:spcPct val="90000"/>
            </a:lnSpc>
            <a:spcBef>
              <a:spcPct val="0"/>
            </a:spcBef>
            <a:spcAft>
              <a:spcPct val="35000"/>
            </a:spcAft>
            <a:buNone/>
          </a:pPr>
          <a:r>
            <a:rPr lang="en-US" altLang="en-US" sz="1200" kern="1200" dirty="0">
              <a:solidFill>
                <a:schemeClr val="tx1"/>
              </a:solidFill>
              <a:latin typeface="Arial" panose="020B0604020202020204" pitchFamily="34" charset="0"/>
              <a:cs typeface="Arial" panose="020B0604020202020204" pitchFamily="34" charset="0"/>
            </a:rPr>
            <a:t>Manifold </a:t>
          </a:r>
          <a:r>
            <a:rPr lang="en-US" altLang="en-US" sz="1200" kern="1200" dirty="0" err="1">
              <a:solidFill>
                <a:schemeClr val="tx1"/>
              </a:solidFill>
              <a:latin typeface="Arial" panose="020B0604020202020204" pitchFamily="34" charset="0"/>
              <a:cs typeface="Arial" panose="020B0604020202020204" pitchFamily="34" charset="0"/>
            </a:rPr>
            <a:t>mixup</a:t>
          </a:r>
          <a:endParaRPr lang="zh-CN" altLang="en-US" sz="1200" kern="1200" dirty="0">
            <a:solidFill>
              <a:schemeClr val="tx1"/>
            </a:solidFill>
            <a:latin typeface="Arial" panose="020B0604020202020204" pitchFamily="34" charset="0"/>
            <a:cs typeface="Arial" panose="020B0604020202020204" pitchFamily="34" charset="0"/>
          </a:endParaRPr>
        </a:p>
      </dsp:txBody>
      <dsp:txXfrm>
        <a:off x="3055211" y="4400807"/>
        <a:ext cx="1369401" cy="331820"/>
      </dsp:txXfrm>
    </dsp:sp>
    <dsp:sp modelId="{3F80D282-334F-4ABD-8B37-5A97276B5C27}">
      <dsp:nvSpPr>
        <dsp:cNvPr id="0" name=""/>
        <dsp:cNvSpPr/>
      </dsp:nvSpPr>
      <dsp:spPr>
        <a:xfrm>
          <a:off x="2673672" y="4025057"/>
          <a:ext cx="636022" cy="636202"/>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BE6263-6F71-407D-AF4C-D01A484F1283}">
      <dsp:nvSpPr>
        <dsp:cNvPr id="0" name=""/>
        <dsp:cNvSpPr/>
      </dsp:nvSpPr>
      <dsp:spPr>
        <a:xfrm>
          <a:off x="3707217" y="3708019"/>
          <a:ext cx="2899078" cy="367722"/>
        </a:xfrm>
        <a:prstGeom prst="roundRect">
          <a:avLst/>
        </a:prstGeom>
        <a:solidFill>
          <a:schemeClr val="accent4">
            <a:shade val="80000"/>
            <a:hueOff val="-171094"/>
            <a:satOff val="0"/>
            <a:lumOff val="112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334" tIns="45720" rIns="45720" bIns="45720" numCol="1" spcCol="1270" anchor="ctr" anchorCtr="0">
          <a:noAutofit/>
        </a:bodyPr>
        <a:lstStyle/>
        <a:p>
          <a:pPr marL="0" lvl="0" indent="0" algn="l" defTabSz="533400">
            <a:lnSpc>
              <a:spcPct val="90000"/>
            </a:lnSpc>
            <a:spcBef>
              <a:spcPct val="0"/>
            </a:spcBef>
            <a:spcAft>
              <a:spcPct val="35000"/>
            </a:spcAft>
            <a:buNone/>
          </a:pPr>
          <a:r>
            <a:rPr lang="en-US" altLang="en-US" sz="1200" kern="1200" dirty="0">
              <a:solidFill>
                <a:schemeClr val="tx1"/>
              </a:solidFill>
              <a:latin typeface="Arial" panose="020B0604020202020204" pitchFamily="34" charset="0"/>
              <a:cs typeface="Arial" panose="020B0604020202020204" pitchFamily="34" charset="0"/>
            </a:rPr>
            <a:t>Locally linear out-of-manifold </a:t>
          </a:r>
          <a:r>
            <a:rPr lang="en-US" altLang="en-US" sz="1200" kern="1200" dirty="0" err="1">
              <a:solidFill>
                <a:schemeClr val="tx1"/>
              </a:solidFill>
              <a:latin typeface="Arial" panose="020B0604020202020204" pitchFamily="34" charset="0"/>
              <a:cs typeface="Arial" panose="020B0604020202020204" pitchFamily="34" charset="0"/>
            </a:rPr>
            <a:t>mixup</a:t>
          </a:r>
          <a:endParaRPr lang="zh-CN" altLang="en-US" sz="1200" kern="1200" dirty="0">
            <a:solidFill>
              <a:schemeClr val="tx1"/>
            </a:solidFill>
            <a:latin typeface="Arial" panose="020B0604020202020204" pitchFamily="34" charset="0"/>
            <a:cs typeface="Arial" panose="020B0604020202020204" pitchFamily="34" charset="0"/>
          </a:endParaRPr>
        </a:p>
      </dsp:txBody>
      <dsp:txXfrm>
        <a:off x="3725168" y="3725970"/>
        <a:ext cx="2863176" cy="331820"/>
      </dsp:txXfrm>
    </dsp:sp>
    <dsp:sp modelId="{4E4882F7-CA20-41EF-9F31-3741EB6C05D2}">
      <dsp:nvSpPr>
        <dsp:cNvPr id="0" name=""/>
        <dsp:cNvSpPr/>
      </dsp:nvSpPr>
      <dsp:spPr>
        <a:xfrm>
          <a:off x="3310840" y="3384676"/>
          <a:ext cx="636022" cy="636202"/>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874E04-F9E7-47E7-960B-FB7897081C50}">
      <dsp:nvSpPr>
        <dsp:cNvPr id="0" name=""/>
        <dsp:cNvSpPr/>
      </dsp:nvSpPr>
      <dsp:spPr>
        <a:xfrm>
          <a:off x="4097138" y="3036802"/>
          <a:ext cx="1371656" cy="367722"/>
        </a:xfrm>
        <a:prstGeom prst="roundRect">
          <a:avLst/>
        </a:prstGeom>
        <a:solidFill>
          <a:schemeClr val="accent4">
            <a:shade val="80000"/>
            <a:hueOff val="-256642"/>
            <a:satOff val="0"/>
            <a:lumOff val="169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334" tIns="45720" rIns="45720" bIns="45720" numCol="1" spcCol="1270" anchor="ctr" anchorCtr="0">
          <a:noAutofit/>
        </a:bodyPr>
        <a:lstStyle/>
        <a:p>
          <a:pPr marL="0" lvl="0" indent="0" algn="l" defTabSz="533400">
            <a:lnSpc>
              <a:spcPct val="90000"/>
            </a:lnSpc>
            <a:spcBef>
              <a:spcPct val="0"/>
            </a:spcBef>
            <a:spcAft>
              <a:spcPct val="35000"/>
            </a:spcAft>
            <a:buNone/>
          </a:pPr>
          <a:r>
            <a:rPr lang="en-US" altLang="en-US" sz="1200" kern="1200" dirty="0" err="1">
              <a:solidFill>
                <a:schemeClr val="tx1"/>
              </a:solidFill>
              <a:latin typeface="Arial" panose="020B0604020202020204" pitchFamily="34" charset="0"/>
              <a:cs typeface="Arial" panose="020B0604020202020204" pitchFamily="34" charset="0"/>
            </a:rPr>
            <a:t>Cutmix</a:t>
          </a:r>
          <a:endParaRPr lang="zh-CN" altLang="en-US" sz="1200" kern="1200" dirty="0">
            <a:solidFill>
              <a:schemeClr val="tx1"/>
            </a:solidFill>
            <a:latin typeface="Arial" panose="020B0604020202020204" pitchFamily="34" charset="0"/>
            <a:cs typeface="Arial" panose="020B0604020202020204" pitchFamily="34" charset="0"/>
          </a:endParaRPr>
        </a:p>
      </dsp:txBody>
      <dsp:txXfrm>
        <a:off x="4115089" y="3054753"/>
        <a:ext cx="1335754" cy="331820"/>
      </dsp:txXfrm>
    </dsp:sp>
    <dsp:sp modelId="{4FA5C6A4-041D-4E0F-B233-FA2EF306911F}">
      <dsp:nvSpPr>
        <dsp:cNvPr id="0" name=""/>
        <dsp:cNvSpPr/>
      </dsp:nvSpPr>
      <dsp:spPr>
        <a:xfrm>
          <a:off x="3716726" y="2679526"/>
          <a:ext cx="636022" cy="636202"/>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41F116-7FAA-469F-A302-65B82AFD39FC}">
      <dsp:nvSpPr>
        <dsp:cNvPr id="0" name=""/>
        <dsp:cNvSpPr/>
      </dsp:nvSpPr>
      <dsp:spPr>
        <a:xfrm>
          <a:off x="4418977" y="2290233"/>
          <a:ext cx="1526955" cy="367722"/>
        </a:xfrm>
        <a:prstGeom prst="roundRect">
          <a:avLst/>
        </a:prstGeom>
        <a:solidFill>
          <a:schemeClr val="accent4">
            <a:shade val="80000"/>
            <a:hueOff val="-342189"/>
            <a:satOff val="0"/>
            <a:lumOff val="225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334" tIns="45720" rIns="45720" bIns="45720" numCol="1" spcCol="1270" anchor="ctr" anchorCtr="0">
          <a:noAutofit/>
        </a:bodyPr>
        <a:lstStyle/>
        <a:p>
          <a:pPr marL="0" lvl="0" indent="0" algn="l" defTabSz="533400">
            <a:lnSpc>
              <a:spcPct val="90000"/>
            </a:lnSpc>
            <a:spcBef>
              <a:spcPct val="0"/>
            </a:spcBef>
            <a:spcAft>
              <a:spcPct val="35000"/>
            </a:spcAft>
            <a:buNone/>
          </a:pPr>
          <a:r>
            <a:rPr lang="en-US" altLang="en-US" sz="1200" kern="1200" dirty="0" err="1">
              <a:solidFill>
                <a:schemeClr val="tx1"/>
              </a:solidFill>
              <a:latin typeface="Arial" panose="020B0604020202020204" pitchFamily="34" charset="0"/>
              <a:cs typeface="Arial" panose="020B0604020202020204" pitchFamily="34" charset="0"/>
            </a:rPr>
            <a:t>Mixup</a:t>
          </a:r>
          <a:r>
            <a:rPr lang="en-US" altLang="en-US" sz="1200" kern="1200" dirty="0">
              <a:solidFill>
                <a:schemeClr val="tx1"/>
              </a:solidFill>
              <a:latin typeface="Arial" panose="020B0604020202020204" pitchFamily="34" charset="0"/>
              <a:cs typeface="Arial" panose="020B0604020202020204" pitchFamily="34" charset="0"/>
            </a:rPr>
            <a:t> inference</a:t>
          </a:r>
          <a:endParaRPr lang="zh-CN" altLang="en-US" sz="1200" kern="1200" dirty="0">
            <a:solidFill>
              <a:schemeClr val="tx1"/>
            </a:solidFill>
            <a:latin typeface="Arial" panose="020B0604020202020204" pitchFamily="34" charset="0"/>
            <a:cs typeface="Arial" panose="020B0604020202020204" pitchFamily="34" charset="0"/>
          </a:endParaRPr>
        </a:p>
      </dsp:txBody>
      <dsp:txXfrm>
        <a:off x="4436928" y="2308184"/>
        <a:ext cx="1491053" cy="331820"/>
      </dsp:txXfrm>
    </dsp:sp>
    <dsp:sp modelId="{29322482-1327-432D-9BA7-AFCF84710DC3}">
      <dsp:nvSpPr>
        <dsp:cNvPr id="0" name=""/>
        <dsp:cNvSpPr/>
      </dsp:nvSpPr>
      <dsp:spPr>
        <a:xfrm>
          <a:off x="4006400" y="1932589"/>
          <a:ext cx="636022" cy="636202"/>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2EDCF6-287D-4E37-A185-89EFB29773ED}">
      <dsp:nvSpPr>
        <dsp:cNvPr id="0" name=""/>
        <dsp:cNvSpPr/>
      </dsp:nvSpPr>
      <dsp:spPr>
        <a:xfrm>
          <a:off x="4583905" y="1548674"/>
          <a:ext cx="2155667" cy="367722"/>
        </a:xfrm>
        <a:prstGeom prst="roundRect">
          <a:avLst/>
        </a:prstGeom>
        <a:solidFill>
          <a:schemeClr val="accent4">
            <a:shade val="80000"/>
            <a:hueOff val="-427736"/>
            <a:satOff val="0"/>
            <a:lumOff val="28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334" tIns="45720" rIns="45720" bIns="45720" numCol="1" spcCol="1270" anchor="ctr" anchorCtr="0">
          <a:noAutofit/>
        </a:bodyPr>
        <a:lstStyle/>
        <a:p>
          <a:pPr marL="0" lvl="0" indent="0" algn="l" defTabSz="533400">
            <a:lnSpc>
              <a:spcPct val="90000"/>
            </a:lnSpc>
            <a:spcBef>
              <a:spcPct val="0"/>
            </a:spcBef>
            <a:spcAft>
              <a:spcPct val="35000"/>
            </a:spcAft>
            <a:buNone/>
          </a:pPr>
          <a:r>
            <a:rPr lang="en-US" altLang="en-US" sz="1200" kern="1200" dirty="0">
              <a:solidFill>
                <a:schemeClr val="tx1"/>
              </a:solidFill>
              <a:latin typeface="Arial" panose="020B0604020202020204" pitchFamily="34" charset="0"/>
              <a:cs typeface="Arial" panose="020B0604020202020204" pitchFamily="34" charset="0"/>
            </a:rPr>
            <a:t>Adversarial vertex </a:t>
          </a:r>
          <a:r>
            <a:rPr lang="en-US" altLang="en-US" sz="1200" kern="1200" dirty="0" err="1">
              <a:solidFill>
                <a:schemeClr val="tx1"/>
              </a:solidFill>
              <a:latin typeface="Arial" panose="020B0604020202020204" pitchFamily="34" charset="0"/>
              <a:cs typeface="Arial" panose="020B0604020202020204" pitchFamily="34" charset="0"/>
            </a:rPr>
            <a:t>mixup</a:t>
          </a:r>
          <a:endParaRPr lang="zh-CN" altLang="en-US" sz="1200" kern="1200" dirty="0">
            <a:solidFill>
              <a:schemeClr val="tx1"/>
            </a:solidFill>
            <a:latin typeface="Arial" panose="020B0604020202020204" pitchFamily="34" charset="0"/>
            <a:cs typeface="Arial" panose="020B0604020202020204" pitchFamily="34" charset="0"/>
          </a:endParaRPr>
        </a:p>
      </dsp:txBody>
      <dsp:txXfrm>
        <a:off x="4601856" y="1566625"/>
        <a:ext cx="2119765" cy="331820"/>
      </dsp:txXfrm>
    </dsp:sp>
    <dsp:sp modelId="{88C237F4-5BCF-4F04-AC3C-3C6C1F30A5C9}">
      <dsp:nvSpPr>
        <dsp:cNvPr id="0" name=""/>
        <dsp:cNvSpPr/>
      </dsp:nvSpPr>
      <dsp:spPr>
        <a:xfrm>
          <a:off x="4171274" y="1190875"/>
          <a:ext cx="636022" cy="636202"/>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7B6014-A25C-48DF-8487-889F9BBC85B7}">
      <dsp:nvSpPr>
        <dsp:cNvPr id="0" name=""/>
        <dsp:cNvSpPr/>
      </dsp:nvSpPr>
      <dsp:spPr>
        <a:xfrm>
          <a:off x="4641564" y="833599"/>
          <a:ext cx="1371656" cy="367722"/>
        </a:xfrm>
        <a:prstGeom prst="roundRect">
          <a:avLst/>
        </a:prstGeom>
        <a:solidFill>
          <a:schemeClr val="accent4">
            <a:shade val="80000"/>
            <a:hueOff val="-513283"/>
            <a:satOff val="0"/>
            <a:lumOff val="338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334" tIns="45720" rIns="45720" bIns="45720" numCol="1" spcCol="1270" anchor="ctr" anchorCtr="0">
          <a:noAutofit/>
        </a:bodyPr>
        <a:lstStyle/>
        <a:p>
          <a:pPr marL="0" lvl="0" indent="0" algn="l" defTabSz="533400">
            <a:lnSpc>
              <a:spcPct val="90000"/>
            </a:lnSpc>
            <a:spcBef>
              <a:spcPct val="0"/>
            </a:spcBef>
            <a:spcAft>
              <a:spcPct val="35000"/>
            </a:spcAft>
            <a:buNone/>
          </a:pPr>
          <a:r>
            <a:rPr lang="en-US" altLang="en-US" sz="1200" kern="1200" dirty="0">
              <a:solidFill>
                <a:schemeClr val="tx1"/>
              </a:solidFill>
              <a:latin typeface="Arial" panose="020B0604020202020204" pitchFamily="34" charset="0"/>
              <a:cs typeface="Arial" panose="020B0604020202020204" pitchFamily="34" charset="0"/>
            </a:rPr>
            <a:t>Puzzle mix</a:t>
          </a:r>
          <a:endParaRPr lang="zh-CN" altLang="en-US" sz="1200" kern="1200" dirty="0">
            <a:solidFill>
              <a:schemeClr val="tx1"/>
            </a:solidFill>
            <a:latin typeface="Arial" panose="020B0604020202020204" pitchFamily="34" charset="0"/>
            <a:cs typeface="Arial" panose="020B0604020202020204" pitchFamily="34" charset="0"/>
          </a:endParaRPr>
        </a:p>
      </dsp:txBody>
      <dsp:txXfrm>
        <a:off x="4659515" y="851550"/>
        <a:ext cx="1335754" cy="331820"/>
      </dsp:txXfrm>
    </dsp:sp>
    <dsp:sp modelId="{B6C75431-FF07-4232-93CC-539E59F050AA}">
      <dsp:nvSpPr>
        <dsp:cNvPr id="0" name=""/>
        <dsp:cNvSpPr/>
      </dsp:nvSpPr>
      <dsp:spPr>
        <a:xfrm>
          <a:off x="4261152" y="475800"/>
          <a:ext cx="636022" cy="636202"/>
        </a:xfrm>
        <a:prstGeom prst="ellipse">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F135B4-0CA1-4559-BFED-0B7F4A51336C}">
      <dsp:nvSpPr>
        <dsp:cNvPr id="0" name=""/>
        <dsp:cNvSpPr/>
      </dsp:nvSpPr>
      <dsp:spPr>
        <a:xfrm>
          <a:off x="2614134" y="4557927"/>
          <a:ext cx="63545" cy="63545"/>
        </a:xfrm>
        <a:prstGeom prst="ellipse">
          <a:avLst/>
        </a:prstGeom>
        <a:solidFill>
          <a:schemeClr val="accent4">
            <a:shade val="80000"/>
            <a:hueOff val="0"/>
            <a:satOff val="0"/>
            <a:lumOff val="0"/>
            <a:alphaOff val="0"/>
          </a:schemeClr>
        </a:solidFill>
        <a:ln w="1270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444EAF-6CAF-43BD-BAA7-9BEC80A23D2A}">
      <dsp:nvSpPr>
        <dsp:cNvPr id="0" name=""/>
        <dsp:cNvSpPr/>
      </dsp:nvSpPr>
      <dsp:spPr>
        <a:xfrm>
          <a:off x="2491052" y="4613295"/>
          <a:ext cx="63545" cy="63545"/>
        </a:xfrm>
        <a:prstGeom prst="ellipse">
          <a:avLst/>
        </a:prstGeom>
        <a:solidFill>
          <a:schemeClr val="accent4">
            <a:shade val="80000"/>
            <a:hueOff val="-30193"/>
            <a:satOff val="0"/>
            <a:lumOff val="1993"/>
            <a:alphaOff val="0"/>
          </a:schemeClr>
        </a:solidFill>
        <a:ln w="12700" cap="flat" cmpd="sng" algn="ctr">
          <a:solidFill>
            <a:schemeClr val="accent4">
              <a:shade val="80000"/>
              <a:hueOff val="-30193"/>
              <a:satOff val="0"/>
              <a:lumOff val="199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180A8A-B168-4F77-88BE-3DA091BA6748}">
      <dsp:nvSpPr>
        <dsp:cNvPr id="0" name=""/>
        <dsp:cNvSpPr/>
      </dsp:nvSpPr>
      <dsp:spPr>
        <a:xfrm>
          <a:off x="2366252" y="4660827"/>
          <a:ext cx="63545" cy="63545"/>
        </a:xfrm>
        <a:prstGeom prst="ellipse">
          <a:avLst/>
        </a:prstGeom>
        <a:solidFill>
          <a:schemeClr val="accent4">
            <a:shade val="80000"/>
            <a:hueOff val="-60386"/>
            <a:satOff val="0"/>
            <a:lumOff val="3985"/>
            <a:alphaOff val="0"/>
          </a:schemeClr>
        </a:solidFill>
        <a:ln w="12700" cap="flat" cmpd="sng" algn="ctr">
          <a:solidFill>
            <a:schemeClr val="accent4">
              <a:shade val="80000"/>
              <a:hueOff val="-60386"/>
              <a:satOff val="0"/>
              <a:lumOff val="39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7A12DD-F29A-4035-B0E0-C940005EE396}">
      <dsp:nvSpPr>
        <dsp:cNvPr id="0" name=""/>
        <dsp:cNvSpPr/>
      </dsp:nvSpPr>
      <dsp:spPr>
        <a:xfrm>
          <a:off x="2240306" y="4700524"/>
          <a:ext cx="63545" cy="63545"/>
        </a:xfrm>
        <a:prstGeom prst="ellipse">
          <a:avLst/>
        </a:prstGeom>
        <a:solidFill>
          <a:schemeClr val="accent4">
            <a:shade val="80000"/>
            <a:hueOff val="-90579"/>
            <a:satOff val="0"/>
            <a:lumOff val="5978"/>
            <a:alphaOff val="0"/>
          </a:schemeClr>
        </a:solidFill>
        <a:ln w="12700" cap="flat" cmpd="sng" algn="ctr">
          <a:solidFill>
            <a:schemeClr val="accent4">
              <a:shade val="80000"/>
              <a:hueOff val="-90579"/>
              <a:satOff val="0"/>
              <a:lumOff val="597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EA2496-ED0F-483F-BEEF-A9777436AE4E}">
      <dsp:nvSpPr>
        <dsp:cNvPr id="0" name=""/>
        <dsp:cNvSpPr/>
      </dsp:nvSpPr>
      <dsp:spPr>
        <a:xfrm>
          <a:off x="2113216" y="4732387"/>
          <a:ext cx="63545" cy="63545"/>
        </a:xfrm>
        <a:prstGeom prst="ellipse">
          <a:avLst/>
        </a:prstGeom>
        <a:solidFill>
          <a:schemeClr val="accent4">
            <a:shade val="80000"/>
            <a:hueOff val="-120772"/>
            <a:satOff val="0"/>
            <a:lumOff val="7971"/>
            <a:alphaOff val="0"/>
          </a:schemeClr>
        </a:solidFill>
        <a:ln w="12700" cap="flat" cmpd="sng" algn="ctr">
          <a:solidFill>
            <a:schemeClr val="accent4">
              <a:shade val="80000"/>
              <a:hueOff val="-120772"/>
              <a:satOff val="0"/>
              <a:lumOff val="79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B4DD39-2E2B-4B4B-95A5-5D3B2A0FB577}">
      <dsp:nvSpPr>
        <dsp:cNvPr id="0" name=""/>
        <dsp:cNvSpPr/>
      </dsp:nvSpPr>
      <dsp:spPr>
        <a:xfrm>
          <a:off x="3383544" y="3990151"/>
          <a:ext cx="63545" cy="63545"/>
        </a:xfrm>
        <a:prstGeom prst="ellipse">
          <a:avLst/>
        </a:prstGeom>
        <a:solidFill>
          <a:schemeClr val="accent4">
            <a:shade val="80000"/>
            <a:hueOff val="-150966"/>
            <a:satOff val="0"/>
            <a:lumOff val="9963"/>
            <a:alphaOff val="0"/>
          </a:schemeClr>
        </a:solidFill>
        <a:ln w="12700" cap="flat" cmpd="sng" algn="ctr">
          <a:solidFill>
            <a:schemeClr val="accent4">
              <a:shade val="80000"/>
              <a:hueOff val="-150966"/>
              <a:satOff val="0"/>
              <a:lumOff val="99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ED17DF-2D15-469D-92C0-6573668C1DC5}">
      <dsp:nvSpPr>
        <dsp:cNvPr id="0" name=""/>
        <dsp:cNvSpPr/>
      </dsp:nvSpPr>
      <dsp:spPr>
        <a:xfrm>
          <a:off x="3277636" y="4094095"/>
          <a:ext cx="63545" cy="63545"/>
        </a:xfrm>
        <a:prstGeom prst="ellipse">
          <a:avLst/>
        </a:prstGeom>
        <a:solidFill>
          <a:schemeClr val="accent4">
            <a:shade val="80000"/>
            <a:hueOff val="-181159"/>
            <a:satOff val="0"/>
            <a:lumOff val="11956"/>
            <a:alphaOff val="0"/>
          </a:schemeClr>
        </a:solidFill>
        <a:ln w="12700" cap="flat" cmpd="sng" algn="ctr">
          <a:solidFill>
            <a:schemeClr val="accent4">
              <a:shade val="80000"/>
              <a:hueOff val="-181159"/>
              <a:satOff val="0"/>
              <a:lumOff val="1195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DDF014-8D9A-464D-B868-983831441FF9}">
      <dsp:nvSpPr>
        <dsp:cNvPr id="0" name=""/>
        <dsp:cNvSpPr/>
      </dsp:nvSpPr>
      <dsp:spPr>
        <a:xfrm>
          <a:off x="3871868" y="3348203"/>
          <a:ext cx="63545" cy="63545"/>
        </a:xfrm>
        <a:prstGeom prst="ellipse">
          <a:avLst/>
        </a:prstGeom>
        <a:solidFill>
          <a:schemeClr val="accent4">
            <a:shade val="80000"/>
            <a:hueOff val="-211352"/>
            <a:satOff val="0"/>
            <a:lumOff val="13949"/>
            <a:alphaOff val="0"/>
          </a:schemeClr>
        </a:solidFill>
        <a:ln w="12700" cap="flat" cmpd="sng" algn="ctr">
          <a:solidFill>
            <a:schemeClr val="accent4">
              <a:shade val="80000"/>
              <a:hueOff val="-211352"/>
              <a:satOff val="0"/>
              <a:lumOff val="139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539D7C-8BC5-4B21-B6A8-0AAC52831D49}">
      <dsp:nvSpPr>
        <dsp:cNvPr id="0" name=""/>
        <dsp:cNvSpPr/>
      </dsp:nvSpPr>
      <dsp:spPr>
        <a:xfrm>
          <a:off x="4221079" y="2620070"/>
          <a:ext cx="63545" cy="63545"/>
        </a:xfrm>
        <a:prstGeom prst="ellipse">
          <a:avLst/>
        </a:prstGeom>
        <a:solidFill>
          <a:schemeClr val="accent4">
            <a:shade val="80000"/>
            <a:hueOff val="-241545"/>
            <a:satOff val="0"/>
            <a:lumOff val="15941"/>
            <a:alphaOff val="0"/>
          </a:schemeClr>
        </a:solidFill>
        <a:ln w="12700" cap="flat" cmpd="sng" algn="ctr">
          <a:solidFill>
            <a:schemeClr val="accent4">
              <a:shade val="80000"/>
              <a:hueOff val="-241545"/>
              <a:satOff val="0"/>
              <a:lumOff val="15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201A74-92E5-48A6-8E76-BC0D2DC3C82A}">
      <dsp:nvSpPr>
        <dsp:cNvPr id="0" name=""/>
        <dsp:cNvSpPr/>
      </dsp:nvSpPr>
      <dsp:spPr>
        <a:xfrm>
          <a:off x="4436903" y="1865298"/>
          <a:ext cx="63545" cy="63545"/>
        </a:xfrm>
        <a:prstGeom prst="ellipse">
          <a:avLst/>
        </a:prstGeom>
        <a:solidFill>
          <a:schemeClr val="accent4">
            <a:shade val="80000"/>
            <a:hueOff val="-271738"/>
            <a:satOff val="0"/>
            <a:lumOff val="17934"/>
            <a:alphaOff val="0"/>
          </a:schemeClr>
        </a:solidFill>
        <a:ln w="12700" cap="flat" cmpd="sng" algn="ctr">
          <a:solidFill>
            <a:schemeClr val="accent4">
              <a:shade val="80000"/>
              <a:hueOff val="-271738"/>
              <a:satOff val="0"/>
              <a:lumOff val="1793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028595-60C4-4D3D-84F1-88B1E73AE822}">
      <dsp:nvSpPr>
        <dsp:cNvPr id="0" name=""/>
        <dsp:cNvSpPr/>
      </dsp:nvSpPr>
      <dsp:spPr>
        <a:xfrm>
          <a:off x="4535942" y="1121495"/>
          <a:ext cx="63545" cy="63545"/>
        </a:xfrm>
        <a:prstGeom prst="ellipse">
          <a:avLst/>
        </a:prstGeom>
        <a:solidFill>
          <a:schemeClr val="accent4">
            <a:shade val="80000"/>
            <a:hueOff val="-301931"/>
            <a:satOff val="0"/>
            <a:lumOff val="19926"/>
            <a:alphaOff val="0"/>
          </a:schemeClr>
        </a:solidFill>
        <a:ln w="12700" cap="flat" cmpd="sng" algn="ctr">
          <a:solidFill>
            <a:schemeClr val="accent4">
              <a:shade val="80000"/>
              <a:hueOff val="-301931"/>
              <a:satOff val="0"/>
              <a:lumOff val="199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771E9E-138D-435B-A896-A6A389C857E4}">
      <dsp:nvSpPr>
        <dsp:cNvPr id="0" name=""/>
        <dsp:cNvSpPr/>
      </dsp:nvSpPr>
      <dsp:spPr>
        <a:xfrm>
          <a:off x="4388243" y="148909"/>
          <a:ext cx="63545" cy="63545"/>
        </a:xfrm>
        <a:prstGeom prst="ellipse">
          <a:avLst/>
        </a:prstGeom>
        <a:solidFill>
          <a:schemeClr val="accent4">
            <a:shade val="80000"/>
            <a:hueOff val="-332124"/>
            <a:satOff val="0"/>
            <a:lumOff val="21919"/>
            <a:alphaOff val="0"/>
          </a:schemeClr>
        </a:solidFill>
        <a:ln w="12700" cap="flat" cmpd="sng" algn="ctr">
          <a:solidFill>
            <a:schemeClr val="accent4">
              <a:shade val="80000"/>
              <a:hueOff val="-332124"/>
              <a:satOff val="0"/>
              <a:lumOff val="219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E7E1ED-7637-44AB-A0FA-5B9084657B19}">
      <dsp:nvSpPr>
        <dsp:cNvPr id="0" name=""/>
        <dsp:cNvSpPr/>
      </dsp:nvSpPr>
      <dsp:spPr>
        <a:xfrm>
          <a:off x="4483846" y="75783"/>
          <a:ext cx="63545" cy="63545"/>
        </a:xfrm>
        <a:prstGeom prst="ellipse">
          <a:avLst/>
        </a:prstGeom>
        <a:solidFill>
          <a:schemeClr val="accent4">
            <a:shade val="80000"/>
            <a:hueOff val="-362317"/>
            <a:satOff val="0"/>
            <a:lumOff val="23912"/>
            <a:alphaOff val="0"/>
          </a:schemeClr>
        </a:solidFill>
        <a:ln w="12700" cap="flat" cmpd="sng" algn="ctr">
          <a:solidFill>
            <a:schemeClr val="accent4">
              <a:shade val="80000"/>
              <a:hueOff val="-362317"/>
              <a:satOff val="0"/>
              <a:lumOff val="2391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7B1B0A-4D4E-478E-BAA7-995FF53AB72D}">
      <dsp:nvSpPr>
        <dsp:cNvPr id="0" name=""/>
        <dsp:cNvSpPr/>
      </dsp:nvSpPr>
      <dsp:spPr>
        <a:xfrm>
          <a:off x="4579450" y="3178"/>
          <a:ext cx="63545" cy="63545"/>
        </a:xfrm>
        <a:prstGeom prst="ellipse">
          <a:avLst/>
        </a:prstGeom>
        <a:solidFill>
          <a:schemeClr val="accent4">
            <a:shade val="80000"/>
            <a:hueOff val="-392511"/>
            <a:satOff val="0"/>
            <a:lumOff val="25904"/>
            <a:alphaOff val="0"/>
          </a:schemeClr>
        </a:solidFill>
        <a:ln w="12700" cap="flat" cmpd="sng" algn="ctr">
          <a:solidFill>
            <a:schemeClr val="accent4">
              <a:shade val="80000"/>
              <a:hueOff val="-392511"/>
              <a:satOff val="0"/>
              <a:lumOff val="2590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D5097E-A710-43BC-8C4E-367B9FC82F12}">
      <dsp:nvSpPr>
        <dsp:cNvPr id="0" name=""/>
        <dsp:cNvSpPr/>
      </dsp:nvSpPr>
      <dsp:spPr>
        <a:xfrm>
          <a:off x="4674481" y="75783"/>
          <a:ext cx="63545" cy="63545"/>
        </a:xfrm>
        <a:prstGeom prst="ellipse">
          <a:avLst/>
        </a:prstGeom>
        <a:solidFill>
          <a:schemeClr val="accent4">
            <a:shade val="80000"/>
            <a:hueOff val="-422704"/>
            <a:satOff val="0"/>
            <a:lumOff val="27897"/>
            <a:alphaOff val="0"/>
          </a:schemeClr>
        </a:solidFill>
        <a:ln w="12700" cap="flat" cmpd="sng" algn="ctr">
          <a:solidFill>
            <a:schemeClr val="accent4">
              <a:shade val="80000"/>
              <a:hueOff val="-422704"/>
              <a:satOff val="0"/>
              <a:lumOff val="2789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02F3AB-79A2-4AB7-8ABC-92777C749AB4}">
      <dsp:nvSpPr>
        <dsp:cNvPr id="0" name=""/>
        <dsp:cNvSpPr/>
      </dsp:nvSpPr>
      <dsp:spPr>
        <a:xfrm>
          <a:off x="4770085" y="148909"/>
          <a:ext cx="63545" cy="63545"/>
        </a:xfrm>
        <a:prstGeom prst="ellipse">
          <a:avLst/>
        </a:prstGeom>
        <a:solidFill>
          <a:schemeClr val="accent4">
            <a:shade val="80000"/>
            <a:hueOff val="-452897"/>
            <a:satOff val="0"/>
            <a:lumOff val="29890"/>
            <a:alphaOff val="0"/>
          </a:schemeClr>
        </a:solidFill>
        <a:ln w="12700" cap="flat" cmpd="sng" algn="ctr">
          <a:solidFill>
            <a:schemeClr val="accent4">
              <a:shade val="80000"/>
              <a:hueOff val="-452897"/>
              <a:satOff val="0"/>
              <a:lumOff val="298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5FE393-E870-4228-A552-5CDAC7B3178C}">
      <dsp:nvSpPr>
        <dsp:cNvPr id="0" name=""/>
        <dsp:cNvSpPr/>
      </dsp:nvSpPr>
      <dsp:spPr>
        <a:xfrm>
          <a:off x="4579450" y="156745"/>
          <a:ext cx="63545" cy="63545"/>
        </a:xfrm>
        <a:prstGeom prst="ellipse">
          <a:avLst/>
        </a:prstGeom>
        <a:solidFill>
          <a:schemeClr val="accent4">
            <a:shade val="80000"/>
            <a:hueOff val="-483090"/>
            <a:satOff val="0"/>
            <a:lumOff val="31882"/>
            <a:alphaOff val="0"/>
          </a:schemeClr>
        </a:solidFill>
        <a:ln w="12700" cap="flat" cmpd="sng" algn="ctr">
          <a:solidFill>
            <a:schemeClr val="accent4">
              <a:shade val="80000"/>
              <a:hueOff val="-483090"/>
              <a:satOff val="0"/>
              <a:lumOff val="318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A80012-108B-4BD9-B80E-3D9EB9597875}">
      <dsp:nvSpPr>
        <dsp:cNvPr id="0" name=""/>
        <dsp:cNvSpPr/>
      </dsp:nvSpPr>
      <dsp:spPr>
        <a:xfrm>
          <a:off x="4579450" y="310833"/>
          <a:ext cx="63545" cy="63545"/>
        </a:xfrm>
        <a:prstGeom prst="ellipse">
          <a:avLst/>
        </a:prstGeom>
        <a:solidFill>
          <a:schemeClr val="accent4">
            <a:shade val="80000"/>
            <a:hueOff val="-513283"/>
            <a:satOff val="0"/>
            <a:lumOff val="33875"/>
            <a:alphaOff val="0"/>
          </a:schemeClr>
        </a:solidFill>
        <a:ln w="12700" cap="flat" cmpd="sng" algn="ctr">
          <a:solidFill>
            <a:schemeClr val="accent4">
              <a:shade val="80000"/>
              <a:hueOff val="-513283"/>
              <a:satOff val="0"/>
              <a:lumOff val="338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24A914-6634-4063-A5D5-DE747D7E279D}">
      <dsp:nvSpPr>
        <dsp:cNvPr id="0" name=""/>
        <dsp:cNvSpPr/>
      </dsp:nvSpPr>
      <dsp:spPr>
        <a:xfrm>
          <a:off x="1762001" y="4852434"/>
          <a:ext cx="1371656" cy="367722"/>
        </a:xfrm>
        <a:prstGeom prst="roundRect">
          <a:avLst/>
        </a:prstGeom>
        <a:solidFill>
          <a:schemeClr val="accent4">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334" tIns="45720" rIns="45720" bIns="45720" numCol="1" spcCol="1270" anchor="ctr" anchorCtr="0">
          <a:noAutofit/>
        </a:bodyPr>
        <a:lstStyle/>
        <a:p>
          <a:pPr marL="0" lvl="0" indent="0" algn="l" defTabSz="533400">
            <a:lnSpc>
              <a:spcPct val="90000"/>
            </a:lnSpc>
            <a:spcBef>
              <a:spcPct val="0"/>
            </a:spcBef>
            <a:spcAft>
              <a:spcPct val="35000"/>
            </a:spcAft>
            <a:buNone/>
          </a:pPr>
          <a:r>
            <a:rPr lang="en-US" altLang="en-US" sz="1200" kern="1200" dirty="0">
              <a:solidFill>
                <a:schemeClr val="tx1"/>
              </a:solidFill>
              <a:latin typeface="Arial" panose="020B0604020202020204" pitchFamily="34" charset="0"/>
              <a:cs typeface="Arial" panose="020B0604020202020204" pitchFamily="34" charset="0"/>
            </a:rPr>
            <a:t>Input </a:t>
          </a:r>
          <a:r>
            <a:rPr lang="en-US" altLang="en-US" sz="1200" kern="1200" dirty="0" err="1">
              <a:solidFill>
                <a:schemeClr val="tx1"/>
              </a:solidFill>
              <a:latin typeface="Arial" panose="020B0604020202020204" pitchFamily="34" charset="0"/>
              <a:cs typeface="Arial" panose="020B0604020202020204" pitchFamily="34" charset="0"/>
            </a:rPr>
            <a:t>Mixup</a:t>
          </a:r>
          <a:endParaRPr lang="zh-CN" altLang="en-US" sz="1200" kern="1200" dirty="0">
            <a:solidFill>
              <a:schemeClr val="tx1"/>
            </a:solidFill>
            <a:latin typeface="Arial" panose="020B0604020202020204" pitchFamily="34" charset="0"/>
            <a:cs typeface="Arial" panose="020B0604020202020204" pitchFamily="34" charset="0"/>
          </a:endParaRPr>
        </a:p>
      </dsp:txBody>
      <dsp:txXfrm>
        <a:off x="1779952" y="4870385"/>
        <a:ext cx="1335754" cy="331820"/>
      </dsp:txXfrm>
    </dsp:sp>
    <dsp:sp modelId="{9D60F3A8-27E8-483F-9DCA-A2BABD307834}">
      <dsp:nvSpPr>
        <dsp:cNvPr id="0" name=""/>
        <dsp:cNvSpPr/>
      </dsp:nvSpPr>
      <dsp:spPr>
        <a:xfrm>
          <a:off x="1381590" y="4494635"/>
          <a:ext cx="636022" cy="63620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7387D-C371-46D0-AABE-2B1AEC6781E5}">
      <dsp:nvSpPr>
        <dsp:cNvPr id="0" name=""/>
        <dsp:cNvSpPr/>
      </dsp:nvSpPr>
      <dsp:spPr>
        <a:xfrm>
          <a:off x="3037260" y="4382856"/>
          <a:ext cx="1405303" cy="367722"/>
        </a:xfrm>
        <a:prstGeom prst="roundRect">
          <a:avLst/>
        </a:prstGeom>
        <a:solidFill>
          <a:schemeClr val="accent4">
            <a:shade val="80000"/>
            <a:hueOff val="-85547"/>
            <a:satOff val="0"/>
            <a:lumOff val="5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334" tIns="45720" rIns="45720" bIns="45720" numCol="1" spcCol="1270" anchor="ctr" anchorCtr="0">
          <a:noAutofit/>
        </a:bodyPr>
        <a:lstStyle/>
        <a:p>
          <a:pPr marL="0" lvl="0" indent="0" algn="l" defTabSz="533400">
            <a:lnSpc>
              <a:spcPct val="90000"/>
            </a:lnSpc>
            <a:spcBef>
              <a:spcPct val="0"/>
            </a:spcBef>
            <a:spcAft>
              <a:spcPct val="35000"/>
            </a:spcAft>
            <a:buNone/>
          </a:pPr>
          <a:r>
            <a:rPr lang="en-US" altLang="en-US" sz="1200" kern="1200" dirty="0">
              <a:solidFill>
                <a:schemeClr val="tx1"/>
              </a:solidFill>
              <a:latin typeface="Arial" panose="020B0604020202020204" pitchFamily="34" charset="0"/>
              <a:cs typeface="Arial" panose="020B0604020202020204" pitchFamily="34" charset="0"/>
            </a:rPr>
            <a:t>Manifold </a:t>
          </a:r>
          <a:r>
            <a:rPr lang="en-US" altLang="en-US" sz="1200" kern="1200" dirty="0" err="1">
              <a:solidFill>
                <a:schemeClr val="tx1"/>
              </a:solidFill>
              <a:latin typeface="Arial" panose="020B0604020202020204" pitchFamily="34" charset="0"/>
              <a:cs typeface="Arial" panose="020B0604020202020204" pitchFamily="34" charset="0"/>
            </a:rPr>
            <a:t>mixup</a:t>
          </a:r>
          <a:endParaRPr lang="zh-CN" altLang="en-US" sz="1200" kern="1200" dirty="0">
            <a:solidFill>
              <a:schemeClr val="tx1"/>
            </a:solidFill>
            <a:latin typeface="Arial" panose="020B0604020202020204" pitchFamily="34" charset="0"/>
            <a:cs typeface="Arial" panose="020B0604020202020204" pitchFamily="34" charset="0"/>
          </a:endParaRPr>
        </a:p>
      </dsp:txBody>
      <dsp:txXfrm>
        <a:off x="3055211" y="4400807"/>
        <a:ext cx="1369401" cy="331820"/>
      </dsp:txXfrm>
    </dsp:sp>
    <dsp:sp modelId="{3F80D282-334F-4ABD-8B37-5A97276B5C27}">
      <dsp:nvSpPr>
        <dsp:cNvPr id="0" name=""/>
        <dsp:cNvSpPr/>
      </dsp:nvSpPr>
      <dsp:spPr>
        <a:xfrm>
          <a:off x="2673672" y="4025057"/>
          <a:ext cx="636022" cy="636202"/>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8BE6263-6F71-407D-AF4C-D01A484F1283}">
      <dsp:nvSpPr>
        <dsp:cNvPr id="0" name=""/>
        <dsp:cNvSpPr/>
      </dsp:nvSpPr>
      <dsp:spPr>
        <a:xfrm>
          <a:off x="3707217" y="3708019"/>
          <a:ext cx="2899078" cy="367722"/>
        </a:xfrm>
        <a:prstGeom prst="roundRect">
          <a:avLst/>
        </a:prstGeom>
        <a:solidFill>
          <a:schemeClr val="accent4">
            <a:shade val="80000"/>
            <a:hueOff val="-171094"/>
            <a:satOff val="0"/>
            <a:lumOff val="112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334" tIns="45720" rIns="45720" bIns="45720" numCol="1" spcCol="1270" anchor="ctr" anchorCtr="0">
          <a:noAutofit/>
        </a:bodyPr>
        <a:lstStyle/>
        <a:p>
          <a:pPr marL="0" lvl="0" indent="0" algn="l" defTabSz="533400">
            <a:lnSpc>
              <a:spcPct val="90000"/>
            </a:lnSpc>
            <a:spcBef>
              <a:spcPct val="0"/>
            </a:spcBef>
            <a:spcAft>
              <a:spcPct val="35000"/>
            </a:spcAft>
            <a:buNone/>
          </a:pPr>
          <a:r>
            <a:rPr lang="en-US" altLang="en-US" sz="1200" kern="1200" dirty="0">
              <a:solidFill>
                <a:schemeClr val="tx1"/>
              </a:solidFill>
              <a:latin typeface="Arial" panose="020B0604020202020204" pitchFamily="34" charset="0"/>
              <a:cs typeface="Arial" panose="020B0604020202020204" pitchFamily="34" charset="0"/>
            </a:rPr>
            <a:t>Locally linear out-of-manifold </a:t>
          </a:r>
          <a:r>
            <a:rPr lang="en-US" altLang="en-US" sz="1200" kern="1200" dirty="0" err="1">
              <a:solidFill>
                <a:schemeClr val="tx1"/>
              </a:solidFill>
              <a:latin typeface="Arial" panose="020B0604020202020204" pitchFamily="34" charset="0"/>
              <a:cs typeface="Arial" panose="020B0604020202020204" pitchFamily="34" charset="0"/>
            </a:rPr>
            <a:t>mixup</a:t>
          </a:r>
          <a:endParaRPr lang="zh-CN" altLang="en-US" sz="1200" kern="1200" dirty="0">
            <a:solidFill>
              <a:schemeClr val="tx1"/>
            </a:solidFill>
            <a:latin typeface="Arial" panose="020B0604020202020204" pitchFamily="34" charset="0"/>
            <a:cs typeface="Arial" panose="020B0604020202020204" pitchFamily="34" charset="0"/>
          </a:endParaRPr>
        </a:p>
      </dsp:txBody>
      <dsp:txXfrm>
        <a:off x="3725168" y="3725970"/>
        <a:ext cx="2863176" cy="331820"/>
      </dsp:txXfrm>
    </dsp:sp>
    <dsp:sp modelId="{4E4882F7-CA20-41EF-9F31-3741EB6C05D2}">
      <dsp:nvSpPr>
        <dsp:cNvPr id="0" name=""/>
        <dsp:cNvSpPr/>
      </dsp:nvSpPr>
      <dsp:spPr>
        <a:xfrm>
          <a:off x="3310840" y="3384676"/>
          <a:ext cx="636022" cy="636202"/>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874E04-F9E7-47E7-960B-FB7897081C50}">
      <dsp:nvSpPr>
        <dsp:cNvPr id="0" name=""/>
        <dsp:cNvSpPr/>
      </dsp:nvSpPr>
      <dsp:spPr>
        <a:xfrm>
          <a:off x="4097138" y="3036802"/>
          <a:ext cx="1371656" cy="367722"/>
        </a:xfrm>
        <a:prstGeom prst="roundRect">
          <a:avLst/>
        </a:prstGeom>
        <a:solidFill>
          <a:schemeClr val="accent4">
            <a:shade val="80000"/>
            <a:hueOff val="-256642"/>
            <a:satOff val="0"/>
            <a:lumOff val="169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334" tIns="45720" rIns="45720" bIns="45720" numCol="1" spcCol="1270" anchor="ctr" anchorCtr="0">
          <a:noAutofit/>
        </a:bodyPr>
        <a:lstStyle/>
        <a:p>
          <a:pPr marL="0" lvl="0" indent="0" algn="l" defTabSz="533400">
            <a:lnSpc>
              <a:spcPct val="90000"/>
            </a:lnSpc>
            <a:spcBef>
              <a:spcPct val="0"/>
            </a:spcBef>
            <a:spcAft>
              <a:spcPct val="35000"/>
            </a:spcAft>
            <a:buNone/>
          </a:pPr>
          <a:r>
            <a:rPr lang="en-US" altLang="en-US" sz="1200" kern="1200" dirty="0" err="1">
              <a:solidFill>
                <a:schemeClr val="tx1"/>
              </a:solidFill>
              <a:latin typeface="Arial" panose="020B0604020202020204" pitchFamily="34" charset="0"/>
              <a:cs typeface="Arial" panose="020B0604020202020204" pitchFamily="34" charset="0"/>
            </a:rPr>
            <a:t>Cutmix</a:t>
          </a:r>
          <a:endParaRPr lang="zh-CN" altLang="en-US" sz="1200" kern="1200" dirty="0">
            <a:solidFill>
              <a:schemeClr val="tx1"/>
            </a:solidFill>
            <a:latin typeface="Arial" panose="020B0604020202020204" pitchFamily="34" charset="0"/>
            <a:cs typeface="Arial" panose="020B0604020202020204" pitchFamily="34" charset="0"/>
          </a:endParaRPr>
        </a:p>
      </dsp:txBody>
      <dsp:txXfrm>
        <a:off x="4115089" y="3054753"/>
        <a:ext cx="1335754" cy="331820"/>
      </dsp:txXfrm>
    </dsp:sp>
    <dsp:sp modelId="{4FA5C6A4-041D-4E0F-B233-FA2EF306911F}">
      <dsp:nvSpPr>
        <dsp:cNvPr id="0" name=""/>
        <dsp:cNvSpPr/>
      </dsp:nvSpPr>
      <dsp:spPr>
        <a:xfrm>
          <a:off x="3716726" y="2679526"/>
          <a:ext cx="636022" cy="636202"/>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41F116-7FAA-469F-A302-65B82AFD39FC}">
      <dsp:nvSpPr>
        <dsp:cNvPr id="0" name=""/>
        <dsp:cNvSpPr/>
      </dsp:nvSpPr>
      <dsp:spPr>
        <a:xfrm>
          <a:off x="4418977" y="2290233"/>
          <a:ext cx="1526955" cy="367722"/>
        </a:xfrm>
        <a:prstGeom prst="roundRect">
          <a:avLst/>
        </a:prstGeom>
        <a:solidFill>
          <a:schemeClr val="accent4">
            <a:shade val="80000"/>
            <a:hueOff val="-342189"/>
            <a:satOff val="0"/>
            <a:lumOff val="225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334" tIns="45720" rIns="45720" bIns="45720" numCol="1" spcCol="1270" anchor="ctr" anchorCtr="0">
          <a:noAutofit/>
        </a:bodyPr>
        <a:lstStyle/>
        <a:p>
          <a:pPr marL="0" lvl="0" indent="0" algn="l" defTabSz="533400">
            <a:lnSpc>
              <a:spcPct val="90000"/>
            </a:lnSpc>
            <a:spcBef>
              <a:spcPct val="0"/>
            </a:spcBef>
            <a:spcAft>
              <a:spcPct val="35000"/>
            </a:spcAft>
            <a:buNone/>
          </a:pPr>
          <a:r>
            <a:rPr lang="en-US" altLang="en-US" sz="1200" kern="1200" dirty="0" err="1">
              <a:solidFill>
                <a:schemeClr val="tx1"/>
              </a:solidFill>
              <a:latin typeface="Arial" panose="020B0604020202020204" pitchFamily="34" charset="0"/>
              <a:cs typeface="Arial" panose="020B0604020202020204" pitchFamily="34" charset="0"/>
            </a:rPr>
            <a:t>Mixup</a:t>
          </a:r>
          <a:r>
            <a:rPr lang="en-US" altLang="en-US" sz="1200" kern="1200" dirty="0">
              <a:solidFill>
                <a:schemeClr val="tx1"/>
              </a:solidFill>
              <a:latin typeface="Arial" panose="020B0604020202020204" pitchFamily="34" charset="0"/>
              <a:cs typeface="Arial" panose="020B0604020202020204" pitchFamily="34" charset="0"/>
            </a:rPr>
            <a:t> inference</a:t>
          </a:r>
          <a:endParaRPr lang="zh-CN" altLang="en-US" sz="1200" kern="1200" dirty="0">
            <a:solidFill>
              <a:schemeClr val="tx1"/>
            </a:solidFill>
            <a:latin typeface="Arial" panose="020B0604020202020204" pitchFamily="34" charset="0"/>
            <a:cs typeface="Arial" panose="020B0604020202020204" pitchFamily="34" charset="0"/>
          </a:endParaRPr>
        </a:p>
      </dsp:txBody>
      <dsp:txXfrm>
        <a:off x="4436928" y="2308184"/>
        <a:ext cx="1491053" cy="331820"/>
      </dsp:txXfrm>
    </dsp:sp>
    <dsp:sp modelId="{29322482-1327-432D-9BA7-AFCF84710DC3}">
      <dsp:nvSpPr>
        <dsp:cNvPr id="0" name=""/>
        <dsp:cNvSpPr/>
      </dsp:nvSpPr>
      <dsp:spPr>
        <a:xfrm>
          <a:off x="4006400" y="1932589"/>
          <a:ext cx="636022" cy="636202"/>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2EDCF6-287D-4E37-A185-89EFB29773ED}">
      <dsp:nvSpPr>
        <dsp:cNvPr id="0" name=""/>
        <dsp:cNvSpPr/>
      </dsp:nvSpPr>
      <dsp:spPr>
        <a:xfrm>
          <a:off x="4583905" y="1548674"/>
          <a:ext cx="2155667" cy="367722"/>
        </a:xfrm>
        <a:prstGeom prst="roundRect">
          <a:avLst/>
        </a:prstGeom>
        <a:solidFill>
          <a:schemeClr val="accent4">
            <a:shade val="80000"/>
            <a:hueOff val="-427736"/>
            <a:satOff val="0"/>
            <a:lumOff val="28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334" tIns="45720" rIns="45720" bIns="45720" numCol="1" spcCol="1270" anchor="ctr" anchorCtr="0">
          <a:noAutofit/>
        </a:bodyPr>
        <a:lstStyle/>
        <a:p>
          <a:pPr marL="0" lvl="0" indent="0" algn="l" defTabSz="533400">
            <a:lnSpc>
              <a:spcPct val="90000"/>
            </a:lnSpc>
            <a:spcBef>
              <a:spcPct val="0"/>
            </a:spcBef>
            <a:spcAft>
              <a:spcPct val="35000"/>
            </a:spcAft>
            <a:buNone/>
          </a:pPr>
          <a:r>
            <a:rPr lang="en-US" altLang="en-US" sz="1200" kern="1200" dirty="0">
              <a:solidFill>
                <a:schemeClr val="tx1"/>
              </a:solidFill>
              <a:latin typeface="Arial" panose="020B0604020202020204" pitchFamily="34" charset="0"/>
              <a:cs typeface="Arial" panose="020B0604020202020204" pitchFamily="34" charset="0"/>
            </a:rPr>
            <a:t>Adversarial vertex </a:t>
          </a:r>
          <a:r>
            <a:rPr lang="en-US" altLang="en-US" sz="1200" kern="1200" dirty="0" err="1">
              <a:solidFill>
                <a:schemeClr val="tx1"/>
              </a:solidFill>
              <a:latin typeface="Arial" panose="020B0604020202020204" pitchFamily="34" charset="0"/>
              <a:cs typeface="Arial" panose="020B0604020202020204" pitchFamily="34" charset="0"/>
            </a:rPr>
            <a:t>mixup</a:t>
          </a:r>
          <a:endParaRPr lang="zh-CN" altLang="en-US" sz="1200" kern="1200" dirty="0">
            <a:solidFill>
              <a:schemeClr val="tx1"/>
            </a:solidFill>
            <a:latin typeface="Arial" panose="020B0604020202020204" pitchFamily="34" charset="0"/>
            <a:cs typeface="Arial" panose="020B0604020202020204" pitchFamily="34" charset="0"/>
          </a:endParaRPr>
        </a:p>
      </dsp:txBody>
      <dsp:txXfrm>
        <a:off x="4601856" y="1566625"/>
        <a:ext cx="2119765" cy="331820"/>
      </dsp:txXfrm>
    </dsp:sp>
    <dsp:sp modelId="{88C237F4-5BCF-4F04-AC3C-3C6C1F30A5C9}">
      <dsp:nvSpPr>
        <dsp:cNvPr id="0" name=""/>
        <dsp:cNvSpPr/>
      </dsp:nvSpPr>
      <dsp:spPr>
        <a:xfrm>
          <a:off x="4171274" y="1190875"/>
          <a:ext cx="636022" cy="636202"/>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7B6014-A25C-48DF-8487-889F9BBC85B7}">
      <dsp:nvSpPr>
        <dsp:cNvPr id="0" name=""/>
        <dsp:cNvSpPr/>
      </dsp:nvSpPr>
      <dsp:spPr>
        <a:xfrm>
          <a:off x="4641564" y="833599"/>
          <a:ext cx="1371656" cy="367722"/>
        </a:xfrm>
        <a:prstGeom prst="roundRect">
          <a:avLst/>
        </a:prstGeom>
        <a:solidFill>
          <a:schemeClr val="accent4">
            <a:shade val="80000"/>
            <a:hueOff val="-513283"/>
            <a:satOff val="0"/>
            <a:lumOff val="338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0334" tIns="45720" rIns="45720" bIns="45720" numCol="1" spcCol="1270" anchor="ctr" anchorCtr="0">
          <a:noAutofit/>
        </a:bodyPr>
        <a:lstStyle/>
        <a:p>
          <a:pPr marL="0" lvl="0" indent="0" algn="l" defTabSz="533400">
            <a:lnSpc>
              <a:spcPct val="90000"/>
            </a:lnSpc>
            <a:spcBef>
              <a:spcPct val="0"/>
            </a:spcBef>
            <a:spcAft>
              <a:spcPct val="35000"/>
            </a:spcAft>
            <a:buNone/>
          </a:pPr>
          <a:r>
            <a:rPr lang="en-US" altLang="en-US" sz="1200" kern="1200" dirty="0">
              <a:solidFill>
                <a:schemeClr val="tx1"/>
              </a:solidFill>
              <a:latin typeface="Arial" panose="020B0604020202020204" pitchFamily="34" charset="0"/>
              <a:cs typeface="Arial" panose="020B0604020202020204" pitchFamily="34" charset="0"/>
            </a:rPr>
            <a:t>Puzzle mix</a:t>
          </a:r>
          <a:endParaRPr lang="zh-CN" altLang="en-US" sz="1200" kern="1200" dirty="0">
            <a:solidFill>
              <a:schemeClr val="tx1"/>
            </a:solidFill>
            <a:latin typeface="Arial" panose="020B0604020202020204" pitchFamily="34" charset="0"/>
            <a:cs typeface="Arial" panose="020B0604020202020204" pitchFamily="34" charset="0"/>
          </a:endParaRPr>
        </a:p>
      </dsp:txBody>
      <dsp:txXfrm>
        <a:off x="4659515" y="851550"/>
        <a:ext cx="1335754" cy="331820"/>
      </dsp:txXfrm>
    </dsp:sp>
    <dsp:sp modelId="{B6C75431-FF07-4232-93CC-539E59F050AA}">
      <dsp:nvSpPr>
        <dsp:cNvPr id="0" name=""/>
        <dsp:cNvSpPr/>
      </dsp:nvSpPr>
      <dsp:spPr>
        <a:xfrm>
          <a:off x="4261152" y="475800"/>
          <a:ext cx="636022" cy="636202"/>
        </a:xfrm>
        <a:prstGeom prst="ellipse">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7224B5-89C4-4C9B-829B-142A6B0AF529}" type="datetimeFigureOut">
              <a:rPr lang="zh-CN" altLang="en-US" smtClean="0"/>
              <a:t>2020/9/30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8A33A5-6216-44E0-8856-24DBB795E613}" type="slidenum">
              <a:rPr lang="zh-CN" altLang="en-US" smtClean="0"/>
              <a:t>‹#›</a:t>
            </a:fld>
            <a:endParaRPr lang="zh-CN" altLang="en-US"/>
          </a:p>
        </p:txBody>
      </p:sp>
    </p:spTree>
    <p:extLst>
      <p:ext uri="{BB962C8B-B14F-4D97-AF65-F5344CB8AC3E}">
        <p14:creationId xmlns:p14="http://schemas.microsoft.com/office/powerpoint/2010/main" val="2584634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随即裁剪</a:t>
            </a:r>
            <a:endParaRPr lang="en-US" altLang="zh-CN" dirty="0"/>
          </a:p>
          <a:p>
            <a:r>
              <a:rPr lang="en-US" altLang="zh-CN" dirty="0"/>
              <a:t>2.</a:t>
            </a:r>
            <a:r>
              <a:rPr lang="zh-CN" altLang="en-US" dirty="0"/>
              <a:t>水平翻转</a:t>
            </a:r>
          </a:p>
        </p:txBody>
      </p:sp>
      <p:sp>
        <p:nvSpPr>
          <p:cNvPr id="4" name="灯片编号占位符 3"/>
          <p:cNvSpPr>
            <a:spLocks noGrp="1"/>
          </p:cNvSpPr>
          <p:nvPr>
            <p:ph type="sldNum" sz="quarter" idx="5"/>
          </p:nvPr>
        </p:nvSpPr>
        <p:spPr/>
        <p:txBody>
          <a:bodyPr/>
          <a:lstStyle/>
          <a:p>
            <a:fld id="{2C8A33A5-6216-44E0-8856-24DBB795E613}" type="slidenum">
              <a:rPr lang="zh-CN" altLang="en-US" smtClean="0"/>
              <a:t>3</a:t>
            </a:fld>
            <a:endParaRPr lang="zh-CN" altLang="en-US"/>
          </a:p>
        </p:txBody>
      </p:sp>
    </p:spTree>
    <p:extLst>
      <p:ext uri="{BB962C8B-B14F-4D97-AF65-F5344CB8AC3E}">
        <p14:creationId xmlns:p14="http://schemas.microsoft.com/office/powerpoint/2010/main" val="1304100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12</a:t>
            </a:fld>
            <a:endParaRPr lang="zh-CN" altLang="en-US"/>
          </a:p>
        </p:txBody>
      </p:sp>
    </p:spTree>
    <p:extLst>
      <p:ext uri="{BB962C8B-B14F-4D97-AF65-F5344CB8AC3E}">
        <p14:creationId xmlns:p14="http://schemas.microsoft.com/office/powerpoint/2010/main" val="2253556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13</a:t>
            </a:fld>
            <a:endParaRPr lang="zh-CN" altLang="en-US"/>
          </a:p>
        </p:txBody>
      </p:sp>
    </p:spTree>
    <p:extLst>
      <p:ext uri="{BB962C8B-B14F-4D97-AF65-F5344CB8AC3E}">
        <p14:creationId xmlns:p14="http://schemas.microsoft.com/office/powerpoint/2010/main" val="937565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14</a:t>
            </a:fld>
            <a:endParaRPr lang="zh-CN" altLang="en-US"/>
          </a:p>
        </p:txBody>
      </p:sp>
    </p:spTree>
    <p:extLst>
      <p:ext uri="{BB962C8B-B14F-4D97-AF65-F5344CB8AC3E}">
        <p14:creationId xmlns:p14="http://schemas.microsoft.com/office/powerpoint/2010/main" val="2876116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15</a:t>
            </a:fld>
            <a:endParaRPr lang="zh-CN" altLang="en-US"/>
          </a:p>
        </p:txBody>
      </p:sp>
    </p:spTree>
    <p:extLst>
      <p:ext uri="{BB962C8B-B14F-4D97-AF65-F5344CB8AC3E}">
        <p14:creationId xmlns:p14="http://schemas.microsoft.com/office/powerpoint/2010/main" val="933437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4</a:t>
            </a:fld>
            <a:endParaRPr lang="zh-CN" altLang="en-US"/>
          </a:p>
        </p:txBody>
      </p:sp>
    </p:spTree>
    <p:extLst>
      <p:ext uri="{BB962C8B-B14F-4D97-AF65-F5344CB8AC3E}">
        <p14:creationId xmlns:p14="http://schemas.microsoft.com/office/powerpoint/2010/main" val="4069364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121212"/>
                </a:solidFill>
                <a:effectLst/>
                <a:latin typeface="-apple-system"/>
              </a:rPr>
              <a:t>将问题看作是：将一个概率分布转换（传输）成另一个概率分布所需的最小代价。</a:t>
            </a:r>
            <a:endParaRPr lang="en-US" altLang="zh-CN" b="0" i="0" dirty="0">
              <a:solidFill>
                <a:srgbClr val="121212"/>
              </a:solidFill>
              <a:effectLst/>
              <a:latin typeface="-apple-system"/>
            </a:endParaRPr>
          </a:p>
          <a:p>
            <a:pPr algn="l"/>
            <a:r>
              <a:rPr lang="en-US" altLang="zh-CN" b="0" i="0" dirty="0">
                <a:solidFill>
                  <a:srgbClr val="121212"/>
                </a:solidFill>
                <a:effectLst/>
                <a:latin typeface="-apple-system"/>
              </a:rPr>
              <a:t>Use optimal transport search best saliency mask</a:t>
            </a:r>
            <a:endParaRPr lang="zh-CN" altLang="en-US"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fld id="{2C8A33A5-6216-44E0-8856-24DBB795E613}" type="slidenum">
              <a:rPr lang="zh-CN" altLang="en-US" smtClean="0"/>
              <a:t>5</a:t>
            </a:fld>
            <a:endParaRPr lang="zh-CN" altLang="en-US"/>
          </a:p>
        </p:txBody>
      </p:sp>
    </p:spTree>
    <p:extLst>
      <p:ext uri="{BB962C8B-B14F-4D97-AF65-F5344CB8AC3E}">
        <p14:creationId xmlns:p14="http://schemas.microsoft.com/office/powerpoint/2010/main" val="912293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6</a:t>
            </a:fld>
            <a:endParaRPr lang="zh-CN" altLang="en-US"/>
          </a:p>
        </p:txBody>
      </p:sp>
    </p:spTree>
    <p:extLst>
      <p:ext uri="{BB962C8B-B14F-4D97-AF65-F5344CB8AC3E}">
        <p14:creationId xmlns:p14="http://schemas.microsoft.com/office/powerpoint/2010/main" val="2519599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7</a:t>
            </a:fld>
            <a:endParaRPr lang="zh-CN" altLang="en-US"/>
          </a:p>
        </p:txBody>
      </p:sp>
    </p:spTree>
    <p:extLst>
      <p:ext uri="{BB962C8B-B14F-4D97-AF65-F5344CB8AC3E}">
        <p14:creationId xmlns:p14="http://schemas.microsoft.com/office/powerpoint/2010/main" val="2700848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8</a:t>
            </a:fld>
            <a:endParaRPr lang="zh-CN" altLang="en-US"/>
          </a:p>
        </p:txBody>
      </p:sp>
    </p:spTree>
    <p:extLst>
      <p:ext uri="{BB962C8B-B14F-4D97-AF65-F5344CB8AC3E}">
        <p14:creationId xmlns:p14="http://schemas.microsoft.com/office/powerpoint/2010/main" val="185861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9</a:t>
            </a:fld>
            <a:endParaRPr lang="zh-CN" altLang="en-US"/>
          </a:p>
        </p:txBody>
      </p:sp>
    </p:spTree>
    <p:extLst>
      <p:ext uri="{BB962C8B-B14F-4D97-AF65-F5344CB8AC3E}">
        <p14:creationId xmlns:p14="http://schemas.microsoft.com/office/powerpoint/2010/main" val="1125557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10</a:t>
            </a:fld>
            <a:endParaRPr lang="zh-CN" altLang="en-US"/>
          </a:p>
        </p:txBody>
      </p:sp>
    </p:spTree>
    <p:extLst>
      <p:ext uri="{BB962C8B-B14F-4D97-AF65-F5344CB8AC3E}">
        <p14:creationId xmlns:p14="http://schemas.microsoft.com/office/powerpoint/2010/main" val="1078530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8A33A5-6216-44E0-8856-24DBB795E613}" type="slidenum">
              <a:rPr lang="zh-CN" altLang="en-US" smtClean="0"/>
              <a:t>11</a:t>
            </a:fld>
            <a:endParaRPr lang="zh-CN" altLang="en-US"/>
          </a:p>
        </p:txBody>
      </p:sp>
    </p:spTree>
    <p:extLst>
      <p:ext uri="{BB962C8B-B14F-4D97-AF65-F5344CB8AC3E}">
        <p14:creationId xmlns:p14="http://schemas.microsoft.com/office/powerpoint/2010/main" val="26602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7DCB9A-7F17-4805-9BA5-26D8B452BF9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C6B1301-DB11-4F5C-BB8B-D6F063064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6134603-54D0-4462-B5F1-95555D4E37CF}"/>
              </a:ext>
            </a:extLst>
          </p:cNvPr>
          <p:cNvSpPr>
            <a:spLocks noGrp="1"/>
          </p:cNvSpPr>
          <p:nvPr>
            <p:ph type="dt" sz="half" idx="10"/>
          </p:nvPr>
        </p:nvSpPr>
        <p:spPr/>
        <p:txBody>
          <a:bodyPr/>
          <a:lstStyle/>
          <a:p>
            <a:fld id="{CDFE9F62-77A9-47BE-BABA-CB15C54D9D40}" type="datetime1">
              <a:rPr lang="zh-CN" altLang="en-US" smtClean="0"/>
              <a:t>2020/9/30</a:t>
            </a:fld>
            <a:endParaRPr lang="zh-CN" altLang="en-US"/>
          </a:p>
        </p:txBody>
      </p:sp>
      <p:sp>
        <p:nvSpPr>
          <p:cNvPr id="5" name="页脚占位符 4">
            <a:extLst>
              <a:ext uri="{FF2B5EF4-FFF2-40B4-BE49-F238E27FC236}">
                <a16:creationId xmlns:a16="http://schemas.microsoft.com/office/drawing/2014/main" id="{4D1E27FF-3969-4D18-919C-7CEDFCA34C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8796CD-436B-4EB6-ADF8-AF74560C80F3}"/>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826476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BA1C2-36B4-4305-802F-163F30E7843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D8C186E-9257-4738-9E63-6E8FE9228C4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5E302A-88D9-4D1A-A3D0-D087E2AEB769}"/>
              </a:ext>
            </a:extLst>
          </p:cNvPr>
          <p:cNvSpPr>
            <a:spLocks noGrp="1"/>
          </p:cNvSpPr>
          <p:nvPr>
            <p:ph type="dt" sz="half" idx="10"/>
          </p:nvPr>
        </p:nvSpPr>
        <p:spPr/>
        <p:txBody>
          <a:bodyPr/>
          <a:lstStyle/>
          <a:p>
            <a:fld id="{4979878C-527A-4EF7-8586-802D890428EC}" type="datetime1">
              <a:rPr lang="zh-CN" altLang="en-US" smtClean="0"/>
              <a:t>2020/9/30</a:t>
            </a:fld>
            <a:endParaRPr lang="zh-CN" altLang="en-US"/>
          </a:p>
        </p:txBody>
      </p:sp>
      <p:sp>
        <p:nvSpPr>
          <p:cNvPr id="5" name="页脚占位符 4">
            <a:extLst>
              <a:ext uri="{FF2B5EF4-FFF2-40B4-BE49-F238E27FC236}">
                <a16:creationId xmlns:a16="http://schemas.microsoft.com/office/drawing/2014/main" id="{8C9E3FCE-6BB4-4DDD-A29F-F1532DD7FA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E855B0-02A4-40DE-B5F1-8C976A49C4E7}"/>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121776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5EAA89F-938C-45AE-94A8-C0F07E3C33D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4EDAC70-AB88-4DDF-9346-338A089F988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3CED24-02FC-4FF6-B079-B6673B3368D3}"/>
              </a:ext>
            </a:extLst>
          </p:cNvPr>
          <p:cNvSpPr>
            <a:spLocks noGrp="1"/>
          </p:cNvSpPr>
          <p:nvPr>
            <p:ph type="dt" sz="half" idx="10"/>
          </p:nvPr>
        </p:nvSpPr>
        <p:spPr/>
        <p:txBody>
          <a:bodyPr/>
          <a:lstStyle/>
          <a:p>
            <a:fld id="{556C877C-BD1F-46BD-9D0F-1EDF75CB98BD}" type="datetime1">
              <a:rPr lang="zh-CN" altLang="en-US" smtClean="0"/>
              <a:t>2020/9/30</a:t>
            </a:fld>
            <a:endParaRPr lang="zh-CN" altLang="en-US"/>
          </a:p>
        </p:txBody>
      </p:sp>
      <p:sp>
        <p:nvSpPr>
          <p:cNvPr id="5" name="页脚占位符 4">
            <a:extLst>
              <a:ext uri="{FF2B5EF4-FFF2-40B4-BE49-F238E27FC236}">
                <a16:creationId xmlns:a16="http://schemas.microsoft.com/office/drawing/2014/main" id="{267962A3-64C2-49D7-B1B3-3E0C7730B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6AEF3D-FC57-46C7-86E0-DA8582186E83}"/>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835900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8F2FE5-3AA7-4CB0-A29C-2D2D9551E3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75FD79A-158D-40F4-B620-5F22E24E3F0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2DEBF9-6BA7-405C-9866-C5CE5F8BF775}"/>
              </a:ext>
            </a:extLst>
          </p:cNvPr>
          <p:cNvSpPr>
            <a:spLocks noGrp="1"/>
          </p:cNvSpPr>
          <p:nvPr>
            <p:ph type="dt" sz="half" idx="10"/>
          </p:nvPr>
        </p:nvSpPr>
        <p:spPr/>
        <p:txBody>
          <a:bodyPr/>
          <a:lstStyle/>
          <a:p>
            <a:fld id="{511CB675-1BF9-43D0-8955-9AFFE4F23BC0}" type="datetime1">
              <a:rPr lang="zh-CN" altLang="en-US" smtClean="0"/>
              <a:t>2020/9/30</a:t>
            </a:fld>
            <a:endParaRPr lang="zh-CN" altLang="en-US"/>
          </a:p>
        </p:txBody>
      </p:sp>
      <p:sp>
        <p:nvSpPr>
          <p:cNvPr id="5" name="页脚占位符 4">
            <a:extLst>
              <a:ext uri="{FF2B5EF4-FFF2-40B4-BE49-F238E27FC236}">
                <a16:creationId xmlns:a16="http://schemas.microsoft.com/office/drawing/2014/main" id="{B33DDE0A-536F-4220-BD4F-EFA7BAA3A4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E56B2F-08AC-4E14-B41C-360CE06D92D1}"/>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3993638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4D391-3534-4760-AFBF-BEFA3BDAFE8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5CDC292-9AD7-434A-837E-12FD4C5393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F57B6AA-7DEF-48F4-911B-9DDEB0009511}"/>
              </a:ext>
            </a:extLst>
          </p:cNvPr>
          <p:cNvSpPr>
            <a:spLocks noGrp="1"/>
          </p:cNvSpPr>
          <p:nvPr>
            <p:ph type="dt" sz="half" idx="10"/>
          </p:nvPr>
        </p:nvSpPr>
        <p:spPr/>
        <p:txBody>
          <a:bodyPr/>
          <a:lstStyle/>
          <a:p>
            <a:fld id="{D5F011F9-D28F-4FED-B6BB-7761C6804ED9}" type="datetime1">
              <a:rPr lang="zh-CN" altLang="en-US" smtClean="0"/>
              <a:t>2020/9/30</a:t>
            </a:fld>
            <a:endParaRPr lang="zh-CN" altLang="en-US"/>
          </a:p>
        </p:txBody>
      </p:sp>
      <p:sp>
        <p:nvSpPr>
          <p:cNvPr id="5" name="页脚占位符 4">
            <a:extLst>
              <a:ext uri="{FF2B5EF4-FFF2-40B4-BE49-F238E27FC236}">
                <a16:creationId xmlns:a16="http://schemas.microsoft.com/office/drawing/2014/main" id="{2A57FB8B-65E1-4E44-BB45-F2959F53C5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341097-2FE3-480C-8C3F-EE9237E94757}"/>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221322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39D005-C716-4530-A8AB-F988EB0654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4CE8EE-EA47-45AD-8027-F9C8A3FF652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D0F609E-AFF4-4593-B2FF-7C0EBFB1C15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C4D26BB-F805-4043-ACE0-CB3ABECECCDA}"/>
              </a:ext>
            </a:extLst>
          </p:cNvPr>
          <p:cNvSpPr>
            <a:spLocks noGrp="1"/>
          </p:cNvSpPr>
          <p:nvPr>
            <p:ph type="dt" sz="half" idx="10"/>
          </p:nvPr>
        </p:nvSpPr>
        <p:spPr/>
        <p:txBody>
          <a:bodyPr/>
          <a:lstStyle/>
          <a:p>
            <a:fld id="{8EBB5CE0-248F-4C71-9779-F16685CBAB37}" type="datetime1">
              <a:rPr lang="zh-CN" altLang="en-US" smtClean="0"/>
              <a:t>2020/9/30</a:t>
            </a:fld>
            <a:endParaRPr lang="zh-CN" altLang="en-US"/>
          </a:p>
        </p:txBody>
      </p:sp>
      <p:sp>
        <p:nvSpPr>
          <p:cNvPr id="6" name="页脚占位符 5">
            <a:extLst>
              <a:ext uri="{FF2B5EF4-FFF2-40B4-BE49-F238E27FC236}">
                <a16:creationId xmlns:a16="http://schemas.microsoft.com/office/drawing/2014/main" id="{1975DB24-8FA2-4E86-B80C-5265E29701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8C29A2F-1A1D-4839-92D6-942DE1AA10F3}"/>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956144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6BD27-0BDF-44BF-B86F-195A3DF160E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B419DBA-B7C4-4BB0-83D7-D6D74F9E4A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BCC0990-59EF-4727-A873-7FFAA19FA57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E3D5877-6908-4483-944B-A49DFDFB4D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33B0DE4-2BD2-488C-9874-CE586B8940B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2B48804-7F6A-4CA7-A4F4-AB2D50A28B97}"/>
              </a:ext>
            </a:extLst>
          </p:cNvPr>
          <p:cNvSpPr>
            <a:spLocks noGrp="1"/>
          </p:cNvSpPr>
          <p:nvPr>
            <p:ph type="dt" sz="half" idx="10"/>
          </p:nvPr>
        </p:nvSpPr>
        <p:spPr/>
        <p:txBody>
          <a:bodyPr/>
          <a:lstStyle/>
          <a:p>
            <a:fld id="{10F4E242-D336-4A3D-927B-3549E2F2E6F5}" type="datetime1">
              <a:rPr lang="zh-CN" altLang="en-US" smtClean="0"/>
              <a:t>2020/9/30</a:t>
            </a:fld>
            <a:endParaRPr lang="zh-CN" altLang="en-US"/>
          </a:p>
        </p:txBody>
      </p:sp>
      <p:sp>
        <p:nvSpPr>
          <p:cNvPr id="8" name="页脚占位符 7">
            <a:extLst>
              <a:ext uri="{FF2B5EF4-FFF2-40B4-BE49-F238E27FC236}">
                <a16:creationId xmlns:a16="http://schemas.microsoft.com/office/drawing/2014/main" id="{3D8BA880-9035-4860-8156-36E99FAEEB6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2DAFA1D-4AF3-4009-B434-044DFCB575DE}"/>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1406739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7B43D-1883-456D-A940-C32B2B6F00A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8F987C2-CB71-48AC-8022-C382416478C6}"/>
              </a:ext>
            </a:extLst>
          </p:cNvPr>
          <p:cNvSpPr>
            <a:spLocks noGrp="1"/>
          </p:cNvSpPr>
          <p:nvPr>
            <p:ph type="dt" sz="half" idx="10"/>
          </p:nvPr>
        </p:nvSpPr>
        <p:spPr/>
        <p:txBody>
          <a:bodyPr/>
          <a:lstStyle/>
          <a:p>
            <a:fld id="{36DE40FC-1903-4251-8146-57E7A6D3B353}" type="datetime1">
              <a:rPr lang="zh-CN" altLang="en-US" smtClean="0"/>
              <a:t>2020/9/30</a:t>
            </a:fld>
            <a:endParaRPr lang="zh-CN" altLang="en-US"/>
          </a:p>
        </p:txBody>
      </p:sp>
      <p:sp>
        <p:nvSpPr>
          <p:cNvPr id="4" name="页脚占位符 3">
            <a:extLst>
              <a:ext uri="{FF2B5EF4-FFF2-40B4-BE49-F238E27FC236}">
                <a16:creationId xmlns:a16="http://schemas.microsoft.com/office/drawing/2014/main" id="{186F9EE7-4FF9-4202-A6EA-F54DAD91FC9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7868A88-2281-40C7-83E0-8DCD7FD95C7B}"/>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1182120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9094406-F1EE-4C33-A1E8-3E821B4B7C5B}"/>
              </a:ext>
            </a:extLst>
          </p:cNvPr>
          <p:cNvSpPr>
            <a:spLocks noGrp="1"/>
          </p:cNvSpPr>
          <p:nvPr>
            <p:ph type="dt" sz="half" idx="10"/>
          </p:nvPr>
        </p:nvSpPr>
        <p:spPr>
          <a:xfrm>
            <a:off x="67112" y="6492871"/>
            <a:ext cx="2743200" cy="365125"/>
          </a:xfrm>
        </p:spPr>
        <p:txBody>
          <a:bodyPr/>
          <a:lstStyle/>
          <a:p>
            <a:fld id="{0AFB0FAB-C694-4865-B560-AABB8ABD5A62}" type="datetime1">
              <a:rPr lang="zh-CN" altLang="en-US" smtClean="0"/>
              <a:t>2020/9/30</a:t>
            </a:fld>
            <a:endParaRPr lang="zh-CN" altLang="en-US"/>
          </a:p>
        </p:txBody>
      </p:sp>
      <p:sp>
        <p:nvSpPr>
          <p:cNvPr id="3" name="页脚占位符 2">
            <a:extLst>
              <a:ext uri="{FF2B5EF4-FFF2-40B4-BE49-F238E27FC236}">
                <a16:creationId xmlns:a16="http://schemas.microsoft.com/office/drawing/2014/main" id="{6D82E651-E875-406A-90A0-803D97B5A882}"/>
              </a:ext>
            </a:extLst>
          </p:cNvPr>
          <p:cNvSpPr>
            <a:spLocks noGrp="1"/>
          </p:cNvSpPr>
          <p:nvPr>
            <p:ph type="ftr" sz="quarter" idx="11"/>
          </p:nvPr>
        </p:nvSpPr>
        <p:spPr>
          <a:xfrm>
            <a:off x="4038600" y="6492873"/>
            <a:ext cx="4114800" cy="365125"/>
          </a:xfrm>
        </p:spPr>
        <p:txBody>
          <a:bodyPr/>
          <a:lstStyle/>
          <a:p>
            <a:endParaRPr lang="zh-CN" altLang="en-US" dirty="0"/>
          </a:p>
        </p:txBody>
      </p:sp>
      <p:sp>
        <p:nvSpPr>
          <p:cNvPr id="4" name="灯片编号占位符 3">
            <a:extLst>
              <a:ext uri="{FF2B5EF4-FFF2-40B4-BE49-F238E27FC236}">
                <a16:creationId xmlns:a16="http://schemas.microsoft.com/office/drawing/2014/main" id="{83C39C3C-93E5-43CF-A813-A8E7F577349B}"/>
              </a:ext>
            </a:extLst>
          </p:cNvPr>
          <p:cNvSpPr>
            <a:spLocks noGrp="1"/>
          </p:cNvSpPr>
          <p:nvPr>
            <p:ph type="sldNum" sz="quarter" idx="12"/>
          </p:nvPr>
        </p:nvSpPr>
        <p:spPr>
          <a:xfrm>
            <a:off x="9381688" y="6492872"/>
            <a:ext cx="2743200" cy="365125"/>
          </a:xfrm>
        </p:spPr>
        <p:txBody>
          <a:bodyPr/>
          <a:lstStyle/>
          <a:p>
            <a:fld id="{AB1097AA-2948-4465-9CF0-5121FB46CBB4}" type="slidenum">
              <a:rPr lang="zh-CN" altLang="en-US" smtClean="0"/>
              <a:t>‹#›</a:t>
            </a:fld>
            <a:endParaRPr lang="zh-CN" altLang="en-US" dirty="0"/>
          </a:p>
        </p:txBody>
      </p:sp>
    </p:spTree>
    <p:extLst>
      <p:ext uri="{BB962C8B-B14F-4D97-AF65-F5344CB8AC3E}">
        <p14:creationId xmlns:p14="http://schemas.microsoft.com/office/powerpoint/2010/main" val="1326351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1A58B-3D5F-4ADB-B527-0F222D570E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3E286C0-DB6D-47EF-8BB4-C94F4534C3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790C82F-48E7-494B-B214-857933199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4DFF32-AD8B-4E60-AB28-0DB5A55FEECE}"/>
              </a:ext>
            </a:extLst>
          </p:cNvPr>
          <p:cNvSpPr>
            <a:spLocks noGrp="1"/>
          </p:cNvSpPr>
          <p:nvPr>
            <p:ph type="dt" sz="half" idx="10"/>
          </p:nvPr>
        </p:nvSpPr>
        <p:spPr/>
        <p:txBody>
          <a:bodyPr/>
          <a:lstStyle/>
          <a:p>
            <a:fld id="{9BE87DB5-C35E-485D-A2C4-155B15F76EA3}" type="datetime1">
              <a:rPr lang="zh-CN" altLang="en-US" smtClean="0"/>
              <a:t>2020/9/30</a:t>
            </a:fld>
            <a:endParaRPr lang="zh-CN" altLang="en-US"/>
          </a:p>
        </p:txBody>
      </p:sp>
      <p:sp>
        <p:nvSpPr>
          <p:cNvPr id="6" name="页脚占位符 5">
            <a:extLst>
              <a:ext uri="{FF2B5EF4-FFF2-40B4-BE49-F238E27FC236}">
                <a16:creationId xmlns:a16="http://schemas.microsoft.com/office/drawing/2014/main" id="{95D06876-3CB7-4379-B8AF-AB40C6F5F0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F25F1AB-C1B6-488D-B298-D6CF77D1D6D0}"/>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139158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714D06-9C2A-4ECE-9F20-D0AC0A1E99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698C6BE-3E28-4895-90A0-3040B7BF2F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6D011DD-6A21-4EE3-A0A7-A6A4AECDC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DBD1733-BC18-4296-B6B8-AECEF37E621B}"/>
              </a:ext>
            </a:extLst>
          </p:cNvPr>
          <p:cNvSpPr>
            <a:spLocks noGrp="1"/>
          </p:cNvSpPr>
          <p:nvPr>
            <p:ph type="dt" sz="half" idx="10"/>
          </p:nvPr>
        </p:nvSpPr>
        <p:spPr/>
        <p:txBody>
          <a:bodyPr/>
          <a:lstStyle/>
          <a:p>
            <a:fld id="{0FB75B0A-95C8-4841-81B6-BF668F1582D1}" type="datetime1">
              <a:rPr lang="zh-CN" altLang="en-US" smtClean="0"/>
              <a:t>2020/9/30</a:t>
            </a:fld>
            <a:endParaRPr lang="zh-CN" altLang="en-US"/>
          </a:p>
        </p:txBody>
      </p:sp>
      <p:sp>
        <p:nvSpPr>
          <p:cNvPr id="6" name="页脚占位符 5">
            <a:extLst>
              <a:ext uri="{FF2B5EF4-FFF2-40B4-BE49-F238E27FC236}">
                <a16:creationId xmlns:a16="http://schemas.microsoft.com/office/drawing/2014/main" id="{C8305747-2DB3-40ED-9AEF-C8490E66CB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486D92-6441-404E-84B3-CDC9DDC370B7}"/>
              </a:ext>
            </a:extLst>
          </p:cNvPr>
          <p:cNvSpPr>
            <a:spLocks noGrp="1"/>
          </p:cNvSpPr>
          <p:nvPr>
            <p:ph type="sldNum" sz="quarter" idx="12"/>
          </p:nvPr>
        </p:nvSpPr>
        <p:spPr/>
        <p:txBody>
          <a:body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1212315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A4110CB-976D-4DC1-A77D-CB9FC054C9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59CF198-6E9B-4BF9-B5B5-6E81CB1E2D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179AB2-B7B6-4152-BB66-18A78538DC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8EA88E-74EA-401A-9E19-F878A3FDFD6A}" type="datetime1">
              <a:rPr lang="zh-CN" altLang="en-US" smtClean="0"/>
              <a:t>2020/9/30</a:t>
            </a:fld>
            <a:endParaRPr lang="zh-CN" altLang="en-US"/>
          </a:p>
        </p:txBody>
      </p:sp>
      <p:sp>
        <p:nvSpPr>
          <p:cNvPr id="5" name="页脚占位符 4">
            <a:extLst>
              <a:ext uri="{FF2B5EF4-FFF2-40B4-BE49-F238E27FC236}">
                <a16:creationId xmlns:a16="http://schemas.microsoft.com/office/drawing/2014/main" id="{5962DC19-6E00-4CDF-82C8-A786D10633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CD64C2-5A22-48F5-A0CD-84893E32D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097AA-2948-4465-9CF0-5121FB46CBB4}" type="slidenum">
              <a:rPr lang="zh-CN" altLang="en-US" smtClean="0"/>
              <a:t>‹#›</a:t>
            </a:fld>
            <a:endParaRPr lang="zh-CN" altLang="en-US"/>
          </a:p>
        </p:txBody>
      </p:sp>
    </p:spTree>
    <p:extLst>
      <p:ext uri="{BB962C8B-B14F-4D97-AF65-F5344CB8AC3E}">
        <p14:creationId xmlns:p14="http://schemas.microsoft.com/office/powerpoint/2010/main" val="23033717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notesSlide" Target="../notesSlides/notesSlide8.xml"/><Relationship Id="rId16"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 Id="rId14" Type="http://schemas.openxmlformats.org/officeDocument/2006/relationships/image" Target="../media/image53.png"/></Relationships>
</file>

<file path=ppt/slides/_rels/slide1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52.png"/><Relationship Id="rId7"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10"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55.png"/></Relationships>
</file>

<file path=ppt/slides/_rels/slide12.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s>
</file>

<file path=ppt/slides/_rels/slide1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1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75.png"/><Relationship Id="rId4" Type="http://schemas.openxmlformats.org/officeDocument/2006/relationships/image" Target="../media/image7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 Id="rId5" Type="http://schemas.openxmlformats.org/officeDocument/2006/relationships/image" Target="../media/image79.png"/><Relationship Id="rId4" Type="http://schemas.openxmlformats.org/officeDocument/2006/relationships/image" Target="../media/image78.sv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22.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3.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0.png"/><Relationship Id="rId7"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2B3029-5301-40E4-9898-5512CE5E8DF9}"/>
              </a:ext>
            </a:extLst>
          </p:cNvPr>
          <p:cNvSpPr>
            <a:spLocks noGrp="1"/>
          </p:cNvSpPr>
          <p:nvPr>
            <p:ph type="ctrTitle"/>
          </p:nvPr>
        </p:nvSpPr>
        <p:spPr>
          <a:xfrm>
            <a:off x="374341" y="1041400"/>
            <a:ext cx="11443317" cy="2387600"/>
          </a:xfrm>
        </p:spPr>
        <p:txBody>
          <a:bodyPr anchor="b">
            <a:noAutofit/>
          </a:bodyPr>
          <a:lstStyle/>
          <a:p>
            <a:pPr>
              <a:lnSpc>
                <a:spcPct val="150000"/>
              </a:lnSpc>
            </a:pPr>
            <a:r>
              <a:rPr lang="en-US" altLang="zh-CN" sz="3200" b="1" dirty="0">
                <a:latin typeface="MV Boli" panose="02000500030200090000" pitchFamily="2" charset="0"/>
                <a:cs typeface="MV Boli" panose="02000500030200090000" pitchFamily="2" charset="0"/>
              </a:rPr>
              <a:t>Puzzle Mix: Exploiting Saliency and Local Statistics for Optimal </a:t>
            </a:r>
            <a:r>
              <a:rPr lang="en-US" altLang="zh-CN" sz="3200" b="1" dirty="0" err="1">
                <a:latin typeface="MV Boli" panose="02000500030200090000" pitchFamily="2" charset="0"/>
                <a:cs typeface="MV Boli" panose="02000500030200090000" pitchFamily="2" charset="0"/>
              </a:rPr>
              <a:t>Mixup</a:t>
            </a:r>
            <a:endParaRPr lang="zh-CN" altLang="en-US" sz="3200" b="1" dirty="0">
              <a:latin typeface="MV Boli" panose="02000500030200090000" pitchFamily="2" charset="0"/>
              <a:cs typeface="MV Boli" panose="02000500030200090000" pitchFamily="2" charset="0"/>
            </a:endParaRPr>
          </a:p>
        </p:txBody>
      </p:sp>
      <p:sp>
        <p:nvSpPr>
          <p:cNvPr id="19" name="副标题 2">
            <a:extLst>
              <a:ext uri="{FF2B5EF4-FFF2-40B4-BE49-F238E27FC236}">
                <a16:creationId xmlns:a16="http://schemas.microsoft.com/office/drawing/2014/main" id="{EE8C1142-1BBC-4A7D-A4D4-72BCE42B44C6}"/>
              </a:ext>
            </a:extLst>
          </p:cNvPr>
          <p:cNvSpPr txBox="1">
            <a:spLocks/>
          </p:cNvSpPr>
          <p:nvPr/>
        </p:nvSpPr>
        <p:spPr>
          <a:xfrm>
            <a:off x="1524000" y="3602038"/>
            <a:ext cx="9144000" cy="1655762"/>
          </a:xfrm>
          <a:prstGeom prst="rect">
            <a:avLst/>
          </a:prstGeom>
        </p:spPr>
        <p:txBody>
          <a:bodyPr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600" dirty="0">
                <a:latin typeface="MV Boli" panose="02000500030200090000" pitchFamily="2" charset="0"/>
                <a:cs typeface="MV Boli" panose="02000500030200090000" pitchFamily="2" charset="0"/>
              </a:rPr>
              <a:t>Jang-Hyun, </a:t>
            </a:r>
            <a:r>
              <a:rPr lang="en-US" altLang="zh-CN" sz="1600" dirty="0" err="1">
                <a:latin typeface="MV Boli" panose="02000500030200090000" pitchFamily="2" charset="0"/>
                <a:cs typeface="MV Boli" panose="02000500030200090000" pitchFamily="2" charset="0"/>
              </a:rPr>
              <a:t>Wonho</a:t>
            </a:r>
            <a:r>
              <a:rPr lang="en-US" altLang="zh-CN" sz="1600" dirty="0">
                <a:latin typeface="MV Boli" panose="02000500030200090000" pitchFamily="2" charset="0"/>
                <a:cs typeface="MV Boli" panose="02000500030200090000" pitchFamily="2" charset="0"/>
              </a:rPr>
              <a:t> Choo,</a:t>
            </a:r>
            <a:r>
              <a:rPr lang="zh-CN" altLang="en-US" sz="1600" dirty="0">
                <a:latin typeface="MV Boli" panose="02000500030200090000" pitchFamily="2" charset="0"/>
                <a:cs typeface="MV Boli" panose="02000500030200090000" pitchFamily="2" charset="0"/>
              </a:rPr>
              <a:t> </a:t>
            </a:r>
            <a:r>
              <a:rPr lang="en-US" altLang="zh-CN" sz="1600" dirty="0">
                <a:latin typeface="MV Boli" panose="02000500030200090000" pitchFamily="2" charset="0"/>
                <a:cs typeface="MV Boli" panose="02000500030200090000" pitchFamily="2" charset="0"/>
              </a:rPr>
              <a:t>Hyun Oh Song</a:t>
            </a:r>
          </a:p>
          <a:p>
            <a:r>
              <a:rPr lang="en-US" altLang="zh-CN" sz="1800" b="0" i="0" dirty="0">
                <a:solidFill>
                  <a:srgbClr val="000000"/>
                </a:solidFill>
                <a:effectLst/>
                <a:latin typeface="MV Boli" panose="02000500030200090000" pitchFamily="2" charset="0"/>
                <a:cs typeface="MV Boli" panose="02000500030200090000" pitchFamily="2" charset="0"/>
              </a:rPr>
              <a:t>Seoul National University</a:t>
            </a:r>
            <a:r>
              <a:rPr lang="en-US" altLang="zh-CN" sz="1100" dirty="0">
                <a:latin typeface="MV Boli" panose="02000500030200090000" pitchFamily="2" charset="0"/>
                <a:cs typeface="MV Boli" panose="02000500030200090000" pitchFamily="2" charset="0"/>
              </a:rPr>
              <a:t> </a:t>
            </a:r>
            <a:r>
              <a:rPr lang="en-US" altLang="zh-CN" sz="1600" dirty="0">
                <a:latin typeface="MV Boli" panose="02000500030200090000" pitchFamily="2" charset="0"/>
                <a:cs typeface="MV Boli" panose="02000500030200090000" pitchFamily="2" charset="0"/>
              </a:rPr>
              <a:t>, </a:t>
            </a:r>
            <a:r>
              <a:rPr lang="en-US" altLang="zh-CN" sz="1600" b="0" i="0" dirty="0">
                <a:solidFill>
                  <a:srgbClr val="000000"/>
                </a:solidFill>
                <a:effectLst/>
                <a:latin typeface="MV Boli" panose="02000500030200090000" pitchFamily="2" charset="0"/>
                <a:cs typeface="MV Boli" panose="02000500030200090000" pitchFamily="2" charset="0"/>
              </a:rPr>
              <a:t>Seoul</a:t>
            </a:r>
            <a:endParaRPr lang="en-US" altLang="zh-CN" sz="1600" dirty="0">
              <a:latin typeface="MV Boli" panose="02000500030200090000" pitchFamily="2" charset="0"/>
              <a:cs typeface="MV Boli" panose="02000500030200090000" pitchFamily="2" charset="0"/>
            </a:endParaRPr>
          </a:p>
          <a:p>
            <a:r>
              <a:rPr lang="en-US" altLang="zh-CN" sz="1600" dirty="0">
                <a:latin typeface="MV Boli" panose="02000500030200090000" pitchFamily="2" charset="0"/>
                <a:cs typeface="MV Boli" panose="02000500030200090000" pitchFamily="2" charset="0"/>
              </a:rPr>
              <a:t>ICML 2020</a:t>
            </a:r>
          </a:p>
          <a:p>
            <a:r>
              <a:rPr lang="en-US" altLang="zh-CN" sz="1600" dirty="0">
                <a:latin typeface="MV Boli" panose="02000500030200090000" pitchFamily="2" charset="0"/>
                <a:cs typeface="MV Boli" panose="02000500030200090000" pitchFamily="2" charset="0"/>
              </a:rPr>
              <a:t>2020-07-13</a:t>
            </a:r>
          </a:p>
        </p:txBody>
      </p:sp>
      <p:sp>
        <p:nvSpPr>
          <p:cNvPr id="7" name="矩形 6">
            <a:extLst>
              <a:ext uri="{FF2B5EF4-FFF2-40B4-BE49-F238E27FC236}">
                <a16:creationId xmlns:a16="http://schemas.microsoft.com/office/drawing/2014/main" id="{DBD3FBEC-CEA5-454A-89D4-B791CCEA1490}"/>
              </a:ext>
            </a:extLst>
          </p:cNvPr>
          <p:cNvSpPr/>
          <p:nvPr/>
        </p:nvSpPr>
        <p:spPr>
          <a:xfrm>
            <a:off x="2" y="346229"/>
            <a:ext cx="12191998" cy="461639"/>
          </a:xfrm>
          <a:prstGeom prst="rect">
            <a:avLst/>
          </a:prstGeom>
          <a:gradFill flip="none" rotWithShape="1">
            <a:gsLst>
              <a:gs pos="0">
                <a:schemeClr val="bg1"/>
              </a:gs>
              <a:gs pos="100000">
                <a:srgbClr val="CCCCFF"/>
              </a:gs>
            </a:gsLst>
            <a:lin ang="1080000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cxnSp>
        <p:nvCxnSpPr>
          <p:cNvPr id="4" name="直接连接符 3">
            <a:extLst>
              <a:ext uri="{FF2B5EF4-FFF2-40B4-BE49-F238E27FC236}">
                <a16:creationId xmlns:a16="http://schemas.microsoft.com/office/drawing/2014/main" id="{191DE33D-0A0E-4952-A649-36652497B33D}"/>
              </a:ext>
            </a:extLst>
          </p:cNvPr>
          <p:cNvCxnSpPr/>
          <p:nvPr/>
        </p:nvCxnSpPr>
        <p:spPr>
          <a:xfrm>
            <a:off x="-8878" y="435007"/>
            <a:ext cx="12192000" cy="0"/>
          </a:xfrm>
          <a:prstGeom prst="line">
            <a:avLst/>
          </a:prstGeom>
          <a:ln>
            <a:gradFill flip="none" rotWithShape="1">
              <a:gsLst>
                <a:gs pos="100000">
                  <a:schemeClr val="bg1"/>
                </a:gs>
                <a:gs pos="100000">
                  <a:srgbClr val="92D05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891F0DE7-4743-4B20-B117-CE3A13530ABD}"/>
              </a:ext>
            </a:extLst>
          </p:cNvPr>
          <p:cNvCxnSpPr/>
          <p:nvPr/>
        </p:nvCxnSpPr>
        <p:spPr>
          <a:xfrm>
            <a:off x="-8878" y="534141"/>
            <a:ext cx="12192000" cy="0"/>
          </a:xfrm>
          <a:prstGeom prst="line">
            <a:avLst/>
          </a:prstGeom>
          <a:ln>
            <a:gradFill flip="none" rotWithShape="1">
              <a:gsLst>
                <a:gs pos="100000">
                  <a:schemeClr val="bg1"/>
                </a:gs>
                <a:gs pos="100000">
                  <a:srgbClr val="92D05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26F0467-99FD-4563-A909-22917250D35B}"/>
              </a:ext>
            </a:extLst>
          </p:cNvPr>
          <p:cNvCxnSpPr/>
          <p:nvPr/>
        </p:nvCxnSpPr>
        <p:spPr>
          <a:xfrm>
            <a:off x="-8878" y="633275"/>
            <a:ext cx="12192000" cy="0"/>
          </a:xfrm>
          <a:prstGeom prst="line">
            <a:avLst/>
          </a:prstGeom>
          <a:ln>
            <a:gradFill flip="none" rotWithShape="1">
              <a:gsLst>
                <a:gs pos="100000">
                  <a:schemeClr val="bg1"/>
                </a:gs>
                <a:gs pos="100000">
                  <a:srgbClr val="92D05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66AA1AA1-DEA1-4994-B883-CEF1536177DA}"/>
              </a:ext>
            </a:extLst>
          </p:cNvPr>
          <p:cNvCxnSpPr/>
          <p:nvPr/>
        </p:nvCxnSpPr>
        <p:spPr>
          <a:xfrm>
            <a:off x="-8878" y="729449"/>
            <a:ext cx="12192000" cy="0"/>
          </a:xfrm>
          <a:prstGeom prst="line">
            <a:avLst/>
          </a:prstGeom>
          <a:ln>
            <a:gradFill flip="none" rotWithShape="1">
              <a:gsLst>
                <a:gs pos="100000">
                  <a:schemeClr val="bg1"/>
                </a:gs>
                <a:gs pos="100000">
                  <a:srgbClr val="92D050"/>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61B8BFCF-97A4-45F5-B032-9B6C60ADE1EF}"/>
              </a:ext>
            </a:extLst>
          </p:cNvPr>
          <p:cNvSpPr/>
          <p:nvPr/>
        </p:nvSpPr>
        <p:spPr>
          <a:xfrm>
            <a:off x="2" y="6050132"/>
            <a:ext cx="12191998" cy="461639"/>
          </a:xfrm>
          <a:prstGeom prst="rect">
            <a:avLst/>
          </a:prstGeom>
          <a:gradFill>
            <a:gsLst>
              <a:gs pos="100000">
                <a:schemeClr val="bg1"/>
              </a:gs>
              <a:gs pos="0">
                <a:srgbClr val="CCCCFF"/>
              </a:gs>
            </a:gsLst>
            <a:lin ang="10800000" scaled="1"/>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Arial Black" panose="020B0A04020102020204" pitchFamily="34" charset="0"/>
            </a:endParaRPr>
          </a:p>
        </p:txBody>
      </p:sp>
      <p:cxnSp>
        <p:nvCxnSpPr>
          <p:cNvPr id="13" name="直接连接符 12">
            <a:extLst>
              <a:ext uri="{FF2B5EF4-FFF2-40B4-BE49-F238E27FC236}">
                <a16:creationId xmlns:a16="http://schemas.microsoft.com/office/drawing/2014/main" id="{C63CFB87-30F1-43F0-B5DF-EA813B2487B5}"/>
              </a:ext>
            </a:extLst>
          </p:cNvPr>
          <p:cNvCxnSpPr/>
          <p:nvPr/>
        </p:nvCxnSpPr>
        <p:spPr>
          <a:xfrm>
            <a:off x="1474" y="6127090"/>
            <a:ext cx="12192000" cy="0"/>
          </a:xfrm>
          <a:prstGeom prst="line">
            <a:avLst/>
          </a:prstGeom>
          <a:ln>
            <a:gradFill flip="none" rotWithShape="1">
              <a:gsLst>
                <a:gs pos="100000">
                  <a:schemeClr val="bg1"/>
                </a:gs>
                <a:gs pos="100000">
                  <a:srgbClr val="92D05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566EC61-3DCD-4C43-B4AD-3000D3CDB8F8}"/>
              </a:ext>
            </a:extLst>
          </p:cNvPr>
          <p:cNvCxnSpPr/>
          <p:nvPr/>
        </p:nvCxnSpPr>
        <p:spPr>
          <a:xfrm>
            <a:off x="1474" y="6226224"/>
            <a:ext cx="12192000" cy="0"/>
          </a:xfrm>
          <a:prstGeom prst="line">
            <a:avLst/>
          </a:prstGeom>
          <a:ln>
            <a:gradFill flip="none" rotWithShape="1">
              <a:gsLst>
                <a:gs pos="100000">
                  <a:schemeClr val="bg1"/>
                </a:gs>
                <a:gs pos="100000">
                  <a:srgbClr val="92D05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9999740-DA0B-4EA0-8E24-10E959F85FC2}"/>
              </a:ext>
            </a:extLst>
          </p:cNvPr>
          <p:cNvCxnSpPr/>
          <p:nvPr/>
        </p:nvCxnSpPr>
        <p:spPr>
          <a:xfrm>
            <a:off x="1474" y="6325358"/>
            <a:ext cx="12192000" cy="0"/>
          </a:xfrm>
          <a:prstGeom prst="line">
            <a:avLst/>
          </a:prstGeom>
          <a:ln>
            <a:gradFill flip="none" rotWithShape="1">
              <a:gsLst>
                <a:gs pos="100000">
                  <a:schemeClr val="bg1"/>
                </a:gs>
                <a:gs pos="100000">
                  <a:srgbClr val="92D050"/>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9E67F4EB-D957-4E73-9106-0F6901225225}"/>
              </a:ext>
            </a:extLst>
          </p:cNvPr>
          <p:cNvCxnSpPr/>
          <p:nvPr/>
        </p:nvCxnSpPr>
        <p:spPr>
          <a:xfrm>
            <a:off x="1474" y="6421532"/>
            <a:ext cx="12192000" cy="0"/>
          </a:xfrm>
          <a:prstGeom prst="line">
            <a:avLst/>
          </a:prstGeom>
          <a:ln>
            <a:gradFill flip="none" rotWithShape="1">
              <a:gsLst>
                <a:gs pos="100000">
                  <a:schemeClr val="bg1"/>
                </a:gs>
                <a:gs pos="100000">
                  <a:srgbClr val="92D050"/>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089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4</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b="1" dirty="0">
                <a:latin typeface="MV Boli" panose="02000500030200090000" pitchFamily="2" charset="0"/>
                <a:cs typeface="MV Boli" panose="02000500030200090000" pitchFamily="2" charset="0"/>
              </a:rPr>
              <a:t>Methods - Optimizing Mask</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cxnSp>
        <p:nvCxnSpPr>
          <p:cNvPr id="8" name="直接连接符 7">
            <a:extLst>
              <a:ext uri="{FF2B5EF4-FFF2-40B4-BE49-F238E27FC236}">
                <a16:creationId xmlns:a16="http://schemas.microsoft.com/office/drawing/2014/main" id="{5111E0C5-599A-43E1-921A-284CF33AFE67}"/>
              </a:ext>
            </a:extLst>
          </p:cNvPr>
          <p:cNvCxnSpPr>
            <a:cxnSpLocks/>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6" name="灯片编号占位符 5">
            <a:extLst>
              <a:ext uri="{FF2B5EF4-FFF2-40B4-BE49-F238E27FC236}">
                <a16:creationId xmlns:a16="http://schemas.microsoft.com/office/drawing/2014/main" id="{25924B01-A068-4C17-B91D-F0A05F6F9820}"/>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10</a:t>
            </a:fld>
            <a:endParaRPr lang="zh-CN" altLang="en-US" dirty="0">
              <a:latin typeface="MV Boli" panose="02000500030200090000" pitchFamily="2" charset="0"/>
              <a:cs typeface="MV Boli" panose="02000500030200090000" pitchFamily="2" charset="0"/>
            </a:endParaRPr>
          </a:p>
        </p:txBody>
      </p:sp>
      <p:pic>
        <p:nvPicPr>
          <p:cNvPr id="12" name="图片 11">
            <a:extLst>
              <a:ext uri="{FF2B5EF4-FFF2-40B4-BE49-F238E27FC236}">
                <a16:creationId xmlns:a16="http://schemas.microsoft.com/office/drawing/2014/main" id="{3F69D219-7C10-4261-A70E-63E7752B5AE6}"/>
              </a:ext>
            </a:extLst>
          </p:cNvPr>
          <p:cNvPicPr>
            <a:picLocks noChangeAspect="1"/>
          </p:cNvPicPr>
          <p:nvPr/>
        </p:nvPicPr>
        <p:blipFill rotWithShape="1">
          <a:blip r:embed="rId3"/>
          <a:srcRect b="45276"/>
          <a:stretch/>
        </p:blipFill>
        <p:spPr>
          <a:xfrm>
            <a:off x="6110287" y="995205"/>
            <a:ext cx="4260533" cy="233520"/>
          </a:xfrm>
          <a:prstGeom prst="rect">
            <a:avLst/>
          </a:prstGeom>
        </p:spPr>
      </p:pic>
      <p:pic>
        <p:nvPicPr>
          <p:cNvPr id="13" name="图片 12">
            <a:extLst>
              <a:ext uri="{FF2B5EF4-FFF2-40B4-BE49-F238E27FC236}">
                <a16:creationId xmlns:a16="http://schemas.microsoft.com/office/drawing/2014/main" id="{66FA44BB-3BA9-43D4-841B-3063C7B2C06A}"/>
              </a:ext>
            </a:extLst>
          </p:cNvPr>
          <p:cNvPicPr>
            <a:picLocks noChangeAspect="1"/>
          </p:cNvPicPr>
          <p:nvPr/>
        </p:nvPicPr>
        <p:blipFill>
          <a:blip r:embed="rId4"/>
          <a:stretch>
            <a:fillRect/>
          </a:stretch>
        </p:blipFill>
        <p:spPr>
          <a:xfrm>
            <a:off x="6110275" y="1594007"/>
            <a:ext cx="4087177" cy="2280285"/>
          </a:xfrm>
          <a:prstGeom prst="rect">
            <a:avLst/>
          </a:prstGeom>
        </p:spPr>
      </p:pic>
      <p:pic>
        <p:nvPicPr>
          <p:cNvPr id="14" name="图片 13">
            <a:extLst>
              <a:ext uri="{FF2B5EF4-FFF2-40B4-BE49-F238E27FC236}">
                <a16:creationId xmlns:a16="http://schemas.microsoft.com/office/drawing/2014/main" id="{A5059292-F0D2-41A5-AF17-052470242D2F}"/>
              </a:ext>
            </a:extLst>
          </p:cNvPr>
          <p:cNvPicPr>
            <a:picLocks noChangeAspect="1"/>
          </p:cNvPicPr>
          <p:nvPr/>
        </p:nvPicPr>
        <p:blipFill rotWithShape="1">
          <a:blip r:embed="rId3"/>
          <a:srcRect t="55358" r="77384" b="-6696"/>
          <a:stretch/>
        </p:blipFill>
        <p:spPr>
          <a:xfrm>
            <a:off x="10275931" y="1009649"/>
            <a:ext cx="963569" cy="219075"/>
          </a:xfrm>
          <a:prstGeom prst="rect">
            <a:avLst/>
          </a:prstGeom>
        </p:spPr>
      </p:pic>
      <p:pic>
        <p:nvPicPr>
          <p:cNvPr id="15" name="图片 14">
            <a:extLst>
              <a:ext uri="{FF2B5EF4-FFF2-40B4-BE49-F238E27FC236}">
                <a16:creationId xmlns:a16="http://schemas.microsoft.com/office/drawing/2014/main" id="{0D5EA3C7-4050-4314-B736-B00B16B75BCE}"/>
              </a:ext>
            </a:extLst>
          </p:cNvPr>
          <p:cNvPicPr>
            <a:picLocks noChangeAspect="1"/>
          </p:cNvPicPr>
          <p:nvPr/>
        </p:nvPicPr>
        <p:blipFill rotWithShape="1">
          <a:blip r:embed="rId3"/>
          <a:srcRect l="22460" t="51527" b="-1"/>
          <a:stretch/>
        </p:blipFill>
        <p:spPr>
          <a:xfrm>
            <a:off x="6110275" y="1228724"/>
            <a:ext cx="3303627" cy="206850"/>
          </a:xfrm>
          <a:prstGeom prst="rect">
            <a:avLst/>
          </a:prstGeom>
        </p:spPr>
      </p:pic>
      <p:pic>
        <p:nvPicPr>
          <p:cNvPr id="17" name="图片 16">
            <a:extLst>
              <a:ext uri="{FF2B5EF4-FFF2-40B4-BE49-F238E27FC236}">
                <a16:creationId xmlns:a16="http://schemas.microsoft.com/office/drawing/2014/main" id="{DDF3CB85-51F9-4D28-BFC1-D7A14529319C}"/>
              </a:ext>
            </a:extLst>
          </p:cNvPr>
          <p:cNvPicPr>
            <a:picLocks noChangeAspect="1"/>
          </p:cNvPicPr>
          <p:nvPr/>
        </p:nvPicPr>
        <p:blipFill>
          <a:blip r:embed="rId5"/>
          <a:stretch>
            <a:fillRect/>
          </a:stretch>
        </p:blipFill>
        <p:spPr>
          <a:xfrm>
            <a:off x="6257913" y="4195275"/>
            <a:ext cx="2606993" cy="220028"/>
          </a:xfrm>
          <a:prstGeom prst="rect">
            <a:avLst/>
          </a:prstGeom>
        </p:spPr>
      </p:pic>
      <p:pic>
        <p:nvPicPr>
          <p:cNvPr id="19" name="图片 18">
            <a:extLst>
              <a:ext uri="{FF2B5EF4-FFF2-40B4-BE49-F238E27FC236}">
                <a16:creationId xmlns:a16="http://schemas.microsoft.com/office/drawing/2014/main" id="{44688DEE-AD54-4917-B170-D69DD447E1AE}"/>
              </a:ext>
            </a:extLst>
          </p:cNvPr>
          <p:cNvPicPr>
            <a:picLocks noChangeAspect="1"/>
          </p:cNvPicPr>
          <p:nvPr/>
        </p:nvPicPr>
        <p:blipFill>
          <a:blip r:embed="rId6"/>
          <a:stretch>
            <a:fillRect/>
          </a:stretch>
        </p:blipFill>
        <p:spPr>
          <a:xfrm>
            <a:off x="6265997" y="4598213"/>
            <a:ext cx="3807142" cy="266700"/>
          </a:xfrm>
          <a:prstGeom prst="rect">
            <a:avLst/>
          </a:prstGeom>
        </p:spPr>
      </p:pic>
      <p:grpSp>
        <p:nvGrpSpPr>
          <p:cNvPr id="26" name="组合 25">
            <a:extLst>
              <a:ext uri="{FF2B5EF4-FFF2-40B4-BE49-F238E27FC236}">
                <a16:creationId xmlns:a16="http://schemas.microsoft.com/office/drawing/2014/main" id="{21F3AAFA-F397-40A9-986B-607853D3ABA7}"/>
              </a:ext>
            </a:extLst>
          </p:cNvPr>
          <p:cNvGrpSpPr>
            <a:grpSpLocks noChangeAspect="1"/>
          </p:cNvGrpSpPr>
          <p:nvPr/>
        </p:nvGrpSpPr>
        <p:grpSpPr>
          <a:xfrm>
            <a:off x="6265997" y="5003676"/>
            <a:ext cx="2380300" cy="309232"/>
            <a:chOff x="6551656" y="5131895"/>
            <a:chExt cx="3400424" cy="441760"/>
          </a:xfrm>
        </p:grpSpPr>
        <p:pic>
          <p:nvPicPr>
            <p:cNvPr id="21" name="图片 20">
              <a:extLst>
                <a:ext uri="{FF2B5EF4-FFF2-40B4-BE49-F238E27FC236}">
                  <a16:creationId xmlns:a16="http://schemas.microsoft.com/office/drawing/2014/main" id="{0C634A1F-7461-4567-80FD-A22A68DD4689}"/>
                </a:ext>
              </a:extLst>
            </p:cNvPr>
            <p:cNvPicPr>
              <a:picLocks noChangeAspect="1"/>
            </p:cNvPicPr>
            <p:nvPr/>
          </p:nvPicPr>
          <p:blipFill>
            <a:blip r:embed="rId7"/>
            <a:stretch>
              <a:fillRect/>
            </a:stretch>
          </p:blipFill>
          <p:spPr>
            <a:xfrm>
              <a:off x="6551656" y="5198570"/>
              <a:ext cx="1143000" cy="323850"/>
            </a:xfrm>
            <a:prstGeom prst="rect">
              <a:avLst/>
            </a:prstGeom>
          </p:spPr>
        </p:pic>
        <p:pic>
          <p:nvPicPr>
            <p:cNvPr id="22" name="图片 21">
              <a:extLst>
                <a:ext uri="{FF2B5EF4-FFF2-40B4-BE49-F238E27FC236}">
                  <a16:creationId xmlns:a16="http://schemas.microsoft.com/office/drawing/2014/main" id="{3970558A-9882-4E24-A384-673E450FDC29}"/>
                </a:ext>
              </a:extLst>
            </p:cNvPr>
            <p:cNvPicPr>
              <a:picLocks noChangeAspect="1"/>
            </p:cNvPicPr>
            <p:nvPr/>
          </p:nvPicPr>
          <p:blipFill>
            <a:blip r:embed="rId8"/>
            <a:stretch>
              <a:fillRect/>
            </a:stretch>
          </p:blipFill>
          <p:spPr>
            <a:xfrm>
              <a:off x="7999455" y="5145030"/>
              <a:ext cx="828675" cy="428625"/>
            </a:xfrm>
            <a:prstGeom prst="rect">
              <a:avLst/>
            </a:prstGeom>
          </p:spPr>
        </p:pic>
        <p:pic>
          <p:nvPicPr>
            <p:cNvPr id="23" name="图片 22">
              <a:extLst>
                <a:ext uri="{FF2B5EF4-FFF2-40B4-BE49-F238E27FC236}">
                  <a16:creationId xmlns:a16="http://schemas.microsoft.com/office/drawing/2014/main" id="{45A67B39-B3A3-403C-9BE9-B52E194C80A2}"/>
                </a:ext>
              </a:extLst>
            </p:cNvPr>
            <p:cNvPicPr>
              <a:picLocks noChangeAspect="1"/>
            </p:cNvPicPr>
            <p:nvPr/>
          </p:nvPicPr>
          <p:blipFill>
            <a:blip r:embed="rId9"/>
            <a:stretch>
              <a:fillRect/>
            </a:stretch>
          </p:blipFill>
          <p:spPr>
            <a:xfrm>
              <a:off x="8828130" y="5131895"/>
              <a:ext cx="1123950" cy="438150"/>
            </a:xfrm>
            <a:prstGeom prst="rect">
              <a:avLst/>
            </a:prstGeom>
          </p:spPr>
        </p:pic>
        <p:pic>
          <p:nvPicPr>
            <p:cNvPr id="25" name="图片 24">
              <a:extLst>
                <a:ext uri="{FF2B5EF4-FFF2-40B4-BE49-F238E27FC236}">
                  <a16:creationId xmlns:a16="http://schemas.microsoft.com/office/drawing/2014/main" id="{9375CD4D-0BBC-4652-BF2B-1AFF14ECBF76}"/>
                </a:ext>
              </a:extLst>
            </p:cNvPr>
            <p:cNvPicPr>
              <a:picLocks noChangeAspect="1"/>
            </p:cNvPicPr>
            <p:nvPr/>
          </p:nvPicPr>
          <p:blipFill rotWithShape="1">
            <a:blip r:embed="rId5"/>
            <a:srcRect l="26130" r="67221"/>
            <a:stretch/>
          </p:blipFill>
          <p:spPr>
            <a:xfrm>
              <a:off x="7732763" y="5202179"/>
              <a:ext cx="247635" cy="314325"/>
            </a:xfrm>
            <a:prstGeom prst="rect">
              <a:avLst/>
            </a:prstGeom>
          </p:spPr>
        </p:pic>
      </p:grpSp>
      <p:grpSp>
        <p:nvGrpSpPr>
          <p:cNvPr id="52" name="组合 51">
            <a:extLst>
              <a:ext uri="{FF2B5EF4-FFF2-40B4-BE49-F238E27FC236}">
                <a16:creationId xmlns:a16="http://schemas.microsoft.com/office/drawing/2014/main" id="{F1C5E732-9B8D-4E84-A82A-16923D2632E3}"/>
              </a:ext>
            </a:extLst>
          </p:cNvPr>
          <p:cNvGrpSpPr/>
          <p:nvPr/>
        </p:nvGrpSpPr>
        <p:grpSpPr>
          <a:xfrm>
            <a:off x="6265997" y="5443201"/>
            <a:ext cx="5318633" cy="644170"/>
            <a:chOff x="6097280" y="5399688"/>
            <a:chExt cx="5318633" cy="644170"/>
          </a:xfrm>
        </p:grpSpPr>
        <p:pic>
          <p:nvPicPr>
            <p:cNvPr id="31" name="图片 30">
              <a:extLst>
                <a:ext uri="{FF2B5EF4-FFF2-40B4-BE49-F238E27FC236}">
                  <a16:creationId xmlns:a16="http://schemas.microsoft.com/office/drawing/2014/main" id="{C1939186-7C21-448D-BA85-7319FD8D1F7D}"/>
                </a:ext>
              </a:extLst>
            </p:cNvPr>
            <p:cNvPicPr>
              <a:picLocks noChangeAspect="1"/>
            </p:cNvPicPr>
            <p:nvPr/>
          </p:nvPicPr>
          <p:blipFill rotWithShape="1">
            <a:blip r:embed="rId10"/>
            <a:srcRect l="58761" t="17119" b="1"/>
            <a:stretch/>
          </p:blipFill>
          <p:spPr>
            <a:xfrm>
              <a:off x="6104072" y="5806235"/>
              <a:ext cx="1710262" cy="237623"/>
            </a:xfrm>
            <a:prstGeom prst="rect">
              <a:avLst/>
            </a:prstGeom>
          </p:spPr>
        </p:pic>
        <p:grpSp>
          <p:nvGrpSpPr>
            <p:cNvPr id="49" name="组合 48">
              <a:extLst>
                <a:ext uri="{FF2B5EF4-FFF2-40B4-BE49-F238E27FC236}">
                  <a16:creationId xmlns:a16="http://schemas.microsoft.com/office/drawing/2014/main" id="{5AF9EA42-D5BD-4FD6-BC4B-72A560051DF1}"/>
                </a:ext>
              </a:extLst>
            </p:cNvPr>
            <p:cNvGrpSpPr/>
            <p:nvPr/>
          </p:nvGrpSpPr>
          <p:grpSpPr>
            <a:xfrm>
              <a:off x="6097280" y="5399688"/>
              <a:ext cx="5318633" cy="336011"/>
              <a:chOff x="6097280" y="5399688"/>
              <a:chExt cx="5318633" cy="336011"/>
            </a:xfrm>
          </p:grpSpPr>
          <p:pic>
            <p:nvPicPr>
              <p:cNvPr id="27" name="图片 26">
                <a:extLst>
                  <a:ext uri="{FF2B5EF4-FFF2-40B4-BE49-F238E27FC236}">
                    <a16:creationId xmlns:a16="http://schemas.microsoft.com/office/drawing/2014/main" id="{843DBF44-8802-42DD-894A-2FC9A79663BC}"/>
                  </a:ext>
                </a:extLst>
              </p:cNvPr>
              <p:cNvPicPr>
                <a:picLocks noChangeAspect="1"/>
              </p:cNvPicPr>
              <p:nvPr/>
            </p:nvPicPr>
            <p:blipFill>
              <a:blip r:embed="rId11"/>
              <a:stretch>
                <a:fillRect/>
              </a:stretch>
            </p:blipFill>
            <p:spPr>
              <a:xfrm>
                <a:off x="6097280" y="5415659"/>
                <a:ext cx="2813685" cy="320040"/>
              </a:xfrm>
              <a:prstGeom prst="rect">
                <a:avLst/>
              </a:prstGeom>
            </p:spPr>
          </p:pic>
          <p:pic>
            <p:nvPicPr>
              <p:cNvPr id="48" name="图片 47">
                <a:extLst>
                  <a:ext uri="{FF2B5EF4-FFF2-40B4-BE49-F238E27FC236}">
                    <a16:creationId xmlns:a16="http://schemas.microsoft.com/office/drawing/2014/main" id="{A7351F14-0600-4A4D-B117-27B4E16CBF25}"/>
                  </a:ext>
                </a:extLst>
              </p:cNvPr>
              <p:cNvPicPr>
                <a:picLocks noChangeAspect="1"/>
              </p:cNvPicPr>
              <p:nvPr/>
            </p:nvPicPr>
            <p:blipFill rotWithShape="1">
              <a:blip r:embed="rId10"/>
              <a:srcRect r="41239" b="6977"/>
              <a:stretch/>
            </p:blipFill>
            <p:spPr>
              <a:xfrm>
                <a:off x="8978991" y="5399688"/>
                <a:ext cx="2436922" cy="266700"/>
              </a:xfrm>
              <a:prstGeom prst="rect">
                <a:avLst/>
              </a:prstGeom>
            </p:spPr>
          </p:pic>
        </p:grpSp>
      </p:grpSp>
      <p:pic>
        <p:nvPicPr>
          <p:cNvPr id="60" name="图片 59">
            <a:extLst>
              <a:ext uri="{FF2B5EF4-FFF2-40B4-BE49-F238E27FC236}">
                <a16:creationId xmlns:a16="http://schemas.microsoft.com/office/drawing/2014/main" id="{8C993965-9877-4606-8030-BDEAD9E8E8AC}"/>
              </a:ext>
            </a:extLst>
          </p:cNvPr>
          <p:cNvPicPr>
            <a:picLocks noChangeAspect="1"/>
          </p:cNvPicPr>
          <p:nvPr/>
        </p:nvPicPr>
        <p:blipFill rotWithShape="1">
          <a:blip r:embed="rId12"/>
          <a:srcRect b="67758"/>
          <a:stretch/>
        </p:blipFill>
        <p:spPr>
          <a:xfrm>
            <a:off x="165167" y="4575051"/>
            <a:ext cx="4213860" cy="223571"/>
          </a:xfrm>
          <a:prstGeom prst="rect">
            <a:avLst/>
          </a:prstGeom>
        </p:spPr>
      </p:pic>
      <p:pic>
        <p:nvPicPr>
          <p:cNvPr id="62" name="图片 61">
            <a:extLst>
              <a:ext uri="{FF2B5EF4-FFF2-40B4-BE49-F238E27FC236}">
                <a16:creationId xmlns:a16="http://schemas.microsoft.com/office/drawing/2014/main" id="{7A884369-9EB3-40C3-B234-E659D750EA2B}"/>
              </a:ext>
            </a:extLst>
          </p:cNvPr>
          <p:cNvPicPr>
            <a:picLocks noChangeAspect="1"/>
          </p:cNvPicPr>
          <p:nvPr/>
        </p:nvPicPr>
        <p:blipFill rotWithShape="1">
          <a:blip r:embed="rId12"/>
          <a:srcRect l="1" t="30511" r="59593" b="39882"/>
          <a:stretch/>
        </p:blipFill>
        <p:spPr>
          <a:xfrm>
            <a:off x="4379027" y="4545163"/>
            <a:ext cx="1702685" cy="205299"/>
          </a:xfrm>
          <a:prstGeom prst="rect">
            <a:avLst/>
          </a:prstGeom>
        </p:spPr>
      </p:pic>
      <p:pic>
        <p:nvPicPr>
          <p:cNvPr id="66" name="图片 65">
            <a:extLst>
              <a:ext uri="{FF2B5EF4-FFF2-40B4-BE49-F238E27FC236}">
                <a16:creationId xmlns:a16="http://schemas.microsoft.com/office/drawing/2014/main" id="{28BE505A-9549-4706-A20C-54676F17EB33}"/>
              </a:ext>
            </a:extLst>
          </p:cNvPr>
          <p:cNvPicPr>
            <a:picLocks noChangeAspect="1"/>
          </p:cNvPicPr>
          <p:nvPr/>
        </p:nvPicPr>
        <p:blipFill rotWithShape="1">
          <a:blip r:embed="rId12"/>
          <a:srcRect l="40158" t="30179" b="37247"/>
          <a:stretch/>
        </p:blipFill>
        <p:spPr>
          <a:xfrm>
            <a:off x="165167" y="4904569"/>
            <a:ext cx="2521651" cy="225874"/>
          </a:xfrm>
          <a:prstGeom prst="rect">
            <a:avLst/>
          </a:prstGeom>
        </p:spPr>
      </p:pic>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B593C4AD-92AC-40F5-A15F-FD56D191AA07}"/>
                  </a:ext>
                </a:extLst>
              </p:cNvPr>
              <p:cNvSpPr txBox="1"/>
              <p:nvPr/>
            </p:nvSpPr>
            <p:spPr>
              <a:xfrm>
                <a:off x="150921" y="978166"/>
                <a:ext cx="5945067" cy="2878160"/>
              </a:xfrm>
              <a:prstGeom prst="rect">
                <a:avLst/>
              </a:prstGeom>
              <a:noFill/>
            </p:spPr>
            <p:txBody>
              <a:bodyPr wrap="square">
                <a:spAutoFit/>
              </a:bodyPr>
              <a:lstStyle/>
              <a:p>
                <a:pPr marL="171450" indent="-171450">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guarantee pairwise-</a:t>
                </a:r>
                <a:r>
                  <a:rPr lang="en-US" altLang="zh-CN" sz="1200" dirty="0" err="1">
                    <a:latin typeface="Arial" panose="020B0604020202020204" pitchFamily="34" charset="0"/>
                    <a:cs typeface="Arial" panose="020B0604020202020204" pitchFamily="34" charset="0"/>
                  </a:rPr>
                  <a:t>submodularity</a:t>
                </a:r>
                <a:r>
                  <a:rPr lang="en-US" altLang="zh-CN" sz="1200" dirty="0">
                    <a:latin typeface="Arial" panose="020B0604020202020204" pitchFamily="34" charset="0"/>
                    <a:cs typeface="Arial" panose="020B0604020202020204" pitchFamily="34" charset="0"/>
                  </a:rPr>
                  <a:t> by slightly modifying </a:t>
                </a:r>
                <a14:m>
                  <m:oMath xmlns:m="http://schemas.openxmlformats.org/officeDocument/2006/math">
                    <m:sSubSup>
                      <m:sSubSupPr>
                        <m:ctrlPr>
                          <a:rPr lang="en-US" altLang="zh-CN" sz="1200" i="1" smtClean="0">
                            <a:latin typeface="Cambria Math" panose="02040503050406030204" pitchFamily="18" charset="0"/>
                            <a:cs typeface="Arial" panose="020B0604020202020204" pitchFamily="34" charset="0"/>
                          </a:rPr>
                        </m:ctrlPr>
                      </m:sSubSupPr>
                      <m:e>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e>
                      <m:sub>
                        <m:r>
                          <a:rPr lang="en-US" altLang="zh-CN" sz="1200" b="0" i="1" smtClean="0">
                            <a:latin typeface="Cambria Math" panose="02040503050406030204" pitchFamily="18" charset="0"/>
                            <a:cs typeface="Arial" panose="020B0604020202020204" pitchFamily="34" charset="0"/>
                          </a:rPr>
                          <m:t>𝑖</m:t>
                        </m:r>
                        <m:r>
                          <a:rPr lang="en-US" altLang="zh-CN" sz="1200" b="0" i="1" smtClean="0">
                            <a:latin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𝑗</m:t>
                        </m:r>
                      </m:sub>
                      <m:sup>
                        <m:r>
                          <a:rPr lang="en-US" altLang="zh-CN" sz="1200" b="0" i="1" smtClean="0">
                            <a:latin typeface="Cambria Math" panose="02040503050406030204" pitchFamily="18" charset="0"/>
                            <a:cs typeface="Arial" panose="020B0604020202020204" pitchFamily="34" charset="0"/>
                          </a:rPr>
                          <m:t>𝑏</m:t>
                        </m:r>
                      </m:sup>
                    </m:sSubSup>
                  </m:oMath>
                </a14:m>
                <a:r>
                  <a:rPr lang="en-US" altLang="zh-CN" sz="1200" dirty="0">
                    <a:latin typeface="Arial" panose="020B0604020202020204" pitchFamily="34" charset="0"/>
                    <a:cs typeface="Arial" panose="020B0604020202020204" pitchFamily="34" charset="0"/>
                  </a:rPr>
                  <a:t> ?</a:t>
                </a:r>
              </a:p>
              <a:p>
                <a:pPr marL="171450" indent="-171450">
                  <a:lnSpc>
                    <a:spcPts val="2200"/>
                  </a:lnSpc>
                  <a:buFont typeface="Wingdings" panose="05000000000000000000" pitchFamily="2" charset="2"/>
                  <a:buChar char="Ø"/>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Wingdings" panose="05000000000000000000" pitchFamily="2" charset="2"/>
                  <a:buChar char="Ø"/>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Wingdings" panose="05000000000000000000" pitchFamily="2" charset="2"/>
                  <a:buChar char="Ø"/>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Wingdings" panose="05000000000000000000" pitchFamily="2" charset="2"/>
                  <a:buChar char="Ø"/>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Wingdings" panose="05000000000000000000" pitchFamily="2" charset="2"/>
                  <a:buChar char="Ø"/>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Wingdings" panose="05000000000000000000" pitchFamily="2" charset="2"/>
                  <a:buChar char="Ø"/>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Data local smoothness for the multi labels:</a:t>
                </a:r>
              </a:p>
              <a:p>
                <a:pPr marL="171450" indent="-171450">
                  <a:lnSpc>
                    <a:spcPts val="2200"/>
                  </a:lnSpc>
                  <a:buFont typeface="Wingdings" panose="05000000000000000000" pitchFamily="2" charset="2"/>
                  <a:buChar char="Ø"/>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p:txBody>
          </p:sp>
        </mc:Choice>
        <mc:Fallback xmlns="">
          <p:sp>
            <p:nvSpPr>
              <p:cNvPr id="40" name="文本框 39">
                <a:extLst>
                  <a:ext uri="{FF2B5EF4-FFF2-40B4-BE49-F238E27FC236}">
                    <a16:creationId xmlns:a16="http://schemas.microsoft.com/office/drawing/2014/main" id="{B593C4AD-92AC-40F5-A15F-FD56D191AA07}"/>
                  </a:ext>
                </a:extLst>
              </p:cNvPr>
              <p:cNvSpPr txBox="1">
                <a:spLocks noRot="1" noChangeAspect="1" noMove="1" noResize="1" noEditPoints="1" noAdjustHandles="1" noChangeArrowheads="1" noChangeShapeType="1" noTextEdit="1"/>
              </p:cNvSpPr>
              <p:nvPr/>
            </p:nvSpPr>
            <p:spPr>
              <a:xfrm>
                <a:off x="150921" y="978166"/>
                <a:ext cx="5945067" cy="2878160"/>
              </a:xfrm>
              <a:prstGeom prst="rect">
                <a:avLst/>
              </a:prstGeom>
              <a:blipFill>
                <a:blip r:embed="rId13"/>
                <a:stretch>
                  <a:fillRect/>
                </a:stretch>
              </a:blipFill>
            </p:spPr>
            <p:txBody>
              <a:bodyPr/>
              <a:lstStyle/>
              <a:p>
                <a:r>
                  <a:rPr lang="zh-CN" altLang="en-US">
                    <a:noFill/>
                  </a:rPr>
                  <a:t> </a:t>
                </a:r>
              </a:p>
            </p:txBody>
          </p:sp>
        </mc:Fallback>
      </mc:AlternateContent>
      <p:grpSp>
        <p:nvGrpSpPr>
          <p:cNvPr id="41" name="组合 40">
            <a:extLst>
              <a:ext uri="{FF2B5EF4-FFF2-40B4-BE49-F238E27FC236}">
                <a16:creationId xmlns:a16="http://schemas.microsoft.com/office/drawing/2014/main" id="{C8438031-C0ED-40C3-84C5-CF39AC0EAB8F}"/>
              </a:ext>
            </a:extLst>
          </p:cNvPr>
          <p:cNvGrpSpPr>
            <a:grpSpLocks noChangeAspect="1"/>
          </p:cNvGrpSpPr>
          <p:nvPr/>
        </p:nvGrpSpPr>
        <p:grpSpPr>
          <a:xfrm>
            <a:off x="470519" y="2671721"/>
            <a:ext cx="3538539" cy="272415"/>
            <a:chOff x="637436" y="3253450"/>
            <a:chExt cx="5443906" cy="419100"/>
          </a:xfrm>
        </p:grpSpPr>
        <p:pic>
          <p:nvPicPr>
            <p:cNvPr id="42" name="图片 41">
              <a:extLst>
                <a:ext uri="{FF2B5EF4-FFF2-40B4-BE49-F238E27FC236}">
                  <a16:creationId xmlns:a16="http://schemas.microsoft.com/office/drawing/2014/main" id="{93DB1626-4D0C-4771-89D2-654DD787F2B4}"/>
                </a:ext>
              </a:extLst>
            </p:cNvPr>
            <p:cNvPicPr>
              <a:picLocks noChangeAspect="1"/>
            </p:cNvPicPr>
            <p:nvPr/>
          </p:nvPicPr>
          <p:blipFill>
            <a:blip r:embed="rId14"/>
            <a:stretch>
              <a:fillRect/>
            </a:stretch>
          </p:blipFill>
          <p:spPr>
            <a:xfrm>
              <a:off x="637436" y="3253450"/>
              <a:ext cx="2657475" cy="419100"/>
            </a:xfrm>
            <a:prstGeom prst="rect">
              <a:avLst/>
            </a:prstGeom>
          </p:spPr>
        </p:pic>
        <p:pic>
          <p:nvPicPr>
            <p:cNvPr id="43" name="图片 42">
              <a:extLst>
                <a:ext uri="{FF2B5EF4-FFF2-40B4-BE49-F238E27FC236}">
                  <a16:creationId xmlns:a16="http://schemas.microsoft.com/office/drawing/2014/main" id="{B759907B-4BDB-4013-8B03-1A867AD4DCC2}"/>
                </a:ext>
              </a:extLst>
            </p:cNvPr>
            <p:cNvPicPr>
              <a:picLocks noChangeAspect="1"/>
            </p:cNvPicPr>
            <p:nvPr/>
          </p:nvPicPr>
          <p:blipFill>
            <a:blip r:embed="rId15"/>
            <a:stretch>
              <a:fillRect/>
            </a:stretch>
          </p:blipFill>
          <p:spPr>
            <a:xfrm>
              <a:off x="3385767" y="3272500"/>
              <a:ext cx="2695575" cy="381000"/>
            </a:xfrm>
            <a:prstGeom prst="rect">
              <a:avLst/>
            </a:prstGeom>
          </p:spPr>
        </p:pic>
      </p:grpSp>
      <p:grpSp>
        <p:nvGrpSpPr>
          <p:cNvPr id="44" name="组合 43">
            <a:extLst>
              <a:ext uri="{FF2B5EF4-FFF2-40B4-BE49-F238E27FC236}">
                <a16:creationId xmlns:a16="http://schemas.microsoft.com/office/drawing/2014/main" id="{F50D3D93-9BAD-47D8-935B-ED1F970C999B}"/>
              </a:ext>
            </a:extLst>
          </p:cNvPr>
          <p:cNvGrpSpPr/>
          <p:nvPr/>
        </p:nvGrpSpPr>
        <p:grpSpPr>
          <a:xfrm>
            <a:off x="470518" y="3363562"/>
            <a:ext cx="5384301" cy="616238"/>
            <a:chOff x="470518" y="3668362"/>
            <a:chExt cx="5384301" cy="616238"/>
          </a:xfrm>
        </p:grpSpPr>
        <p:pic>
          <p:nvPicPr>
            <p:cNvPr id="45" name="图片 44">
              <a:extLst>
                <a:ext uri="{FF2B5EF4-FFF2-40B4-BE49-F238E27FC236}">
                  <a16:creationId xmlns:a16="http://schemas.microsoft.com/office/drawing/2014/main" id="{31B851FA-2F48-423B-BAFB-1D0BF3482894}"/>
                </a:ext>
              </a:extLst>
            </p:cNvPr>
            <p:cNvPicPr>
              <a:picLocks noChangeAspect="1"/>
            </p:cNvPicPr>
            <p:nvPr/>
          </p:nvPicPr>
          <p:blipFill rotWithShape="1">
            <a:blip r:embed="rId16"/>
            <a:srcRect b="51128"/>
            <a:stretch/>
          </p:blipFill>
          <p:spPr>
            <a:xfrm>
              <a:off x="470518" y="3688122"/>
              <a:ext cx="4180522" cy="247650"/>
            </a:xfrm>
            <a:prstGeom prst="rect">
              <a:avLst/>
            </a:prstGeom>
          </p:spPr>
        </p:pic>
        <p:pic>
          <p:nvPicPr>
            <p:cNvPr id="46" name="图片 45">
              <a:extLst>
                <a:ext uri="{FF2B5EF4-FFF2-40B4-BE49-F238E27FC236}">
                  <a16:creationId xmlns:a16="http://schemas.microsoft.com/office/drawing/2014/main" id="{7D100FFB-8A80-4C6F-A129-E47E89555BD9}"/>
                </a:ext>
              </a:extLst>
            </p:cNvPr>
            <p:cNvPicPr>
              <a:picLocks noChangeAspect="1"/>
            </p:cNvPicPr>
            <p:nvPr/>
          </p:nvPicPr>
          <p:blipFill rotWithShape="1">
            <a:blip r:embed="rId16"/>
            <a:srcRect l="25807" t="50908"/>
            <a:stretch/>
          </p:blipFill>
          <p:spPr>
            <a:xfrm>
              <a:off x="470518" y="4035837"/>
              <a:ext cx="3101639" cy="248763"/>
            </a:xfrm>
            <a:prstGeom prst="rect">
              <a:avLst/>
            </a:prstGeom>
          </p:spPr>
        </p:pic>
        <p:pic>
          <p:nvPicPr>
            <p:cNvPr id="47" name="图片 46">
              <a:extLst>
                <a:ext uri="{FF2B5EF4-FFF2-40B4-BE49-F238E27FC236}">
                  <a16:creationId xmlns:a16="http://schemas.microsoft.com/office/drawing/2014/main" id="{7EB46F45-B2DB-442E-9185-5C2C831F7C5E}"/>
                </a:ext>
              </a:extLst>
            </p:cNvPr>
            <p:cNvPicPr>
              <a:picLocks noChangeAspect="1"/>
            </p:cNvPicPr>
            <p:nvPr/>
          </p:nvPicPr>
          <p:blipFill rotWithShape="1">
            <a:blip r:embed="rId16"/>
            <a:srcRect t="48154" r="71205" b="2973"/>
            <a:stretch/>
          </p:blipFill>
          <p:spPr>
            <a:xfrm>
              <a:off x="4651040" y="3668362"/>
              <a:ext cx="1203779" cy="247650"/>
            </a:xfrm>
            <a:prstGeom prst="rect">
              <a:avLst/>
            </a:prstGeom>
          </p:spPr>
        </p:pic>
      </p:grpSp>
      <p:pic>
        <p:nvPicPr>
          <p:cNvPr id="20" name="图片 19">
            <a:extLst>
              <a:ext uri="{FF2B5EF4-FFF2-40B4-BE49-F238E27FC236}">
                <a16:creationId xmlns:a16="http://schemas.microsoft.com/office/drawing/2014/main" id="{B0E7D9D6-9738-4298-BE1C-A29D9CC470DD}"/>
              </a:ext>
            </a:extLst>
          </p:cNvPr>
          <p:cNvPicPr>
            <a:picLocks noChangeAspect="1"/>
          </p:cNvPicPr>
          <p:nvPr/>
        </p:nvPicPr>
        <p:blipFill>
          <a:blip r:embed="rId17"/>
          <a:stretch>
            <a:fillRect/>
          </a:stretch>
        </p:blipFill>
        <p:spPr>
          <a:xfrm>
            <a:off x="470518" y="1435574"/>
            <a:ext cx="3480435" cy="1180148"/>
          </a:xfrm>
          <a:prstGeom prst="rect">
            <a:avLst/>
          </a:prstGeom>
        </p:spPr>
      </p:pic>
    </p:spTree>
    <p:extLst>
      <p:ext uri="{BB962C8B-B14F-4D97-AF65-F5344CB8AC3E}">
        <p14:creationId xmlns:p14="http://schemas.microsoft.com/office/powerpoint/2010/main" val="4168222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C62A5D49-52BF-404D-B830-02BE67C008A4}"/>
                  </a:ext>
                </a:extLst>
              </p:cNvPr>
              <p:cNvSpPr txBox="1"/>
              <p:nvPr/>
            </p:nvSpPr>
            <p:spPr>
              <a:xfrm>
                <a:off x="150921" y="978166"/>
                <a:ext cx="5945067" cy="2878160"/>
              </a:xfrm>
              <a:prstGeom prst="rect">
                <a:avLst/>
              </a:prstGeom>
              <a:noFill/>
            </p:spPr>
            <p:txBody>
              <a:bodyPr wrap="square">
                <a:spAutoFit/>
              </a:bodyPr>
              <a:lstStyle/>
              <a:p>
                <a:pPr marL="171450" indent="-171450">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guarantee pairwise-</a:t>
                </a:r>
                <a:r>
                  <a:rPr lang="en-US" altLang="zh-CN" sz="1200" dirty="0" err="1">
                    <a:latin typeface="Arial" panose="020B0604020202020204" pitchFamily="34" charset="0"/>
                    <a:cs typeface="Arial" panose="020B0604020202020204" pitchFamily="34" charset="0"/>
                  </a:rPr>
                  <a:t>submodularity</a:t>
                </a:r>
                <a:r>
                  <a:rPr lang="en-US" altLang="zh-CN" sz="1200" dirty="0">
                    <a:latin typeface="Arial" panose="020B0604020202020204" pitchFamily="34" charset="0"/>
                    <a:cs typeface="Arial" panose="020B0604020202020204" pitchFamily="34" charset="0"/>
                  </a:rPr>
                  <a:t> by slightly modifying </a:t>
                </a:r>
                <a14:m>
                  <m:oMath xmlns:m="http://schemas.openxmlformats.org/officeDocument/2006/math">
                    <m:sSubSup>
                      <m:sSubSupPr>
                        <m:ctrlPr>
                          <a:rPr lang="en-US" altLang="zh-CN" sz="1200" i="1" smtClean="0">
                            <a:latin typeface="Cambria Math" panose="02040503050406030204" pitchFamily="18" charset="0"/>
                            <a:cs typeface="Arial" panose="020B0604020202020204" pitchFamily="34" charset="0"/>
                          </a:rPr>
                        </m:ctrlPr>
                      </m:sSubSupPr>
                      <m:e>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e>
                      <m:sub>
                        <m:r>
                          <a:rPr lang="en-US" altLang="zh-CN" sz="1200" b="0" i="1" smtClean="0">
                            <a:latin typeface="Cambria Math" panose="02040503050406030204" pitchFamily="18" charset="0"/>
                            <a:cs typeface="Arial" panose="020B0604020202020204" pitchFamily="34" charset="0"/>
                          </a:rPr>
                          <m:t>𝑖</m:t>
                        </m:r>
                        <m:r>
                          <a:rPr lang="en-US" altLang="zh-CN" sz="1200" b="0" i="1" smtClean="0">
                            <a:latin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𝑗</m:t>
                        </m:r>
                      </m:sub>
                      <m:sup>
                        <m:r>
                          <a:rPr lang="en-US" altLang="zh-CN" sz="1200" b="0" i="1" smtClean="0">
                            <a:latin typeface="Cambria Math" panose="02040503050406030204" pitchFamily="18" charset="0"/>
                            <a:cs typeface="Arial" panose="020B0604020202020204" pitchFamily="34" charset="0"/>
                          </a:rPr>
                          <m:t>𝑏</m:t>
                        </m:r>
                      </m:sup>
                    </m:sSubSup>
                  </m:oMath>
                </a14:m>
                <a:r>
                  <a:rPr lang="en-US" altLang="zh-CN" sz="1200" dirty="0">
                    <a:latin typeface="Arial" panose="020B0604020202020204" pitchFamily="34" charset="0"/>
                    <a:cs typeface="Arial" panose="020B0604020202020204" pitchFamily="34" charset="0"/>
                  </a:rPr>
                  <a:t> ?</a:t>
                </a:r>
              </a:p>
              <a:p>
                <a:pPr marL="171450" indent="-171450">
                  <a:lnSpc>
                    <a:spcPts val="2200"/>
                  </a:lnSpc>
                  <a:buFont typeface="Wingdings" panose="05000000000000000000" pitchFamily="2" charset="2"/>
                  <a:buChar char="Ø"/>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Wingdings" panose="05000000000000000000" pitchFamily="2" charset="2"/>
                  <a:buChar char="Ø"/>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Wingdings" panose="05000000000000000000" pitchFamily="2" charset="2"/>
                  <a:buChar char="Ø"/>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Wingdings" panose="05000000000000000000" pitchFamily="2" charset="2"/>
                  <a:buChar char="Ø"/>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Wingdings" panose="05000000000000000000" pitchFamily="2" charset="2"/>
                  <a:buChar char="Ø"/>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Wingdings" panose="05000000000000000000" pitchFamily="2" charset="2"/>
                  <a:buChar char="Ø"/>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Data local smoothness for the multi labels:</a:t>
                </a:r>
              </a:p>
              <a:p>
                <a:pPr marL="171450" indent="-171450">
                  <a:lnSpc>
                    <a:spcPts val="2200"/>
                  </a:lnSpc>
                  <a:buFont typeface="Wingdings" panose="05000000000000000000" pitchFamily="2" charset="2"/>
                  <a:buChar char="Ø"/>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p:txBody>
          </p:sp>
        </mc:Choice>
        <mc:Fallback xmlns="">
          <p:sp>
            <p:nvSpPr>
              <p:cNvPr id="32" name="文本框 31">
                <a:extLst>
                  <a:ext uri="{FF2B5EF4-FFF2-40B4-BE49-F238E27FC236}">
                    <a16:creationId xmlns:a16="http://schemas.microsoft.com/office/drawing/2014/main" id="{C62A5D49-52BF-404D-B830-02BE67C008A4}"/>
                  </a:ext>
                </a:extLst>
              </p:cNvPr>
              <p:cNvSpPr txBox="1">
                <a:spLocks noRot="1" noChangeAspect="1" noMove="1" noResize="1" noEditPoints="1" noAdjustHandles="1" noChangeArrowheads="1" noChangeShapeType="1" noTextEdit="1"/>
              </p:cNvSpPr>
              <p:nvPr/>
            </p:nvSpPr>
            <p:spPr>
              <a:xfrm>
                <a:off x="150921" y="978166"/>
                <a:ext cx="5945067" cy="2878160"/>
              </a:xfrm>
              <a:prstGeom prst="rect">
                <a:avLst/>
              </a:prstGeom>
              <a:blipFill>
                <a:blip r:embed="rId3"/>
                <a:stretch>
                  <a:fillRect/>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4</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b="1" dirty="0">
                <a:latin typeface="MV Boli" panose="02000500030200090000" pitchFamily="2" charset="0"/>
                <a:cs typeface="MV Boli" panose="02000500030200090000" pitchFamily="2" charset="0"/>
              </a:rPr>
              <a:t>Methods - Optimizing Mask</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cxnSp>
        <p:nvCxnSpPr>
          <p:cNvPr id="8" name="直接连接符 7">
            <a:extLst>
              <a:ext uri="{FF2B5EF4-FFF2-40B4-BE49-F238E27FC236}">
                <a16:creationId xmlns:a16="http://schemas.microsoft.com/office/drawing/2014/main" id="{5111E0C5-599A-43E1-921A-284CF33AFE67}"/>
              </a:ext>
            </a:extLst>
          </p:cNvPr>
          <p:cNvCxnSpPr>
            <a:cxnSpLocks/>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6" name="灯片编号占位符 5">
            <a:extLst>
              <a:ext uri="{FF2B5EF4-FFF2-40B4-BE49-F238E27FC236}">
                <a16:creationId xmlns:a16="http://schemas.microsoft.com/office/drawing/2014/main" id="{25924B01-A068-4C17-B91D-F0A05F6F9820}"/>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11</a:t>
            </a:fld>
            <a:endParaRPr lang="zh-CN" altLang="en-US" dirty="0">
              <a:latin typeface="MV Boli" panose="02000500030200090000" pitchFamily="2" charset="0"/>
              <a:cs typeface="MV Boli" panose="02000500030200090000" pitchFamily="2" charset="0"/>
            </a:endParaRPr>
          </a:p>
        </p:txBody>
      </p:sp>
      <p:pic>
        <p:nvPicPr>
          <p:cNvPr id="24" name="图片 23">
            <a:extLst>
              <a:ext uri="{FF2B5EF4-FFF2-40B4-BE49-F238E27FC236}">
                <a16:creationId xmlns:a16="http://schemas.microsoft.com/office/drawing/2014/main" id="{779F48C1-042C-481C-9440-BC6571F05ED6}"/>
              </a:ext>
            </a:extLst>
          </p:cNvPr>
          <p:cNvPicPr>
            <a:picLocks noChangeAspect="1"/>
          </p:cNvPicPr>
          <p:nvPr/>
        </p:nvPicPr>
        <p:blipFill>
          <a:blip r:embed="rId4"/>
          <a:stretch>
            <a:fillRect/>
          </a:stretch>
        </p:blipFill>
        <p:spPr>
          <a:xfrm>
            <a:off x="470518" y="1435574"/>
            <a:ext cx="3480435" cy="1180148"/>
          </a:xfrm>
          <a:prstGeom prst="rect">
            <a:avLst/>
          </a:prstGeom>
        </p:spPr>
      </p:pic>
      <p:grpSp>
        <p:nvGrpSpPr>
          <p:cNvPr id="10" name="组合 9">
            <a:extLst>
              <a:ext uri="{FF2B5EF4-FFF2-40B4-BE49-F238E27FC236}">
                <a16:creationId xmlns:a16="http://schemas.microsoft.com/office/drawing/2014/main" id="{7A2FA3BF-C146-4A73-B856-F4215BA9B026}"/>
              </a:ext>
            </a:extLst>
          </p:cNvPr>
          <p:cNvGrpSpPr>
            <a:grpSpLocks noChangeAspect="1"/>
          </p:cNvGrpSpPr>
          <p:nvPr/>
        </p:nvGrpSpPr>
        <p:grpSpPr>
          <a:xfrm>
            <a:off x="470519" y="2671721"/>
            <a:ext cx="3538539" cy="272415"/>
            <a:chOff x="637436" y="3253450"/>
            <a:chExt cx="5443906" cy="419100"/>
          </a:xfrm>
        </p:grpSpPr>
        <p:pic>
          <p:nvPicPr>
            <p:cNvPr id="5" name="图片 4">
              <a:extLst>
                <a:ext uri="{FF2B5EF4-FFF2-40B4-BE49-F238E27FC236}">
                  <a16:creationId xmlns:a16="http://schemas.microsoft.com/office/drawing/2014/main" id="{A6C7FBA2-9BC3-4474-A346-9865338DFB4C}"/>
                </a:ext>
              </a:extLst>
            </p:cNvPr>
            <p:cNvPicPr>
              <a:picLocks noChangeAspect="1"/>
            </p:cNvPicPr>
            <p:nvPr/>
          </p:nvPicPr>
          <p:blipFill>
            <a:blip r:embed="rId5"/>
            <a:stretch>
              <a:fillRect/>
            </a:stretch>
          </p:blipFill>
          <p:spPr>
            <a:xfrm>
              <a:off x="637436" y="3253450"/>
              <a:ext cx="2657475" cy="419100"/>
            </a:xfrm>
            <a:prstGeom prst="rect">
              <a:avLst/>
            </a:prstGeom>
          </p:spPr>
        </p:pic>
        <p:pic>
          <p:nvPicPr>
            <p:cNvPr id="9" name="图片 8">
              <a:extLst>
                <a:ext uri="{FF2B5EF4-FFF2-40B4-BE49-F238E27FC236}">
                  <a16:creationId xmlns:a16="http://schemas.microsoft.com/office/drawing/2014/main" id="{7FC49354-6267-43DC-B739-8F9094BEB0B8}"/>
                </a:ext>
              </a:extLst>
            </p:cNvPr>
            <p:cNvPicPr>
              <a:picLocks noChangeAspect="1"/>
            </p:cNvPicPr>
            <p:nvPr/>
          </p:nvPicPr>
          <p:blipFill>
            <a:blip r:embed="rId6"/>
            <a:stretch>
              <a:fillRect/>
            </a:stretch>
          </p:blipFill>
          <p:spPr>
            <a:xfrm>
              <a:off x="3385767" y="3272500"/>
              <a:ext cx="2695575" cy="381000"/>
            </a:xfrm>
            <a:prstGeom prst="rect">
              <a:avLst/>
            </a:prstGeom>
          </p:spPr>
        </p:pic>
      </p:grpSp>
      <p:pic>
        <p:nvPicPr>
          <p:cNvPr id="12" name="图片 11">
            <a:extLst>
              <a:ext uri="{FF2B5EF4-FFF2-40B4-BE49-F238E27FC236}">
                <a16:creationId xmlns:a16="http://schemas.microsoft.com/office/drawing/2014/main" id="{3F69D219-7C10-4261-A70E-63E7752B5AE6}"/>
              </a:ext>
            </a:extLst>
          </p:cNvPr>
          <p:cNvPicPr>
            <a:picLocks noChangeAspect="1"/>
          </p:cNvPicPr>
          <p:nvPr/>
        </p:nvPicPr>
        <p:blipFill rotWithShape="1">
          <a:blip r:embed="rId7"/>
          <a:srcRect b="45276"/>
          <a:stretch/>
        </p:blipFill>
        <p:spPr>
          <a:xfrm>
            <a:off x="6110287" y="995205"/>
            <a:ext cx="4260533" cy="233520"/>
          </a:xfrm>
          <a:prstGeom prst="rect">
            <a:avLst/>
          </a:prstGeom>
        </p:spPr>
      </p:pic>
      <p:pic>
        <p:nvPicPr>
          <p:cNvPr id="13" name="图片 12">
            <a:extLst>
              <a:ext uri="{FF2B5EF4-FFF2-40B4-BE49-F238E27FC236}">
                <a16:creationId xmlns:a16="http://schemas.microsoft.com/office/drawing/2014/main" id="{66FA44BB-3BA9-43D4-841B-3063C7B2C06A}"/>
              </a:ext>
            </a:extLst>
          </p:cNvPr>
          <p:cNvPicPr>
            <a:picLocks noChangeAspect="1"/>
          </p:cNvPicPr>
          <p:nvPr/>
        </p:nvPicPr>
        <p:blipFill>
          <a:blip r:embed="rId8"/>
          <a:stretch>
            <a:fillRect/>
          </a:stretch>
        </p:blipFill>
        <p:spPr>
          <a:xfrm>
            <a:off x="6110275" y="1594007"/>
            <a:ext cx="4087177" cy="2280285"/>
          </a:xfrm>
          <a:prstGeom prst="rect">
            <a:avLst/>
          </a:prstGeom>
        </p:spPr>
      </p:pic>
      <p:pic>
        <p:nvPicPr>
          <p:cNvPr id="14" name="图片 13">
            <a:extLst>
              <a:ext uri="{FF2B5EF4-FFF2-40B4-BE49-F238E27FC236}">
                <a16:creationId xmlns:a16="http://schemas.microsoft.com/office/drawing/2014/main" id="{A5059292-F0D2-41A5-AF17-052470242D2F}"/>
              </a:ext>
            </a:extLst>
          </p:cNvPr>
          <p:cNvPicPr>
            <a:picLocks noChangeAspect="1"/>
          </p:cNvPicPr>
          <p:nvPr/>
        </p:nvPicPr>
        <p:blipFill rotWithShape="1">
          <a:blip r:embed="rId7"/>
          <a:srcRect t="55358" r="77384" b="-6696"/>
          <a:stretch/>
        </p:blipFill>
        <p:spPr>
          <a:xfrm>
            <a:off x="10275931" y="1009649"/>
            <a:ext cx="963569" cy="219075"/>
          </a:xfrm>
          <a:prstGeom prst="rect">
            <a:avLst/>
          </a:prstGeom>
        </p:spPr>
      </p:pic>
      <p:pic>
        <p:nvPicPr>
          <p:cNvPr id="15" name="图片 14">
            <a:extLst>
              <a:ext uri="{FF2B5EF4-FFF2-40B4-BE49-F238E27FC236}">
                <a16:creationId xmlns:a16="http://schemas.microsoft.com/office/drawing/2014/main" id="{0D5EA3C7-4050-4314-B736-B00B16B75BCE}"/>
              </a:ext>
            </a:extLst>
          </p:cNvPr>
          <p:cNvPicPr>
            <a:picLocks noChangeAspect="1"/>
          </p:cNvPicPr>
          <p:nvPr/>
        </p:nvPicPr>
        <p:blipFill rotWithShape="1">
          <a:blip r:embed="rId7"/>
          <a:srcRect l="22460" t="51527" b="-1"/>
          <a:stretch/>
        </p:blipFill>
        <p:spPr>
          <a:xfrm>
            <a:off x="6110275" y="1228724"/>
            <a:ext cx="3303627" cy="206850"/>
          </a:xfrm>
          <a:prstGeom prst="rect">
            <a:avLst/>
          </a:prstGeom>
        </p:spPr>
      </p:pic>
      <p:grpSp>
        <p:nvGrpSpPr>
          <p:cNvPr id="59" name="组合 58">
            <a:extLst>
              <a:ext uri="{FF2B5EF4-FFF2-40B4-BE49-F238E27FC236}">
                <a16:creationId xmlns:a16="http://schemas.microsoft.com/office/drawing/2014/main" id="{630A6A71-94C0-4894-B16A-2F84BE370922}"/>
              </a:ext>
            </a:extLst>
          </p:cNvPr>
          <p:cNvGrpSpPr/>
          <p:nvPr/>
        </p:nvGrpSpPr>
        <p:grpSpPr>
          <a:xfrm>
            <a:off x="470518" y="3363562"/>
            <a:ext cx="5384301" cy="616238"/>
            <a:chOff x="470518" y="3668362"/>
            <a:chExt cx="5384301" cy="616238"/>
          </a:xfrm>
        </p:grpSpPr>
        <p:pic>
          <p:nvPicPr>
            <p:cNvPr id="11" name="图片 10">
              <a:extLst>
                <a:ext uri="{FF2B5EF4-FFF2-40B4-BE49-F238E27FC236}">
                  <a16:creationId xmlns:a16="http://schemas.microsoft.com/office/drawing/2014/main" id="{22223B4E-4AD0-4934-9575-E2F9124C5BC1}"/>
                </a:ext>
              </a:extLst>
            </p:cNvPr>
            <p:cNvPicPr>
              <a:picLocks noChangeAspect="1"/>
            </p:cNvPicPr>
            <p:nvPr/>
          </p:nvPicPr>
          <p:blipFill rotWithShape="1">
            <a:blip r:embed="rId9"/>
            <a:srcRect b="51128"/>
            <a:stretch/>
          </p:blipFill>
          <p:spPr>
            <a:xfrm>
              <a:off x="470518" y="3688122"/>
              <a:ext cx="4180522" cy="247650"/>
            </a:xfrm>
            <a:prstGeom prst="rect">
              <a:avLst/>
            </a:prstGeom>
          </p:spPr>
        </p:pic>
        <p:pic>
          <p:nvPicPr>
            <p:cNvPr id="55" name="图片 54">
              <a:extLst>
                <a:ext uri="{FF2B5EF4-FFF2-40B4-BE49-F238E27FC236}">
                  <a16:creationId xmlns:a16="http://schemas.microsoft.com/office/drawing/2014/main" id="{BE0BEA23-F3AA-4296-9814-7F1435141336}"/>
                </a:ext>
              </a:extLst>
            </p:cNvPr>
            <p:cNvPicPr>
              <a:picLocks noChangeAspect="1"/>
            </p:cNvPicPr>
            <p:nvPr/>
          </p:nvPicPr>
          <p:blipFill rotWithShape="1">
            <a:blip r:embed="rId9"/>
            <a:srcRect l="25807" t="50908"/>
            <a:stretch/>
          </p:blipFill>
          <p:spPr>
            <a:xfrm>
              <a:off x="470518" y="4035837"/>
              <a:ext cx="3101639" cy="248763"/>
            </a:xfrm>
            <a:prstGeom prst="rect">
              <a:avLst/>
            </a:prstGeom>
          </p:spPr>
        </p:pic>
        <p:pic>
          <p:nvPicPr>
            <p:cNvPr id="56" name="图片 55">
              <a:extLst>
                <a:ext uri="{FF2B5EF4-FFF2-40B4-BE49-F238E27FC236}">
                  <a16:creationId xmlns:a16="http://schemas.microsoft.com/office/drawing/2014/main" id="{ED2F31D1-9CE5-4E7A-B27B-A9DCA0488290}"/>
                </a:ext>
              </a:extLst>
            </p:cNvPr>
            <p:cNvPicPr>
              <a:picLocks noChangeAspect="1"/>
            </p:cNvPicPr>
            <p:nvPr/>
          </p:nvPicPr>
          <p:blipFill rotWithShape="1">
            <a:blip r:embed="rId9"/>
            <a:srcRect t="48154" r="71205" b="2973"/>
            <a:stretch/>
          </p:blipFill>
          <p:spPr>
            <a:xfrm>
              <a:off x="4651040" y="3668362"/>
              <a:ext cx="1203779" cy="247650"/>
            </a:xfrm>
            <a:prstGeom prst="rect">
              <a:avLst/>
            </a:prstGeom>
          </p:spPr>
        </p:pic>
      </p:grpSp>
      <p:pic>
        <p:nvPicPr>
          <p:cNvPr id="3" name="图片 2">
            <a:extLst>
              <a:ext uri="{FF2B5EF4-FFF2-40B4-BE49-F238E27FC236}">
                <a16:creationId xmlns:a16="http://schemas.microsoft.com/office/drawing/2014/main" id="{05F3D9C4-7993-4A83-8C6E-872BF4B5709E}"/>
              </a:ext>
            </a:extLst>
          </p:cNvPr>
          <p:cNvPicPr>
            <a:picLocks noChangeAspect="1"/>
          </p:cNvPicPr>
          <p:nvPr/>
        </p:nvPicPr>
        <p:blipFill>
          <a:blip r:embed="rId10"/>
          <a:stretch>
            <a:fillRect/>
          </a:stretch>
        </p:blipFill>
        <p:spPr>
          <a:xfrm>
            <a:off x="2648659" y="4206846"/>
            <a:ext cx="6886575" cy="2286000"/>
          </a:xfrm>
          <a:prstGeom prst="rect">
            <a:avLst/>
          </a:prstGeom>
        </p:spPr>
      </p:pic>
      <p:cxnSp>
        <p:nvCxnSpPr>
          <p:cNvPr id="28" name="直接箭头连接符 27">
            <a:extLst>
              <a:ext uri="{FF2B5EF4-FFF2-40B4-BE49-F238E27FC236}">
                <a16:creationId xmlns:a16="http://schemas.microsoft.com/office/drawing/2014/main" id="{9C73963E-0012-4945-B355-FAA78A47C5AB}"/>
              </a:ext>
            </a:extLst>
          </p:cNvPr>
          <p:cNvCxnSpPr>
            <a:cxnSpLocks/>
          </p:cNvCxnSpPr>
          <p:nvPr/>
        </p:nvCxnSpPr>
        <p:spPr>
          <a:xfrm>
            <a:off x="2648659" y="4168746"/>
            <a:ext cx="6886575"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A8C8F760-DDC1-4F6F-89F9-2A49171A63E3}"/>
              </a:ext>
            </a:extLst>
          </p:cNvPr>
          <p:cNvCxnSpPr/>
          <p:nvPr/>
        </p:nvCxnSpPr>
        <p:spPr>
          <a:xfrm>
            <a:off x="2666987" y="5349846"/>
            <a:ext cx="6886575"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21745EF9-329E-466D-B8D5-04E20E6E43A9}"/>
              </a:ext>
            </a:extLst>
          </p:cNvPr>
          <p:cNvSpPr txBox="1"/>
          <p:nvPr/>
        </p:nvSpPr>
        <p:spPr>
          <a:xfrm>
            <a:off x="9571889" y="4068346"/>
            <a:ext cx="1038955" cy="276999"/>
          </a:xfrm>
          <a:prstGeom prst="rect">
            <a:avLst/>
          </a:prstGeom>
          <a:noFill/>
        </p:spPr>
        <p:txBody>
          <a:bodyPr wrap="square">
            <a:spAutoFit/>
          </a:bodyPr>
          <a:lstStyle/>
          <a:p>
            <a:r>
              <a:rPr lang="en-US" altLang="zh-CN" sz="1200" dirty="0">
                <a:latin typeface="Arial" panose="020B0604020202020204" pitchFamily="34" charset="0"/>
                <a:cs typeface="Arial" panose="020B0604020202020204" pitchFamily="34" charset="0"/>
              </a:rPr>
              <a:t>Increasing </a:t>
            </a:r>
            <a:r>
              <a:rPr lang="el-GR" altLang="zh-CN" sz="1200" dirty="0">
                <a:latin typeface="Arial" panose="020B0604020202020204" pitchFamily="34" charset="0"/>
                <a:cs typeface="Arial" panose="020B0604020202020204" pitchFamily="34" charset="0"/>
              </a:rPr>
              <a:t>λ</a:t>
            </a:r>
            <a:endParaRPr lang="zh-CN" altLang="en-US" sz="1200" dirty="0">
              <a:latin typeface="Arial" panose="020B0604020202020204" pitchFamily="34" charset="0"/>
              <a:cs typeface="Arial" panose="020B0604020202020204" pitchFamily="34" charset="0"/>
            </a:endParaRPr>
          </a:p>
        </p:txBody>
      </p:sp>
      <p:sp>
        <p:nvSpPr>
          <p:cNvPr id="50" name="文本框 49">
            <a:extLst>
              <a:ext uri="{FF2B5EF4-FFF2-40B4-BE49-F238E27FC236}">
                <a16:creationId xmlns:a16="http://schemas.microsoft.com/office/drawing/2014/main" id="{BE5979B4-8C41-4D66-8AD3-FE6A0D353E7D}"/>
              </a:ext>
            </a:extLst>
          </p:cNvPr>
          <p:cNvSpPr txBox="1"/>
          <p:nvPr/>
        </p:nvSpPr>
        <p:spPr>
          <a:xfrm>
            <a:off x="9571890" y="5349846"/>
            <a:ext cx="1667610" cy="276999"/>
          </a:xfrm>
          <a:prstGeom prst="rect">
            <a:avLst/>
          </a:prstGeom>
          <a:noFill/>
        </p:spPr>
        <p:txBody>
          <a:bodyPr wrap="square">
            <a:spAutoFit/>
          </a:bodyPr>
          <a:lstStyle/>
          <a:p>
            <a:r>
              <a:rPr lang="en-US" altLang="zh-CN" sz="1200" dirty="0">
                <a:latin typeface="Arial" panose="020B0604020202020204" pitchFamily="34" charset="0"/>
                <a:cs typeface="Arial" panose="020B0604020202020204" pitchFamily="34" charset="0"/>
              </a:rPr>
              <a:t>Increasing  </a:t>
            </a:r>
            <a:r>
              <a:rPr lang="el-GR" altLang="zh-CN" sz="1200" dirty="0">
                <a:latin typeface="Arial" panose="020B0604020202020204" pitchFamily="34" charset="0"/>
                <a:cs typeface="Arial" panose="020B0604020202020204" pitchFamily="34" charset="0"/>
              </a:rPr>
              <a:t>β </a:t>
            </a:r>
            <a:r>
              <a:rPr lang="en-US" altLang="zh-CN" sz="1200" dirty="0">
                <a:latin typeface="Arial" panose="020B0604020202020204" pitchFamily="34" charset="0"/>
                <a:cs typeface="Arial" panose="020B0604020202020204" pitchFamily="34" charset="0"/>
              </a:rPr>
              <a:t>and </a:t>
            </a:r>
            <a:r>
              <a:rPr lang="el-GR" altLang="zh-CN" sz="1200" dirty="0">
                <a:latin typeface="Arial" panose="020B0604020202020204" pitchFamily="34" charset="0"/>
                <a:cs typeface="Arial" panose="020B0604020202020204" pitchFamily="34" charset="0"/>
              </a:rPr>
              <a:t>γ</a:t>
            </a:r>
            <a:endParaRPr lang="zh-CN" alt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4495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4</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b="1" dirty="0">
                <a:latin typeface="MV Boli" panose="02000500030200090000" pitchFamily="2" charset="0"/>
                <a:cs typeface="MV Boli" panose="02000500030200090000" pitchFamily="2" charset="0"/>
              </a:rPr>
              <a:t>Methods - Optimizing Transport</a:t>
            </a:r>
          </a:p>
        </p:txBody>
      </p:sp>
      <p:cxnSp>
        <p:nvCxnSpPr>
          <p:cNvPr id="8" name="直接连接符 7">
            <a:extLst>
              <a:ext uri="{FF2B5EF4-FFF2-40B4-BE49-F238E27FC236}">
                <a16:creationId xmlns:a16="http://schemas.microsoft.com/office/drawing/2014/main" id="{5111E0C5-599A-43E1-921A-284CF33AFE67}"/>
              </a:ext>
            </a:extLst>
          </p:cNvPr>
          <p:cNvCxnSpPr>
            <a:cxnSpLocks/>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6" name="灯片编号占位符 5">
            <a:extLst>
              <a:ext uri="{FF2B5EF4-FFF2-40B4-BE49-F238E27FC236}">
                <a16:creationId xmlns:a16="http://schemas.microsoft.com/office/drawing/2014/main" id="{25924B01-A068-4C17-B91D-F0A05F6F9820}"/>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12</a:t>
            </a:fld>
            <a:endParaRPr lang="zh-CN" altLang="en-US" dirty="0">
              <a:latin typeface="MV Boli" panose="02000500030200090000" pitchFamily="2" charset="0"/>
              <a:cs typeface="MV Boli" panose="02000500030200090000" pitchFamily="2" charset="0"/>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2421AD9-3BDA-459C-B013-00BF13A4580F}"/>
                  </a:ext>
                </a:extLst>
              </p:cNvPr>
              <p:cNvSpPr txBox="1"/>
              <p:nvPr/>
            </p:nvSpPr>
            <p:spPr>
              <a:xfrm>
                <a:off x="150921" y="978166"/>
                <a:ext cx="5945067" cy="3724546"/>
              </a:xfrm>
              <a:prstGeom prst="rect">
                <a:avLst/>
              </a:prstGeom>
              <a:noFill/>
            </p:spPr>
            <p:txBody>
              <a:bodyPr wrap="square">
                <a:spAutoFit/>
              </a:bodyPr>
              <a:lstStyle/>
              <a:p>
                <a:pPr marL="171450" indent="-171450">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How to optimize the transportation plans for the input data under the optimal mask z∗ ?</a:t>
                </a:r>
              </a:p>
              <a:p>
                <a:pPr marL="171450" indent="-17145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Optimization problem:</a:t>
                </a: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Transport optimization problem of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e>
                      <m:sub>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1</m:t>
                        </m:r>
                      </m:sub>
                    </m:sSub>
                  </m:oMath>
                </a14:m>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Wingdings" panose="05000000000000000000" pitchFamily="2" charset="2"/>
                  <a:buChar char="Ø"/>
                </a:pPr>
                <a:endParaRPr lang="en-US" altLang="zh-CN" sz="1200" dirty="0">
                  <a:latin typeface="Arial" panose="020B0604020202020204" pitchFamily="34" charset="0"/>
                  <a:cs typeface="Arial" panose="020B0604020202020204" pitchFamily="34" charset="0"/>
                </a:endParaRPr>
              </a:p>
            </p:txBody>
          </p:sp>
        </mc:Choice>
        <mc:Fallback xmlns="">
          <p:sp>
            <p:nvSpPr>
              <p:cNvPr id="16" name="文本框 15">
                <a:extLst>
                  <a:ext uri="{FF2B5EF4-FFF2-40B4-BE49-F238E27FC236}">
                    <a16:creationId xmlns:a16="http://schemas.microsoft.com/office/drawing/2014/main" id="{92421AD9-3BDA-459C-B013-00BF13A4580F}"/>
                  </a:ext>
                </a:extLst>
              </p:cNvPr>
              <p:cNvSpPr txBox="1">
                <a:spLocks noRot="1" noChangeAspect="1" noMove="1" noResize="1" noEditPoints="1" noAdjustHandles="1" noChangeArrowheads="1" noChangeShapeType="1" noTextEdit="1"/>
              </p:cNvSpPr>
              <p:nvPr/>
            </p:nvSpPr>
            <p:spPr>
              <a:xfrm>
                <a:off x="150921" y="978166"/>
                <a:ext cx="5945067" cy="3724546"/>
              </a:xfrm>
              <a:prstGeom prst="rect">
                <a:avLst/>
              </a:prstGeom>
              <a:blipFill>
                <a:blip r:embed="rId3"/>
                <a:stretch>
                  <a:fillRect/>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ECC68BF0-504F-47EF-88E9-928E6B8DBA93}"/>
              </a:ext>
            </a:extLst>
          </p:cNvPr>
          <p:cNvPicPr>
            <a:picLocks noChangeAspect="1"/>
          </p:cNvPicPr>
          <p:nvPr/>
        </p:nvPicPr>
        <p:blipFill>
          <a:blip r:embed="rId4"/>
          <a:stretch>
            <a:fillRect/>
          </a:stretch>
        </p:blipFill>
        <p:spPr>
          <a:xfrm>
            <a:off x="600076" y="1995487"/>
            <a:ext cx="3693795" cy="1273493"/>
          </a:xfrm>
          <a:prstGeom prst="rect">
            <a:avLst/>
          </a:prstGeom>
        </p:spPr>
      </p:pic>
      <p:grpSp>
        <p:nvGrpSpPr>
          <p:cNvPr id="22" name="组合 21">
            <a:extLst>
              <a:ext uri="{FF2B5EF4-FFF2-40B4-BE49-F238E27FC236}">
                <a16:creationId xmlns:a16="http://schemas.microsoft.com/office/drawing/2014/main" id="{185DA54C-9EDC-4F72-81A9-07E817B1D51E}"/>
              </a:ext>
            </a:extLst>
          </p:cNvPr>
          <p:cNvGrpSpPr>
            <a:grpSpLocks noChangeAspect="1"/>
          </p:cNvGrpSpPr>
          <p:nvPr/>
        </p:nvGrpSpPr>
        <p:grpSpPr>
          <a:xfrm>
            <a:off x="600076" y="3426676"/>
            <a:ext cx="4239180" cy="246697"/>
            <a:chOff x="816747" y="4156294"/>
            <a:chExt cx="6055972" cy="352425"/>
          </a:xfrm>
        </p:grpSpPr>
        <p:pic>
          <p:nvPicPr>
            <p:cNvPr id="19" name="图片 18">
              <a:extLst>
                <a:ext uri="{FF2B5EF4-FFF2-40B4-BE49-F238E27FC236}">
                  <a16:creationId xmlns:a16="http://schemas.microsoft.com/office/drawing/2014/main" id="{9016B5E7-019D-4325-A1AA-E088CC69061F}"/>
                </a:ext>
              </a:extLst>
            </p:cNvPr>
            <p:cNvPicPr>
              <a:picLocks noChangeAspect="1"/>
            </p:cNvPicPr>
            <p:nvPr/>
          </p:nvPicPr>
          <p:blipFill>
            <a:blip r:embed="rId5"/>
            <a:stretch>
              <a:fillRect/>
            </a:stretch>
          </p:blipFill>
          <p:spPr>
            <a:xfrm>
              <a:off x="816747" y="4171038"/>
              <a:ext cx="1828800" cy="314325"/>
            </a:xfrm>
            <a:prstGeom prst="rect">
              <a:avLst/>
            </a:prstGeom>
          </p:spPr>
        </p:pic>
        <p:pic>
          <p:nvPicPr>
            <p:cNvPr id="20" name="图片 19">
              <a:extLst>
                <a:ext uri="{FF2B5EF4-FFF2-40B4-BE49-F238E27FC236}">
                  <a16:creationId xmlns:a16="http://schemas.microsoft.com/office/drawing/2014/main" id="{63376864-2A0C-42B7-B700-E7818C414938}"/>
                </a:ext>
              </a:extLst>
            </p:cNvPr>
            <p:cNvPicPr>
              <a:picLocks noChangeAspect="1"/>
            </p:cNvPicPr>
            <p:nvPr/>
          </p:nvPicPr>
          <p:blipFill>
            <a:blip r:embed="rId6"/>
            <a:stretch>
              <a:fillRect/>
            </a:stretch>
          </p:blipFill>
          <p:spPr>
            <a:xfrm>
              <a:off x="2929369" y="4156294"/>
              <a:ext cx="3943350" cy="352425"/>
            </a:xfrm>
            <a:prstGeom prst="rect">
              <a:avLst/>
            </a:prstGeom>
          </p:spPr>
        </p:pic>
        <p:pic>
          <p:nvPicPr>
            <p:cNvPr id="21" name="图片 20">
              <a:extLst>
                <a:ext uri="{FF2B5EF4-FFF2-40B4-BE49-F238E27FC236}">
                  <a16:creationId xmlns:a16="http://schemas.microsoft.com/office/drawing/2014/main" id="{BB4E8BA4-2834-4893-9C7B-91CA23B9AC92}"/>
                </a:ext>
              </a:extLst>
            </p:cNvPr>
            <p:cNvPicPr>
              <a:picLocks noChangeAspect="1"/>
            </p:cNvPicPr>
            <p:nvPr/>
          </p:nvPicPr>
          <p:blipFill rotWithShape="1">
            <a:blip r:embed="rId6"/>
            <a:srcRect l="52669" r="41293" b="24065"/>
            <a:stretch/>
          </p:blipFill>
          <p:spPr>
            <a:xfrm>
              <a:off x="2691252" y="4165819"/>
              <a:ext cx="238117" cy="267612"/>
            </a:xfrm>
            <a:prstGeom prst="rect">
              <a:avLst/>
            </a:prstGeom>
          </p:spPr>
        </p:pic>
      </p:grpSp>
      <p:pic>
        <p:nvPicPr>
          <p:cNvPr id="23" name="图片 22">
            <a:extLst>
              <a:ext uri="{FF2B5EF4-FFF2-40B4-BE49-F238E27FC236}">
                <a16:creationId xmlns:a16="http://schemas.microsoft.com/office/drawing/2014/main" id="{029070DF-BF39-4A35-B084-B613A68C630D}"/>
              </a:ext>
            </a:extLst>
          </p:cNvPr>
          <p:cNvPicPr>
            <a:picLocks noChangeAspect="1"/>
          </p:cNvPicPr>
          <p:nvPr/>
        </p:nvPicPr>
        <p:blipFill>
          <a:blip r:embed="rId7"/>
          <a:stretch>
            <a:fillRect/>
          </a:stretch>
        </p:blipFill>
        <p:spPr>
          <a:xfrm>
            <a:off x="600076" y="4217644"/>
            <a:ext cx="3367088" cy="626745"/>
          </a:xfrm>
          <a:prstGeom prst="rect">
            <a:avLst/>
          </a:prstGeom>
        </p:spPr>
      </p:pic>
      <p:pic>
        <p:nvPicPr>
          <p:cNvPr id="25" name="图片 24">
            <a:extLst>
              <a:ext uri="{FF2B5EF4-FFF2-40B4-BE49-F238E27FC236}">
                <a16:creationId xmlns:a16="http://schemas.microsoft.com/office/drawing/2014/main" id="{45CBCBB7-5E88-4ADD-BFE2-1DDB0AFAB3AD}"/>
              </a:ext>
            </a:extLst>
          </p:cNvPr>
          <p:cNvPicPr>
            <a:picLocks noChangeAspect="1"/>
          </p:cNvPicPr>
          <p:nvPr/>
        </p:nvPicPr>
        <p:blipFill>
          <a:blip r:embed="rId8"/>
          <a:stretch>
            <a:fillRect/>
          </a:stretch>
        </p:blipFill>
        <p:spPr>
          <a:xfrm>
            <a:off x="600076" y="4960925"/>
            <a:ext cx="1546860" cy="246697"/>
          </a:xfrm>
          <a:prstGeom prst="rect">
            <a:avLst/>
          </a:prstGeom>
        </p:spPr>
      </p:pic>
      <p:grpSp>
        <p:nvGrpSpPr>
          <p:cNvPr id="37" name="组合 36">
            <a:extLst>
              <a:ext uri="{FF2B5EF4-FFF2-40B4-BE49-F238E27FC236}">
                <a16:creationId xmlns:a16="http://schemas.microsoft.com/office/drawing/2014/main" id="{028192FD-CF0D-49CA-88D1-3D8FFE845996}"/>
              </a:ext>
            </a:extLst>
          </p:cNvPr>
          <p:cNvGrpSpPr/>
          <p:nvPr/>
        </p:nvGrpSpPr>
        <p:grpSpPr>
          <a:xfrm>
            <a:off x="150921" y="5370097"/>
            <a:ext cx="8427719" cy="306162"/>
            <a:chOff x="150921" y="5370097"/>
            <a:chExt cx="8427719" cy="306162"/>
          </a:xfrm>
        </p:grpSpPr>
        <p:pic>
          <p:nvPicPr>
            <p:cNvPr id="29" name="图片 28">
              <a:extLst>
                <a:ext uri="{FF2B5EF4-FFF2-40B4-BE49-F238E27FC236}">
                  <a16:creationId xmlns:a16="http://schemas.microsoft.com/office/drawing/2014/main" id="{9FD596A4-42D1-4A1B-8F6A-76E00EC3CD82}"/>
                </a:ext>
              </a:extLst>
            </p:cNvPr>
            <p:cNvPicPr>
              <a:picLocks noChangeAspect="1"/>
            </p:cNvPicPr>
            <p:nvPr/>
          </p:nvPicPr>
          <p:blipFill rotWithShape="1">
            <a:blip r:embed="rId9"/>
            <a:srcRect b="53227"/>
            <a:stretch/>
          </p:blipFill>
          <p:spPr>
            <a:xfrm>
              <a:off x="150921" y="5405009"/>
              <a:ext cx="4213860" cy="246367"/>
            </a:xfrm>
            <a:prstGeom prst="rect">
              <a:avLst/>
            </a:prstGeom>
          </p:spPr>
        </p:pic>
        <p:pic>
          <p:nvPicPr>
            <p:cNvPr id="33" name="图片 32">
              <a:extLst>
                <a:ext uri="{FF2B5EF4-FFF2-40B4-BE49-F238E27FC236}">
                  <a16:creationId xmlns:a16="http://schemas.microsoft.com/office/drawing/2014/main" id="{FA331B6D-414F-45A9-A4A1-7681DEEFFE54}"/>
                </a:ext>
              </a:extLst>
            </p:cNvPr>
            <p:cNvPicPr>
              <a:picLocks noChangeAspect="1"/>
            </p:cNvPicPr>
            <p:nvPr/>
          </p:nvPicPr>
          <p:blipFill rotWithShape="1">
            <a:blip r:embed="rId9"/>
            <a:srcRect l="29453" t="41875"/>
            <a:stretch/>
          </p:blipFill>
          <p:spPr>
            <a:xfrm>
              <a:off x="5605887" y="5370097"/>
              <a:ext cx="2972753" cy="306162"/>
            </a:xfrm>
            <a:prstGeom prst="rect">
              <a:avLst/>
            </a:prstGeom>
          </p:spPr>
        </p:pic>
        <p:pic>
          <p:nvPicPr>
            <p:cNvPr id="34" name="图片 33">
              <a:extLst>
                <a:ext uri="{FF2B5EF4-FFF2-40B4-BE49-F238E27FC236}">
                  <a16:creationId xmlns:a16="http://schemas.microsoft.com/office/drawing/2014/main" id="{4489A672-8BDE-4A60-BE7B-A7ECFFFB11DC}"/>
                </a:ext>
              </a:extLst>
            </p:cNvPr>
            <p:cNvPicPr>
              <a:picLocks noChangeAspect="1"/>
            </p:cNvPicPr>
            <p:nvPr/>
          </p:nvPicPr>
          <p:blipFill rotWithShape="1">
            <a:blip r:embed="rId9"/>
            <a:srcRect t="44200" r="70821" b="9027"/>
            <a:stretch/>
          </p:blipFill>
          <p:spPr>
            <a:xfrm>
              <a:off x="4364781" y="5384185"/>
              <a:ext cx="1229566" cy="246367"/>
            </a:xfrm>
            <a:prstGeom prst="rect">
              <a:avLst/>
            </a:prstGeom>
          </p:spPr>
        </p:pic>
      </p:grpSp>
      <p:grpSp>
        <p:nvGrpSpPr>
          <p:cNvPr id="44" name="组合 43">
            <a:extLst>
              <a:ext uri="{FF2B5EF4-FFF2-40B4-BE49-F238E27FC236}">
                <a16:creationId xmlns:a16="http://schemas.microsoft.com/office/drawing/2014/main" id="{EC63D9F4-592F-42A0-8354-B910B0B1B778}"/>
              </a:ext>
            </a:extLst>
          </p:cNvPr>
          <p:cNvGrpSpPr/>
          <p:nvPr/>
        </p:nvGrpSpPr>
        <p:grpSpPr>
          <a:xfrm>
            <a:off x="150922" y="978192"/>
            <a:ext cx="11890154" cy="5514654"/>
            <a:chOff x="150922" y="978192"/>
            <a:chExt cx="11890154" cy="5514654"/>
          </a:xfrm>
        </p:grpSpPr>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pic>
          <p:nvPicPr>
            <p:cNvPr id="35" name="图片 34">
              <a:extLst>
                <a:ext uri="{FF2B5EF4-FFF2-40B4-BE49-F238E27FC236}">
                  <a16:creationId xmlns:a16="http://schemas.microsoft.com/office/drawing/2014/main" id="{0942070B-4E49-43CB-88EC-9C556D6EBDD1}"/>
                </a:ext>
              </a:extLst>
            </p:cNvPr>
            <p:cNvPicPr>
              <a:picLocks noChangeAspect="1"/>
            </p:cNvPicPr>
            <p:nvPr/>
          </p:nvPicPr>
          <p:blipFill rotWithShape="1">
            <a:blip r:embed="rId10"/>
            <a:srcRect b="57143"/>
            <a:stretch/>
          </p:blipFill>
          <p:spPr>
            <a:xfrm>
              <a:off x="152800" y="5704179"/>
              <a:ext cx="4240530" cy="205740"/>
            </a:xfrm>
            <a:prstGeom prst="rect">
              <a:avLst/>
            </a:prstGeom>
          </p:spPr>
        </p:pic>
        <p:pic>
          <p:nvPicPr>
            <p:cNvPr id="40" name="图片 39">
              <a:extLst>
                <a:ext uri="{FF2B5EF4-FFF2-40B4-BE49-F238E27FC236}">
                  <a16:creationId xmlns:a16="http://schemas.microsoft.com/office/drawing/2014/main" id="{791A5D25-FDD6-4C56-A969-F0E770F4E9EC}"/>
                </a:ext>
              </a:extLst>
            </p:cNvPr>
            <p:cNvPicPr>
              <a:picLocks noChangeAspect="1"/>
            </p:cNvPicPr>
            <p:nvPr/>
          </p:nvPicPr>
          <p:blipFill rotWithShape="1">
            <a:blip r:embed="rId10"/>
            <a:srcRect t="48680"/>
            <a:stretch/>
          </p:blipFill>
          <p:spPr>
            <a:xfrm>
              <a:off x="4339381" y="5682893"/>
              <a:ext cx="4240530" cy="246368"/>
            </a:xfrm>
            <a:prstGeom prst="rect">
              <a:avLst/>
            </a:prstGeom>
          </p:spPr>
        </p:pic>
      </p:grpSp>
      <p:grpSp>
        <p:nvGrpSpPr>
          <p:cNvPr id="52" name="组合 51">
            <a:extLst>
              <a:ext uri="{FF2B5EF4-FFF2-40B4-BE49-F238E27FC236}">
                <a16:creationId xmlns:a16="http://schemas.microsoft.com/office/drawing/2014/main" id="{1E98FE01-32EF-4367-9073-ACFDB6264B00}"/>
              </a:ext>
            </a:extLst>
          </p:cNvPr>
          <p:cNvGrpSpPr/>
          <p:nvPr/>
        </p:nvGrpSpPr>
        <p:grpSpPr>
          <a:xfrm>
            <a:off x="153923" y="6002455"/>
            <a:ext cx="8422508" cy="279860"/>
            <a:chOff x="162801" y="6002455"/>
            <a:chExt cx="8422508" cy="279860"/>
          </a:xfrm>
        </p:grpSpPr>
        <p:pic>
          <p:nvPicPr>
            <p:cNvPr id="45" name="图片 44">
              <a:extLst>
                <a:ext uri="{FF2B5EF4-FFF2-40B4-BE49-F238E27FC236}">
                  <a16:creationId xmlns:a16="http://schemas.microsoft.com/office/drawing/2014/main" id="{3DDD9E37-97BC-4110-8C0E-DDCA97B735EC}"/>
                </a:ext>
              </a:extLst>
            </p:cNvPr>
            <p:cNvPicPr>
              <a:picLocks noChangeAspect="1"/>
            </p:cNvPicPr>
            <p:nvPr/>
          </p:nvPicPr>
          <p:blipFill rotWithShape="1">
            <a:blip r:embed="rId11"/>
            <a:srcRect b="50733"/>
            <a:stretch/>
          </p:blipFill>
          <p:spPr>
            <a:xfrm>
              <a:off x="162801" y="6002455"/>
              <a:ext cx="4220528" cy="246368"/>
            </a:xfrm>
            <a:prstGeom prst="rect">
              <a:avLst/>
            </a:prstGeom>
          </p:spPr>
        </p:pic>
        <p:pic>
          <p:nvPicPr>
            <p:cNvPr id="51" name="图片 50">
              <a:extLst>
                <a:ext uri="{FF2B5EF4-FFF2-40B4-BE49-F238E27FC236}">
                  <a16:creationId xmlns:a16="http://schemas.microsoft.com/office/drawing/2014/main" id="{6184090F-C014-4C13-B5A1-9A4706507793}"/>
                </a:ext>
              </a:extLst>
            </p:cNvPr>
            <p:cNvPicPr>
              <a:picLocks noChangeAspect="1"/>
            </p:cNvPicPr>
            <p:nvPr/>
          </p:nvPicPr>
          <p:blipFill rotWithShape="1">
            <a:blip r:embed="rId11"/>
            <a:srcRect t="48667" b="1398"/>
            <a:stretch/>
          </p:blipFill>
          <p:spPr>
            <a:xfrm>
              <a:off x="4364781" y="6032609"/>
              <a:ext cx="4220528" cy="249706"/>
            </a:xfrm>
            <a:prstGeom prst="rect">
              <a:avLst/>
            </a:prstGeom>
          </p:spPr>
        </p:pic>
      </p:grpSp>
      <p:pic>
        <p:nvPicPr>
          <p:cNvPr id="27" name="图片 26">
            <a:extLst>
              <a:ext uri="{FF2B5EF4-FFF2-40B4-BE49-F238E27FC236}">
                <a16:creationId xmlns:a16="http://schemas.microsoft.com/office/drawing/2014/main" id="{F7C5A8B1-8416-4EAC-BC13-BF815E2AE902}"/>
              </a:ext>
            </a:extLst>
          </p:cNvPr>
          <p:cNvPicPr>
            <a:picLocks noChangeAspect="1"/>
          </p:cNvPicPr>
          <p:nvPr/>
        </p:nvPicPr>
        <p:blipFill rotWithShape="1">
          <a:blip r:embed="rId12"/>
          <a:srcRect r="23942"/>
          <a:stretch/>
        </p:blipFill>
        <p:spPr>
          <a:xfrm>
            <a:off x="8273763" y="1002613"/>
            <a:ext cx="3112248" cy="4520565"/>
          </a:xfrm>
          <a:prstGeom prst="rect">
            <a:avLst/>
          </a:prstGeom>
        </p:spPr>
      </p:pic>
    </p:spTree>
    <p:extLst>
      <p:ext uri="{BB962C8B-B14F-4D97-AF65-F5344CB8AC3E}">
        <p14:creationId xmlns:p14="http://schemas.microsoft.com/office/powerpoint/2010/main" val="3864606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20FDC45-9911-4C23-86B1-3800F663AACA}"/>
              </a:ext>
            </a:extLst>
          </p:cNvPr>
          <p:cNvPicPr>
            <a:picLocks noChangeAspect="1"/>
          </p:cNvPicPr>
          <p:nvPr/>
        </p:nvPicPr>
        <p:blipFill>
          <a:blip r:embed="rId3"/>
          <a:stretch>
            <a:fillRect/>
          </a:stretch>
        </p:blipFill>
        <p:spPr>
          <a:xfrm>
            <a:off x="150922" y="978166"/>
            <a:ext cx="4086225" cy="4514850"/>
          </a:xfrm>
          <a:prstGeom prst="rect">
            <a:avLst/>
          </a:prstGeom>
        </p:spPr>
      </p:pic>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4</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b="1" dirty="0">
                <a:latin typeface="MV Boli" panose="02000500030200090000" pitchFamily="2" charset="0"/>
                <a:cs typeface="MV Boli" panose="02000500030200090000" pitchFamily="2" charset="0"/>
              </a:rPr>
              <a:t>Methods - Adversarial Training  </a:t>
            </a:r>
          </a:p>
        </p:txBody>
      </p:sp>
      <p:cxnSp>
        <p:nvCxnSpPr>
          <p:cNvPr id="8" name="直接连接符 7">
            <a:extLst>
              <a:ext uri="{FF2B5EF4-FFF2-40B4-BE49-F238E27FC236}">
                <a16:creationId xmlns:a16="http://schemas.microsoft.com/office/drawing/2014/main" id="{5111E0C5-599A-43E1-921A-284CF33AFE67}"/>
              </a:ext>
            </a:extLst>
          </p:cNvPr>
          <p:cNvCxnSpPr>
            <a:cxnSpLocks/>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6" name="灯片编号占位符 5">
            <a:extLst>
              <a:ext uri="{FF2B5EF4-FFF2-40B4-BE49-F238E27FC236}">
                <a16:creationId xmlns:a16="http://schemas.microsoft.com/office/drawing/2014/main" id="{25924B01-A068-4C17-B91D-F0A05F6F9820}"/>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13</a:t>
            </a:fld>
            <a:endParaRPr lang="zh-CN" altLang="en-US" dirty="0">
              <a:latin typeface="MV Boli" panose="02000500030200090000" pitchFamily="2" charset="0"/>
              <a:cs typeface="MV Boli" panose="02000500030200090000" pitchFamily="2" charset="0"/>
            </a:endParaRP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723476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6</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b="1" dirty="0">
                <a:latin typeface="MV Boli" panose="02000500030200090000" pitchFamily="2" charset="0"/>
                <a:cs typeface="MV Boli" panose="02000500030200090000" pitchFamily="2" charset="0"/>
              </a:rPr>
              <a:t>Experiments - </a:t>
            </a:r>
            <a:r>
              <a:rPr lang="en-US" altLang="zh-CN" sz="2000" b="1" dirty="0">
                <a:latin typeface="MV Boli" panose="02000500030200090000" pitchFamily="2" charset="0"/>
                <a:cs typeface="MV Boli" panose="02000500030200090000" pitchFamily="2" charset="0"/>
              </a:rPr>
              <a:t>Generalization Performance and Adversarial Robustness</a:t>
            </a:r>
            <a:endParaRPr lang="en-US" altLang="zh-CN" sz="1200" b="1" dirty="0">
              <a:latin typeface="MV Boli" panose="02000500030200090000" pitchFamily="2" charset="0"/>
              <a:cs typeface="MV Boli" panose="02000500030200090000" pitchFamily="2" charset="0"/>
            </a:endParaRP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6" name="灯片编号占位符 5">
            <a:extLst>
              <a:ext uri="{FF2B5EF4-FFF2-40B4-BE49-F238E27FC236}">
                <a16:creationId xmlns:a16="http://schemas.microsoft.com/office/drawing/2014/main" id="{13DEBDC2-7D26-4B26-8F52-489EAE78E5E3}"/>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14</a:t>
            </a:fld>
            <a:endParaRPr lang="zh-CN" altLang="en-US" dirty="0">
              <a:latin typeface="MV Boli" panose="02000500030200090000" pitchFamily="2" charset="0"/>
              <a:cs typeface="MV Boli" panose="02000500030200090000" pitchFamily="2" charset="0"/>
            </a:endParaRPr>
          </a:p>
        </p:txBody>
      </p:sp>
      <p:pic>
        <p:nvPicPr>
          <p:cNvPr id="10" name="图片 9">
            <a:extLst>
              <a:ext uri="{FF2B5EF4-FFF2-40B4-BE49-F238E27FC236}">
                <a16:creationId xmlns:a16="http://schemas.microsoft.com/office/drawing/2014/main" id="{330A8F22-B660-41D3-8E49-75BEC45045D8}"/>
              </a:ext>
            </a:extLst>
          </p:cNvPr>
          <p:cNvPicPr>
            <a:picLocks noChangeAspect="1"/>
          </p:cNvPicPr>
          <p:nvPr/>
        </p:nvPicPr>
        <p:blipFill>
          <a:blip r:embed="rId3"/>
          <a:stretch>
            <a:fillRect/>
          </a:stretch>
        </p:blipFill>
        <p:spPr>
          <a:xfrm>
            <a:off x="7143869" y="978166"/>
            <a:ext cx="3849338" cy="2654903"/>
          </a:xfrm>
          <a:prstGeom prst="rect">
            <a:avLst/>
          </a:prstGeom>
        </p:spPr>
      </p:pic>
      <p:pic>
        <p:nvPicPr>
          <p:cNvPr id="12" name="图片 11">
            <a:extLst>
              <a:ext uri="{FF2B5EF4-FFF2-40B4-BE49-F238E27FC236}">
                <a16:creationId xmlns:a16="http://schemas.microsoft.com/office/drawing/2014/main" id="{2A586146-7A5E-4639-9909-2B83EE7D8FBF}"/>
              </a:ext>
            </a:extLst>
          </p:cNvPr>
          <p:cNvPicPr>
            <a:picLocks noChangeAspect="1"/>
          </p:cNvPicPr>
          <p:nvPr/>
        </p:nvPicPr>
        <p:blipFill>
          <a:blip r:embed="rId4"/>
          <a:stretch>
            <a:fillRect/>
          </a:stretch>
        </p:blipFill>
        <p:spPr>
          <a:xfrm>
            <a:off x="7149298" y="3675065"/>
            <a:ext cx="3843909" cy="2817781"/>
          </a:xfrm>
          <a:prstGeom prst="rect">
            <a:avLst/>
          </a:prstGeom>
        </p:spPr>
      </p:pic>
      <p:pic>
        <p:nvPicPr>
          <p:cNvPr id="8" name="图片 7">
            <a:extLst>
              <a:ext uri="{FF2B5EF4-FFF2-40B4-BE49-F238E27FC236}">
                <a16:creationId xmlns:a16="http://schemas.microsoft.com/office/drawing/2014/main" id="{63D34880-8CC8-4CF8-862B-73E77A2AE7CD}"/>
              </a:ext>
            </a:extLst>
          </p:cNvPr>
          <p:cNvPicPr>
            <a:picLocks noChangeAspect="1"/>
          </p:cNvPicPr>
          <p:nvPr/>
        </p:nvPicPr>
        <p:blipFill>
          <a:blip r:embed="rId5"/>
          <a:stretch>
            <a:fillRect/>
          </a:stretch>
        </p:blipFill>
        <p:spPr>
          <a:xfrm>
            <a:off x="1182504" y="978166"/>
            <a:ext cx="3881914" cy="3165253"/>
          </a:xfrm>
          <a:prstGeom prst="rect">
            <a:avLst/>
          </a:prstGeom>
        </p:spPr>
      </p:pic>
      <p:pic>
        <p:nvPicPr>
          <p:cNvPr id="14" name="图片 13">
            <a:extLst>
              <a:ext uri="{FF2B5EF4-FFF2-40B4-BE49-F238E27FC236}">
                <a16:creationId xmlns:a16="http://schemas.microsoft.com/office/drawing/2014/main" id="{7A6F5E39-CA91-44F4-8821-EB165DEE8456}"/>
              </a:ext>
            </a:extLst>
          </p:cNvPr>
          <p:cNvPicPr>
            <a:picLocks noChangeAspect="1"/>
          </p:cNvPicPr>
          <p:nvPr/>
        </p:nvPicPr>
        <p:blipFill>
          <a:blip r:embed="rId6"/>
          <a:stretch>
            <a:fillRect/>
          </a:stretch>
        </p:blipFill>
        <p:spPr>
          <a:xfrm>
            <a:off x="1182504" y="4630613"/>
            <a:ext cx="3681031" cy="1862233"/>
          </a:xfrm>
          <a:prstGeom prst="rect">
            <a:avLst/>
          </a:prstGeom>
        </p:spPr>
      </p:pic>
    </p:spTree>
    <p:extLst>
      <p:ext uri="{BB962C8B-B14F-4D97-AF65-F5344CB8AC3E}">
        <p14:creationId xmlns:p14="http://schemas.microsoft.com/office/powerpoint/2010/main" val="2068837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6</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b="1" dirty="0">
                <a:latin typeface="MV Boli" panose="02000500030200090000" pitchFamily="2" charset="0"/>
                <a:cs typeface="MV Boli" panose="02000500030200090000" pitchFamily="2" charset="0"/>
              </a:rPr>
              <a:t>Experiments - </a:t>
            </a:r>
            <a:r>
              <a:rPr lang="en-US" altLang="zh-CN" sz="2000" b="1" dirty="0">
                <a:latin typeface="MV Boli" panose="02000500030200090000" pitchFamily="2" charset="0"/>
                <a:cs typeface="MV Boli" panose="02000500030200090000" pitchFamily="2" charset="0"/>
              </a:rPr>
              <a:t>Robustness Against Corruption &amp; Ablation Study </a:t>
            </a:r>
            <a:endParaRPr lang="en-US" altLang="zh-CN" sz="1200" b="1" dirty="0">
              <a:latin typeface="MV Boli" panose="02000500030200090000" pitchFamily="2" charset="0"/>
              <a:cs typeface="MV Boli" panose="02000500030200090000" pitchFamily="2" charset="0"/>
            </a:endParaRP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6" name="灯片编号占位符 5">
            <a:extLst>
              <a:ext uri="{FF2B5EF4-FFF2-40B4-BE49-F238E27FC236}">
                <a16:creationId xmlns:a16="http://schemas.microsoft.com/office/drawing/2014/main" id="{13DEBDC2-7D26-4B26-8F52-489EAE78E5E3}"/>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15</a:t>
            </a:fld>
            <a:endParaRPr lang="zh-CN" altLang="en-US" dirty="0">
              <a:latin typeface="MV Boli" panose="02000500030200090000" pitchFamily="2" charset="0"/>
              <a:cs typeface="MV Boli" panose="02000500030200090000" pitchFamily="2" charset="0"/>
            </a:endParaRPr>
          </a:p>
        </p:txBody>
      </p:sp>
      <p:pic>
        <p:nvPicPr>
          <p:cNvPr id="3" name="图片 2">
            <a:extLst>
              <a:ext uri="{FF2B5EF4-FFF2-40B4-BE49-F238E27FC236}">
                <a16:creationId xmlns:a16="http://schemas.microsoft.com/office/drawing/2014/main" id="{80C2374E-32EC-48D1-9383-42E4EEC8F9D9}"/>
              </a:ext>
            </a:extLst>
          </p:cNvPr>
          <p:cNvPicPr>
            <a:picLocks noChangeAspect="1"/>
          </p:cNvPicPr>
          <p:nvPr/>
        </p:nvPicPr>
        <p:blipFill>
          <a:blip r:embed="rId3"/>
          <a:stretch>
            <a:fillRect/>
          </a:stretch>
        </p:blipFill>
        <p:spPr>
          <a:xfrm>
            <a:off x="230821" y="978166"/>
            <a:ext cx="3892772" cy="1726501"/>
          </a:xfrm>
          <a:prstGeom prst="rect">
            <a:avLst/>
          </a:prstGeom>
        </p:spPr>
      </p:pic>
      <p:pic>
        <p:nvPicPr>
          <p:cNvPr id="5" name="图片 4">
            <a:extLst>
              <a:ext uri="{FF2B5EF4-FFF2-40B4-BE49-F238E27FC236}">
                <a16:creationId xmlns:a16="http://schemas.microsoft.com/office/drawing/2014/main" id="{025900CB-D56C-4E44-8781-0E1A99F63AEF}"/>
              </a:ext>
            </a:extLst>
          </p:cNvPr>
          <p:cNvPicPr>
            <a:picLocks noChangeAspect="1"/>
          </p:cNvPicPr>
          <p:nvPr/>
        </p:nvPicPr>
        <p:blipFill>
          <a:blip r:embed="rId4"/>
          <a:stretch>
            <a:fillRect/>
          </a:stretch>
        </p:blipFill>
        <p:spPr>
          <a:xfrm>
            <a:off x="4149613" y="978166"/>
            <a:ext cx="3892772" cy="1715643"/>
          </a:xfrm>
          <a:prstGeom prst="rect">
            <a:avLst/>
          </a:prstGeom>
        </p:spPr>
      </p:pic>
      <p:pic>
        <p:nvPicPr>
          <p:cNvPr id="9" name="图片 8">
            <a:extLst>
              <a:ext uri="{FF2B5EF4-FFF2-40B4-BE49-F238E27FC236}">
                <a16:creationId xmlns:a16="http://schemas.microsoft.com/office/drawing/2014/main" id="{6FC5E932-17B4-4AFF-82DA-F8548AF42FC7}"/>
              </a:ext>
            </a:extLst>
          </p:cNvPr>
          <p:cNvPicPr>
            <a:picLocks noChangeAspect="1"/>
          </p:cNvPicPr>
          <p:nvPr/>
        </p:nvPicPr>
        <p:blipFill>
          <a:blip r:embed="rId5"/>
          <a:stretch>
            <a:fillRect/>
          </a:stretch>
        </p:blipFill>
        <p:spPr>
          <a:xfrm>
            <a:off x="8142875" y="978166"/>
            <a:ext cx="3898201" cy="1493044"/>
          </a:xfrm>
          <a:prstGeom prst="rect">
            <a:avLst/>
          </a:prstGeom>
        </p:spPr>
      </p:pic>
    </p:spTree>
    <p:extLst>
      <p:ext uri="{BB962C8B-B14F-4D97-AF65-F5344CB8AC3E}">
        <p14:creationId xmlns:p14="http://schemas.microsoft.com/office/powerpoint/2010/main" val="2517826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7</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b="1" dirty="0">
                <a:latin typeface="MV Boli" panose="02000500030200090000" pitchFamily="2" charset="0"/>
                <a:cs typeface="MV Boli" panose="02000500030200090000" pitchFamily="2" charset="0"/>
              </a:rPr>
              <a:t>Conclusion</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cxnSp>
        <p:nvCxnSpPr>
          <p:cNvPr id="33" name="直接连接符 32">
            <a:extLst>
              <a:ext uri="{FF2B5EF4-FFF2-40B4-BE49-F238E27FC236}">
                <a16:creationId xmlns:a16="http://schemas.microsoft.com/office/drawing/2014/main" id="{AAF52CEF-5C0F-4F20-A5D5-252B789440FD}"/>
              </a:ext>
            </a:extLst>
          </p:cNvPr>
          <p:cNvCxnSpPr>
            <a:cxnSpLocks/>
            <a:stCxn id="18" idx="0"/>
            <a:endCxn id="18" idx="2"/>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3" name="灯片编号占位符 2">
            <a:extLst>
              <a:ext uri="{FF2B5EF4-FFF2-40B4-BE49-F238E27FC236}">
                <a16:creationId xmlns:a16="http://schemas.microsoft.com/office/drawing/2014/main" id="{3D6EB787-67BF-42F3-88DE-84E353BD5C58}"/>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16</a:t>
            </a:fld>
            <a:endParaRPr lang="zh-CN" altLang="en-US"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102342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8</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b="1" dirty="0">
                <a:latin typeface="MV Boli" panose="02000500030200090000" pitchFamily="2" charset="0"/>
                <a:cs typeface="MV Boli" panose="02000500030200090000" pitchFamily="2" charset="0"/>
              </a:rPr>
              <a:t>Future</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cxnSp>
        <p:nvCxnSpPr>
          <p:cNvPr id="35" name="直接连接符 34">
            <a:extLst>
              <a:ext uri="{FF2B5EF4-FFF2-40B4-BE49-F238E27FC236}">
                <a16:creationId xmlns:a16="http://schemas.microsoft.com/office/drawing/2014/main" id="{9F18C0D5-3BB1-4ED9-BE35-591E6BCDF679}"/>
              </a:ext>
            </a:extLst>
          </p:cNvPr>
          <p:cNvCxnSpPr/>
          <p:nvPr/>
        </p:nvCxnSpPr>
        <p:spPr>
          <a:xfrm>
            <a:off x="6095999" y="978192"/>
            <a:ext cx="0" cy="5514654"/>
          </a:xfrm>
          <a:prstGeom prst="line">
            <a:avLst/>
          </a:prstGeom>
          <a:noFill/>
          <a:ln>
            <a:solidFill>
              <a:srgbClr val="92D050"/>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8" name="直接连接符 37">
            <a:extLst>
              <a:ext uri="{FF2B5EF4-FFF2-40B4-BE49-F238E27FC236}">
                <a16:creationId xmlns:a16="http://schemas.microsoft.com/office/drawing/2014/main" id="{C24A41CE-3AA2-465C-8C7B-FEB6B757E1F8}"/>
              </a:ext>
            </a:extLst>
          </p:cNvPr>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3" name="灯片编号占位符 2">
            <a:extLst>
              <a:ext uri="{FF2B5EF4-FFF2-40B4-BE49-F238E27FC236}">
                <a16:creationId xmlns:a16="http://schemas.microsoft.com/office/drawing/2014/main" id="{CA55FAD7-EDE3-4611-B620-2BD72013E77A}"/>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17</a:t>
            </a:fld>
            <a:endParaRPr lang="zh-CN" altLang="en-US"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372289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7101DC9-F02E-4696-A1A6-9F6FBB80CFD7}"/>
              </a:ext>
            </a:extLst>
          </p:cNvPr>
          <p:cNvSpPr/>
          <p:nvPr/>
        </p:nvSpPr>
        <p:spPr>
          <a:xfrm>
            <a:off x="2" y="6050132"/>
            <a:ext cx="12191998" cy="461639"/>
          </a:xfrm>
          <a:prstGeom prst="rect">
            <a:avLst/>
          </a:prstGeom>
          <a:gradFill flip="none" rotWithShape="1">
            <a:gsLst>
              <a:gs pos="0">
                <a:schemeClr val="accent6">
                  <a:lumMod val="0"/>
                  <a:lumOff val="100000"/>
                </a:schemeClr>
              </a:gs>
              <a:gs pos="100000">
                <a:srgbClr val="CCCCFF"/>
              </a:gs>
            </a:gsLst>
            <a:lin ang="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9DDB83A8-3ADD-4CAB-8F10-FD43678DE242}"/>
              </a:ext>
            </a:extLst>
          </p:cNvPr>
          <p:cNvSpPr/>
          <p:nvPr/>
        </p:nvSpPr>
        <p:spPr>
          <a:xfrm>
            <a:off x="2" y="346229"/>
            <a:ext cx="12191998" cy="461639"/>
          </a:xfrm>
          <a:prstGeom prst="rect">
            <a:avLst/>
          </a:prstGeom>
          <a:gradFill flip="none" rotWithShape="1">
            <a:gsLst>
              <a:gs pos="1000">
                <a:schemeClr val="bg1"/>
              </a:gs>
              <a:gs pos="100000">
                <a:srgbClr val="CCCCFF"/>
              </a:gs>
            </a:gsLst>
            <a:lin ang="1080000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pic>
        <p:nvPicPr>
          <p:cNvPr id="8" name="图片 7" descr="图片包含 窗户, 照片, 男人, 水&#10;&#10;描述已自动生成">
            <a:extLst>
              <a:ext uri="{FF2B5EF4-FFF2-40B4-BE49-F238E27FC236}">
                <a16:creationId xmlns:a16="http://schemas.microsoft.com/office/drawing/2014/main" id="{6AA90B26-DBCE-499D-ABE4-8D204026B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07868"/>
            <a:ext cx="12192000" cy="5242264"/>
          </a:xfrm>
          <a:prstGeom prst="rect">
            <a:avLst/>
          </a:prstGeom>
        </p:spPr>
      </p:pic>
      <p:sp>
        <p:nvSpPr>
          <p:cNvPr id="3" name="文本框 2">
            <a:extLst>
              <a:ext uri="{FF2B5EF4-FFF2-40B4-BE49-F238E27FC236}">
                <a16:creationId xmlns:a16="http://schemas.microsoft.com/office/drawing/2014/main" id="{026EF56A-295E-4F98-A625-36393AB3633C}"/>
              </a:ext>
            </a:extLst>
          </p:cNvPr>
          <p:cNvSpPr txBox="1"/>
          <p:nvPr/>
        </p:nvSpPr>
        <p:spPr>
          <a:xfrm>
            <a:off x="4539484" y="2782669"/>
            <a:ext cx="2800767" cy="646331"/>
          </a:xfrm>
          <a:prstGeom prst="rect">
            <a:avLst/>
          </a:prstGeom>
          <a:noFill/>
        </p:spPr>
        <p:txBody>
          <a:bodyPr wrap="none" rtlCol="0">
            <a:spAutoFit/>
          </a:bodyPr>
          <a:lstStyle/>
          <a:p>
            <a:r>
              <a:rPr lang="en-US" altLang="zh-CN" sz="3600" b="1" dirty="0">
                <a:latin typeface="MV Boli" panose="02000500030200090000" pitchFamily="2" charset="0"/>
                <a:cs typeface="MV Boli" panose="02000500030200090000" pitchFamily="2" charset="0"/>
              </a:rPr>
              <a:t>Thank you !</a:t>
            </a:r>
            <a:endParaRPr lang="zh-CN" altLang="en-US" sz="3600" b="1" dirty="0">
              <a:latin typeface="MV Boli" panose="02000500030200090000" pitchFamily="2" charset="0"/>
              <a:cs typeface="MV Boli" panose="02000500030200090000" pitchFamily="2" charset="0"/>
            </a:endParaRPr>
          </a:p>
        </p:txBody>
      </p:sp>
      <p:sp>
        <p:nvSpPr>
          <p:cNvPr id="6" name="副标题 2">
            <a:extLst>
              <a:ext uri="{FF2B5EF4-FFF2-40B4-BE49-F238E27FC236}">
                <a16:creationId xmlns:a16="http://schemas.microsoft.com/office/drawing/2014/main" id="{2B6E6F5E-2143-45FA-8D2D-2D057925F424}"/>
              </a:ext>
            </a:extLst>
          </p:cNvPr>
          <p:cNvSpPr txBox="1">
            <a:spLocks/>
          </p:cNvSpPr>
          <p:nvPr/>
        </p:nvSpPr>
        <p:spPr>
          <a:xfrm>
            <a:off x="1524000" y="3911685"/>
            <a:ext cx="9144000" cy="1655762"/>
          </a:xfrm>
          <a:prstGeom prst="rect">
            <a:avLst/>
          </a:prstGeom>
        </p:spPr>
        <p:txBody>
          <a:bodyPr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altLang="zh-CN" sz="1600" dirty="0" err="1">
                <a:latin typeface="MV Boli" panose="02000500030200090000" pitchFamily="2" charset="0"/>
                <a:cs typeface="MV Boli" panose="02000500030200090000" pitchFamily="2" charset="0"/>
              </a:rPr>
              <a:t>Mengdie</a:t>
            </a:r>
            <a:r>
              <a:rPr lang="en-US" altLang="zh-CN" sz="1600" dirty="0">
                <a:latin typeface="MV Boli" panose="02000500030200090000" pitchFamily="2" charset="0"/>
                <a:cs typeface="MV Boli" panose="02000500030200090000" pitchFamily="2" charset="0"/>
              </a:rPr>
              <a:t> Huang</a:t>
            </a:r>
          </a:p>
          <a:p>
            <a:pPr marL="0" indent="0" algn="r">
              <a:buNone/>
            </a:pPr>
            <a:r>
              <a:rPr lang="en-US" altLang="zh-CN" sz="1600" dirty="0">
                <a:latin typeface="MV Boli" panose="02000500030200090000" pitchFamily="2" charset="0"/>
                <a:cs typeface="MV Boli" panose="02000500030200090000" pitchFamily="2" charset="0"/>
              </a:rPr>
              <a:t>Group AI Security</a:t>
            </a:r>
          </a:p>
          <a:p>
            <a:pPr marL="0" indent="0" algn="r">
              <a:buNone/>
            </a:pPr>
            <a:r>
              <a:rPr lang="en-US" altLang="zh-CN" sz="1600" dirty="0">
                <a:latin typeface="MV Boli" panose="02000500030200090000" pitchFamily="2" charset="0"/>
                <a:cs typeface="MV Boli" panose="02000500030200090000" pitchFamily="2" charset="0"/>
              </a:rPr>
              <a:t>Lab </a:t>
            </a:r>
            <a:r>
              <a:rPr lang="en-US" altLang="zh-CN" sz="1600" dirty="0" err="1">
                <a:latin typeface="MV Boli" panose="02000500030200090000" pitchFamily="2" charset="0"/>
                <a:cs typeface="MV Boli" panose="02000500030200090000" pitchFamily="2" charset="0"/>
              </a:rPr>
              <a:t>Ruiyun</a:t>
            </a:r>
            <a:endParaRPr lang="en-US" altLang="zh-CN" sz="1600" dirty="0">
              <a:latin typeface="MV Boli" panose="02000500030200090000" pitchFamily="2" charset="0"/>
              <a:cs typeface="MV Boli" panose="02000500030200090000" pitchFamily="2" charset="0"/>
            </a:endParaRPr>
          </a:p>
          <a:p>
            <a:pPr marL="0" indent="0" algn="r">
              <a:buNone/>
            </a:pPr>
            <a:r>
              <a:rPr lang="en-US" altLang="zh-CN" sz="1600" dirty="0">
                <a:latin typeface="MV Boli" panose="02000500030200090000" pitchFamily="2" charset="0"/>
                <a:cs typeface="MV Boli" panose="02000500030200090000" pitchFamily="2" charset="0"/>
              </a:rPr>
              <a:t>2020-9-25</a:t>
            </a:r>
          </a:p>
        </p:txBody>
      </p:sp>
      <p:pic>
        <p:nvPicPr>
          <p:cNvPr id="14" name="图形 13" descr="指纹">
            <a:extLst>
              <a:ext uri="{FF2B5EF4-FFF2-40B4-BE49-F238E27FC236}">
                <a16:creationId xmlns:a16="http://schemas.microsoft.com/office/drawing/2014/main" id="{3FD54876-E389-4F33-9B7D-E3A77E0CF4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3288" y="4282366"/>
            <a:ext cx="914400" cy="914400"/>
          </a:xfrm>
          <a:prstGeom prst="rect">
            <a:avLst/>
          </a:prstGeom>
        </p:spPr>
      </p:pic>
      <p:sp>
        <p:nvSpPr>
          <p:cNvPr id="2" name="灯片编号占位符 1">
            <a:extLst>
              <a:ext uri="{FF2B5EF4-FFF2-40B4-BE49-F238E27FC236}">
                <a16:creationId xmlns:a16="http://schemas.microsoft.com/office/drawing/2014/main" id="{F666F35A-EB8D-4DE2-8CD4-8DAC968AD8A4}"/>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18</a:t>
            </a:fld>
            <a:endParaRPr lang="zh-CN" altLang="en-US" dirty="0">
              <a:latin typeface="MV Boli" panose="02000500030200090000" pitchFamily="2" charset="0"/>
              <a:cs typeface="MV Boli" panose="02000500030200090000" pitchFamily="2" charset="0"/>
            </a:endParaRPr>
          </a:p>
        </p:txBody>
      </p:sp>
      <p:pic>
        <p:nvPicPr>
          <p:cNvPr id="12" name="图片 11" descr="文本&#10;&#10;描述已自动生成">
            <a:extLst>
              <a:ext uri="{FF2B5EF4-FFF2-40B4-BE49-F238E27FC236}">
                <a16:creationId xmlns:a16="http://schemas.microsoft.com/office/drawing/2014/main" id="{DFA98F3A-F002-4AF8-BE8A-D6337D1907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625" y="995278"/>
            <a:ext cx="2190750" cy="590550"/>
          </a:xfrm>
          <a:prstGeom prst="rect">
            <a:avLst/>
          </a:prstGeom>
        </p:spPr>
      </p:pic>
    </p:spTree>
    <p:extLst>
      <p:ext uri="{BB962C8B-B14F-4D97-AF65-F5344CB8AC3E}">
        <p14:creationId xmlns:p14="http://schemas.microsoft.com/office/powerpoint/2010/main" val="1244885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1</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b="1" dirty="0">
                <a:latin typeface="MV Boli" panose="02000500030200090000" pitchFamily="2" charset="0"/>
                <a:cs typeface="MV Boli" panose="02000500030200090000" pitchFamily="2" charset="0"/>
              </a:rPr>
              <a:t>Overview</a:t>
            </a:r>
            <a:endParaRPr lang="zh-CN" altLang="en-US" sz="2400" b="1" dirty="0">
              <a:latin typeface="MV Boli" panose="02000500030200090000" pitchFamily="2" charset="0"/>
              <a:cs typeface="MV Boli" panose="02000500030200090000" pitchFamily="2" charset="0"/>
            </a:endParaRP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grpSp>
        <p:nvGrpSpPr>
          <p:cNvPr id="31" name="组合 30">
            <a:extLst>
              <a:ext uri="{FF2B5EF4-FFF2-40B4-BE49-F238E27FC236}">
                <a16:creationId xmlns:a16="http://schemas.microsoft.com/office/drawing/2014/main" id="{005D93FB-48D2-4014-8FE2-25302F3E24DE}"/>
              </a:ext>
            </a:extLst>
          </p:cNvPr>
          <p:cNvGrpSpPr/>
          <p:nvPr/>
        </p:nvGrpSpPr>
        <p:grpSpPr>
          <a:xfrm>
            <a:off x="229992" y="1592913"/>
            <a:ext cx="5284329" cy="4285212"/>
            <a:chOff x="719028" y="1591233"/>
            <a:chExt cx="5284329" cy="4285212"/>
          </a:xfrm>
        </p:grpSpPr>
        <p:graphicFrame>
          <p:nvGraphicFramePr>
            <p:cNvPr id="20" name="图示 19">
              <a:extLst>
                <a:ext uri="{FF2B5EF4-FFF2-40B4-BE49-F238E27FC236}">
                  <a16:creationId xmlns:a16="http://schemas.microsoft.com/office/drawing/2014/main" id="{27F46EF0-96BF-4DEA-A486-C81F5041DB16}"/>
                </a:ext>
              </a:extLst>
            </p:cNvPr>
            <p:cNvGraphicFramePr/>
            <p:nvPr>
              <p:extLst>
                <p:ext uri="{D42A27DB-BD31-4B8C-83A1-F6EECF244321}">
                  <p14:modId xmlns:p14="http://schemas.microsoft.com/office/powerpoint/2010/main" val="2312854343"/>
                </p:ext>
              </p:extLst>
            </p:nvPr>
          </p:nvGraphicFramePr>
          <p:xfrm>
            <a:off x="1964019" y="1594593"/>
            <a:ext cx="4039338" cy="4281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0" name="组合 29">
              <a:extLst>
                <a:ext uri="{FF2B5EF4-FFF2-40B4-BE49-F238E27FC236}">
                  <a16:creationId xmlns:a16="http://schemas.microsoft.com/office/drawing/2014/main" id="{C828D437-7600-4978-A985-C81BF6161D20}"/>
                </a:ext>
              </a:extLst>
            </p:cNvPr>
            <p:cNvGrpSpPr/>
            <p:nvPr/>
          </p:nvGrpSpPr>
          <p:grpSpPr>
            <a:xfrm>
              <a:off x="719028" y="1591233"/>
              <a:ext cx="1241045" cy="400110"/>
              <a:chOff x="692394" y="1681461"/>
              <a:chExt cx="1241045" cy="400110"/>
            </a:xfrm>
          </p:grpSpPr>
          <p:sp>
            <p:nvSpPr>
              <p:cNvPr id="21" name="文本框 20">
                <a:extLst>
                  <a:ext uri="{FF2B5EF4-FFF2-40B4-BE49-F238E27FC236}">
                    <a16:creationId xmlns:a16="http://schemas.microsoft.com/office/drawing/2014/main" id="{5E3F8CF5-FD23-4147-8193-FB09D2837737}"/>
                  </a:ext>
                </a:extLst>
              </p:cNvPr>
              <p:cNvSpPr txBox="1"/>
              <p:nvPr/>
            </p:nvSpPr>
            <p:spPr>
              <a:xfrm>
                <a:off x="692394" y="1681461"/>
                <a:ext cx="1241045" cy="400110"/>
              </a:xfrm>
              <a:prstGeom prst="rect">
                <a:avLst/>
              </a:prstGeom>
              <a:noFill/>
            </p:spPr>
            <p:txBody>
              <a:bodyPr wrap="none" rtlCol="0">
                <a:spAutoFit/>
              </a:bodyPr>
              <a:lstStyle/>
              <a:p>
                <a:r>
                  <a:rPr lang="en-US" altLang="zh-CN" sz="2000" b="1" dirty="0">
                    <a:latin typeface="MV Boli" panose="02000500030200090000" pitchFamily="2" charset="0"/>
                    <a:cs typeface="MV Boli" panose="02000500030200090000" pitchFamily="2" charset="0"/>
                  </a:rPr>
                  <a:t>Contents</a:t>
                </a:r>
                <a:endParaRPr lang="zh-CN" altLang="en-US" sz="2000" b="1" dirty="0">
                  <a:latin typeface="MV Boli" panose="02000500030200090000" pitchFamily="2" charset="0"/>
                  <a:cs typeface="MV Boli" panose="02000500030200090000" pitchFamily="2" charset="0"/>
                </a:endParaRPr>
              </a:p>
            </p:txBody>
          </p:sp>
          <p:cxnSp>
            <p:nvCxnSpPr>
              <p:cNvPr id="25" name="直接连接符 24">
                <a:extLst>
                  <a:ext uri="{FF2B5EF4-FFF2-40B4-BE49-F238E27FC236}">
                    <a16:creationId xmlns:a16="http://schemas.microsoft.com/office/drawing/2014/main" id="{9B444B3B-8092-490A-BEEF-18FBDE51829B}"/>
                  </a:ext>
                </a:extLst>
              </p:cNvPr>
              <p:cNvCxnSpPr>
                <a:cxnSpLocks/>
              </p:cNvCxnSpPr>
              <p:nvPr/>
            </p:nvCxnSpPr>
            <p:spPr>
              <a:xfrm>
                <a:off x="790048" y="2081571"/>
                <a:ext cx="1066148" cy="0"/>
              </a:xfrm>
              <a:prstGeom prst="line">
                <a:avLst/>
              </a:prstGeom>
              <a:ln w="38100">
                <a:solidFill>
                  <a:srgbClr val="CCCCFF"/>
                </a:solidFill>
              </a:ln>
            </p:spPr>
            <p:style>
              <a:lnRef idx="1">
                <a:schemeClr val="accent1"/>
              </a:lnRef>
              <a:fillRef idx="0">
                <a:schemeClr val="accent1"/>
              </a:fillRef>
              <a:effectRef idx="0">
                <a:schemeClr val="accent1"/>
              </a:effectRef>
              <a:fontRef idx="minor">
                <a:schemeClr val="tx1"/>
              </a:fontRef>
            </p:style>
          </p:cxnSp>
        </p:grpSp>
      </p:grpSp>
      <p:cxnSp>
        <p:nvCxnSpPr>
          <p:cNvPr id="33" name="直接连接符 32">
            <a:extLst>
              <a:ext uri="{FF2B5EF4-FFF2-40B4-BE49-F238E27FC236}">
                <a16:creationId xmlns:a16="http://schemas.microsoft.com/office/drawing/2014/main" id="{AAF52CEF-5C0F-4F20-A5D5-252B789440FD}"/>
              </a:ext>
            </a:extLst>
          </p:cNvPr>
          <p:cNvCxnSpPr>
            <a:stCxn id="18" idx="0"/>
            <a:endCxn id="18" idx="2"/>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39" name="文本框 38">
            <a:extLst>
              <a:ext uri="{FF2B5EF4-FFF2-40B4-BE49-F238E27FC236}">
                <a16:creationId xmlns:a16="http://schemas.microsoft.com/office/drawing/2014/main" id="{A50409D9-FE01-4A53-BF81-23CAA5527860}"/>
              </a:ext>
            </a:extLst>
          </p:cNvPr>
          <p:cNvSpPr txBox="1"/>
          <p:nvPr/>
        </p:nvSpPr>
        <p:spPr>
          <a:xfrm>
            <a:off x="6095999" y="1596723"/>
            <a:ext cx="1282723" cy="400110"/>
          </a:xfrm>
          <a:prstGeom prst="rect">
            <a:avLst/>
          </a:prstGeom>
          <a:noFill/>
        </p:spPr>
        <p:txBody>
          <a:bodyPr wrap="none" rtlCol="0">
            <a:spAutoFit/>
          </a:bodyPr>
          <a:lstStyle/>
          <a:p>
            <a:r>
              <a:rPr lang="en-US" altLang="zh-CN" sz="2000" b="1" dirty="0">
                <a:latin typeface="MV Boli" panose="02000500030200090000" pitchFamily="2" charset="0"/>
                <a:cs typeface="MV Boli" panose="02000500030200090000" pitchFamily="2" charset="0"/>
              </a:rPr>
              <a:t>Keywords</a:t>
            </a:r>
            <a:endParaRPr lang="zh-CN" altLang="en-US" sz="2000" b="1" dirty="0">
              <a:latin typeface="MV Boli" panose="02000500030200090000" pitchFamily="2" charset="0"/>
              <a:cs typeface="MV Boli" panose="02000500030200090000" pitchFamily="2" charset="0"/>
            </a:endParaRPr>
          </a:p>
        </p:txBody>
      </p:sp>
      <p:cxnSp>
        <p:nvCxnSpPr>
          <p:cNvPr id="40" name="直接连接符 39">
            <a:extLst>
              <a:ext uri="{FF2B5EF4-FFF2-40B4-BE49-F238E27FC236}">
                <a16:creationId xmlns:a16="http://schemas.microsoft.com/office/drawing/2014/main" id="{B54AA7B2-113F-452A-A31A-848A45759FC8}"/>
              </a:ext>
            </a:extLst>
          </p:cNvPr>
          <p:cNvCxnSpPr>
            <a:cxnSpLocks/>
          </p:cNvCxnSpPr>
          <p:nvPr/>
        </p:nvCxnSpPr>
        <p:spPr>
          <a:xfrm flipV="1">
            <a:off x="6193653" y="1993023"/>
            <a:ext cx="1210324" cy="3810"/>
          </a:xfrm>
          <a:prstGeom prst="line">
            <a:avLst/>
          </a:prstGeom>
          <a:ln w="38100">
            <a:solidFill>
              <a:srgbClr val="CCCCFF"/>
            </a:solidFill>
          </a:ln>
        </p:spPr>
        <p:style>
          <a:lnRef idx="1">
            <a:schemeClr val="accent1"/>
          </a:lnRef>
          <a:fillRef idx="0">
            <a:schemeClr val="accent1"/>
          </a:fillRef>
          <a:effectRef idx="0">
            <a:schemeClr val="accent1"/>
          </a:effectRef>
          <a:fontRef idx="minor">
            <a:schemeClr val="tx1"/>
          </a:fontRef>
        </p:style>
      </p:cxnSp>
      <p:grpSp>
        <p:nvGrpSpPr>
          <p:cNvPr id="44" name="组合 43">
            <a:extLst>
              <a:ext uri="{FF2B5EF4-FFF2-40B4-BE49-F238E27FC236}">
                <a16:creationId xmlns:a16="http://schemas.microsoft.com/office/drawing/2014/main" id="{A80DD2C7-F3BA-4A3E-88D5-3361A8E85801}"/>
              </a:ext>
            </a:extLst>
          </p:cNvPr>
          <p:cNvGrpSpPr/>
          <p:nvPr/>
        </p:nvGrpSpPr>
        <p:grpSpPr>
          <a:xfrm>
            <a:off x="6428911" y="1596279"/>
            <a:ext cx="6422768" cy="4281846"/>
            <a:chOff x="6747889" y="1594596"/>
            <a:chExt cx="6422768" cy="4281846"/>
          </a:xfrm>
        </p:grpSpPr>
        <p:graphicFrame>
          <p:nvGraphicFramePr>
            <p:cNvPr id="36" name="图示 35">
              <a:extLst>
                <a:ext uri="{FF2B5EF4-FFF2-40B4-BE49-F238E27FC236}">
                  <a16:creationId xmlns:a16="http://schemas.microsoft.com/office/drawing/2014/main" id="{759C05D1-6BC7-4531-979C-B31EDE4A1728}"/>
                </a:ext>
              </a:extLst>
            </p:cNvPr>
            <p:cNvGraphicFramePr/>
            <p:nvPr>
              <p:extLst>
                <p:ext uri="{D42A27DB-BD31-4B8C-83A1-F6EECF244321}">
                  <p14:modId xmlns:p14="http://schemas.microsoft.com/office/powerpoint/2010/main" val="266002347"/>
                </p:ext>
              </p:extLst>
            </p:nvPr>
          </p:nvGraphicFramePr>
          <p:xfrm>
            <a:off x="6747889" y="1594596"/>
            <a:ext cx="6422768" cy="428184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41" name="组合 40">
              <a:extLst>
                <a:ext uri="{FF2B5EF4-FFF2-40B4-BE49-F238E27FC236}">
                  <a16:creationId xmlns:a16="http://schemas.microsoft.com/office/drawing/2014/main" id="{A1738F2F-DBED-49C6-A624-680985B573B4}"/>
                </a:ext>
              </a:extLst>
            </p:cNvPr>
            <p:cNvGrpSpPr/>
            <p:nvPr/>
          </p:nvGrpSpPr>
          <p:grpSpPr>
            <a:xfrm>
              <a:off x="10313706" y="2941907"/>
              <a:ext cx="1380884" cy="1587223"/>
              <a:chOff x="3617078" y="1347310"/>
              <a:chExt cx="1380884" cy="1587223"/>
            </a:xfrm>
          </p:grpSpPr>
          <p:sp>
            <p:nvSpPr>
              <p:cNvPr id="42" name="六边形 41">
                <a:extLst>
                  <a:ext uri="{FF2B5EF4-FFF2-40B4-BE49-F238E27FC236}">
                    <a16:creationId xmlns:a16="http://schemas.microsoft.com/office/drawing/2014/main" id="{7450233D-5097-4BC5-BC70-30415BAACD1B}"/>
                  </a:ext>
                </a:extLst>
              </p:cNvPr>
              <p:cNvSpPr/>
              <p:nvPr/>
            </p:nvSpPr>
            <p:spPr>
              <a:xfrm rot="5400000">
                <a:off x="3513908" y="1450480"/>
                <a:ext cx="1587223" cy="1380884"/>
              </a:xfrm>
              <a:prstGeom prst="hexagon">
                <a:avLst>
                  <a:gd name="adj" fmla="val 25000"/>
                  <a:gd name="vf" fmla="val 115470"/>
                </a:avLst>
              </a:prstGeom>
              <a:solidFill>
                <a:srgbClr val="CCCCF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六边形 4">
                <a:extLst>
                  <a:ext uri="{FF2B5EF4-FFF2-40B4-BE49-F238E27FC236}">
                    <a16:creationId xmlns:a16="http://schemas.microsoft.com/office/drawing/2014/main" id="{273B206F-A4A1-4D67-9210-C07181DDDA5E}"/>
                  </a:ext>
                </a:extLst>
              </p:cNvPr>
              <p:cNvSpPr txBox="1"/>
              <p:nvPr/>
            </p:nvSpPr>
            <p:spPr>
              <a:xfrm>
                <a:off x="3832265" y="1594653"/>
                <a:ext cx="950508" cy="10925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622300">
                  <a:lnSpc>
                    <a:spcPct val="90000"/>
                  </a:lnSpc>
                  <a:spcBef>
                    <a:spcPct val="0"/>
                  </a:spcBef>
                  <a:spcAft>
                    <a:spcPct val="35000"/>
                  </a:spcAft>
                </a:pPr>
                <a:r>
                  <a:rPr lang="en-US" altLang="zh-CN" sz="1200" dirty="0">
                    <a:solidFill>
                      <a:prstClr val="black"/>
                    </a:solidFill>
                    <a:latin typeface="MV Boli" panose="02000500030200090000" pitchFamily="2" charset="0"/>
                    <a:ea typeface="等线" panose="02010600030101010101" pitchFamily="2" charset="-122"/>
                    <a:cs typeface="MV Boli" panose="02000500030200090000" pitchFamily="2" charset="0"/>
                  </a:rPr>
                  <a:t>Label </a:t>
                </a:r>
                <a:r>
                  <a:rPr lang="en-US" altLang="zh-CN" sz="1200" dirty="0" err="1">
                    <a:solidFill>
                      <a:prstClr val="black"/>
                    </a:solidFill>
                    <a:latin typeface="MV Boli" panose="02000500030200090000" pitchFamily="2" charset="0"/>
                    <a:ea typeface="等线" panose="02010600030101010101" pitchFamily="2" charset="-122"/>
                    <a:cs typeface="MV Boli" panose="02000500030200090000" pitchFamily="2" charset="0"/>
                  </a:rPr>
                  <a:t>mixup</a:t>
                </a:r>
                <a:endParaRPr lang="zh-CN" altLang="en-US" sz="1200" dirty="0">
                  <a:solidFill>
                    <a:prstClr val="black"/>
                  </a:solidFill>
                  <a:latin typeface="MV Boli" panose="02000500030200090000" pitchFamily="2" charset="0"/>
                  <a:ea typeface="等线" panose="02010600030101010101" pitchFamily="2" charset="-122"/>
                  <a:cs typeface="MV Boli" panose="02000500030200090000" pitchFamily="2" charset="0"/>
                </a:endParaRPr>
              </a:p>
            </p:txBody>
          </p:sp>
        </p:grpSp>
      </p:grpSp>
      <p:sp>
        <p:nvSpPr>
          <p:cNvPr id="3" name="灯片编号占位符 2">
            <a:extLst>
              <a:ext uri="{FF2B5EF4-FFF2-40B4-BE49-F238E27FC236}">
                <a16:creationId xmlns:a16="http://schemas.microsoft.com/office/drawing/2014/main" id="{2A0E27A9-BC98-4075-A29F-10115265B80B}"/>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2</a:t>
            </a:fld>
            <a:endParaRPr lang="zh-CN" altLang="en-US"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264509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a:extLst>
              <a:ext uri="{FF2B5EF4-FFF2-40B4-BE49-F238E27FC236}">
                <a16:creationId xmlns:a16="http://schemas.microsoft.com/office/drawing/2014/main" id="{AAF52CEF-5C0F-4F20-A5D5-252B789440FD}"/>
              </a:ext>
            </a:extLst>
          </p:cNvPr>
          <p:cNvCxnSpPr>
            <a:cxnSpLocks/>
            <a:stCxn id="18" idx="0"/>
            <a:endCxn id="18" idx="2"/>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grpSp>
        <p:nvGrpSpPr>
          <p:cNvPr id="28" name="组合 27">
            <a:extLst>
              <a:ext uri="{FF2B5EF4-FFF2-40B4-BE49-F238E27FC236}">
                <a16:creationId xmlns:a16="http://schemas.microsoft.com/office/drawing/2014/main" id="{FD25045D-A55B-419D-BBBA-0168CA4FCFDA}"/>
              </a:ext>
            </a:extLst>
          </p:cNvPr>
          <p:cNvGrpSpPr/>
          <p:nvPr/>
        </p:nvGrpSpPr>
        <p:grpSpPr>
          <a:xfrm>
            <a:off x="5310352" y="978166"/>
            <a:ext cx="7696938" cy="5500335"/>
            <a:chOff x="-1179250" y="978166"/>
            <a:chExt cx="7696938" cy="5500335"/>
          </a:xfrm>
        </p:grpSpPr>
        <p:graphicFrame>
          <p:nvGraphicFramePr>
            <p:cNvPr id="3" name="图示 2">
              <a:extLst>
                <a:ext uri="{FF2B5EF4-FFF2-40B4-BE49-F238E27FC236}">
                  <a16:creationId xmlns:a16="http://schemas.microsoft.com/office/drawing/2014/main" id="{26F92E12-58FF-4222-A038-8CD129A543B1}"/>
                </a:ext>
              </a:extLst>
            </p:cNvPr>
            <p:cNvGraphicFramePr/>
            <p:nvPr>
              <p:extLst>
                <p:ext uri="{D42A27DB-BD31-4B8C-83A1-F6EECF244321}">
                  <p14:modId xmlns:p14="http://schemas.microsoft.com/office/powerpoint/2010/main" val="1916584887"/>
                </p:ext>
              </p:extLst>
            </p:nvPr>
          </p:nvGraphicFramePr>
          <p:xfrm>
            <a:off x="-1179250" y="978166"/>
            <a:ext cx="7696938" cy="5223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a:extLst>
                <a:ext uri="{FF2B5EF4-FFF2-40B4-BE49-F238E27FC236}">
                  <a16:creationId xmlns:a16="http://schemas.microsoft.com/office/drawing/2014/main" id="{758A4B21-80FF-4B05-82F4-D0F5F640BD43}"/>
                </a:ext>
              </a:extLst>
            </p:cNvPr>
            <p:cNvSpPr txBox="1"/>
            <p:nvPr/>
          </p:nvSpPr>
          <p:spPr>
            <a:xfrm>
              <a:off x="1050417" y="6201502"/>
              <a:ext cx="966931"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2017-10-25</a:t>
              </a:r>
              <a:endParaRPr lang="zh-CN" altLang="en-US" sz="1200" dirty="0">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5D498BF3-6EFE-4C9A-BE11-596A2B69CB2E}"/>
                </a:ext>
              </a:extLst>
            </p:cNvPr>
            <p:cNvSpPr txBox="1"/>
            <p:nvPr/>
          </p:nvSpPr>
          <p:spPr>
            <a:xfrm>
              <a:off x="2326845" y="5741308"/>
              <a:ext cx="966931"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2018-06-13</a:t>
              </a:r>
              <a:endParaRPr lang="zh-CN" altLang="en-US" sz="1200" dirty="0">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73BC38D4-7018-4D1F-8ED4-D8CD4841BB5A}"/>
                </a:ext>
              </a:extLst>
            </p:cNvPr>
            <p:cNvSpPr txBox="1"/>
            <p:nvPr/>
          </p:nvSpPr>
          <p:spPr>
            <a:xfrm>
              <a:off x="4545914" y="5066175"/>
              <a:ext cx="966931"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2018-09-07</a:t>
              </a:r>
              <a:endParaRPr lang="zh-CN" altLang="en-US" sz="1200" dirty="0">
                <a:latin typeface="Arial" panose="020B0604020202020204" pitchFamily="34" charset="0"/>
                <a:cs typeface="Arial" panose="020B0604020202020204" pitchFamily="34" charset="0"/>
              </a:endParaRPr>
            </a:p>
          </p:txBody>
        </p:sp>
        <p:sp>
          <p:nvSpPr>
            <p:cNvPr id="11" name="文本框 10">
              <a:extLst>
                <a:ext uri="{FF2B5EF4-FFF2-40B4-BE49-F238E27FC236}">
                  <a16:creationId xmlns:a16="http://schemas.microsoft.com/office/drawing/2014/main" id="{988E5F2D-F33A-48BD-93CB-92816F690287}"/>
                </a:ext>
              </a:extLst>
            </p:cNvPr>
            <p:cNvSpPr txBox="1"/>
            <p:nvPr/>
          </p:nvSpPr>
          <p:spPr>
            <a:xfrm>
              <a:off x="3403841" y="4394860"/>
              <a:ext cx="966931"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2019-05-13</a:t>
              </a:r>
              <a:endParaRPr lang="zh-CN" altLang="en-US" sz="1200" dirty="0">
                <a:latin typeface="Arial" panose="020B0604020202020204" pitchFamily="34" charset="0"/>
                <a:cs typeface="Arial" panose="020B0604020202020204" pitchFamily="34" charset="0"/>
              </a:endParaRPr>
            </a:p>
          </p:txBody>
        </p:sp>
        <p:sp>
          <p:nvSpPr>
            <p:cNvPr id="13" name="文本框 12">
              <a:extLst>
                <a:ext uri="{FF2B5EF4-FFF2-40B4-BE49-F238E27FC236}">
                  <a16:creationId xmlns:a16="http://schemas.microsoft.com/office/drawing/2014/main" id="{4BFDEB21-34BC-4286-A9DF-C03CC8648B71}"/>
                </a:ext>
              </a:extLst>
            </p:cNvPr>
            <p:cNvSpPr txBox="1"/>
            <p:nvPr/>
          </p:nvSpPr>
          <p:spPr>
            <a:xfrm>
              <a:off x="3878428" y="3650287"/>
              <a:ext cx="966931"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2019-09-25</a:t>
              </a:r>
              <a:endParaRPr lang="zh-CN" altLang="en-US" sz="1200" dirty="0">
                <a:latin typeface="Arial" panose="020B0604020202020204" pitchFamily="34" charset="0"/>
                <a:cs typeface="Arial" panose="020B0604020202020204" pitchFamily="34" charset="0"/>
              </a:endParaRPr>
            </a:p>
          </p:txBody>
        </p:sp>
        <p:sp>
          <p:nvSpPr>
            <p:cNvPr id="15" name="文本框 14">
              <a:extLst>
                <a:ext uri="{FF2B5EF4-FFF2-40B4-BE49-F238E27FC236}">
                  <a16:creationId xmlns:a16="http://schemas.microsoft.com/office/drawing/2014/main" id="{44C4FF9B-71CE-4B15-9451-F0CFC67EAA80}"/>
                </a:ext>
              </a:extLst>
            </p:cNvPr>
            <p:cNvSpPr txBox="1"/>
            <p:nvPr/>
          </p:nvSpPr>
          <p:spPr>
            <a:xfrm>
              <a:off x="4687510" y="2906834"/>
              <a:ext cx="966931"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2020-03-05</a:t>
              </a:r>
              <a:endParaRPr lang="zh-CN" altLang="en-US" sz="1200" dirty="0">
                <a:latin typeface="Arial" panose="020B0604020202020204" pitchFamily="34" charset="0"/>
                <a:cs typeface="Arial" panose="020B0604020202020204" pitchFamily="34" charset="0"/>
              </a:endParaRPr>
            </a:p>
          </p:txBody>
        </p:sp>
        <p:sp>
          <p:nvSpPr>
            <p:cNvPr id="17" name="文本框 16">
              <a:extLst>
                <a:ext uri="{FF2B5EF4-FFF2-40B4-BE49-F238E27FC236}">
                  <a16:creationId xmlns:a16="http://schemas.microsoft.com/office/drawing/2014/main" id="{B91031D9-C455-4A0A-91F4-2BD5BFE18377}"/>
                </a:ext>
              </a:extLst>
            </p:cNvPr>
            <p:cNvSpPr txBox="1"/>
            <p:nvPr/>
          </p:nvSpPr>
          <p:spPr>
            <a:xfrm>
              <a:off x="3962761" y="2182790"/>
              <a:ext cx="966931"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2020-09-15</a:t>
              </a:r>
              <a:endParaRPr lang="zh-CN" altLang="en-US" sz="1200" dirty="0">
                <a:latin typeface="Arial" panose="020B0604020202020204" pitchFamily="34" charset="0"/>
                <a:cs typeface="Arial" panose="020B0604020202020204" pitchFamily="34" charset="0"/>
              </a:endParaRPr>
            </a:p>
          </p:txBody>
        </p:sp>
      </p:grpSp>
      <p:sp>
        <p:nvSpPr>
          <p:cNvPr id="27" name="文本框 26">
            <a:extLst>
              <a:ext uri="{FF2B5EF4-FFF2-40B4-BE49-F238E27FC236}">
                <a16:creationId xmlns:a16="http://schemas.microsoft.com/office/drawing/2014/main" id="{1AC75E56-B351-4EE9-9560-0664FD5B2D0A}"/>
              </a:ext>
            </a:extLst>
          </p:cNvPr>
          <p:cNvSpPr txBox="1"/>
          <p:nvPr/>
        </p:nvSpPr>
        <p:spPr>
          <a:xfrm>
            <a:off x="6107852" y="976202"/>
            <a:ext cx="3453411" cy="409151"/>
          </a:xfrm>
          <a:prstGeom prst="rect">
            <a:avLst/>
          </a:prstGeom>
          <a:noFill/>
        </p:spPr>
        <p:txBody>
          <a:bodyPr wrap="square">
            <a:spAutoFit/>
          </a:bodyPr>
          <a:lstStyle/>
          <a:p>
            <a:pPr marL="171450" indent="-171450">
              <a:lnSpc>
                <a:spcPct val="200000"/>
              </a:lnSpc>
              <a:buFont typeface="Wingdings" panose="05000000000000000000" pitchFamily="2" charset="2"/>
              <a:buChar char="Ø"/>
            </a:pPr>
            <a:r>
              <a:rPr lang="en-US" altLang="zh-CN" sz="1200" kern="1200" dirty="0">
                <a:solidFill>
                  <a:schemeClr val="tx1"/>
                </a:solidFill>
                <a:latin typeface="Arial" panose="020B0604020202020204" pitchFamily="34" charset="0"/>
                <a:ea typeface="+mn-ea"/>
                <a:cs typeface="Arial" panose="020B0604020202020204" pitchFamily="34" charset="0"/>
              </a:rPr>
              <a:t>Existing </a:t>
            </a:r>
            <a:r>
              <a:rPr lang="en-US" altLang="zh-CN" sz="1200" kern="1200" dirty="0" err="1">
                <a:solidFill>
                  <a:schemeClr val="tx1"/>
                </a:solidFill>
                <a:latin typeface="Arial" panose="020B0604020202020204" pitchFamily="34" charset="0"/>
                <a:ea typeface="+mn-ea"/>
                <a:cs typeface="Arial" panose="020B0604020202020204" pitchFamily="34" charset="0"/>
              </a:rPr>
              <a:t>mixup</a:t>
            </a:r>
            <a:r>
              <a:rPr lang="en-US" altLang="zh-CN" sz="1200" kern="1200" dirty="0">
                <a:solidFill>
                  <a:schemeClr val="tx1"/>
                </a:solidFill>
                <a:latin typeface="Arial" panose="020B0604020202020204" pitchFamily="34" charset="0"/>
                <a:ea typeface="+mn-ea"/>
                <a:cs typeface="Arial" panose="020B0604020202020204" pitchFamily="34" charset="0"/>
              </a:rPr>
              <a:t> based augmentation methods </a:t>
            </a:r>
            <a:endParaRPr lang="zh-CN" altLang="en-US" sz="1200" dirty="0"/>
          </a:p>
        </p:txBody>
      </p:sp>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2</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b="1" dirty="0">
                <a:latin typeface="MV Boli" panose="02000500030200090000" pitchFamily="2" charset="0"/>
                <a:cs typeface="MV Boli" panose="02000500030200090000" pitchFamily="2" charset="0"/>
              </a:rPr>
              <a:t>Problem &amp; Inspiration</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sp>
        <p:nvSpPr>
          <p:cNvPr id="6" name="灯片编号占位符 5">
            <a:extLst>
              <a:ext uri="{FF2B5EF4-FFF2-40B4-BE49-F238E27FC236}">
                <a16:creationId xmlns:a16="http://schemas.microsoft.com/office/drawing/2014/main" id="{092C068B-534A-4BF4-99C6-4156E71B87C3}"/>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3</a:t>
            </a:fld>
            <a:endParaRPr lang="zh-CN" altLang="en-US" dirty="0">
              <a:latin typeface="MV Boli" panose="02000500030200090000" pitchFamily="2" charset="0"/>
              <a:cs typeface="MV Boli" panose="02000500030200090000" pitchFamily="2" charset="0"/>
            </a:endParaRPr>
          </a:p>
        </p:txBody>
      </p:sp>
      <p:sp>
        <p:nvSpPr>
          <p:cNvPr id="31" name="文本框 30">
            <a:extLst>
              <a:ext uri="{FF2B5EF4-FFF2-40B4-BE49-F238E27FC236}">
                <a16:creationId xmlns:a16="http://schemas.microsoft.com/office/drawing/2014/main" id="{332B2C0B-D58E-4CB1-A12F-4FF159F051F5}"/>
              </a:ext>
            </a:extLst>
          </p:cNvPr>
          <p:cNvSpPr txBox="1"/>
          <p:nvPr/>
        </p:nvSpPr>
        <p:spPr>
          <a:xfrm>
            <a:off x="150922" y="976202"/>
            <a:ext cx="5956930" cy="5417317"/>
          </a:xfrm>
          <a:prstGeom prst="rect">
            <a:avLst/>
          </a:prstGeom>
          <a:noFill/>
        </p:spPr>
        <p:txBody>
          <a:bodyPr wrap="square">
            <a:spAutoFit/>
          </a:bodyPr>
          <a:lstStyle/>
          <a:p>
            <a:pPr marL="241200" indent="-241200" algn="just">
              <a:lnSpc>
                <a:spcPts val="2200"/>
              </a:lnSpc>
              <a:buFont typeface="Wingdings" panose="05000000000000000000" pitchFamily="2" charset="2"/>
              <a:buChar char="l"/>
            </a:pPr>
            <a:r>
              <a:rPr lang="en-US" altLang="zh-CN" sz="1200" dirty="0">
                <a:solidFill>
                  <a:srgbClr val="0070C0"/>
                </a:solidFill>
                <a:latin typeface="Arial" panose="020B0604020202020204" pitchFamily="34" charset="0"/>
                <a:cs typeface="Arial" panose="020B0604020202020204" pitchFamily="34" charset="0"/>
              </a:rPr>
              <a:t>Problem</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DNN models are known to memorize the training data and make overconfident predictions often resulting in </a:t>
            </a:r>
            <a:r>
              <a:rPr lang="en-US" altLang="zh-CN" sz="1200" u="sng" dirty="0">
                <a:latin typeface="Arial" panose="020B0604020202020204" pitchFamily="34" charset="0"/>
                <a:cs typeface="Arial" panose="020B0604020202020204" pitchFamily="34" charset="0"/>
              </a:rPr>
              <a:t>degraded generalization performance</a:t>
            </a:r>
            <a:r>
              <a:rPr lang="en-US" altLang="zh-CN" sz="1200" dirty="0">
                <a:latin typeface="Arial" panose="020B0604020202020204" pitchFamily="34" charset="0"/>
                <a:cs typeface="Arial" panose="020B0604020202020204" pitchFamily="34" charset="0"/>
              </a:rPr>
              <a:t> on test examples.</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The above problem is exacerbated when the models are evaluated on examples under slight distribution shift.</a:t>
            </a:r>
          </a:p>
          <a:p>
            <a:pPr marL="241200" indent="-241200" algn="just">
              <a:lnSpc>
                <a:spcPts val="2200"/>
              </a:lnSpc>
              <a:buFont typeface="Wingdings" panose="05000000000000000000" pitchFamily="2" charset="2"/>
              <a:buChar char="l"/>
            </a:pPr>
            <a:r>
              <a:rPr lang="en-US" altLang="zh-CN" sz="1200" dirty="0">
                <a:solidFill>
                  <a:srgbClr val="0070C0"/>
                </a:solidFill>
                <a:latin typeface="Arial" panose="020B0604020202020204" pitchFamily="34" charset="0"/>
                <a:cs typeface="Arial" panose="020B0604020202020204" pitchFamily="34" charset="0"/>
              </a:rPr>
              <a:t>Solution</a:t>
            </a:r>
          </a:p>
          <a:p>
            <a:pPr marL="241200" indent="-241200" algn="just">
              <a:lnSpc>
                <a:spcPts val="2200"/>
              </a:lnSpc>
              <a:buFont typeface="Wingdings" panose="05000000000000000000" pitchFamily="2" charset="2"/>
              <a:buChar char="p"/>
            </a:pPr>
            <a:r>
              <a:rPr lang="en-US" altLang="zh-CN" sz="1200" b="1" dirty="0">
                <a:latin typeface="Arial" panose="020B0604020202020204" pitchFamily="34" charset="0"/>
                <a:cs typeface="Arial" panose="020B0604020202020204" pitchFamily="34" charset="0"/>
              </a:rPr>
              <a:t>Data augmentation </a:t>
            </a:r>
            <a:r>
              <a:rPr lang="en-US" altLang="zh-CN" sz="1200" dirty="0">
                <a:latin typeface="Arial" panose="020B0604020202020204" pitchFamily="34" charset="0"/>
                <a:cs typeface="Arial" panose="020B0604020202020204" pitchFamily="34" charset="0"/>
              </a:rPr>
              <a:t>(bishop, </a:t>
            </a:r>
            <a:r>
              <a:rPr lang="en-US" altLang="zh-CN" sz="1200" i="1" dirty="0">
                <a:latin typeface="Arial" panose="020B0604020202020204" pitchFamily="34" charset="0"/>
                <a:cs typeface="Arial" panose="020B0604020202020204" pitchFamily="34" charset="0"/>
              </a:rPr>
              <a:t>Pattern Recognition And Machine Learning</a:t>
            </a:r>
            <a:r>
              <a:rPr lang="en-US" altLang="zh-CN" sz="1200" dirty="0">
                <a:latin typeface="Arial" panose="020B0604020202020204" pitchFamily="34" charset="0"/>
                <a:cs typeface="Arial" panose="020B0604020202020204" pitchFamily="34" charset="0"/>
              </a:rPr>
              <a:t>, 2006)</a:t>
            </a:r>
          </a:p>
          <a:p>
            <a:pPr marL="241200" indent="-241200" algn="just">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Aim: </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Regularize the models from overfitting to the training distribution </a:t>
            </a:r>
          </a:p>
          <a:p>
            <a:pPr marL="241200" indent="-241200" algn="just">
              <a:lnSpc>
                <a:spcPts val="2200"/>
              </a:lnSpc>
              <a:buFont typeface="+mj-ea"/>
              <a:buAutoNum type="circleNumDbPlain"/>
            </a:pPr>
            <a:r>
              <a:rPr lang="en-US" altLang="zh-CN" sz="1200" u="sng" dirty="0">
                <a:latin typeface="Arial" panose="020B0604020202020204" pitchFamily="34" charset="0"/>
                <a:cs typeface="Arial" panose="020B0604020202020204" pitchFamily="34" charset="0"/>
              </a:rPr>
              <a:t>Improve the model generalization performance</a:t>
            </a:r>
          </a:p>
          <a:p>
            <a:pPr marL="241200" indent="-241200" algn="just">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Way: generate virtual training examples in the vicinity of the given training dataset</a:t>
            </a:r>
          </a:p>
          <a:p>
            <a:pPr marL="241200" indent="-241200" algn="just">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Techniques:</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Random cropping  (</a:t>
            </a:r>
            <a:r>
              <a:rPr lang="en-US" altLang="zh-CN" sz="1200" dirty="0" err="1">
                <a:latin typeface="Arial" panose="020B0604020202020204" pitchFamily="34" charset="0"/>
                <a:cs typeface="Arial" panose="020B0604020202020204" pitchFamily="34" charset="0"/>
              </a:rPr>
              <a:t>krizhevsky</a:t>
            </a:r>
            <a:r>
              <a:rPr lang="en-US" altLang="zh-CN" sz="1200" dirty="0">
                <a:latin typeface="Arial" panose="020B0604020202020204" pitchFamily="34" charset="0"/>
                <a:cs typeface="Arial" panose="020B0604020202020204" pitchFamily="34" charset="0"/>
              </a:rPr>
              <a:t>, 2012)</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Horizontal flipping (</a:t>
            </a:r>
            <a:r>
              <a:rPr lang="en-US" altLang="zh-CN" sz="1200" dirty="0" err="1">
                <a:latin typeface="Arial" panose="020B0604020202020204" pitchFamily="34" charset="0"/>
                <a:cs typeface="Arial" panose="020B0604020202020204" pitchFamily="34" charset="0"/>
              </a:rPr>
              <a:t>krizhevsky</a:t>
            </a:r>
            <a:r>
              <a:rPr lang="en-US" altLang="zh-CN" sz="1200" dirty="0">
                <a:latin typeface="Arial" panose="020B0604020202020204" pitchFamily="34" charset="0"/>
                <a:cs typeface="Arial" panose="020B0604020202020204" pitchFamily="34" charset="0"/>
              </a:rPr>
              <a:t>, 2012)</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Adding random noise (bishop, 1995) </a:t>
            </a:r>
          </a:p>
          <a:p>
            <a:pPr marL="241200" indent="-241200" algn="just">
              <a:lnSpc>
                <a:spcPts val="2200"/>
              </a:lnSpc>
              <a:buFont typeface="+mj-ea"/>
              <a:buAutoNum type="circleNumDbPlain"/>
            </a:pPr>
            <a:r>
              <a:rPr lang="en-US" altLang="zh-CN" sz="1200" dirty="0" err="1">
                <a:latin typeface="Arial" panose="020B0604020202020204" pitchFamily="34" charset="0"/>
                <a:cs typeface="Arial" panose="020B0604020202020204" pitchFamily="34" charset="0"/>
              </a:rPr>
              <a:t>Augmix</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hendrycks</a:t>
            </a:r>
            <a:r>
              <a:rPr lang="en-US" altLang="zh-CN" sz="1200" dirty="0">
                <a:latin typeface="Arial" panose="020B0604020202020204" pitchFamily="34" charset="0"/>
                <a:cs typeface="Arial" panose="020B0604020202020204" pitchFamily="34" charset="0"/>
              </a:rPr>
              <a:t>, 2020)</a:t>
            </a:r>
          </a:p>
          <a:p>
            <a:pPr marL="241200" indent="-241200" algn="just">
              <a:lnSpc>
                <a:spcPts val="2200"/>
              </a:lnSpc>
              <a:buFont typeface="+mj-ea"/>
              <a:buAutoNum type="circleNumDbPlain"/>
            </a:pPr>
            <a:endParaRPr lang="en-US" altLang="zh-CN" sz="1200" dirty="0">
              <a:latin typeface="Arial" panose="020B0604020202020204" pitchFamily="34" charset="0"/>
              <a:cs typeface="Arial" panose="020B0604020202020204" pitchFamily="34" charset="0"/>
            </a:endParaRPr>
          </a:p>
          <a:p>
            <a:pPr marL="241200" indent="-241200" algn="just">
              <a:lnSpc>
                <a:spcPts val="2200"/>
              </a:lnSpc>
              <a:buFont typeface="+mj-ea"/>
              <a:buAutoNum type="circleNumDbPlain"/>
            </a:pPr>
            <a:endParaRPr lang="en-US" altLang="zh-CN" sz="1200" dirty="0">
              <a:latin typeface="Arial" panose="020B0604020202020204" pitchFamily="34" charset="0"/>
              <a:cs typeface="Arial" panose="020B0604020202020204" pitchFamily="34" charset="0"/>
            </a:endParaRPr>
          </a:p>
        </p:txBody>
      </p:sp>
      <p:pic>
        <p:nvPicPr>
          <p:cNvPr id="37" name="图片 36">
            <a:extLst>
              <a:ext uri="{FF2B5EF4-FFF2-40B4-BE49-F238E27FC236}">
                <a16:creationId xmlns:a16="http://schemas.microsoft.com/office/drawing/2014/main" id="{27107EE6-E97C-412C-888E-A9C5308A3A3B}"/>
              </a:ext>
            </a:extLst>
          </p:cNvPr>
          <p:cNvPicPr>
            <a:picLocks noChangeAspect="1"/>
          </p:cNvPicPr>
          <p:nvPr/>
        </p:nvPicPr>
        <p:blipFill>
          <a:blip r:embed="rId8"/>
          <a:stretch>
            <a:fillRect/>
          </a:stretch>
        </p:blipFill>
        <p:spPr>
          <a:xfrm>
            <a:off x="6095998" y="1684465"/>
            <a:ext cx="3168636" cy="2308019"/>
          </a:xfrm>
          <a:prstGeom prst="rect">
            <a:avLst/>
          </a:prstGeom>
        </p:spPr>
      </p:pic>
      <p:sp>
        <p:nvSpPr>
          <p:cNvPr id="12" name="对话气泡: 矩形 11">
            <a:extLst>
              <a:ext uri="{FF2B5EF4-FFF2-40B4-BE49-F238E27FC236}">
                <a16:creationId xmlns:a16="http://schemas.microsoft.com/office/drawing/2014/main" id="{34747C3A-4F5C-45B7-A915-B39F934E798D}"/>
              </a:ext>
            </a:extLst>
          </p:cNvPr>
          <p:cNvSpPr/>
          <p:nvPr/>
        </p:nvSpPr>
        <p:spPr>
          <a:xfrm>
            <a:off x="3977196" y="2542850"/>
            <a:ext cx="1813039" cy="363984"/>
          </a:xfrm>
          <a:prstGeom prst="wedgeRectCallout">
            <a:avLst>
              <a:gd name="adj1" fmla="val 13620"/>
              <a:gd name="adj2" fmla="val 82012"/>
            </a:avLst>
          </a:prstGeom>
          <a:solidFill>
            <a:schemeClr val="accent6">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50" dirty="0">
                <a:solidFill>
                  <a:schemeClr val="tx1"/>
                </a:solidFill>
                <a:latin typeface="Arial" panose="020B0604020202020204" pitchFamily="34" charset="0"/>
                <a:cs typeface="Arial" panose="020B0604020202020204" pitchFamily="34" charset="0"/>
              </a:rPr>
              <a:t>Popular ML Book page 367</a:t>
            </a:r>
            <a:endParaRPr lang="zh-CN" altLang="en-US" sz="1050" dirty="0">
              <a:solidFill>
                <a:schemeClr val="tx1"/>
              </a:solidFill>
              <a:latin typeface="Arial" panose="020B0604020202020204" pitchFamily="34" charset="0"/>
              <a:cs typeface="Arial" panose="020B0604020202020204" pitchFamily="34" charset="0"/>
            </a:endParaRPr>
          </a:p>
        </p:txBody>
      </p:sp>
      <p:sp>
        <p:nvSpPr>
          <p:cNvPr id="14" name="对话气泡: 矩形 13">
            <a:extLst>
              <a:ext uri="{FF2B5EF4-FFF2-40B4-BE49-F238E27FC236}">
                <a16:creationId xmlns:a16="http://schemas.microsoft.com/office/drawing/2014/main" id="{59B058DC-9F25-44A4-882C-6F6DF08E127F}"/>
              </a:ext>
            </a:extLst>
          </p:cNvPr>
          <p:cNvSpPr/>
          <p:nvPr/>
        </p:nvSpPr>
        <p:spPr>
          <a:xfrm>
            <a:off x="3204389" y="4840690"/>
            <a:ext cx="2807795" cy="363984"/>
          </a:xfrm>
          <a:prstGeom prst="wedgeRectCallout">
            <a:avLst>
              <a:gd name="adj1" fmla="val -78810"/>
              <a:gd name="adj2" fmla="val 77134"/>
            </a:avLst>
          </a:prstGeom>
          <a:solidFill>
            <a:schemeClr val="accent6">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00" dirty="0">
                <a:solidFill>
                  <a:schemeClr val="tx1"/>
                </a:solidFill>
                <a:latin typeface="Arial" panose="020B0604020202020204" pitchFamily="34" charset="0"/>
                <a:cs typeface="Arial" panose="020B0604020202020204" pitchFamily="34" charset="0"/>
              </a:rPr>
              <a:t>Chris M. Bishop, Neural Computing Research Group, Aston University, UK</a:t>
            </a:r>
            <a:endParaRPr lang="zh-CN" altLang="en-US" sz="1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4247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a:extLst>
              <a:ext uri="{FF2B5EF4-FFF2-40B4-BE49-F238E27FC236}">
                <a16:creationId xmlns:a16="http://schemas.microsoft.com/office/drawing/2014/main" id="{AAF52CEF-5C0F-4F20-A5D5-252B789440FD}"/>
              </a:ext>
            </a:extLst>
          </p:cNvPr>
          <p:cNvCxnSpPr>
            <a:cxnSpLocks/>
            <a:stCxn id="18" idx="0"/>
            <a:endCxn id="18" idx="2"/>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2</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b="1" dirty="0">
                <a:latin typeface="MV Boli" panose="02000500030200090000" pitchFamily="2" charset="0"/>
                <a:cs typeface="MV Boli" panose="02000500030200090000" pitchFamily="2" charset="0"/>
              </a:rPr>
              <a:t>Problem &amp; Inspiration</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sp>
        <p:nvSpPr>
          <p:cNvPr id="6" name="灯片编号占位符 5">
            <a:extLst>
              <a:ext uri="{FF2B5EF4-FFF2-40B4-BE49-F238E27FC236}">
                <a16:creationId xmlns:a16="http://schemas.microsoft.com/office/drawing/2014/main" id="{092C068B-534A-4BF4-99C6-4156E71B87C3}"/>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4</a:t>
            </a:fld>
            <a:endParaRPr lang="zh-CN" altLang="en-US" dirty="0">
              <a:latin typeface="MV Boli" panose="02000500030200090000" pitchFamily="2" charset="0"/>
              <a:cs typeface="MV Boli" panose="02000500030200090000" pitchFamily="2" charset="0"/>
            </a:endParaRPr>
          </a:p>
        </p:txBody>
      </p:sp>
      <p:sp>
        <p:nvSpPr>
          <p:cNvPr id="31" name="文本框 30">
            <a:extLst>
              <a:ext uri="{FF2B5EF4-FFF2-40B4-BE49-F238E27FC236}">
                <a16:creationId xmlns:a16="http://schemas.microsoft.com/office/drawing/2014/main" id="{332B2C0B-D58E-4CB1-A12F-4FF159F051F5}"/>
              </a:ext>
            </a:extLst>
          </p:cNvPr>
          <p:cNvSpPr txBox="1"/>
          <p:nvPr/>
        </p:nvSpPr>
        <p:spPr>
          <a:xfrm>
            <a:off x="150922" y="976202"/>
            <a:ext cx="5945076" cy="5417317"/>
          </a:xfrm>
          <a:prstGeom prst="rect">
            <a:avLst/>
          </a:prstGeom>
          <a:noFill/>
        </p:spPr>
        <p:txBody>
          <a:bodyPr wrap="square">
            <a:spAutoFit/>
          </a:bodyPr>
          <a:lstStyle/>
          <a:p>
            <a:pPr marL="241200" indent="-241200" algn="just">
              <a:lnSpc>
                <a:spcPts val="2200"/>
              </a:lnSpc>
              <a:buFont typeface="Wingdings" panose="05000000000000000000" pitchFamily="2" charset="2"/>
              <a:buChar char="l"/>
            </a:pPr>
            <a:r>
              <a:rPr lang="en-US" altLang="zh-CN" sz="1200" dirty="0">
                <a:solidFill>
                  <a:srgbClr val="0070C0"/>
                </a:solidFill>
                <a:latin typeface="Arial" panose="020B0604020202020204" pitchFamily="34" charset="0"/>
                <a:cs typeface="Arial" panose="020B0604020202020204" pitchFamily="34" charset="0"/>
              </a:rPr>
              <a:t>Methods: </a:t>
            </a:r>
            <a:r>
              <a:rPr lang="en-US" altLang="zh-CN" sz="1200" dirty="0" err="1">
                <a:solidFill>
                  <a:srgbClr val="0070C0"/>
                </a:solidFill>
                <a:latin typeface="Arial" panose="020B0604020202020204" pitchFamily="34" charset="0"/>
                <a:cs typeface="Arial" panose="020B0604020202020204" pitchFamily="34" charset="0"/>
              </a:rPr>
              <a:t>mixup</a:t>
            </a:r>
            <a:endParaRPr lang="en-US" altLang="zh-CN" sz="1200" dirty="0">
              <a:solidFill>
                <a:srgbClr val="0070C0"/>
              </a:solidFill>
              <a:latin typeface="Arial" panose="020B0604020202020204" pitchFamily="34" charset="0"/>
              <a:cs typeface="Arial" panose="020B0604020202020204" pitchFamily="34" charset="0"/>
            </a:endParaRPr>
          </a:p>
          <a:p>
            <a:pPr marL="241200" indent="-241200" algn="just">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Overview: create previously unseen </a:t>
            </a:r>
            <a:r>
              <a:rPr lang="en-US" altLang="zh-CN" sz="1200" u="sng" dirty="0">
                <a:latin typeface="Arial" panose="020B0604020202020204" pitchFamily="34" charset="0"/>
                <a:cs typeface="Arial" panose="020B0604020202020204" pitchFamily="34" charset="0"/>
              </a:rPr>
              <a:t>virtual </a:t>
            </a:r>
            <a:r>
              <a:rPr lang="en-US" altLang="zh-CN" sz="1200" u="sng" dirty="0" err="1">
                <a:latin typeface="Arial" panose="020B0604020202020204" pitchFamily="34" charset="0"/>
                <a:cs typeface="Arial" panose="020B0604020202020204" pitchFamily="34" charset="0"/>
              </a:rPr>
              <a:t>mixup</a:t>
            </a:r>
            <a:r>
              <a:rPr lang="en-US" altLang="zh-CN" sz="1200" u="sng" dirty="0">
                <a:latin typeface="Arial" panose="020B0604020202020204" pitchFamily="34" charset="0"/>
                <a:cs typeface="Arial" panose="020B0604020202020204" pitchFamily="34" charset="0"/>
              </a:rPr>
              <a:t> examples</a:t>
            </a:r>
          </a:p>
          <a:p>
            <a:pPr marL="241200" indent="-241200" algn="just">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How: </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Convex combination of data for training (input </a:t>
            </a:r>
            <a:r>
              <a:rPr lang="en-US" altLang="en-US" sz="1200" dirty="0" err="1">
                <a:solidFill>
                  <a:schemeClr val="tx1"/>
                </a:solidFill>
                <a:latin typeface="Arial" panose="020B0604020202020204" pitchFamily="34" charset="0"/>
                <a:cs typeface="Arial" panose="020B0604020202020204" pitchFamily="34" charset="0"/>
              </a:rPr>
              <a:t>mixup</a:t>
            </a:r>
            <a:r>
              <a:rPr lang="en-US" altLang="en-US" sz="1200" dirty="0">
                <a:solidFill>
                  <a:schemeClr val="tx1"/>
                </a:solidFill>
                <a:latin typeface="Arial" panose="020B0604020202020204" pitchFamily="34" charset="0"/>
                <a:cs typeface="Arial" panose="020B0604020202020204" pitchFamily="34" charset="0"/>
              </a:rPr>
              <a:t> </a:t>
            </a:r>
            <a:r>
              <a:rPr lang="en-US" altLang="en-US" sz="1200" dirty="0">
                <a:solidFill>
                  <a:schemeClr val="tx1"/>
                </a:solidFill>
              </a:rPr>
              <a:t>/ </a:t>
            </a:r>
            <a:r>
              <a:rPr lang="en-US" altLang="en-US" sz="1200" dirty="0" err="1">
                <a:solidFill>
                  <a:schemeClr val="tx1"/>
                </a:solidFill>
                <a:latin typeface="Arial" panose="020B0604020202020204" pitchFamily="34" charset="0"/>
                <a:cs typeface="Arial" panose="020B0604020202020204" pitchFamily="34" charset="0"/>
              </a:rPr>
              <a:t>mixup</a:t>
            </a:r>
            <a:r>
              <a:rPr lang="en-US" altLang="en-US" sz="1200" dirty="0">
                <a:solidFill>
                  <a:schemeClr val="tx1"/>
                </a:solidFill>
                <a:latin typeface="Arial" panose="020B0604020202020204" pitchFamily="34" charset="0"/>
                <a:cs typeface="Arial" panose="020B0604020202020204" pitchFamily="34" charset="0"/>
              </a:rPr>
              <a:t> inference/ </a:t>
            </a:r>
            <a:r>
              <a:rPr lang="en-US" altLang="zh-CN" sz="1200" dirty="0">
                <a:latin typeface="Arial" panose="020B0604020202020204" pitchFamily="34" charset="0"/>
                <a:cs typeface="Arial" panose="020B0604020202020204" pitchFamily="34" charset="0"/>
              </a:rPr>
              <a:t>adaptive </a:t>
            </a:r>
            <a:r>
              <a:rPr lang="en-US" altLang="zh-CN" sz="1200" dirty="0" err="1">
                <a:latin typeface="Arial" panose="020B0604020202020204" pitchFamily="34" charset="0"/>
                <a:cs typeface="Arial" panose="020B0604020202020204" pitchFamily="34" charset="0"/>
              </a:rPr>
              <a:t>mixup</a:t>
            </a:r>
            <a:r>
              <a:rPr lang="en-US" altLang="zh-CN" sz="1200" dirty="0">
                <a:latin typeface="Arial" panose="020B0604020202020204" pitchFamily="34" charset="0"/>
                <a:cs typeface="Arial" panose="020B0604020202020204" pitchFamily="34" charset="0"/>
              </a:rPr>
              <a:t> / manifold </a:t>
            </a:r>
            <a:r>
              <a:rPr lang="en-US" altLang="zh-CN" sz="1200" dirty="0" err="1">
                <a:latin typeface="Arial" panose="020B0604020202020204" pitchFamily="34" charset="0"/>
                <a:cs typeface="Arial" panose="020B0604020202020204" pitchFamily="34" charset="0"/>
              </a:rPr>
              <a:t>mixup</a:t>
            </a:r>
            <a:r>
              <a:rPr lang="en-US" altLang="zh-CN" sz="1200" dirty="0">
                <a:latin typeface="Arial" panose="020B0604020202020204" pitchFamily="34" charset="0"/>
                <a:cs typeface="Arial" panose="020B0604020202020204" pitchFamily="34" charset="0"/>
              </a:rPr>
              <a:t> )</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Local replacement of data for training (</a:t>
            </a:r>
            <a:r>
              <a:rPr lang="en-US" altLang="en-US" sz="1200" dirty="0" err="1">
                <a:solidFill>
                  <a:schemeClr val="tx1"/>
                </a:solidFill>
                <a:latin typeface="Arial" panose="020B0604020202020204" pitchFamily="34" charset="0"/>
                <a:cs typeface="Arial" panose="020B0604020202020204" pitchFamily="34" charset="0"/>
              </a:rPr>
              <a:t>Cutmix</a:t>
            </a:r>
            <a:r>
              <a:rPr lang="zh-CN" altLang="en-US" sz="1200" dirty="0"/>
              <a:t> </a:t>
            </a:r>
            <a:r>
              <a:rPr lang="en-US" altLang="zh-CN" sz="1200" dirty="0"/>
              <a:t>/</a:t>
            </a:r>
            <a:r>
              <a:rPr lang="zh-CN" altLang="en-US" sz="1200" dirty="0"/>
              <a:t> </a:t>
            </a:r>
            <a:r>
              <a:rPr lang="en-US" altLang="en-US" sz="1200" dirty="0">
                <a:solidFill>
                  <a:schemeClr val="tx1"/>
                </a:solidFill>
                <a:latin typeface="Arial" panose="020B0604020202020204" pitchFamily="34" charset="0"/>
                <a:cs typeface="Arial" panose="020B0604020202020204" pitchFamily="34" charset="0"/>
              </a:rPr>
              <a:t>Puzzle mix</a:t>
            </a:r>
            <a:r>
              <a:rPr lang="en-US" altLang="zh-CN" sz="1200" dirty="0">
                <a:latin typeface="Arial" panose="020B0604020202020204" pitchFamily="34" charset="0"/>
                <a:cs typeface="Arial" panose="020B0604020202020204" pitchFamily="34" charset="0"/>
              </a:rPr>
              <a:t>)</a:t>
            </a:r>
          </a:p>
          <a:p>
            <a:pPr marL="241200" indent="-241200" algn="just">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Techniques:</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Input </a:t>
            </a:r>
            <a:r>
              <a:rPr lang="en-US" altLang="zh-CN" sz="1200" dirty="0" err="1">
                <a:latin typeface="Arial" panose="020B0604020202020204" pitchFamily="34" charset="0"/>
                <a:cs typeface="Arial" panose="020B0604020202020204" pitchFamily="34" charset="0"/>
              </a:rPr>
              <a:t>mixup</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zhang</a:t>
            </a:r>
            <a:r>
              <a:rPr lang="en-US" altLang="zh-CN" sz="1200" dirty="0">
                <a:latin typeface="Arial" panose="020B0604020202020204" pitchFamily="34" charset="0"/>
                <a:cs typeface="Arial" panose="020B0604020202020204" pitchFamily="34" charset="0"/>
              </a:rPr>
              <a:t>, 2018) </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Manifold </a:t>
            </a:r>
            <a:r>
              <a:rPr lang="en-US" altLang="zh-CN" sz="1200" dirty="0" err="1">
                <a:latin typeface="Arial" panose="020B0604020202020204" pitchFamily="34" charset="0"/>
                <a:cs typeface="Arial" panose="020B0604020202020204" pitchFamily="34" charset="0"/>
              </a:rPr>
              <a:t>mixup</a:t>
            </a:r>
            <a:r>
              <a:rPr lang="en-US" altLang="zh-CN" sz="1200" dirty="0">
                <a:latin typeface="Arial" panose="020B0604020202020204" pitchFamily="34" charset="0"/>
                <a:cs typeface="Arial" panose="020B0604020202020204" pitchFamily="34" charset="0"/>
              </a:rPr>
              <a:t> (verma,2019)</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Adaptive </a:t>
            </a:r>
            <a:r>
              <a:rPr lang="en-US" altLang="zh-CN" sz="1200" dirty="0" err="1">
                <a:latin typeface="Arial" panose="020B0604020202020204" pitchFamily="34" charset="0"/>
                <a:cs typeface="Arial" panose="020B0604020202020204" pitchFamily="34" charset="0"/>
              </a:rPr>
              <a:t>mixup</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guo</a:t>
            </a:r>
            <a:r>
              <a:rPr lang="en-US" altLang="zh-CN" sz="1200" dirty="0">
                <a:latin typeface="Arial" panose="020B0604020202020204" pitchFamily="34" charset="0"/>
                <a:cs typeface="Arial" panose="020B0604020202020204" pitchFamily="34" charset="0"/>
              </a:rPr>
              <a:t>, 2019) (cited by </a:t>
            </a:r>
            <a:r>
              <a:rPr lang="en-US" altLang="en-US" sz="1200" dirty="0" err="1">
                <a:solidFill>
                  <a:schemeClr val="tx1"/>
                </a:solidFill>
                <a:latin typeface="Arial" panose="020B0604020202020204" pitchFamily="34" charset="0"/>
                <a:cs typeface="Arial" panose="020B0604020202020204" pitchFamily="34" charset="0"/>
              </a:rPr>
              <a:t>mixup</a:t>
            </a:r>
            <a:r>
              <a:rPr lang="en-US" altLang="en-US" sz="1200" dirty="0">
                <a:solidFill>
                  <a:schemeClr val="tx1"/>
                </a:solidFill>
                <a:latin typeface="Arial" panose="020B0604020202020204" pitchFamily="34" charset="0"/>
                <a:cs typeface="Arial" panose="020B0604020202020204" pitchFamily="34" charset="0"/>
              </a:rPr>
              <a:t> inference</a:t>
            </a:r>
            <a:r>
              <a:rPr lang="en-US" altLang="zh-CN" sz="1200" dirty="0">
                <a:latin typeface="Arial" panose="020B0604020202020204" pitchFamily="34" charset="0"/>
                <a:cs typeface="Arial" panose="020B0604020202020204" pitchFamily="34" charset="0"/>
              </a:rPr>
              <a:t>)</a:t>
            </a:r>
          </a:p>
          <a:p>
            <a:pPr marL="241200" indent="-241200" algn="just">
              <a:lnSpc>
                <a:spcPts val="2200"/>
              </a:lnSpc>
              <a:buFont typeface="+mj-ea"/>
              <a:buAutoNum type="circleNumDbPlain"/>
            </a:pPr>
            <a:r>
              <a:rPr lang="en-US" altLang="zh-CN" sz="1200" dirty="0" err="1">
                <a:latin typeface="Arial" panose="020B0604020202020204" pitchFamily="34" charset="0"/>
                <a:cs typeface="Arial" panose="020B0604020202020204" pitchFamily="34" charset="0"/>
              </a:rPr>
              <a:t>Cutmix</a:t>
            </a:r>
            <a:r>
              <a:rPr lang="en-US" altLang="zh-CN" sz="1200" dirty="0">
                <a:latin typeface="Arial" panose="020B0604020202020204" pitchFamily="34" charset="0"/>
                <a:cs typeface="Arial" panose="020B0604020202020204" pitchFamily="34" charset="0"/>
              </a:rPr>
              <a:t> ( </a:t>
            </a:r>
            <a:r>
              <a:rPr lang="en-US" altLang="zh-CN" sz="1200" dirty="0" err="1">
                <a:latin typeface="Arial" panose="020B0604020202020204" pitchFamily="34" charset="0"/>
                <a:cs typeface="Arial" panose="020B0604020202020204" pitchFamily="34" charset="0"/>
              </a:rPr>
              <a:t>yun</a:t>
            </a:r>
            <a:r>
              <a:rPr lang="en-US" altLang="zh-CN" sz="1200" dirty="0">
                <a:latin typeface="Arial" panose="020B0604020202020204" pitchFamily="34" charset="0"/>
                <a:cs typeface="Arial" panose="020B0604020202020204" pitchFamily="34" charset="0"/>
              </a:rPr>
              <a:t>, 2019) </a:t>
            </a:r>
          </a:p>
          <a:p>
            <a:pPr marL="241200" indent="-241200" algn="just">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Problem:  Generate improper examples by randomly removing important regions of the data, which may mislead the neural network.</a:t>
            </a:r>
          </a:p>
          <a:p>
            <a:pPr marL="241200" indent="-241200" algn="just">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Aim : Prevent issues </a:t>
            </a:r>
          </a:p>
          <a:p>
            <a:pPr marL="241200" indent="-241200" algn="just">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Inspiration: The underlying data domains contain rich regional saliency information and exhibit local regularity structure.</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Foreground objects in vision</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Prominent syllables in speech</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Informative textual units in language</a:t>
            </a:r>
          </a:p>
        </p:txBody>
      </p:sp>
      <p:cxnSp>
        <p:nvCxnSpPr>
          <p:cNvPr id="20" name="直接连接符 19">
            <a:extLst>
              <a:ext uri="{FF2B5EF4-FFF2-40B4-BE49-F238E27FC236}">
                <a16:creationId xmlns:a16="http://schemas.microsoft.com/office/drawing/2014/main" id="{1C0492B3-5016-44BE-9406-59744232F175}"/>
              </a:ext>
            </a:extLst>
          </p:cNvPr>
          <p:cNvCxnSpPr>
            <a:cxnSpLocks/>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grpSp>
        <p:nvGrpSpPr>
          <p:cNvPr id="21" name="组合 20">
            <a:extLst>
              <a:ext uri="{FF2B5EF4-FFF2-40B4-BE49-F238E27FC236}">
                <a16:creationId xmlns:a16="http://schemas.microsoft.com/office/drawing/2014/main" id="{AB8EA473-8785-4C6E-9C9E-E57D3F33E10A}"/>
              </a:ext>
            </a:extLst>
          </p:cNvPr>
          <p:cNvGrpSpPr/>
          <p:nvPr/>
        </p:nvGrpSpPr>
        <p:grpSpPr>
          <a:xfrm>
            <a:off x="5310352" y="978166"/>
            <a:ext cx="7696938" cy="5500335"/>
            <a:chOff x="-1179250" y="978166"/>
            <a:chExt cx="7696938" cy="5500335"/>
          </a:xfrm>
        </p:grpSpPr>
        <p:graphicFrame>
          <p:nvGraphicFramePr>
            <p:cNvPr id="22" name="图示 21">
              <a:extLst>
                <a:ext uri="{FF2B5EF4-FFF2-40B4-BE49-F238E27FC236}">
                  <a16:creationId xmlns:a16="http://schemas.microsoft.com/office/drawing/2014/main" id="{83BA5338-3BF1-4BF0-B8A6-132E0471DCEA}"/>
                </a:ext>
              </a:extLst>
            </p:cNvPr>
            <p:cNvGraphicFramePr/>
            <p:nvPr>
              <p:extLst>
                <p:ext uri="{D42A27DB-BD31-4B8C-83A1-F6EECF244321}">
                  <p14:modId xmlns:p14="http://schemas.microsoft.com/office/powerpoint/2010/main" val="1580862424"/>
                </p:ext>
              </p:extLst>
            </p:nvPr>
          </p:nvGraphicFramePr>
          <p:xfrm>
            <a:off x="-1179250" y="978166"/>
            <a:ext cx="7696938" cy="5223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文本框 22">
              <a:extLst>
                <a:ext uri="{FF2B5EF4-FFF2-40B4-BE49-F238E27FC236}">
                  <a16:creationId xmlns:a16="http://schemas.microsoft.com/office/drawing/2014/main" id="{2FEAB87D-E213-4E7C-ABBE-90DDC0302456}"/>
                </a:ext>
              </a:extLst>
            </p:cNvPr>
            <p:cNvSpPr txBox="1"/>
            <p:nvPr/>
          </p:nvSpPr>
          <p:spPr>
            <a:xfrm>
              <a:off x="1050417" y="6201502"/>
              <a:ext cx="966931"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2017-10-25</a:t>
              </a:r>
              <a:endParaRPr lang="zh-CN" altLang="en-US" sz="1200" dirty="0">
                <a:latin typeface="Arial" panose="020B0604020202020204" pitchFamily="34" charset="0"/>
                <a:cs typeface="Arial" panose="020B0604020202020204" pitchFamily="34" charset="0"/>
              </a:endParaRPr>
            </a:p>
          </p:txBody>
        </p:sp>
        <p:sp>
          <p:nvSpPr>
            <p:cNvPr id="24" name="文本框 23">
              <a:extLst>
                <a:ext uri="{FF2B5EF4-FFF2-40B4-BE49-F238E27FC236}">
                  <a16:creationId xmlns:a16="http://schemas.microsoft.com/office/drawing/2014/main" id="{4D0BB39B-C616-44F9-80EE-B07B730FBB8E}"/>
                </a:ext>
              </a:extLst>
            </p:cNvPr>
            <p:cNvSpPr txBox="1"/>
            <p:nvPr/>
          </p:nvSpPr>
          <p:spPr>
            <a:xfrm>
              <a:off x="2326845" y="5741308"/>
              <a:ext cx="966931"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2018-06-13</a:t>
              </a:r>
              <a:endParaRPr lang="zh-CN" altLang="en-US" sz="1200" dirty="0">
                <a:latin typeface="Arial" panose="020B0604020202020204" pitchFamily="34" charset="0"/>
                <a:cs typeface="Arial" panose="020B0604020202020204" pitchFamily="34" charset="0"/>
              </a:endParaRPr>
            </a:p>
          </p:txBody>
        </p:sp>
        <p:sp>
          <p:nvSpPr>
            <p:cNvPr id="25" name="文本框 24">
              <a:extLst>
                <a:ext uri="{FF2B5EF4-FFF2-40B4-BE49-F238E27FC236}">
                  <a16:creationId xmlns:a16="http://schemas.microsoft.com/office/drawing/2014/main" id="{F8412448-A60D-40D5-B841-E926E2DF2641}"/>
                </a:ext>
              </a:extLst>
            </p:cNvPr>
            <p:cNvSpPr txBox="1"/>
            <p:nvPr/>
          </p:nvSpPr>
          <p:spPr>
            <a:xfrm>
              <a:off x="4545914" y="5066175"/>
              <a:ext cx="966931"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2018-09-07</a:t>
              </a:r>
              <a:endParaRPr lang="zh-CN" altLang="en-US" sz="1200" dirty="0">
                <a:latin typeface="Arial" panose="020B0604020202020204" pitchFamily="34" charset="0"/>
                <a:cs typeface="Arial" panose="020B0604020202020204" pitchFamily="34" charset="0"/>
              </a:endParaRPr>
            </a:p>
          </p:txBody>
        </p:sp>
        <p:sp>
          <p:nvSpPr>
            <p:cNvPr id="26" name="文本框 25">
              <a:extLst>
                <a:ext uri="{FF2B5EF4-FFF2-40B4-BE49-F238E27FC236}">
                  <a16:creationId xmlns:a16="http://schemas.microsoft.com/office/drawing/2014/main" id="{469F7144-52A1-4422-AA2D-7934F05E53EB}"/>
                </a:ext>
              </a:extLst>
            </p:cNvPr>
            <p:cNvSpPr txBox="1"/>
            <p:nvPr/>
          </p:nvSpPr>
          <p:spPr>
            <a:xfrm>
              <a:off x="3403841" y="4394860"/>
              <a:ext cx="966931"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2019-05-13</a:t>
              </a:r>
              <a:endParaRPr lang="zh-CN" altLang="en-US" sz="1200" dirty="0">
                <a:latin typeface="Arial" panose="020B0604020202020204" pitchFamily="34" charset="0"/>
                <a:cs typeface="Arial" panose="020B0604020202020204" pitchFamily="34" charset="0"/>
              </a:endParaRPr>
            </a:p>
          </p:txBody>
        </p:sp>
        <p:sp>
          <p:nvSpPr>
            <p:cNvPr id="29" name="文本框 28">
              <a:extLst>
                <a:ext uri="{FF2B5EF4-FFF2-40B4-BE49-F238E27FC236}">
                  <a16:creationId xmlns:a16="http://schemas.microsoft.com/office/drawing/2014/main" id="{9C6D1384-B8CC-4840-9D3D-5EA4A612BF56}"/>
                </a:ext>
              </a:extLst>
            </p:cNvPr>
            <p:cNvSpPr txBox="1"/>
            <p:nvPr/>
          </p:nvSpPr>
          <p:spPr>
            <a:xfrm>
              <a:off x="3878428" y="3650287"/>
              <a:ext cx="966931"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2019-09-25</a:t>
              </a:r>
              <a:endParaRPr lang="zh-CN" altLang="en-US" sz="1200" dirty="0">
                <a:latin typeface="Arial" panose="020B0604020202020204" pitchFamily="34" charset="0"/>
                <a:cs typeface="Arial" panose="020B0604020202020204" pitchFamily="34" charset="0"/>
              </a:endParaRPr>
            </a:p>
          </p:txBody>
        </p:sp>
        <p:sp>
          <p:nvSpPr>
            <p:cNvPr id="30" name="文本框 29">
              <a:extLst>
                <a:ext uri="{FF2B5EF4-FFF2-40B4-BE49-F238E27FC236}">
                  <a16:creationId xmlns:a16="http://schemas.microsoft.com/office/drawing/2014/main" id="{F644AC4E-3CDE-4555-91FC-2642E91383E4}"/>
                </a:ext>
              </a:extLst>
            </p:cNvPr>
            <p:cNvSpPr txBox="1"/>
            <p:nvPr/>
          </p:nvSpPr>
          <p:spPr>
            <a:xfrm>
              <a:off x="4687510" y="2906834"/>
              <a:ext cx="966931"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2020-03-05</a:t>
              </a:r>
              <a:endParaRPr lang="zh-CN" altLang="en-US" sz="1200" dirty="0">
                <a:latin typeface="Arial" panose="020B0604020202020204" pitchFamily="34" charset="0"/>
                <a:cs typeface="Arial" panose="020B0604020202020204" pitchFamily="34" charset="0"/>
              </a:endParaRPr>
            </a:p>
          </p:txBody>
        </p:sp>
        <p:sp>
          <p:nvSpPr>
            <p:cNvPr id="32" name="文本框 31">
              <a:extLst>
                <a:ext uri="{FF2B5EF4-FFF2-40B4-BE49-F238E27FC236}">
                  <a16:creationId xmlns:a16="http://schemas.microsoft.com/office/drawing/2014/main" id="{C85A3107-DA1F-479F-B912-57CF639BE512}"/>
                </a:ext>
              </a:extLst>
            </p:cNvPr>
            <p:cNvSpPr txBox="1"/>
            <p:nvPr/>
          </p:nvSpPr>
          <p:spPr>
            <a:xfrm>
              <a:off x="3962761" y="2182790"/>
              <a:ext cx="966931" cy="276999"/>
            </a:xfrm>
            <a:prstGeom prst="rect">
              <a:avLst/>
            </a:prstGeom>
            <a:noFill/>
          </p:spPr>
          <p:txBody>
            <a:bodyPr wrap="none" rtlCol="0">
              <a:spAutoFit/>
            </a:bodyPr>
            <a:lstStyle/>
            <a:p>
              <a:r>
                <a:rPr lang="en-US" altLang="zh-CN" sz="1200" dirty="0">
                  <a:latin typeface="Arial" panose="020B0604020202020204" pitchFamily="34" charset="0"/>
                  <a:cs typeface="Arial" panose="020B0604020202020204" pitchFamily="34" charset="0"/>
                </a:rPr>
                <a:t>2020-09-15</a:t>
              </a:r>
              <a:endParaRPr lang="zh-CN" altLang="en-US" sz="1200" dirty="0">
                <a:latin typeface="Arial" panose="020B0604020202020204" pitchFamily="34" charset="0"/>
                <a:cs typeface="Arial" panose="020B0604020202020204" pitchFamily="34" charset="0"/>
              </a:endParaRPr>
            </a:p>
          </p:txBody>
        </p:sp>
      </p:grpSp>
      <p:sp>
        <p:nvSpPr>
          <p:cNvPr id="35" name="文本框 34">
            <a:extLst>
              <a:ext uri="{FF2B5EF4-FFF2-40B4-BE49-F238E27FC236}">
                <a16:creationId xmlns:a16="http://schemas.microsoft.com/office/drawing/2014/main" id="{58353A27-BB29-4B34-A804-5BAB58AA4B71}"/>
              </a:ext>
            </a:extLst>
          </p:cNvPr>
          <p:cNvSpPr txBox="1"/>
          <p:nvPr/>
        </p:nvSpPr>
        <p:spPr>
          <a:xfrm>
            <a:off x="6107852" y="976202"/>
            <a:ext cx="3453411" cy="409151"/>
          </a:xfrm>
          <a:prstGeom prst="rect">
            <a:avLst/>
          </a:prstGeom>
          <a:noFill/>
        </p:spPr>
        <p:txBody>
          <a:bodyPr wrap="square">
            <a:spAutoFit/>
          </a:bodyPr>
          <a:lstStyle/>
          <a:p>
            <a:pPr marL="171450" indent="-171450">
              <a:lnSpc>
                <a:spcPct val="200000"/>
              </a:lnSpc>
              <a:buFont typeface="Wingdings" panose="05000000000000000000" pitchFamily="2" charset="2"/>
              <a:buChar char="Ø"/>
            </a:pPr>
            <a:r>
              <a:rPr lang="en-US" altLang="zh-CN" sz="1200" kern="1200" dirty="0">
                <a:solidFill>
                  <a:schemeClr val="tx1"/>
                </a:solidFill>
                <a:latin typeface="Arial" panose="020B0604020202020204" pitchFamily="34" charset="0"/>
                <a:ea typeface="+mn-ea"/>
                <a:cs typeface="Arial" panose="020B0604020202020204" pitchFamily="34" charset="0"/>
              </a:rPr>
              <a:t>Existing </a:t>
            </a:r>
            <a:r>
              <a:rPr lang="en-US" altLang="zh-CN" sz="1200" kern="1200" dirty="0" err="1">
                <a:solidFill>
                  <a:schemeClr val="tx1"/>
                </a:solidFill>
                <a:latin typeface="Arial" panose="020B0604020202020204" pitchFamily="34" charset="0"/>
                <a:ea typeface="+mn-ea"/>
                <a:cs typeface="Arial" panose="020B0604020202020204" pitchFamily="34" charset="0"/>
              </a:rPr>
              <a:t>mixup</a:t>
            </a:r>
            <a:r>
              <a:rPr lang="en-US" altLang="zh-CN" sz="1200" kern="1200" dirty="0">
                <a:solidFill>
                  <a:schemeClr val="tx1"/>
                </a:solidFill>
                <a:latin typeface="Arial" panose="020B0604020202020204" pitchFamily="34" charset="0"/>
                <a:ea typeface="+mn-ea"/>
                <a:cs typeface="Arial" panose="020B0604020202020204" pitchFamily="34" charset="0"/>
              </a:rPr>
              <a:t> based augmentation methods </a:t>
            </a:r>
            <a:endParaRPr lang="zh-CN" altLang="en-US" sz="1200" dirty="0"/>
          </a:p>
        </p:txBody>
      </p:sp>
      <p:pic>
        <p:nvPicPr>
          <p:cNvPr id="36" name="图片 35">
            <a:extLst>
              <a:ext uri="{FF2B5EF4-FFF2-40B4-BE49-F238E27FC236}">
                <a16:creationId xmlns:a16="http://schemas.microsoft.com/office/drawing/2014/main" id="{70B3A456-1BBD-4C84-B34A-4850C3799EDC}"/>
              </a:ext>
            </a:extLst>
          </p:cNvPr>
          <p:cNvPicPr>
            <a:picLocks noChangeAspect="1"/>
          </p:cNvPicPr>
          <p:nvPr/>
        </p:nvPicPr>
        <p:blipFill>
          <a:blip r:embed="rId8"/>
          <a:stretch>
            <a:fillRect/>
          </a:stretch>
        </p:blipFill>
        <p:spPr>
          <a:xfrm>
            <a:off x="6095998" y="1684465"/>
            <a:ext cx="3168636" cy="2308019"/>
          </a:xfrm>
          <a:prstGeom prst="rect">
            <a:avLst/>
          </a:prstGeom>
        </p:spPr>
      </p:pic>
    </p:spTree>
    <p:extLst>
      <p:ext uri="{BB962C8B-B14F-4D97-AF65-F5344CB8AC3E}">
        <p14:creationId xmlns:p14="http://schemas.microsoft.com/office/powerpoint/2010/main" val="2390172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a:extLst>
              <a:ext uri="{FF2B5EF4-FFF2-40B4-BE49-F238E27FC236}">
                <a16:creationId xmlns:a16="http://schemas.microsoft.com/office/drawing/2014/main" id="{AAF52CEF-5C0F-4F20-A5D5-252B789440FD}"/>
              </a:ext>
            </a:extLst>
          </p:cNvPr>
          <p:cNvCxnSpPr>
            <a:cxnSpLocks/>
            <a:stCxn id="18" idx="0"/>
            <a:endCxn id="18" idx="2"/>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2</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b="1" dirty="0">
                <a:latin typeface="MV Boli" panose="02000500030200090000" pitchFamily="2" charset="0"/>
                <a:cs typeface="MV Boli" panose="02000500030200090000" pitchFamily="2" charset="0"/>
              </a:rPr>
              <a:t>Problem &amp; Inspiration</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sp>
        <p:nvSpPr>
          <p:cNvPr id="6" name="灯片编号占位符 5">
            <a:extLst>
              <a:ext uri="{FF2B5EF4-FFF2-40B4-BE49-F238E27FC236}">
                <a16:creationId xmlns:a16="http://schemas.microsoft.com/office/drawing/2014/main" id="{092C068B-534A-4BF4-99C6-4156E71B87C3}"/>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5</a:t>
            </a:fld>
            <a:endParaRPr lang="zh-CN" altLang="en-US" dirty="0">
              <a:latin typeface="MV Boli" panose="02000500030200090000" pitchFamily="2" charset="0"/>
              <a:cs typeface="MV Boli" panose="02000500030200090000" pitchFamily="2" charset="0"/>
            </a:endParaRPr>
          </a:p>
        </p:txBody>
      </p:sp>
      <p:sp>
        <p:nvSpPr>
          <p:cNvPr id="31" name="文本框 30">
            <a:extLst>
              <a:ext uri="{FF2B5EF4-FFF2-40B4-BE49-F238E27FC236}">
                <a16:creationId xmlns:a16="http://schemas.microsoft.com/office/drawing/2014/main" id="{332B2C0B-D58E-4CB1-A12F-4FF159F051F5}"/>
              </a:ext>
            </a:extLst>
          </p:cNvPr>
          <p:cNvSpPr txBox="1"/>
          <p:nvPr/>
        </p:nvSpPr>
        <p:spPr>
          <a:xfrm>
            <a:off x="150922" y="976202"/>
            <a:ext cx="5945076" cy="5417317"/>
          </a:xfrm>
          <a:prstGeom prst="rect">
            <a:avLst/>
          </a:prstGeom>
          <a:noFill/>
        </p:spPr>
        <p:txBody>
          <a:bodyPr wrap="square">
            <a:spAutoFit/>
          </a:bodyPr>
          <a:lstStyle/>
          <a:p>
            <a:pPr marL="241200" indent="-241200" algn="just">
              <a:lnSpc>
                <a:spcPts val="2200"/>
              </a:lnSpc>
              <a:buFont typeface="Wingdings" panose="05000000000000000000" pitchFamily="2" charset="2"/>
              <a:buChar char="l"/>
            </a:pPr>
            <a:r>
              <a:rPr lang="en-US" altLang="zh-CN" sz="1200" dirty="0">
                <a:solidFill>
                  <a:srgbClr val="0070C0"/>
                </a:solidFill>
                <a:latin typeface="Arial" panose="020B0604020202020204" pitchFamily="34" charset="0"/>
                <a:cs typeface="Arial" panose="020B0604020202020204" pitchFamily="34" charset="0"/>
              </a:rPr>
              <a:t>Methods: </a:t>
            </a:r>
            <a:r>
              <a:rPr lang="en-US" altLang="zh-CN" sz="1200" dirty="0" err="1">
                <a:solidFill>
                  <a:srgbClr val="0070C0"/>
                </a:solidFill>
                <a:latin typeface="Arial" panose="020B0604020202020204" pitchFamily="34" charset="0"/>
                <a:cs typeface="Arial" panose="020B0604020202020204" pitchFamily="34" charset="0"/>
              </a:rPr>
              <a:t>mixup</a:t>
            </a:r>
            <a:endParaRPr lang="en-US" altLang="zh-CN" sz="1200" dirty="0">
              <a:solidFill>
                <a:srgbClr val="0070C0"/>
              </a:solidFill>
              <a:latin typeface="Arial" panose="020B0604020202020204" pitchFamily="34" charset="0"/>
              <a:cs typeface="Arial" panose="020B0604020202020204" pitchFamily="34" charset="0"/>
            </a:endParaRPr>
          </a:p>
          <a:p>
            <a:pPr marL="241200" indent="-241200" algn="just">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Overview: create previously unseen </a:t>
            </a:r>
            <a:r>
              <a:rPr lang="en-US" altLang="zh-CN" sz="1200" u="sng" dirty="0">
                <a:latin typeface="Arial" panose="020B0604020202020204" pitchFamily="34" charset="0"/>
                <a:cs typeface="Arial" panose="020B0604020202020204" pitchFamily="34" charset="0"/>
              </a:rPr>
              <a:t>virtual </a:t>
            </a:r>
            <a:r>
              <a:rPr lang="en-US" altLang="zh-CN" sz="1200" u="sng" dirty="0" err="1">
                <a:latin typeface="Arial" panose="020B0604020202020204" pitchFamily="34" charset="0"/>
                <a:cs typeface="Arial" panose="020B0604020202020204" pitchFamily="34" charset="0"/>
              </a:rPr>
              <a:t>mixup</a:t>
            </a:r>
            <a:r>
              <a:rPr lang="en-US" altLang="zh-CN" sz="1200" u="sng" dirty="0">
                <a:latin typeface="Arial" panose="020B0604020202020204" pitchFamily="34" charset="0"/>
                <a:cs typeface="Arial" panose="020B0604020202020204" pitchFamily="34" charset="0"/>
              </a:rPr>
              <a:t> examples</a:t>
            </a:r>
          </a:p>
          <a:p>
            <a:pPr marL="241200" indent="-241200" algn="just">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How: </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Convex combination of data for training (input </a:t>
            </a:r>
            <a:r>
              <a:rPr lang="en-US" altLang="en-US" sz="1200" dirty="0" err="1">
                <a:solidFill>
                  <a:schemeClr val="tx1"/>
                </a:solidFill>
                <a:latin typeface="Arial" panose="020B0604020202020204" pitchFamily="34" charset="0"/>
                <a:cs typeface="Arial" panose="020B0604020202020204" pitchFamily="34" charset="0"/>
              </a:rPr>
              <a:t>mixup</a:t>
            </a:r>
            <a:r>
              <a:rPr lang="en-US" altLang="en-US" sz="1200" dirty="0">
                <a:solidFill>
                  <a:schemeClr val="tx1"/>
                </a:solidFill>
                <a:latin typeface="Arial" panose="020B0604020202020204" pitchFamily="34" charset="0"/>
                <a:cs typeface="Arial" panose="020B0604020202020204" pitchFamily="34" charset="0"/>
              </a:rPr>
              <a:t> </a:t>
            </a:r>
            <a:r>
              <a:rPr lang="en-US" altLang="en-US" sz="1200" dirty="0">
                <a:solidFill>
                  <a:schemeClr val="tx1"/>
                </a:solidFill>
              </a:rPr>
              <a:t>/ </a:t>
            </a:r>
            <a:r>
              <a:rPr lang="en-US" altLang="en-US" sz="1200" dirty="0" err="1">
                <a:solidFill>
                  <a:schemeClr val="tx1"/>
                </a:solidFill>
                <a:latin typeface="Arial" panose="020B0604020202020204" pitchFamily="34" charset="0"/>
                <a:cs typeface="Arial" panose="020B0604020202020204" pitchFamily="34" charset="0"/>
              </a:rPr>
              <a:t>mixup</a:t>
            </a:r>
            <a:r>
              <a:rPr lang="en-US" altLang="en-US" sz="1200" dirty="0">
                <a:solidFill>
                  <a:schemeClr val="tx1"/>
                </a:solidFill>
                <a:latin typeface="Arial" panose="020B0604020202020204" pitchFamily="34" charset="0"/>
                <a:cs typeface="Arial" panose="020B0604020202020204" pitchFamily="34" charset="0"/>
              </a:rPr>
              <a:t> inference/ </a:t>
            </a:r>
            <a:r>
              <a:rPr lang="en-US" altLang="zh-CN" sz="1200" dirty="0">
                <a:latin typeface="Arial" panose="020B0604020202020204" pitchFamily="34" charset="0"/>
                <a:cs typeface="Arial" panose="020B0604020202020204" pitchFamily="34" charset="0"/>
              </a:rPr>
              <a:t>adaptive </a:t>
            </a:r>
            <a:r>
              <a:rPr lang="en-US" altLang="zh-CN" sz="1200" dirty="0" err="1">
                <a:latin typeface="Arial" panose="020B0604020202020204" pitchFamily="34" charset="0"/>
                <a:cs typeface="Arial" panose="020B0604020202020204" pitchFamily="34" charset="0"/>
              </a:rPr>
              <a:t>mixup</a:t>
            </a:r>
            <a:r>
              <a:rPr lang="en-US" altLang="zh-CN" sz="1200" dirty="0">
                <a:latin typeface="Arial" panose="020B0604020202020204" pitchFamily="34" charset="0"/>
                <a:cs typeface="Arial" panose="020B0604020202020204" pitchFamily="34" charset="0"/>
              </a:rPr>
              <a:t> / manifold </a:t>
            </a:r>
            <a:r>
              <a:rPr lang="en-US" altLang="zh-CN" sz="1200" dirty="0" err="1">
                <a:latin typeface="Arial" panose="020B0604020202020204" pitchFamily="34" charset="0"/>
                <a:cs typeface="Arial" panose="020B0604020202020204" pitchFamily="34" charset="0"/>
              </a:rPr>
              <a:t>mixup</a:t>
            </a:r>
            <a:r>
              <a:rPr lang="en-US" altLang="zh-CN" sz="1200" dirty="0">
                <a:latin typeface="Arial" panose="020B0604020202020204" pitchFamily="34" charset="0"/>
                <a:cs typeface="Arial" panose="020B0604020202020204" pitchFamily="34" charset="0"/>
              </a:rPr>
              <a:t> )</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Local replacement of data for training (</a:t>
            </a:r>
            <a:r>
              <a:rPr lang="en-US" altLang="en-US" sz="1200" dirty="0" err="1">
                <a:solidFill>
                  <a:schemeClr val="tx1"/>
                </a:solidFill>
                <a:latin typeface="Arial" panose="020B0604020202020204" pitchFamily="34" charset="0"/>
                <a:cs typeface="Arial" panose="020B0604020202020204" pitchFamily="34" charset="0"/>
              </a:rPr>
              <a:t>Cutmix</a:t>
            </a:r>
            <a:r>
              <a:rPr lang="zh-CN" altLang="en-US" sz="1200" dirty="0"/>
              <a:t> </a:t>
            </a:r>
            <a:r>
              <a:rPr lang="en-US" altLang="zh-CN" sz="1200" dirty="0"/>
              <a:t>/</a:t>
            </a:r>
            <a:r>
              <a:rPr lang="zh-CN" altLang="en-US" sz="1200" dirty="0"/>
              <a:t> </a:t>
            </a:r>
            <a:r>
              <a:rPr lang="en-US" altLang="en-US" sz="1200" dirty="0">
                <a:solidFill>
                  <a:schemeClr val="tx1"/>
                </a:solidFill>
                <a:latin typeface="Arial" panose="020B0604020202020204" pitchFamily="34" charset="0"/>
                <a:cs typeface="Arial" panose="020B0604020202020204" pitchFamily="34" charset="0"/>
              </a:rPr>
              <a:t>Puzzle mix</a:t>
            </a:r>
            <a:r>
              <a:rPr lang="en-US" altLang="zh-CN" sz="1200" dirty="0">
                <a:latin typeface="Arial" panose="020B0604020202020204" pitchFamily="34" charset="0"/>
                <a:cs typeface="Arial" panose="020B0604020202020204" pitchFamily="34" charset="0"/>
              </a:rPr>
              <a:t>)</a:t>
            </a:r>
          </a:p>
          <a:p>
            <a:pPr marL="241200" indent="-241200" algn="just">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Techniques:</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Input </a:t>
            </a:r>
            <a:r>
              <a:rPr lang="en-US" altLang="zh-CN" sz="1200" dirty="0" err="1">
                <a:latin typeface="Arial" panose="020B0604020202020204" pitchFamily="34" charset="0"/>
                <a:cs typeface="Arial" panose="020B0604020202020204" pitchFamily="34" charset="0"/>
              </a:rPr>
              <a:t>mixup</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zhang</a:t>
            </a:r>
            <a:r>
              <a:rPr lang="en-US" altLang="zh-CN" sz="1200" dirty="0">
                <a:latin typeface="Arial" panose="020B0604020202020204" pitchFamily="34" charset="0"/>
                <a:cs typeface="Arial" panose="020B0604020202020204" pitchFamily="34" charset="0"/>
              </a:rPr>
              <a:t>, 2018) </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Manifold </a:t>
            </a:r>
            <a:r>
              <a:rPr lang="en-US" altLang="zh-CN" sz="1200" dirty="0" err="1">
                <a:latin typeface="Arial" panose="020B0604020202020204" pitchFamily="34" charset="0"/>
                <a:cs typeface="Arial" panose="020B0604020202020204" pitchFamily="34" charset="0"/>
              </a:rPr>
              <a:t>mixup</a:t>
            </a:r>
            <a:r>
              <a:rPr lang="en-US" altLang="zh-CN" sz="1200" dirty="0">
                <a:latin typeface="Arial" panose="020B0604020202020204" pitchFamily="34" charset="0"/>
                <a:cs typeface="Arial" panose="020B0604020202020204" pitchFamily="34" charset="0"/>
              </a:rPr>
              <a:t> (verma,2019)</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Adaptive </a:t>
            </a:r>
            <a:r>
              <a:rPr lang="en-US" altLang="zh-CN" sz="1200" dirty="0" err="1">
                <a:latin typeface="Arial" panose="020B0604020202020204" pitchFamily="34" charset="0"/>
                <a:cs typeface="Arial" panose="020B0604020202020204" pitchFamily="34" charset="0"/>
              </a:rPr>
              <a:t>mixup</a:t>
            </a:r>
            <a:r>
              <a:rPr lang="en-US" altLang="zh-CN" sz="1200" dirty="0">
                <a:latin typeface="Arial" panose="020B0604020202020204" pitchFamily="34" charset="0"/>
                <a:cs typeface="Arial" panose="020B0604020202020204" pitchFamily="34" charset="0"/>
              </a:rPr>
              <a:t>  (</a:t>
            </a:r>
            <a:r>
              <a:rPr lang="en-US" altLang="zh-CN" sz="1200" dirty="0" err="1">
                <a:latin typeface="Arial" panose="020B0604020202020204" pitchFamily="34" charset="0"/>
                <a:cs typeface="Arial" panose="020B0604020202020204" pitchFamily="34" charset="0"/>
              </a:rPr>
              <a:t>guo</a:t>
            </a:r>
            <a:r>
              <a:rPr lang="en-US" altLang="zh-CN" sz="1200" dirty="0">
                <a:latin typeface="Arial" panose="020B0604020202020204" pitchFamily="34" charset="0"/>
                <a:cs typeface="Arial" panose="020B0604020202020204" pitchFamily="34" charset="0"/>
              </a:rPr>
              <a:t>, 2019) (cited by </a:t>
            </a:r>
            <a:r>
              <a:rPr lang="en-US" altLang="en-US" sz="1200" dirty="0" err="1">
                <a:solidFill>
                  <a:schemeClr val="tx1"/>
                </a:solidFill>
                <a:latin typeface="Arial" panose="020B0604020202020204" pitchFamily="34" charset="0"/>
                <a:cs typeface="Arial" panose="020B0604020202020204" pitchFamily="34" charset="0"/>
              </a:rPr>
              <a:t>mixup</a:t>
            </a:r>
            <a:r>
              <a:rPr lang="en-US" altLang="en-US" sz="1200" dirty="0">
                <a:solidFill>
                  <a:schemeClr val="tx1"/>
                </a:solidFill>
                <a:latin typeface="Arial" panose="020B0604020202020204" pitchFamily="34" charset="0"/>
                <a:cs typeface="Arial" panose="020B0604020202020204" pitchFamily="34" charset="0"/>
              </a:rPr>
              <a:t> inference</a:t>
            </a:r>
            <a:r>
              <a:rPr lang="en-US" altLang="zh-CN" sz="1200" dirty="0">
                <a:latin typeface="Arial" panose="020B0604020202020204" pitchFamily="34" charset="0"/>
                <a:cs typeface="Arial" panose="020B0604020202020204" pitchFamily="34" charset="0"/>
              </a:rPr>
              <a:t>)</a:t>
            </a:r>
          </a:p>
          <a:p>
            <a:pPr marL="241200" indent="-241200" algn="just">
              <a:lnSpc>
                <a:spcPts val="2200"/>
              </a:lnSpc>
              <a:buFont typeface="+mj-ea"/>
              <a:buAutoNum type="circleNumDbPlain"/>
            </a:pPr>
            <a:r>
              <a:rPr lang="en-US" altLang="zh-CN" sz="1200" dirty="0" err="1">
                <a:latin typeface="Arial" panose="020B0604020202020204" pitchFamily="34" charset="0"/>
                <a:cs typeface="Arial" panose="020B0604020202020204" pitchFamily="34" charset="0"/>
              </a:rPr>
              <a:t>Cutmix</a:t>
            </a:r>
            <a:r>
              <a:rPr lang="en-US" altLang="zh-CN" sz="1200" dirty="0">
                <a:latin typeface="Arial" panose="020B0604020202020204" pitchFamily="34" charset="0"/>
                <a:cs typeface="Arial" panose="020B0604020202020204" pitchFamily="34" charset="0"/>
              </a:rPr>
              <a:t> ( </a:t>
            </a:r>
            <a:r>
              <a:rPr lang="en-US" altLang="zh-CN" sz="1200" dirty="0" err="1">
                <a:latin typeface="Arial" panose="020B0604020202020204" pitchFamily="34" charset="0"/>
                <a:cs typeface="Arial" panose="020B0604020202020204" pitchFamily="34" charset="0"/>
              </a:rPr>
              <a:t>yun</a:t>
            </a:r>
            <a:r>
              <a:rPr lang="en-US" altLang="zh-CN" sz="1200" dirty="0">
                <a:latin typeface="Arial" panose="020B0604020202020204" pitchFamily="34" charset="0"/>
                <a:cs typeface="Arial" panose="020B0604020202020204" pitchFamily="34" charset="0"/>
              </a:rPr>
              <a:t>, 2019) </a:t>
            </a:r>
          </a:p>
          <a:p>
            <a:pPr marL="241200" indent="-241200" algn="just">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Problem:  Generate improper examples by randomly removing important regions of the data, which may mislead the neural network.</a:t>
            </a:r>
          </a:p>
          <a:p>
            <a:pPr marL="241200" indent="-241200" algn="just">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Aim : Prevent issues </a:t>
            </a:r>
          </a:p>
          <a:p>
            <a:pPr marL="241200" indent="-241200" algn="just">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Inspiration: The underlying data domains contain rich regional saliency information and exhibit local regularity structure.</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Foreground objects in vision</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Prominent syllables in speech</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Informative textual units in language</a:t>
            </a:r>
          </a:p>
        </p:txBody>
      </p:sp>
      <p:cxnSp>
        <p:nvCxnSpPr>
          <p:cNvPr id="20" name="直接连接符 19">
            <a:extLst>
              <a:ext uri="{FF2B5EF4-FFF2-40B4-BE49-F238E27FC236}">
                <a16:creationId xmlns:a16="http://schemas.microsoft.com/office/drawing/2014/main" id="{1C0492B3-5016-44BE-9406-59744232F175}"/>
              </a:ext>
            </a:extLst>
          </p:cNvPr>
          <p:cNvCxnSpPr>
            <a:cxnSpLocks/>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3" name="文本框 2">
            <a:extLst>
              <a:ext uri="{FF2B5EF4-FFF2-40B4-BE49-F238E27FC236}">
                <a16:creationId xmlns:a16="http://schemas.microsoft.com/office/drawing/2014/main" id="{7E9FF464-643F-4207-A618-B9B78C2EABB2}"/>
              </a:ext>
            </a:extLst>
          </p:cNvPr>
          <p:cNvSpPr txBox="1"/>
          <p:nvPr/>
        </p:nvSpPr>
        <p:spPr>
          <a:xfrm>
            <a:off x="6096001" y="976202"/>
            <a:ext cx="5945076" cy="4853060"/>
          </a:xfrm>
          <a:prstGeom prst="rect">
            <a:avLst/>
          </a:prstGeom>
          <a:noFill/>
        </p:spPr>
        <p:txBody>
          <a:bodyPr wrap="square">
            <a:spAutoFit/>
          </a:bodyPr>
          <a:lstStyle/>
          <a:p>
            <a:pPr marL="241200" indent="-241200" algn="just">
              <a:lnSpc>
                <a:spcPts val="2200"/>
              </a:lnSpc>
              <a:buFont typeface="Wingdings" panose="05000000000000000000" pitchFamily="2" charset="2"/>
              <a:buChar char="l"/>
            </a:pPr>
            <a:r>
              <a:rPr lang="en-US" altLang="zh-CN" sz="1200" dirty="0">
                <a:solidFill>
                  <a:srgbClr val="0070C0"/>
                </a:solidFill>
                <a:latin typeface="Arial" panose="020B0604020202020204" pitchFamily="34" charset="0"/>
                <a:cs typeface="Arial" panose="020B0604020202020204" pitchFamily="34" charset="0"/>
              </a:rPr>
              <a:t>How to measure saliency:</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Compute gradients of a pre-trained DNN (</a:t>
            </a:r>
            <a:r>
              <a:rPr lang="en-US" altLang="zh-CN" sz="1200" dirty="0" err="1">
                <a:latin typeface="Arial" panose="020B0604020202020204" pitchFamily="34" charset="0"/>
                <a:cs typeface="Arial" panose="020B0604020202020204" pitchFamily="34" charset="0"/>
              </a:rPr>
              <a:t>simonyan</a:t>
            </a:r>
            <a:r>
              <a:rPr lang="en-US" altLang="zh-CN" sz="1200" dirty="0">
                <a:latin typeface="Arial" panose="020B0604020202020204" pitchFamily="34" charset="0"/>
                <a:cs typeface="Arial" panose="020B0604020202020204" pitchFamily="34" charset="0"/>
              </a:rPr>
              <a:t>, 2013) </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More precise saliency methods (</a:t>
            </a:r>
            <a:r>
              <a:rPr lang="en-US" altLang="zh-CN" sz="1200" dirty="0" err="1">
                <a:latin typeface="Arial" panose="020B0604020202020204" pitchFamily="34" charset="0"/>
                <a:cs typeface="Arial" panose="020B0604020202020204" pitchFamily="34" charset="0"/>
              </a:rPr>
              <a:t>zhao</a:t>
            </a:r>
            <a:r>
              <a:rPr lang="en-US" altLang="zh-CN" sz="1200" dirty="0">
                <a:latin typeface="Arial" panose="020B0604020202020204" pitchFamily="34" charset="0"/>
                <a:cs typeface="Arial" panose="020B0604020202020204" pitchFamily="34" charset="0"/>
              </a:rPr>
              <a:t>, 2015) (wang, 2015)</a:t>
            </a:r>
          </a:p>
          <a:p>
            <a:pPr marL="241200" indent="-241200" algn="just">
              <a:lnSpc>
                <a:spcPts val="2200"/>
              </a:lnSpc>
              <a:buFont typeface="+mj-ea"/>
              <a:buAutoNum type="circleNumDbPlain"/>
            </a:pPr>
            <a:r>
              <a:rPr lang="en-US" altLang="zh-CN" sz="1200" dirty="0">
                <a:latin typeface="Arial" panose="020B0604020202020204" pitchFamily="34" charset="0"/>
                <a:cs typeface="Arial" panose="020B0604020202020204" pitchFamily="34" charset="0"/>
              </a:rPr>
              <a:t>Reduced computation cost saliency methods (</a:t>
            </a:r>
            <a:r>
              <a:rPr lang="da-DK" altLang="zh-CN" sz="1200" dirty="0">
                <a:latin typeface="Arial" panose="020B0604020202020204" pitchFamily="34" charset="0"/>
                <a:cs typeface="Arial" panose="020B0604020202020204" pitchFamily="34" charset="0"/>
              </a:rPr>
              <a:t>zhou, 2016) (selvaraju, 2017)</a:t>
            </a:r>
          </a:p>
          <a:p>
            <a:pPr marL="241200" indent="-241200" algn="just">
              <a:lnSpc>
                <a:spcPts val="2200"/>
              </a:lnSpc>
              <a:buFont typeface="Wingdings" panose="05000000000000000000" pitchFamily="2" charset="2"/>
              <a:buChar char="l"/>
            </a:pPr>
            <a:r>
              <a:rPr lang="da-DK" altLang="zh-CN" sz="1200" dirty="0">
                <a:solidFill>
                  <a:srgbClr val="0070C0"/>
                </a:solidFill>
                <a:latin typeface="Arial" panose="020B0604020202020204" pitchFamily="34" charset="0"/>
                <a:cs typeface="Arial" panose="020B0604020202020204" pitchFamily="34" charset="0"/>
              </a:rPr>
              <a:t>What is optimal transport ?</a:t>
            </a:r>
          </a:p>
          <a:p>
            <a:pPr marL="241200" indent="-241200" algn="just">
              <a:lnSpc>
                <a:spcPts val="2200"/>
              </a:lnSpc>
              <a:buFont typeface="Wingdings" panose="05000000000000000000" pitchFamily="2" charset="2"/>
              <a:buChar char="Ø"/>
            </a:pPr>
            <a:r>
              <a:rPr lang="da-DK" altLang="zh-CN" sz="1200" dirty="0">
                <a:latin typeface="Arial" panose="020B0604020202020204" pitchFamily="34" charset="0"/>
                <a:cs typeface="Arial" panose="020B0604020202020204" pitchFamily="34" charset="0"/>
              </a:rPr>
              <a:t>Definition: </a:t>
            </a:r>
          </a:p>
          <a:p>
            <a:pPr marL="241200" algn="just">
              <a:lnSpc>
                <a:spcPts val="2200"/>
              </a:lnSpc>
            </a:pPr>
            <a:r>
              <a:rPr lang="en-US" altLang="zh-CN" sz="1200" dirty="0">
                <a:latin typeface="Arial" panose="020B0604020202020204" pitchFamily="34" charset="0"/>
                <a:cs typeface="Arial" panose="020B0604020202020204" pitchFamily="34" charset="0"/>
              </a:rPr>
              <a:t>A transport plan that </a:t>
            </a:r>
            <a:r>
              <a:rPr lang="en-US" altLang="zh-CN" sz="1200" u="sng" dirty="0">
                <a:latin typeface="Arial" panose="020B0604020202020204" pitchFamily="34" charset="0"/>
                <a:cs typeface="Arial" panose="020B0604020202020204" pitchFamily="34" charset="0"/>
              </a:rPr>
              <a:t>moves a given distribution to another</a:t>
            </a:r>
            <a:r>
              <a:rPr lang="en-US" altLang="zh-CN" sz="1200" dirty="0">
                <a:latin typeface="Arial" panose="020B0604020202020204" pitchFamily="34" charset="0"/>
                <a:cs typeface="Arial" panose="020B0604020202020204" pitchFamily="34" charset="0"/>
              </a:rPr>
              <a:t> at the minimal cost. (Villani, </a:t>
            </a:r>
            <a:r>
              <a:rPr lang="en-US" altLang="zh-CN" sz="1200" i="1" dirty="0">
                <a:latin typeface="Arial" panose="020B0604020202020204" pitchFamily="34" charset="0"/>
                <a:cs typeface="Arial" panose="020B0604020202020204" pitchFamily="34" charset="0"/>
              </a:rPr>
              <a:t>Optimal transport: old and new</a:t>
            </a:r>
            <a:r>
              <a:rPr lang="en-US" altLang="zh-CN" sz="1200" dirty="0">
                <a:latin typeface="Arial" panose="020B0604020202020204" pitchFamily="34" charset="0"/>
                <a:cs typeface="Arial" panose="020B0604020202020204" pitchFamily="34" charset="0"/>
              </a:rPr>
              <a:t>, 2008)</a:t>
            </a:r>
          </a:p>
          <a:p>
            <a:pPr marL="241200" algn="just">
              <a:lnSpc>
                <a:spcPts val="2200"/>
              </a:lnSpc>
            </a:pPr>
            <a:r>
              <a:rPr lang="en-US" altLang="zh-CN" sz="1200" dirty="0">
                <a:latin typeface="Arial" panose="020B0604020202020204" pitchFamily="34" charset="0"/>
                <a:cs typeface="Arial" panose="020B0604020202020204" pitchFamily="34" charset="0"/>
              </a:rPr>
              <a:t>The optimal transport with discrete domain can be represented as a </a:t>
            </a:r>
            <a:r>
              <a:rPr lang="en-US" altLang="zh-CN" sz="1200" u="sng" dirty="0">
                <a:latin typeface="Arial" panose="020B0604020202020204" pitchFamily="34" charset="0"/>
                <a:cs typeface="Arial" panose="020B0604020202020204" pitchFamily="34" charset="0"/>
              </a:rPr>
              <a:t>linear program</a:t>
            </a:r>
            <a:r>
              <a:rPr lang="en-US" altLang="zh-CN" sz="1200" dirty="0">
                <a:latin typeface="Arial" panose="020B0604020202020204" pitchFamily="34" charset="0"/>
                <a:cs typeface="Arial" panose="020B0604020202020204" pitchFamily="34" charset="0"/>
              </a:rPr>
              <a:t> or an </a:t>
            </a:r>
            <a:r>
              <a:rPr lang="en-US" altLang="zh-CN" sz="1200" u="sng" dirty="0">
                <a:latin typeface="Arial" panose="020B0604020202020204" pitchFamily="34" charset="0"/>
                <a:cs typeface="Arial" panose="020B0604020202020204" pitchFamily="34" charset="0"/>
              </a:rPr>
              <a:t>assignment problem</a:t>
            </a:r>
            <a:r>
              <a:rPr lang="en-US" altLang="zh-CN" sz="1200" dirty="0">
                <a:latin typeface="Arial" panose="020B0604020202020204" pitchFamily="34" charset="0"/>
                <a:cs typeface="Arial" panose="020B0604020202020204" pitchFamily="34" charset="0"/>
              </a:rPr>
              <a:t>.</a:t>
            </a:r>
          </a:p>
          <a:p>
            <a:pPr marL="241200" indent="-241200" algn="just">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Applied: color transfer &amp; domain adaptation.</a:t>
            </a:r>
          </a:p>
          <a:p>
            <a:pPr marL="241200" indent="-241200" algn="just">
              <a:lnSpc>
                <a:spcPts val="2200"/>
              </a:lnSpc>
              <a:buFont typeface="Wingdings" panose="05000000000000000000" pitchFamily="2" charset="2"/>
              <a:buChar char="l"/>
            </a:pPr>
            <a:r>
              <a:rPr lang="en-US" altLang="zh-CN" sz="1200" dirty="0">
                <a:solidFill>
                  <a:srgbClr val="0070C0"/>
                </a:solidFill>
                <a:latin typeface="Arial" panose="020B0604020202020204" pitchFamily="34" charset="0"/>
                <a:cs typeface="Arial" panose="020B0604020202020204" pitchFamily="34" charset="0"/>
              </a:rPr>
              <a:t>Puzzle </a:t>
            </a:r>
            <a:r>
              <a:rPr lang="en-US" altLang="zh-CN" sz="1200" dirty="0" err="1">
                <a:solidFill>
                  <a:srgbClr val="0070C0"/>
                </a:solidFill>
                <a:latin typeface="Arial" panose="020B0604020202020204" pitchFamily="34" charset="0"/>
                <a:cs typeface="Arial" panose="020B0604020202020204" pitchFamily="34" charset="0"/>
              </a:rPr>
              <a:t>mixup</a:t>
            </a:r>
            <a:endParaRPr lang="en-US" altLang="zh-CN" sz="1200" dirty="0">
              <a:solidFill>
                <a:srgbClr val="0070C0"/>
              </a:solidFill>
              <a:latin typeface="Arial" panose="020B0604020202020204" pitchFamily="34" charset="0"/>
              <a:cs typeface="Arial" panose="020B0604020202020204" pitchFamily="34" charset="0"/>
            </a:endParaRPr>
          </a:p>
          <a:p>
            <a:pPr marL="241200" indent="-241200" algn="just">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Idea: </a:t>
            </a:r>
          </a:p>
          <a:p>
            <a:pPr marL="241200" algn="just">
              <a:lnSpc>
                <a:spcPts val="2200"/>
              </a:lnSpc>
            </a:pPr>
            <a:r>
              <a:rPr lang="en-US" altLang="zh-CN" sz="1200" dirty="0">
                <a:latin typeface="Arial" panose="020B0604020202020204" pitchFamily="34" charset="0"/>
                <a:cs typeface="Arial" panose="020B0604020202020204" pitchFamily="34" charset="0"/>
              </a:rPr>
              <a:t>utilize the saliency signal while preserving the local properties of the input data.</a:t>
            </a:r>
          </a:p>
          <a:p>
            <a:pPr marL="241200" indent="-241200" algn="just">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Saliency: gradients (</a:t>
            </a:r>
            <a:r>
              <a:rPr lang="en-US" altLang="zh-CN" sz="1200" dirty="0" err="1">
                <a:latin typeface="Arial" panose="020B0604020202020204" pitchFamily="34" charset="0"/>
                <a:cs typeface="Arial" panose="020B0604020202020204" pitchFamily="34" charset="0"/>
              </a:rPr>
              <a:t>simonyan</a:t>
            </a:r>
            <a:r>
              <a:rPr lang="en-US" altLang="zh-CN" sz="1200" dirty="0">
                <a:latin typeface="Arial" panose="020B0604020202020204" pitchFamily="34" charset="0"/>
                <a:cs typeface="Arial" panose="020B0604020202020204" pitchFamily="34" charset="0"/>
              </a:rPr>
              <a:t>, 2013) </a:t>
            </a:r>
          </a:p>
          <a:p>
            <a:pPr marL="241200" indent="-241200" algn="just">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Optimal transport: formulate a </a:t>
            </a:r>
            <a:r>
              <a:rPr lang="en-US" altLang="zh-CN" sz="1200" u="sng" dirty="0">
                <a:latin typeface="Arial" panose="020B0604020202020204" pitchFamily="34" charset="0"/>
                <a:cs typeface="Arial" panose="020B0604020202020204" pitchFamily="34" charset="0"/>
              </a:rPr>
              <a:t>binary transport problem</a:t>
            </a:r>
            <a:r>
              <a:rPr lang="en-US" altLang="zh-CN" sz="1200" dirty="0">
                <a:latin typeface="Arial" panose="020B0604020202020204" pitchFamily="34" charset="0"/>
                <a:cs typeface="Arial" panose="020B0604020202020204" pitchFamily="34" charset="0"/>
              </a:rPr>
              <a:t> for the optimal move, which </a:t>
            </a:r>
            <a:r>
              <a:rPr lang="en-US" altLang="zh-CN" sz="1200" u="sng" dirty="0">
                <a:latin typeface="Arial" panose="020B0604020202020204" pitchFamily="34" charset="0"/>
                <a:cs typeface="Arial" panose="020B0604020202020204" pitchFamily="34" charset="0"/>
              </a:rPr>
              <a:t>maximizes the exposed saliency under the mask</a:t>
            </a:r>
            <a:r>
              <a:rPr lang="en-US" altLang="zh-CN" sz="1200" dirty="0">
                <a:latin typeface="Arial" panose="020B0604020202020204" pitchFamily="34" charset="0"/>
                <a:cs typeface="Arial" panose="020B0604020202020204" pitchFamily="34" charset="0"/>
              </a:rPr>
              <a:t>.</a:t>
            </a:r>
          </a:p>
        </p:txBody>
      </p:sp>
      <p:sp>
        <p:nvSpPr>
          <p:cNvPr id="5" name="对话气泡: 矩形 4">
            <a:extLst>
              <a:ext uri="{FF2B5EF4-FFF2-40B4-BE49-F238E27FC236}">
                <a16:creationId xmlns:a16="http://schemas.microsoft.com/office/drawing/2014/main" id="{235E2DA0-9221-48FA-B2F1-6E0702D0800F}"/>
              </a:ext>
            </a:extLst>
          </p:cNvPr>
          <p:cNvSpPr/>
          <p:nvPr/>
        </p:nvSpPr>
        <p:spPr>
          <a:xfrm>
            <a:off x="8382142" y="2261496"/>
            <a:ext cx="1813039" cy="363984"/>
          </a:xfrm>
          <a:prstGeom prst="wedgeRectCallout">
            <a:avLst>
              <a:gd name="adj1" fmla="val -41664"/>
              <a:gd name="adj2" fmla="val 91675"/>
            </a:avLst>
          </a:prstGeom>
          <a:solidFill>
            <a:schemeClr val="accent6">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50" dirty="0">
                <a:solidFill>
                  <a:schemeClr val="tx1"/>
                </a:solidFill>
                <a:latin typeface="Arial" panose="020B0604020202020204" pitchFamily="34" charset="0"/>
                <a:cs typeface="Arial" panose="020B0604020202020204" pitchFamily="34" charset="0"/>
              </a:rPr>
              <a:t>Popular Transport Book</a:t>
            </a:r>
            <a:endParaRPr lang="zh-CN" altLang="en-US" sz="1050" dirty="0">
              <a:solidFill>
                <a:schemeClr val="tx1"/>
              </a:solidFill>
              <a:latin typeface="Arial" panose="020B0604020202020204" pitchFamily="34" charset="0"/>
              <a:cs typeface="Arial" panose="020B0604020202020204" pitchFamily="34" charset="0"/>
            </a:endParaRPr>
          </a:p>
        </p:txBody>
      </p:sp>
      <p:sp>
        <p:nvSpPr>
          <p:cNvPr id="8" name="对话气泡: 矩形 7">
            <a:extLst>
              <a:ext uri="{FF2B5EF4-FFF2-40B4-BE49-F238E27FC236}">
                <a16:creationId xmlns:a16="http://schemas.microsoft.com/office/drawing/2014/main" id="{B6075E4F-9BE7-4091-B6CE-8184D1556F70}"/>
              </a:ext>
            </a:extLst>
          </p:cNvPr>
          <p:cNvSpPr/>
          <p:nvPr/>
        </p:nvSpPr>
        <p:spPr>
          <a:xfrm>
            <a:off x="7568650" y="5911775"/>
            <a:ext cx="1021436" cy="363984"/>
          </a:xfrm>
          <a:prstGeom prst="wedgeRectCallout">
            <a:avLst>
              <a:gd name="adj1" fmla="val -66397"/>
              <a:gd name="adj2" fmla="val -89492"/>
            </a:avLst>
          </a:prstGeom>
          <a:solidFill>
            <a:schemeClr val="accent6">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050" dirty="0">
                <a:solidFill>
                  <a:schemeClr val="tx1"/>
                </a:solidFill>
                <a:latin typeface="Arial" panose="020B0604020202020204" pitchFamily="34" charset="0"/>
                <a:cs typeface="Arial" panose="020B0604020202020204" pitchFamily="34" charset="0"/>
              </a:rPr>
              <a:t>Optimal target</a:t>
            </a:r>
            <a:endParaRPr lang="zh-CN" altLang="en-US" sz="105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5126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4</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b="1" dirty="0">
                <a:latin typeface="MV Boli" panose="02000500030200090000" pitchFamily="2" charset="0"/>
                <a:cs typeface="MV Boli" panose="02000500030200090000" pitchFamily="2" charset="0"/>
              </a:rPr>
              <a:t>Scheme</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cxnSp>
        <p:nvCxnSpPr>
          <p:cNvPr id="8" name="直接连接符 7">
            <a:extLst>
              <a:ext uri="{FF2B5EF4-FFF2-40B4-BE49-F238E27FC236}">
                <a16:creationId xmlns:a16="http://schemas.microsoft.com/office/drawing/2014/main" id="{5111E0C5-599A-43E1-921A-284CF33AFE67}"/>
              </a:ext>
            </a:extLst>
          </p:cNvPr>
          <p:cNvCxnSpPr>
            <a:cxnSpLocks/>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6" name="灯片编号占位符 5">
            <a:extLst>
              <a:ext uri="{FF2B5EF4-FFF2-40B4-BE49-F238E27FC236}">
                <a16:creationId xmlns:a16="http://schemas.microsoft.com/office/drawing/2014/main" id="{25924B01-A068-4C17-B91D-F0A05F6F9820}"/>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6</a:t>
            </a:fld>
            <a:endParaRPr lang="zh-CN" altLang="en-US" dirty="0">
              <a:latin typeface="MV Boli" panose="02000500030200090000" pitchFamily="2" charset="0"/>
              <a:cs typeface="MV Boli" panose="02000500030200090000" pitchFamily="2" charset="0"/>
            </a:endParaRPr>
          </a:p>
        </p:txBody>
      </p:sp>
      <p:pic>
        <p:nvPicPr>
          <p:cNvPr id="11" name="图片 10">
            <a:extLst>
              <a:ext uri="{FF2B5EF4-FFF2-40B4-BE49-F238E27FC236}">
                <a16:creationId xmlns:a16="http://schemas.microsoft.com/office/drawing/2014/main" id="{A86417E6-B2D7-41E2-866C-77E76B3281CF}"/>
              </a:ext>
            </a:extLst>
          </p:cNvPr>
          <p:cNvPicPr>
            <a:picLocks noChangeAspect="1"/>
          </p:cNvPicPr>
          <p:nvPr/>
        </p:nvPicPr>
        <p:blipFill>
          <a:blip r:embed="rId3"/>
          <a:stretch>
            <a:fillRect/>
          </a:stretch>
        </p:blipFill>
        <p:spPr>
          <a:xfrm>
            <a:off x="7308347" y="988671"/>
            <a:ext cx="4207193" cy="453390"/>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A73A592-E8A0-4AD7-860F-DE3D757CA19C}"/>
                  </a:ext>
                </a:extLst>
              </p:cNvPr>
              <p:cNvSpPr txBox="1"/>
              <p:nvPr/>
            </p:nvSpPr>
            <p:spPr>
              <a:xfrm>
                <a:off x="8441719" y="1610324"/>
                <a:ext cx="1879938"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𝑔</m:t>
                      </m:r>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𝑦</m:t>
                              </m:r>
                            </m:e>
                            <m:sub>
                              <m:r>
                                <a:rPr lang="en-US" altLang="zh-CN" sz="1200" b="0" i="1" smtClean="0">
                                  <a:latin typeface="Cambria Math" panose="02040503050406030204" pitchFamily="18" charset="0"/>
                                </a:rPr>
                                <m:t>0</m:t>
                              </m:r>
                            </m:sub>
                          </m:sSub>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𝑦</m:t>
                              </m:r>
                            </m:e>
                            <m:sub>
                              <m:r>
                                <a:rPr lang="en-US" altLang="zh-CN" sz="1200" b="0" i="1" smtClean="0">
                                  <a:latin typeface="Cambria Math" panose="02040503050406030204" pitchFamily="18" charset="0"/>
                                </a:rPr>
                                <m:t>1</m:t>
                              </m:r>
                            </m:sub>
                          </m:sSub>
                        </m:e>
                      </m:d>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1−</m:t>
                          </m:r>
                          <m:r>
                            <a:rPr lang="zh-CN" altLang="en-US" sz="1200" b="0" i="1" smtClean="0">
                              <a:latin typeface="Cambria Math" panose="02040503050406030204" pitchFamily="18" charset="0"/>
                            </a:rPr>
                            <m:t>𝜆</m:t>
                          </m:r>
                        </m:e>
                      </m:d>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𝑦</m:t>
                          </m:r>
                        </m:e>
                        <m:sub>
                          <m:r>
                            <a:rPr lang="en-US" altLang="zh-CN" sz="1200" i="1">
                              <a:latin typeface="Cambria Math" panose="02040503050406030204" pitchFamily="18" charset="0"/>
                            </a:rPr>
                            <m:t>0</m:t>
                          </m:r>
                        </m:sub>
                      </m:sSub>
                      <m:r>
                        <a:rPr lang="en-US" altLang="zh-CN" sz="1200" b="0" i="1" smtClean="0">
                          <a:latin typeface="Cambria Math" panose="02040503050406030204" pitchFamily="18" charset="0"/>
                        </a:rPr>
                        <m:t>+</m:t>
                      </m:r>
                      <m:r>
                        <a:rPr lang="zh-CN" altLang="en-US" sz="1200" b="0" i="1" smtClean="0">
                          <a:latin typeface="Cambria Math" panose="02040503050406030204" pitchFamily="18" charset="0"/>
                        </a:rPr>
                        <m:t>𝜆</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𝑦</m:t>
                          </m:r>
                        </m:e>
                        <m:sub>
                          <m:r>
                            <a:rPr lang="en-US" altLang="zh-CN" sz="1200" b="0" i="1" smtClean="0">
                              <a:latin typeface="Cambria Math" panose="02040503050406030204" pitchFamily="18" charset="0"/>
                            </a:rPr>
                            <m:t>1</m:t>
                          </m:r>
                        </m:sub>
                      </m:sSub>
                    </m:oMath>
                  </m:oMathPara>
                </a14:m>
                <a:endParaRPr lang="zh-CN" altLang="en-US" sz="1200" dirty="0"/>
              </a:p>
            </p:txBody>
          </p:sp>
        </mc:Choice>
        <mc:Fallback xmlns="">
          <p:sp>
            <p:nvSpPr>
              <p:cNvPr id="12" name="文本框 11">
                <a:extLst>
                  <a:ext uri="{FF2B5EF4-FFF2-40B4-BE49-F238E27FC236}">
                    <a16:creationId xmlns:a16="http://schemas.microsoft.com/office/drawing/2014/main" id="{0A73A592-E8A0-4AD7-860F-DE3D757CA19C}"/>
                  </a:ext>
                </a:extLst>
              </p:cNvPr>
              <p:cNvSpPr txBox="1">
                <a:spLocks noRot="1" noChangeAspect="1" noMove="1" noResize="1" noEditPoints="1" noAdjustHandles="1" noChangeArrowheads="1" noChangeShapeType="1" noTextEdit="1"/>
              </p:cNvSpPr>
              <p:nvPr/>
            </p:nvSpPr>
            <p:spPr>
              <a:xfrm>
                <a:off x="8441719" y="1610324"/>
                <a:ext cx="1879938" cy="184666"/>
              </a:xfrm>
              <a:prstGeom prst="rect">
                <a:avLst/>
              </a:prstGeom>
              <a:blipFill>
                <a:blip r:embed="rId4"/>
                <a:stretch>
                  <a:fillRect l="-1299" b="-23333"/>
                </a:stretch>
              </a:blipFill>
            </p:spPr>
            <p:txBody>
              <a:bodyPr/>
              <a:lstStyle/>
              <a:p>
                <a:r>
                  <a:rPr lang="zh-CN" altLang="en-US">
                    <a:noFill/>
                  </a:rPr>
                  <a:t> </a:t>
                </a:r>
              </a:p>
            </p:txBody>
          </p:sp>
        </mc:Fallback>
      </mc:AlternateContent>
      <p:grpSp>
        <p:nvGrpSpPr>
          <p:cNvPr id="25" name="组合 24">
            <a:extLst>
              <a:ext uri="{FF2B5EF4-FFF2-40B4-BE49-F238E27FC236}">
                <a16:creationId xmlns:a16="http://schemas.microsoft.com/office/drawing/2014/main" id="{6403D859-097B-4252-8122-1830DC8EABE0}"/>
              </a:ext>
            </a:extLst>
          </p:cNvPr>
          <p:cNvGrpSpPr/>
          <p:nvPr/>
        </p:nvGrpSpPr>
        <p:grpSpPr>
          <a:xfrm>
            <a:off x="7150232" y="1802308"/>
            <a:ext cx="4833333" cy="1517147"/>
            <a:chOff x="7162687" y="4735273"/>
            <a:chExt cx="4833333" cy="1517147"/>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2543257-C48C-45F4-95D6-CD85B2560D71}"/>
                    </a:ext>
                  </a:extLst>
                </p:cNvPr>
                <p:cNvSpPr txBox="1"/>
                <p:nvPr/>
              </p:nvSpPr>
              <p:spPr>
                <a:xfrm>
                  <a:off x="8430642" y="4927189"/>
                  <a:ext cx="192950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h</m:t>
                        </m:r>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0</m:t>
                                </m:r>
                              </m:sub>
                            </m:sSub>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1</m:t>
                                </m:r>
                              </m:sub>
                            </m:sSub>
                          </m:e>
                        </m:d>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1−</m:t>
                            </m:r>
                            <m:r>
                              <a:rPr lang="zh-CN" altLang="en-US" sz="1200" b="0" i="1" smtClean="0">
                                <a:latin typeface="Cambria Math" panose="02040503050406030204" pitchFamily="18" charset="0"/>
                              </a:rPr>
                              <m:t>𝜆</m:t>
                            </m:r>
                          </m:e>
                        </m:d>
                        <m:sSub>
                          <m:sSubPr>
                            <m:ctrlPr>
                              <a:rPr lang="en-US" altLang="zh-CN" sz="1200" i="1">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i="1">
                                <a:latin typeface="Cambria Math" panose="02040503050406030204" pitchFamily="18" charset="0"/>
                              </a:rPr>
                              <m:t>0</m:t>
                            </m:r>
                          </m:sub>
                        </m:sSub>
                        <m:r>
                          <a:rPr lang="en-US" altLang="zh-CN" sz="1200" b="0" i="1" smtClean="0">
                            <a:latin typeface="Cambria Math" panose="02040503050406030204" pitchFamily="18" charset="0"/>
                          </a:rPr>
                          <m:t>+</m:t>
                        </m:r>
                        <m:r>
                          <a:rPr lang="zh-CN" altLang="en-US" sz="1200" b="0" i="1" smtClean="0">
                            <a:latin typeface="Cambria Math" panose="02040503050406030204" pitchFamily="18" charset="0"/>
                          </a:rPr>
                          <m:t>𝜆</m:t>
                        </m:r>
                        <m:sSub>
                          <m:sSubPr>
                            <m:ctrlPr>
                              <a:rPr lang="en-US" altLang="zh-CN" sz="1200" i="1">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1</m:t>
                            </m:r>
                          </m:sub>
                        </m:sSub>
                      </m:oMath>
                    </m:oMathPara>
                  </a14:m>
                  <a:endParaRPr lang="zh-CN" altLang="en-US" sz="1200" dirty="0"/>
                </a:p>
              </p:txBody>
            </p:sp>
          </mc:Choice>
          <mc:Fallback xmlns="">
            <p:sp>
              <p:nvSpPr>
                <p:cNvPr id="13" name="文本框 12">
                  <a:extLst>
                    <a:ext uri="{FF2B5EF4-FFF2-40B4-BE49-F238E27FC236}">
                      <a16:creationId xmlns:a16="http://schemas.microsoft.com/office/drawing/2014/main" id="{42543257-C48C-45F4-95D6-CD85B2560D71}"/>
                    </a:ext>
                  </a:extLst>
                </p:cNvPr>
                <p:cNvSpPr txBox="1">
                  <a:spLocks noRot="1" noChangeAspect="1" noMove="1" noResize="1" noEditPoints="1" noAdjustHandles="1" noChangeArrowheads="1" noChangeShapeType="1" noTextEdit="1"/>
                </p:cNvSpPr>
                <p:nvPr/>
              </p:nvSpPr>
              <p:spPr>
                <a:xfrm>
                  <a:off x="8430642" y="4927189"/>
                  <a:ext cx="1929503" cy="184666"/>
                </a:xfrm>
                <a:prstGeom prst="rect">
                  <a:avLst/>
                </a:prstGeom>
                <a:blipFill>
                  <a:blip r:embed="rId5"/>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34E4F97-5A40-486D-A067-87384784A671}"/>
                    </a:ext>
                  </a:extLst>
                </p:cNvPr>
                <p:cNvSpPr txBox="1"/>
                <p:nvPr/>
              </p:nvSpPr>
              <p:spPr>
                <a:xfrm>
                  <a:off x="8465881" y="5282249"/>
                  <a:ext cx="2296654"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h</m:t>
                        </m:r>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0</m:t>
                                </m:r>
                              </m:sub>
                            </m:sSub>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1</m:t>
                                </m:r>
                              </m:sub>
                            </m:sSub>
                          </m:e>
                        </m:d>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1−</m:t>
                            </m:r>
                            <m:r>
                              <a:rPr lang="zh-CN" altLang="en-US" sz="1200" b="0" i="1" smtClean="0">
                                <a:latin typeface="Cambria Math" panose="02040503050406030204" pitchFamily="18" charset="0"/>
                              </a:rPr>
                              <m:t>𝜆</m:t>
                            </m:r>
                          </m:e>
                        </m:d>
                        <m:r>
                          <a:rPr lang="en-US" altLang="zh-CN" sz="1200" b="0" i="1" smtClean="0">
                            <a:latin typeface="Cambria Math" panose="02040503050406030204" pitchFamily="18" charset="0"/>
                          </a:rPr>
                          <m:t>𝑓</m:t>
                        </m:r>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i="1">
                                <a:latin typeface="Cambria Math" panose="02040503050406030204" pitchFamily="18" charset="0"/>
                              </a:rPr>
                              <m:t>0</m:t>
                            </m:r>
                          </m:sub>
                        </m:sSub>
                        <m:r>
                          <a:rPr lang="en-US" altLang="zh-CN" sz="1200" b="0" i="1" smtClean="0">
                            <a:latin typeface="Cambria Math" panose="02040503050406030204" pitchFamily="18" charset="0"/>
                          </a:rPr>
                          <m:t>)+</m:t>
                        </m:r>
                        <m:r>
                          <a:rPr lang="zh-CN" altLang="en-US" sz="1200" b="0" i="1" smtClean="0">
                            <a:latin typeface="Cambria Math" panose="02040503050406030204" pitchFamily="18" charset="0"/>
                          </a:rPr>
                          <m:t>𝜆</m:t>
                        </m:r>
                        <m:r>
                          <a:rPr lang="en-US" altLang="zh-CN" sz="1200" b="0" i="1" smtClean="0">
                            <a:latin typeface="Cambria Math" panose="02040503050406030204" pitchFamily="18" charset="0"/>
                          </a:rPr>
                          <m:t>𝑓</m:t>
                        </m:r>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1</m:t>
                            </m:r>
                          </m:sub>
                        </m:sSub>
                        <m:r>
                          <a:rPr lang="en-US" altLang="zh-CN" sz="1200" b="0" i="1" smtClean="0">
                            <a:latin typeface="Cambria Math" panose="02040503050406030204" pitchFamily="18" charset="0"/>
                          </a:rPr>
                          <m:t>)</m:t>
                        </m:r>
                      </m:oMath>
                    </m:oMathPara>
                  </a14:m>
                  <a:endParaRPr lang="zh-CN" altLang="en-US" sz="1200" dirty="0"/>
                </a:p>
              </p:txBody>
            </p:sp>
          </mc:Choice>
          <mc:Fallback xmlns="">
            <p:sp>
              <p:nvSpPr>
                <p:cNvPr id="15" name="文本框 14">
                  <a:extLst>
                    <a:ext uri="{FF2B5EF4-FFF2-40B4-BE49-F238E27FC236}">
                      <a16:creationId xmlns:a16="http://schemas.microsoft.com/office/drawing/2014/main" id="{834E4F97-5A40-486D-A067-87384784A671}"/>
                    </a:ext>
                  </a:extLst>
                </p:cNvPr>
                <p:cNvSpPr txBox="1">
                  <a:spLocks noRot="1" noChangeAspect="1" noMove="1" noResize="1" noEditPoints="1" noAdjustHandles="1" noChangeArrowheads="1" noChangeShapeType="1" noTextEdit="1"/>
                </p:cNvSpPr>
                <p:nvPr/>
              </p:nvSpPr>
              <p:spPr>
                <a:xfrm>
                  <a:off x="8465881" y="5282249"/>
                  <a:ext cx="2296654" cy="184666"/>
                </a:xfrm>
                <a:prstGeom prst="rect">
                  <a:avLst/>
                </a:prstGeom>
                <a:blipFill>
                  <a:blip r:embed="rId6"/>
                  <a:stretch>
                    <a:fillRect l="-1330" t="-3226" r="-1862" b="-3548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02692F0-ED4E-4259-BF93-1FE486F95A0A}"/>
                    </a:ext>
                  </a:extLst>
                </p:cNvPr>
                <p:cNvSpPr txBox="1"/>
                <p:nvPr/>
              </p:nvSpPr>
              <p:spPr>
                <a:xfrm>
                  <a:off x="8450983" y="5643646"/>
                  <a:ext cx="2485489"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h</m:t>
                        </m:r>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0</m:t>
                                </m:r>
                              </m:sub>
                            </m:sSub>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1</m:t>
                                </m:r>
                              </m:sub>
                            </m:sSub>
                          </m:e>
                        </m:d>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1−</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1</m:t>
                                </m:r>
                              </m:e>
                              <m:sub>
                                <m:r>
                                  <a:rPr lang="en-US" altLang="zh-CN" sz="1200" b="0" i="1" smtClean="0">
                                    <a:latin typeface="Cambria Math" panose="02040503050406030204" pitchFamily="18" charset="0"/>
                                  </a:rPr>
                                  <m:t>𝐵</m:t>
                                </m:r>
                              </m:sub>
                            </m:sSub>
                          </m:e>
                        </m:d>
                        <m:r>
                          <a:rPr lang="zh-CN" altLang="en-US"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i="1">
                                <a:latin typeface="Cambria Math" panose="02040503050406030204" pitchFamily="18" charset="0"/>
                              </a:rPr>
                              <m:t>0</m:t>
                            </m:r>
                          </m:sub>
                        </m:sSub>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1</m:t>
                            </m:r>
                          </m:e>
                          <m:sub>
                            <m:r>
                              <a:rPr lang="en-US" altLang="zh-CN" sz="1200" i="1">
                                <a:latin typeface="Cambria Math" panose="02040503050406030204" pitchFamily="18" charset="0"/>
                              </a:rPr>
                              <m:t>𝐵</m:t>
                            </m:r>
                          </m:sub>
                        </m:sSub>
                        <m:r>
                          <a:rPr lang="zh-CN" altLang="en-US"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1</m:t>
                            </m:r>
                          </m:sub>
                        </m:sSub>
                      </m:oMath>
                    </m:oMathPara>
                  </a14:m>
                  <a:endParaRPr lang="zh-CN" altLang="en-US" sz="1200" dirty="0"/>
                </a:p>
              </p:txBody>
            </p:sp>
          </mc:Choice>
          <mc:Fallback xmlns="">
            <p:sp>
              <p:nvSpPr>
                <p:cNvPr id="21" name="文本框 20">
                  <a:extLst>
                    <a:ext uri="{FF2B5EF4-FFF2-40B4-BE49-F238E27FC236}">
                      <a16:creationId xmlns:a16="http://schemas.microsoft.com/office/drawing/2014/main" id="{002692F0-ED4E-4259-BF93-1FE486F95A0A}"/>
                    </a:ext>
                  </a:extLst>
                </p:cNvPr>
                <p:cNvSpPr txBox="1">
                  <a:spLocks noRot="1" noChangeAspect="1" noMove="1" noResize="1" noEditPoints="1" noAdjustHandles="1" noChangeArrowheads="1" noChangeShapeType="1" noTextEdit="1"/>
                </p:cNvSpPr>
                <p:nvPr/>
              </p:nvSpPr>
              <p:spPr>
                <a:xfrm>
                  <a:off x="8450983" y="5643646"/>
                  <a:ext cx="2485489" cy="184666"/>
                </a:xfrm>
                <a:prstGeom prst="rect">
                  <a:avLst/>
                </a:prstGeom>
                <a:blipFill>
                  <a:blip r:embed="rId7"/>
                  <a:stretch>
                    <a:fillRect l="-980" t="-3333" b="-23333"/>
                  </a:stretch>
                </a:blipFill>
              </p:spPr>
              <p:txBody>
                <a:bodyPr/>
                <a:lstStyle/>
                <a:p>
                  <a:r>
                    <a:rPr lang="zh-CN" altLang="en-US">
                      <a:noFill/>
                    </a:rPr>
                    <a:t> </a:t>
                  </a:r>
                </a:p>
              </p:txBody>
            </p:sp>
          </mc:Fallback>
        </mc:AlternateContent>
        <p:pic>
          <p:nvPicPr>
            <p:cNvPr id="22" name="图片 21">
              <a:extLst>
                <a:ext uri="{FF2B5EF4-FFF2-40B4-BE49-F238E27FC236}">
                  <a16:creationId xmlns:a16="http://schemas.microsoft.com/office/drawing/2014/main" id="{77BA372E-8FF6-4038-AB63-684873595DAC}"/>
                </a:ext>
              </a:extLst>
            </p:cNvPr>
            <p:cNvPicPr>
              <a:picLocks noChangeAspect="1"/>
            </p:cNvPicPr>
            <p:nvPr/>
          </p:nvPicPr>
          <p:blipFill rotWithShape="1">
            <a:blip r:embed="rId8"/>
            <a:srcRect l="15201" t="5068" b="1"/>
            <a:stretch/>
          </p:blipFill>
          <p:spPr>
            <a:xfrm>
              <a:off x="8450983" y="5948362"/>
              <a:ext cx="3545037" cy="253183"/>
            </a:xfrm>
            <a:prstGeom prst="rect">
              <a:avLst/>
            </a:prstGeom>
          </p:spPr>
        </p:pic>
        <p:sp>
          <p:nvSpPr>
            <p:cNvPr id="24" name="文本框 23">
              <a:extLst>
                <a:ext uri="{FF2B5EF4-FFF2-40B4-BE49-F238E27FC236}">
                  <a16:creationId xmlns:a16="http://schemas.microsoft.com/office/drawing/2014/main" id="{7F5FA9E0-77AD-4032-B541-2676D3232B4B}"/>
                </a:ext>
              </a:extLst>
            </p:cNvPr>
            <p:cNvSpPr txBox="1"/>
            <p:nvPr/>
          </p:nvSpPr>
          <p:spPr>
            <a:xfrm>
              <a:off x="7162687" y="4735273"/>
              <a:ext cx="1460365" cy="1517147"/>
            </a:xfrm>
            <a:prstGeom prst="rect">
              <a:avLst/>
            </a:prstGeom>
            <a:noFill/>
          </p:spPr>
          <p:txBody>
            <a:bodyPr wrap="square">
              <a:spAutoFit/>
            </a:bodyPr>
            <a:lstStyle/>
            <a:p>
              <a:pPr marL="171450" indent="-171450">
                <a:lnSpc>
                  <a:spcPct val="200000"/>
                </a:lnSpc>
                <a:buFont typeface="Arial" panose="020B0604020202020204" pitchFamily="34" charset="0"/>
                <a:buChar char="•"/>
              </a:pPr>
              <a:r>
                <a:rPr lang="en-US" altLang="zh-CN" sz="1200" kern="1200" dirty="0">
                  <a:solidFill>
                    <a:schemeClr val="tx1"/>
                  </a:solidFill>
                  <a:latin typeface="Arial" panose="020B0604020202020204" pitchFamily="34" charset="0"/>
                  <a:ea typeface="+mn-ea"/>
                  <a:cs typeface="Arial" panose="020B0604020202020204" pitchFamily="34" charset="0"/>
                </a:rPr>
                <a:t>Input </a:t>
              </a:r>
              <a:r>
                <a:rPr lang="en-US" altLang="zh-CN" sz="1200" kern="1200" dirty="0" err="1">
                  <a:solidFill>
                    <a:schemeClr val="tx1"/>
                  </a:solidFill>
                  <a:latin typeface="Arial" panose="020B0604020202020204" pitchFamily="34" charset="0"/>
                  <a:ea typeface="+mn-ea"/>
                  <a:cs typeface="Arial" panose="020B0604020202020204" pitchFamily="34" charset="0"/>
                </a:rPr>
                <a:t>mixup</a:t>
              </a:r>
              <a:endParaRPr lang="en-US" altLang="zh-CN" sz="1200" kern="1200" dirty="0">
                <a:solidFill>
                  <a:schemeClr val="tx1"/>
                </a:solidFill>
                <a:latin typeface="Arial" panose="020B0604020202020204" pitchFamily="34" charset="0"/>
                <a:ea typeface="+mn-ea"/>
                <a:cs typeface="Arial" panose="020B0604020202020204" pitchFamily="34" charset="0"/>
              </a:endParaRPr>
            </a:p>
            <a:p>
              <a:pPr marL="171450" indent="-171450">
                <a:lnSpc>
                  <a:spcPct val="2000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Manifold </a:t>
              </a:r>
              <a:r>
                <a:rPr lang="en-US" altLang="zh-CN" sz="1200" dirty="0" err="1">
                  <a:latin typeface="Arial" panose="020B0604020202020204" pitchFamily="34" charset="0"/>
                  <a:cs typeface="Arial" panose="020B0604020202020204" pitchFamily="34" charset="0"/>
                </a:rPr>
                <a:t>mixup</a:t>
              </a:r>
              <a:endParaRPr lang="en-US" altLang="zh-CN" sz="1200" dirty="0">
                <a:latin typeface="Arial" panose="020B0604020202020204" pitchFamily="34" charset="0"/>
                <a:cs typeface="Arial" panose="020B0604020202020204" pitchFamily="34" charset="0"/>
              </a:endParaRPr>
            </a:p>
            <a:p>
              <a:pPr marL="171450" indent="-171450">
                <a:lnSpc>
                  <a:spcPct val="2000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Cut </a:t>
              </a:r>
              <a:r>
                <a:rPr lang="en-US" altLang="zh-CN" sz="1200" dirty="0" err="1">
                  <a:latin typeface="Arial" panose="020B0604020202020204" pitchFamily="34" charset="0"/>
                  <a:cs typeface="Arial" panose="020B0604020202020204" pitchFamily="34" charset="0"/>
                </a:rPr>
                <a:t>mixup</a:t>
              </a:r>
              <a:endParaRPr lang="en-US" altLang="zh-CN" sz="1200" dirty="0">
                <a:latin typeface="Arial" panose="020B0604020202020204" pitchFamily="34" charset="0"/>
                <a:cs typeface="Arial" panose="020B0604020202020204" pitchFamily="34" charset="0"/>
              </a:endParaRPr>
            </a:p>
            <a:p>
              <a:pPr marL="171450" indent="-171450">
                <a:lnSpc>
                  <a:spcPct val="2000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Puzzle </a:t>
              </a:r>
              <a:r>
                <a:rPr lang="en-US" altLang="zh-CN" sz="1200" dirty="0" err="1">
                  <a:latin typeface="Arial" panose="020B0604020202020204" pitchFamily="34" charset="0"/>
                  <a:cs typeface="Arial" panose="020B0604020202020204" pitchFamily="34" charset="0"/>
                </a:rPr>
                <a:t>mixup</a:t>
              </a:r>
              <a:endParaRPr lang="zh-CN" altLang="en-US" sz="1200" dirty="0"/>
            </a:p>
          </p:txBody>
        </p:sp>
      </p:grpSp>
      <p:sp>
        <p:nvSpPr>
          <p:cNvPr id="29" name="文本框 28">
            <a:extLst>
              <a:ext uri="{FF2B5EF4-FFF2-40B4-BE49-F238E27FC236}">
                <a16:creationId xmlns:a16="http://schemas.microsoft.com/office/drawing/2014/main" id="{695E90BC-85BE-4233-ACEB-DF55F6A72E74}"/>
              </a:ext>
            </a:extLst>
          </p:cNvPr>
          <p:cNvSpPr txBox="1"/>
          <p:nvPr/>
        </p:nvSpPr>
        <p:spPr>
          <a:xfrm>
            <a:off x="7150232" y="3283216"/>
            <a:ext cx="4889364" cy="2878160"/>
          </a:xfrm>
          <a:prstGeom prst="rect">
            <a:avLst/>
          </a:prstGeom>
          <a:noFill/>
        </p:spPr>
        <p:txBody>
          <a:bodyPr wrap="square">
            <a:spAutoFit/>
          </a:bodyPr>
          <a:lstStyle/>
          <a:p>
            <a:pPr marL="171450" indent="-171450">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How to optimize the mask z ?</a:t>
            </a:r>
          </a:p>
          <a:p>
            <a:pPr marL="171450" indent="-17145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Optimization problem:</a:t>
            </a: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Mixed example: </a:t>
            </a:r>
            <a:endParaRPr lang="zh-CN" altLang="en-US" sz="1200" dirty="0">
              <a:latin typeface="Arial" panose="020B0604020202020204" pitchFamily="34" charset="0"/>
              <a:cs typeface="Arial" panose="020B0604020202020204" pitchFamily="34" charset="0"/>
            </a:endParaRPr>
          </a:p>
        </p:txBody>
      </p:sp>
      <p:pic>
        <p:nvPicPr>
          <p:cNvPr id="31" name="图片 30">
            <a:extLst>
              <a:ext uri="{FF2B5EF4-FFF2-40B4-BE49-F238E27FC236}">
                <a16:creationId xmlns:a16="http://schemas.microsoft.com/office/drawing/2014/main" id="{BC79A993-4BC6-4F8D-B2C0-003AE0602485}"/>
              </a:ext>
            </a:extLst>
          </p:cNvPr>
          <p:cNvPicPr>
            <a:picLocks noChangeAspect="1"/>
          </p:cNvPicPr>
          <p:nvPr/>
        </p:nvPicPr>
        <p:blipFill>
          <a:blip r:embed="rId9"/>
          <a:stretch>
            <a:fillRect/>
          </a:stretch>
        </p:blipFill>
        <p:spPr>
          <a:xfrm>
            <a:off x="7501319" y="3851246"/>
            <a:ext cx="4187190" cy="2013585"/>
          </a:xfrm>
          <a:prstGeom prst="rect">
            <a:avLst/>
          </a:prstGeom>
        </p:spPr>
      </p:pic>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AD24B9AC-F150-4DE0-B0D9-A4B41D1126F4}"/>
                  </a:ext>
                </a:extLst>
              </p:cNvPr>
              <p:cNvSpPr txBox="1"/>
              <p:nvPr/>
            </p:nvSpPr>
            <p:spPr>
              <a:xfrm>
                <a:off x="7921434" y="6176012"/>
                <a:ext cx="2975365" cy="206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h</m:t>
                      </m:r>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0</m:t>
                              </m:r>
                            </m:sub>
                          </m:sSub>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1</m:t>
                              </m:r>
                            </m:sub>
                          </m:sSub>
                        </m:e>
                      </m:d>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1−</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𝑧</m:t>
                              </m:r>
                            </m:e>
                            <m:sup>
                              <m:r>
                                <a:rPr lang="en-US" altLang="zh-CN" sz="1200" b="0" i="1" smtClean="0">
                                  <a:latin typeface="Cambria Math" panose="02040503050406030204" pitchFamily="18" charset="0"/>
                                </a:rPr>
                                <m:t>∗</m:t>
                              </m:r>
                            </m:sup>
                          </m:sSup>
                        </m:e>
                      </m:d>
                      <m:r>
                        <a:rPr lang="zh-CN" altLang="en-US"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sSubSup>
                            <m:sSubSupPr>
                              <m:ctrlPr>
                                <a:rPr lang="en-US" altLang="zh-CN" sz="1200" b="0" i="1" smtClean="0">
                                  <a:latin typeface="Cambria Math" panose="02040503050406030204" pitchFamily="18" charset="0"/>
                                </a:rPr>
                              </m:ctrlPr>
                            </m:sSubSupPr>
                            <m:e>
                              <m:r>
                                <a:rPr lang="en-US" altLang="zh-CN" sz="1200" b="0" i="1" smtClean="0">
                                  <a:latin typeface="Cambria Math" panose="02040503050406030204" pitchFamily="18" charset="0"/>
                                  <a:ea typeface="Cambria Math" panose="02040503050406030204" pitchFamily="18" charset="0"/>
                                </a:rPr>
                                <m:t>∏</m:t>
                              </m:r>
                            </m:e>
                            <m:sub>
                              <m:r>
                                <a:rPr lang="en-US" altLang="zh-CN" sz="1200" b="0" i="1" smtClean="0">
                                  <a:latin typeface="Cambria Math" panose="02040503050406030204" pitchFamily="18" charset="0"/>
                                </a:rPr>
                                <m:t>0</m:t>
                              </m:r>
                            </m:sub>
                            <m:sup>
                              <m:r>
                                <a:rPr lang="en-US" altLang="zh-CN" sz="1200" b="0" i="1" smtClean="0">
                                  <a:latin typeface="Cambria Math" panose="02040503050406030204" pitchFamily="18" charset="0"/>
                                </a:rPr>
                                <m:t>∗</m:t>
                              </m:r>
                            </m:sup>
                          </m:sSubSup>
                        </m:e>
                        <m:sup>
                          <m:r>
                            <a:rPr lang="en-US" altLang="zh-CN" sz="1200" b="0" i="1" smtClean="0">
                              <a:latin typeface="Cambria Math" panose="02040503050406030204" pitchFamily="18" charset="0"/>
                            </a:rPr>
                            <m:t>𝑇</m:t>
                          </m:r>
                        </m:sup>
                      </m:sSup>
                      <m:sSub>
                        <m:sSubPr>
                          <m:ctrlPr>
                            <a:rPr lang="en-US" altLang="zh-CN" sz="1200" i="1">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i="1">
                              <a:latin typeface="Cambria Math" panose="02040503050406030204" pitchFamily="18" charset="0"/>
                            </a:rPr>
                            <m:t>0</m:t>
                          </m:r>
                        </m:sub>
                      </m:sSub>
                      <m:r>
                        <a:rPr lang="en-US" altLang="zh-CN" sz="1200" b="0" i="1" smtClean="0">
                          <a:latin typeface="Cambria Math" panose="02040503050406030204" pitchFamily="18" charset="0"/>
                        </a:rPr>
                        <m:t>+</m:t>
                      </m:r>
                      <m:sSup>
                        <m:sSupPr>
                          <m:ctrlPr>
                            <a:rPr lang="en-US" altLang="zh-CN" sz="1200" i="1">
                              <a:latin typeface="Cambria Math" panose="02040503050406030204" pitchFamily="18" charset="0"/>
                            </a:rPr>
                          </m:ctrlPr>
                        </m:sSupPr>
                        <m:e>
                          <m:r>
                            <a:rPr lang="en-US" altLang="zh-CN" sz="1200" i="1">
                              <a:latin typeface="Cambria Math" panose="02040503050406030204" pitchFamily="18" charset="0"/>
                            </a:rPr>
                            <m:t>𝑧</m:t>
                          </m:r>
                        </m:e>
                        <m:sup>
                          <m:r>
                            <a:rPr lang="en-US" altLang="zh-CN" sz="1200" i="1">
                              <a:latin typeface="Cambria Math" panose="02040503050406030204" pitchFamily="18" charset="0"/>
                            </a:rPr>
                            <m:t>∗</m:t>
                          </m:r>
                        </m:sup>
                      </m:sSup>
                      <m:r>
                        <a:rPr lang="zh-CN" altLang="en-US" sz="1200" i="1">
                          <a:latin typeface="Cambria Math" panose="02040503050406030204" pitchFamily="18" charset="0"/>
                        </a:rPr>
                        <m:t>⊙</m:t>
                      </m:r>
                      <m:sSup>
                        <m:sSupPr>
                          <m:ctrlPr>
                            <a:rPr lang="en-US" altLang="zh-CN" sz="1200" i="1">
                              <a:latin typeface="Cambria Math" panose="02040503050406030204" pitchFamily="18" charset="0"/>
                            </a:rPr>
                          </m:ctrlPr>
                        </m:sSupPr>
                        <m:e>
                          <m:sSubSup>
                            <m:sSubSupPr>
                              <m:ctrlPr>
                                <a:rPr lang="en-US" altLang="zh-CN" sz="1200" i="1">
                                  <a:latin typeface="Cambria Math" panose="02040503050406030204" pitchFamily="18" charset="0"/>
                                </a:rPr>
                              </m:ctrlPr>
                            </m:sSubSupPr>
                            <m:e>
                              <m:r>
                                <a:rPr lang="en-US" altLang="zh-CN" sz="1200" i="1">
                                  <a:latin typeface="Cambria Math" panose="02040503050406030204" pitchFamily="18" charset="0"/>
                                  <a:ea typeface="Cambria Math" panose="02040503050406030204" pitchFamily="18" charset="0"/>
                                </a:rPr>
                                <m:t>∏</m:t>
                              </m:r>
                            </m:e>
                            <m:sub>
                              <m:r>
                                <a:rPr lang="en-US" altLang="zh-CN" sz="1200" b="0" i="1" smtClean="0">
                                  <a:latin typeface="Cambria Math" panose="02040503050406030204" pitchFamily="18" charset="0"/>
                                  <a:ea typeface="Cambria Math" panose="02040503050406030204" pitchFamily="18" charset="0"/>
                                </a:rPr>
                                <m:t>1</m:t>
                              </m:r>
                            </m:sub>
                            <m:sup>
                              <m:r>
                                <a:rPr lang="en-US" altLang="zh-CN" sz="1200" i="1">
                                  <a:latin typeface="Cambria Math" panose="02040503050406030204" pitchFamily="18" charset="0"/>
                                </a:rPr>
                                <m:t>∗</m:t>
                              </m:r>
                            </m:sup>
                          </m:sSubSup>
                        </m:e>
                        <m:sup>
                          <m:r>
                            <a:rPr lang="en-US" altLang="zh-CN" sz="1200" i="1">
                              <a:latin typeface="Cambria Math" panose="02040503050406030204" pitchFamily="18" charset="0"/>
                            </a:rPr>
                            <m:t>𝑇</m:t>
                          </m:r>
                        </m:sup>
                      </m:sSup>
                      <m:sSub>
                        <m:sSubPr>
                          <m:ctrlPr>
                            <a:rPr lang="en-US" altLang="zh-CN" sz="1200" i="1">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1</m:t>
                          </m:r>
                        </m:sub>
                      </m:sSub>
                    </m:oMath>
                  </m:oMathPara>
                </a14:m>
                <a:endParaRPr lang="zh-CN" altLang="en-US" sz="1200" dirty="0"/>
              </a:p>
            </p:txBody>
          </p:sp>
        </mc:Choice>
        <mc:Fallback xmlns="">
          <p:sp>
            <p:nvSpPr>
              <p:cNvPr id="33" name="文本框 32">
                <a:extLst>
                  <a:ext uri="{FF2B5EF4-FFF2-40B4-BE49-F238E27FC236}">
                    <a16:creationId xmlns:a16="http://schemas.microsoft.com/office/drawing/2014/main" id="{AD24B9AC-F150-4DE0-B0D9-A4B41D1126F4}"/>
                  </a:ext>
                </a:extLst>
              </p:cNvPr>
              <p:cNvSpPr txBox="1">
                <a:spLocks noRot="1" noChangeAspect="1" noMove="1" noResize="1" noEditPoints="1" noAdjustHandles="1" noChangeArrowheads="1" noChangeShapeType="1" noTextEdit="1"/>
              </p:cNvSpPr>
              <p:nvPr/>
            </p:nvSpPr>
            <p:spPr>
              <a:xfrm>
                <a:off x="7921434" y="6176012"/>
                <a:ext cx="2975365" cy="206788"/>
              </a:xfrm>
              <a:prstGeom prst="rect">
                <a:avLst/>
              </a:prstGeom>
              <a:blipFill>
                <a:blip r:embed="rId10"/>
                <a:stretch>
                  <a:fillRect l="-613" b="-294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格 10">
                <a:extLst>
                  <a:ext uri="{FF2B5EF4-FFF2-40B4-BE49-F238E27FC236}">
                    <a16:creationId xmlns:a16="http://schemas.microsoft.com/office/drawing/2014/main" id="{CE9A4299-A5C5-43C9-A886-F1E2C87BFF36}"/>
                  </a:ext>
                </a:extLst>
              </p:cNvPr>
              <p:cNvGraphicFramePr>
                <a:graphicFrameLocks noGrp="1"/>
              </p:cNvGraphicFramePr>
              <p:nvPr>
                <p:extLst>
                  <p:ext uri="{D42A27DB-BD31-4B8C-83A1-F6EECF244321}">
                    <p14:modId xmlns:p14="http://schemas.microsoft.com/office/powerpoint/2010/main" val="967431358"/>
                  </p:ext>
                </p:extLst>
              </p:nvPr>
            </p:nvGraphicFramePr>
            <p:xfrm>
              <a:off x="150928" y="978166"/>
              <a:ext cx="6510290" cy="5196594"/>
            </p:xfrm>
            <a:graphic>
              <a:graphicData uri="http://schemas.openxmlformats.org/drawingml/2006/table">
                <a:tbl>
                  <a:tblPr firstRow="1" bandRow="1">
                    <a:tableStyleId>{5940675A-B579-460E-94D1-54222C63F5DA}</a:tableStyleId>
                  </a:tblPr>
                  <a:tblGrid>
                    <a:gridCol w="1801697">
                      <a:extLst>
                        <a:ext uri="{9D8B030D-6E8A-4147-A177-3AD203B41FA5}">
                          <a16:colId xmlns:a16="http://schemas.microsoft.com/office/drawing/2014/main" val="917799394"/>
                        </a:ext>
                      </a:extLst>
                    </a:gridCol>
                    <a:gridCol w="1195040">
                      <a:extLst>
                        <a:ext uri="{9D8B030D-6E8A-4147-A177-3AD203B41FA5}">
                          <a16:colId xmlns:a16="http://schemas.microsoft.com/office/drawing/2014/main" val="2930032972"/>
                        </a:ext>
                      </a:extLst>
                    </a:gridCol>
                    <a:gridCol w="2191577">
                      <a:extLst>
                        <a:ext uri="{9D8B030D-6E8A-4147-A177-3AD203B41FA5}">
                          <a16:colId xmlns:a16="http://schemas.microsoft.com/office/drawing/2014/main" val="763227326"/>
                        </a:ext>
                      </a:extLst>
                    </a:gridCol>
                    <a:gridCol w="1321976">
                      <a:extLst>
                        <a:ext uri="{9D8B030D-6E8A-4147-A177-3AD203B41FA5}">
                          <a16:colId xmlns:a16="http://schemas.microsoft.com/office/drawing/2014/main" val="2303220468"/>
                        </a:ext>
                      </a:extLst>
                    </a:gridCol>
                  </a:tblGrid>
                  <a:tr h="272237">
                    <a:tc gridSpan="4">
                      <a:txBody>
                        <a:bodyPr/>
                        <a:lstStyle/>
                        <a:p>
                          <a:pPr marL="0" algn="ctr"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Notation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200" dirty="0">
                            <a:latin typeface="Arial" panose="020B0604020202020204" pitchFamily="34" charset="0"/>
                            <a:cs typeface="Arial" panose="020B0604020202020204" pitchFamily="34" charset="0"/>
                          </a:endParaRPr>
                        </a:p>
                      </a:txBody>
                      <a:tcPr marL="66882" marR="66882" marT="33441" marB="33441" anchor="ctr"/>
                    </a:tc>
                    <a:tc hMerge="1">
                      <a:txBody>
                        <a:bodyPr/>
                        <a:lstStyle/>
                        <a:p>
                          <a:pPr algn="ctr"/>
                          <a:endParaRPr lang="zh-CN" altLang="en-US" sz="1200" dirty="0">
                            <a:latin typeface="Arial" panose="020B0604020202020204" pitchFamily="34" charset="0"/>
                            <a:cs typeface="Arial" panose="020B0604020202020204" pitchFamily="34" charset="0"/>
                          </a:endParaRPr>
                        </a:p>
                      </a:txBody>
                      <a:tcPr marL="66882" marR="66882" marT="33441" marB="33441" anchor="ctr"/>
                    </a:tc>
                    <a:tc hMerge="1">
                      <a:txBody>
                        <a:bodyPr/>
                        <a:lstStyle/>
                        <a:p>
                          <a:pPr algn="ctr"/>
                          <a:endParaRPr lang="zh-CN" altLang="en-US" sz="1200" dirty="0">
                            <a:latin typeface="Arial" panose="020B0604020202020204" pitchFamily="34" charset="0"/>
                            <a:cs typeface="Arial" panose="020B0604020202020204" pitchFamily="34" charset="0"/>
                          </a:endParaRPr>
                        </a:p>
                      </a:txBody>
                      <a:tcPr marL="66882" marR="66882" marT="33441" marB="33441" anchor="ctr"/>
                    </a:tc>
                    <a:extLst>
                      <a:ext uri="{0D108BD9-81ED-4DB2-BD59-A6C34878D82A}">
                        <a16:rowId xmlns:a16="http://schemas.microsoft.com/office/drawing/2014/main" val="3223298237"/>
                      </a:ext>
                    </a:extLst>
                  </a:tr>
                  <a:tr h="434227">
                    <a:tc>
                      <a:txBody>
                        <a:bodyPr/>
                        <a:lstStyle/>
                        <a:p>
                          <a:pPr marL="0" algn="l" defTabSz="914400" rtl="0" eaLnBrk="1" latinLnBrk="0" hangingPunct="1">
                            <a:lnSpc>
                              <a:spcPct val="100000"/>
                            </a:lnSpc>
                          </a:pPr>
                          <a:r>
                            <a:rPr lang="en-US" altLang="zh-CN" sz="1200" kern="1200" dirty="0">
                              <a:solidFill>
                                <a:srgbClr val="C00000"/>
                              </a:solidFill>
                              <a:latin typeface="Arial" panose="020B0604020202020204" pitchFamily="34" charset="0"/>
                              <a:ea typeface="+mn-ea"/>
                              <a:cs typeface="Arial" panose="020B0604020202020204" pitchFamily="34" charset="0"/>
                            </a:rPr>
                            <a:t>Input data</a:t>
                          </a:r>
                          <a:endParaRPr lang="zh-CN" altLang="en-US" sz="1200" kern="1200" dirty="0">
                            <a:solidFill>
                              <a:srgbClr val="C00000"/>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𝑥</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Data set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cs typeface="Arial" panose="020B0604020202020204" pitchFamily="34" charset="0"/>
                                  </a:rPr>
                                  <m:t>𝒳</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97800569"/>
                      </a:ext>
                    </a:extLst>
                  </a:tr>
                  <a:tr h="43422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Output label </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𝑦</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Label set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cs typeface="Arial" panose="020B0604020202020204" pitchFamily="34" charset="0"/>
                                  </a:rPr>
                                  <m:t>𝒴</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44050118"/>
                      </a:ext>
                    </a:extLst>
                  </a:tr>
                  <a:tr h="272237">
                    <a:tc>
                      <a:txBody>
                        <a:bodyPr/>
                        <a:lstStyle/>
                        <a:p>
                          <a:pPr marL="0" algn="l" defTabSz="914400" rtl="0" eaLnBrk="1" latinLnBrk="0" hangingPunct="1">
                            <a:lnSpc>
                              <a:spcPct val="100000"/>
                            </a:lnSpc>
                          </a:pPr>
                          <a:r>
                            <a:rPr lang="en-US" altLang="zh-CN" sz="1200" kern="1200" dirty="0">
                              <a:solidFill>
                                <a:srgbClr val="C00000"/>
                              </a:solidFill>
                              <a:latin typeface="Arial" panose="020B0604020202020204" pitchFamily="34" charset="0"/>
                              <a:ea typeface="+mn-ea"/>
                              <a:cs typeface="Arial" panose="020B0604020202020204" pitchFamily="34" charset="0"/>
                            </a:rPr>
                            <a:t>Input distribution</a:t>
                          </a:r>
                          <a:endParaRPr lang="zh-CN" altLang="en-US" sz="1200" kern="1200" dirty="0">
                            <a:solidFill>
                              <a:srgbClr val="C00000"/>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cs typeface="Arial" panose="020B0604020202020204" pitchFamily="34" charset="0"/>
                                  </a:rPr>
                                  <m:t>𝒟</m:t>
                                </m:r>
                                <m:r>
                                  <a:rPr lang="en-US" altLang="zh-CN" sz="1200" b="0" i="1" smtClean="0">
                                    <a:latin typeface="Cambria Math" panose="02040503050406030204" pitchFamily="18" charset="0"/>
                                    <a:cs typeface="Arial" panose="020B0604020202020204" pitchFamily="34" charset="0"/>
                                  </a:rPr>
                                  <m:t> </m:t>
                                </m:r>
                                <m:r>
                                  <a:rPr lang="en-US" altLang="zh-CN" sz="1200" b="0" i="1" smtClean="0">
                                    <a:latin typeface="Cambria Math" panose="02040503050406030204" pitchFamily="18" charset="0"/>
                                    <a:cs typeface="Arial" panose="020B0604020202020204" pitchFamily="34" charset="0"/>
                                  </a:rPr>
                                  <m:t>𝑜𝑣𝑒𝑟</m:t>
                                </m:r>
                                <m:r>
                                  <a:rPr lang="en-US" altLang="zh-CN" sz="1200" b="0" i="1" smtClean="0">
                                    <a:latin typeface="Cambria Math" panose="02040503050406030204" pitchFamily="18" charset="0"/>
                                    <a:cs typeface="Arial" panose="020B0604020202020204" pitchFamily="34" charset="0"/>
                                  </a:rPr>
                                  <m:t>(</m:t>
                                </m:r>
                                <m:r>
                                  <a:rPr lang="zh-CN" altLang="en-US" sz="1200" i="1" smtClean="0">
                                    <a:latin typeface="Cambria Math" panose="02040503050406030204" pitchFamily="18" charset="0"/>
                                    <a:cs typeface="Arial" panose="020B0604020202020204" pitchFamily="34" charset="0"/>
                                  </a:rPr>
                                  <m:t>𝒳</m:t>
                                </m:r>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r>
                                  <a:rPr lang="zh-CN" altLang="en-US" sz="1200" i="1" smtClean="0">
                                    <a:latin typeface="Cambria Math" panose="02040503050406030204" pitchFamily="18" charset="0"/>
                                    <a:cs typeface="Arial" panose="020B0604020202020204" pitchFamily="34" charset="0"/>
                                  </a:rPr>
                                  <m:t>𝒴</m:t>
                                </m:r>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Model’s loss </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𝑙</m:t>
                                </m:r>
                                <m:r>
                                  <a:rPr lang="en-US" altLang="zh-CN" sz="1200" b="0" i="1" smtClean="0">
                                    <a:latin typeface="Cambria Math" panose="02040503050406030204" pitchFamily="18" charset="0"/>
                                    <a:cs typeface="Arial" panose="020B0604020202020204" pitchFamily="34" charset="0"/>
                                  </a:rPr>
                                  <m:t>:</m:t>
                                </m:r>
                                <m:r>
                                  <a:rPr lang="zh-CN" altLang="en-US" sz="1200" i="1" smtClean="0">
                                    <a:latin typeface="Cambria Math" panose="02040503050406030204" pitchFamily="18" charset="0"/>
                                    <a:cs typeface="Arial" panose="020B0604020202020204" pitchFamily="34" charset="0"/>
                                  </a:rPr>
                                  <m:t>𝒳</m:t>
                                </m:r>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r>
                                  <a:rPr lang="zh-CN" altLang="en-US" sz="1200" i="1" smtClean="0">
                                    <a:latin typeface="Cambria Math" panose="02040503050406030204" pitchFamily="18" charset="0"/>
                                    <a:cs typeface="Arial" panose="020B0604020202020204" pitchFamily="34" charset="0"/>
                                  </a:rPr>
                                  <m:t>𝒴</m:t>
                                </m:r>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r>
                                  <m:rPr>
                                    <m:sty m:val="p"/>
                                  </m:rPr>
                                  <a:rPr lang="el-GR" altLang="zh-CN" sz="1200" i="1" smtClean="0">
                                    <a:latin typeface="Cambria Math" panose="02040503050406030204" pitchFamily="18" charset="0"/>
                                    <a:ea typeface="Cambria Math" panose="02040503050406030204" pitchFamily="18" charset="0"/>
                                    <a:cs typeface="Arial" panose="020B0604020202020204" pitchFamily="34" charset="0"/>
                                  </a:rPr>
                                  <m:t>Θ</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ℝ</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64050112"/>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Data </a:t>
                          </a:r>
                          <a:r>
                            <a:rPr lang="en-US" altLang="zh-CN" sz="1200" kern="1200" dirty="0" err="1">
                              <a:solidFill>
                                <a:schemeClr val="tx1"/>
                              </a:solidFill>
                              <a:latin typeface="Arial" panose="020B0604020202020204" pitchFamily="34" charset="0"/>
                              <a:ea typeface="+mn-ea"/>
                              <a:cs typeface="Arial" panose="020B0604020202020204" pitchFamily="34" charset="0"/>
                            </a:rPr>
                            <a:t>mixup</a:t>
                          </a:r>
                          <a:r>
                            <a:rPr lang="en-US" altLang="zh-CN" sz="1200" kern="1200" dirty="0">
                              <a:solidFill>
                                <a:schemeClr val="tx1"/>
                              </a:solidFill>
                              <a:latin typeface="Arial" panose="020B0604020202020204" pitchFamily="34" charset="0"/>
                              <a:ea typeface="+mn-ea"/>
                              <a:cs typeface="Arial" panose="020B0604020202020204" pitchFamily="34" charset="0"/>
                            </a:rPr>
                            <a:t> function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h</m:t>
                                </m:r>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rgbClr val="C00000"/>
                              </a:solidFill>
                              <a:latin typeface="Arial" panose="020B0604020202020204" pitchFamily="34" charset="0"/>
                              <a:ea typeface="+mn-ea"/>
                              <a:cs typeface="Arial" panose="020B0604020202020204" pitchFamily="34" charset="0"/>
                            </a:rPr>
                            <a:t>Mixing distribution</a:t>
                          </a:r>
                          <a:endParaRPr lang="zh-CN" altLang="en-US" sz="1200" kern="1200" dirty="0">
                            <a:solidFill>
                              <a:srgbClr val="C00000"/>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𝑞</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3239655"/>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Label </a:t>
                          </a:r>
                          <a:r>
                            <a:rPr lang="en-US" altLang="zh-CN" sz="1200" kern="1200" dirty="0" err="1">
                              <a:solidFill>
                                <a:schemeClr val="tx1"/>
                              </a:solidFill>
                              <a:latin typeface="Arial" panose="020B0604020202020204" pitchFamily="34" charset="0"/>
                              <a:ea typeface="+mn-ea"/>
                              <a:cs typeface="Arial" panose="020B0604020202020204" pitchFamily="34" charset="0"/>
                            </a:rPr>
                            <a:t>mixup</a:t>
                          </a:r>
                          <a:r>
                            <a:rPr lang="en-US" altLang="zh-CN" sz="1200" kern="1200" dirty="0">
                              <a:solidFill>
                                <a:schemeClr val="tx1"/>
                              </a:solidFill>
                              <a:latin typeface="Arial" panose="020B0604020202020204" pitchFamily="34" charset="0"/>
                              <a:ea typeface="+mn-ea"/>
                              <a:cs typeface="Arial" panose="020B0604020202020204" pitchFamily="34" charset="0"/>
                            </a:rPr>
                            <a:t> function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𝑔</m:t>
                                </m:r>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Hidden representation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𝑓</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0807805"/>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Binary rectangular mask</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1</m:t>
                                    </m:r>
                                  </m:e>
                                  <m:sub>
                                    <m:r>
                                      <a:rPr lang="en-US" altLang="zh-CN" sz="1200" b="0" i="1" smtClean="0">
                                        <a:latin typeface="Cambria Math" panose="02040503050406030204" pitchFamily="18" charset="0"/>
                                      </a:rPr>
                                      <m:t>𝐵</m:t>
                                    </m:r>
                                  </m:sub>
                                </m:sSub>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Rectangle</a:t>
                          </a:r>
                          <a:r>
                            <a:rPr lang="en-US" altLang="zh-CN" sz="1200" kern="1200" baseline="0" dirty="0">
                              <a:solidFill>
                                <a:schemeClr val="tx1"/>
                              </a:solidFill>
                              <a:latin typeface="Arial" panose="020B0604020202020204" pitchFamily="34" charset="0"/>
                              <a:ea typeface="+mn-ea"/>
                              <a:cs typeface="Arial" panose="020B0604020202020204" pitchFamily="34" charset="0"/>
                            </a:rPr>
                            <a:t> </a:t>
                          </a:r>
                          <a:r>
                            <a:rPr lang="en-US" altLang="zh-CN" sz="1200" kern="1200" dirty="0">
                              <a:solidFill>
                                <a:schemeClr val="tx1"/>
                              </a:solidFill>
                              <a:latin typeface="Arial" panose="020B0604020202020204" pitchFamily="34" charset="0"/>
                              <a:ea typeface="+mn-ea"/>
                              <a:cs typeface="Arial" panose="020B0604020202020204" pitchFamily="34" charset="0"/>
                            </a:rPr>
                            <a:t>covering </a:t>
                          </a: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𝜆</m:t>
                              </m:r>
                            </m:oMath>
                          </a14:m>
                          <a:r>
                            <a:rPr lang="en-US" altLang="zh-CN" sz="1200" kern="1200" dirty="0">
                              <a:solidFill>
                                <a:schemeClr val="tx1"/>
                              </a:solidFill>
                              <a:latin typeface="Arial" panose="020B0604020202020204" pitchFamily="34" charset="0"/>
                              <a:ea typeface="+mn-ea"/>
                              <a:cs typeface="Arial" panose="020B0604020202020204" pitchFamily="34" charset="0"/>
                            </a:rPr>
                            <a:t> proportion of the input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𝐵</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15515138"/>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Element-wise product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zh-CN" altLang="en-US" sz="1200" b="0" i="1"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Spatial regularization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 xmlns:m="http://schemas.openxmlformats.org/officeDocument/2006/math">
                              <m:r>
                                <a:rPr lang="zh-CN" altLang="en-US" sz="1200" i="1" smtClean="0">
                                  <a:latin typeface="Cambria Math" panose="02040503050406030204" pitchFamily="18" charset="0"/>
                                  <a:cs typeface="Arial" panose="020B0604020202020204" pitchFamily="34" charset="0"/>
                                </a:rPr>
                                <m:t>𝜓</m:t>
                              </m:r>
                            </m:oMath>
                          </a14:m>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en-US" altLang="zh-CN" sz="1200" baseline="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1200" i="1" baseline="0" smtClean="0">
                                      <a:latin typeface="Cambria Math" panose="02040503050406030204" pitchFamily="18" charset="0"/>
                                      <a:cs typeface="Arial" panose="020B0604020202020204" pitchFamily="34" charset="0"/>
                                    </a:rPr>
                                  </m:ctrlPr>
                                </m:sSubPr>
                                <m:e>
                                  <m:r>
                                    <a:rPr lang="zh-CN" altLang="en-US" sz="1200" i="1" baseline="0" smtClean="0">
                                      <a:latin typeface="Cambria Math" panose="02040503050406030204" pitchFamily="18" charset="0"/>
                                      <a:cs typeface="Arial" panose="020B0604020202020204" pitchFamily="34" charset="0"/>
                                    </a:rPr>
                                    <m:t>𝜙</m:t>
                                  </m:r>
                                </m:e>
                                <m:sub>
                                  <m:r>
                                    <a:rPr lang="en-US" altLang="zh-CN" sz="1200" b="0" i="1" baseline="0" smtClean="0">
                                      <a:latin typeface="Cambria Math" panose="02040503050406030204" pitchFamily="18" charset="0"/>
                                      <a:cs typeface="Arial" panose="020B0604020202020204" pitchFamily="34" charset="0"/>
                                    </a:rPr>
                                    <m:t>𝑖</m:t>
                                  </m:r>
                                  <m:r>
                                    <a:rPr lang="en-US" altLang="zh-CN" sz="1200" b="0" i="1" baseline="0" smtClean="0">
                                      <a:latin typeface="Cambria Math" panose="02040503050406030204" pitchFamily="18" charset="0"/>
                                      <a:cs typeface="Arial" panose="020B0604020202020204" pitchFamily="34" charset="0"/>
                                    </a:rPr>
                                    <m:t>,</m:t>
                                  </m:r>
                                  <m:r>
                                    <a:rPr lang="en-US" altLang="zh-CN" sz="1200" b="0" i="1" baseline="0" smtClean="0">
                                      <a:latin typeface="Cambria Math" panose="02040503050406030204" pitchFamily="18" charset="0"/>
                                      <a:cs typeface="Arial" panose="020B0604020202020204" pitchFamily="34" charset="0"/>
                                    </a:rPr>
                                    <m:t>𝑗</m:t>
                                  </m:r>
                                </m:sub>
                              </m:sSub>
                            </m:oMath>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37837849"/>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Mask in [0,1] with mixing ratio </a:t>
                          </a: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𝜆</m:t>
                              </m:r>
                              <m:r>
                                <a:rPr lang="en-US" altLang="zh-CN" sz="1200" b="0" i="1" kern="1200" dirty="0" smtClean="0">
                                  <a:solidFill>
                                    <a:schemeClr val="tx1"/>
                                  </a:solidFill>
                                  <a:latin typeface="Cambria Math" panose="02040503050406030204" pitchFamily="18" charset="0"/>
                                  <a:ea typeface="+mn-ea"/>
                                  <a:cs typeface="Arial" panose="020B0604020202020204" pitchFamily="34" charset="0"/>
                                </a:rPr>
                                <m:t>=</m:t>
                              </m:r>
                              <m:f>
                                <m:fPr>
                                  <m:ctrlPr>
                                    <a:rPr lang="en-US" altLang="zh-CN" sz="1200" b="0" i="1" kern="1200" dirty="0" smtClean="0">
                                      <a:solidFill>
                                        <a:schemeClr val="tx1"/>
                                      </a:solidFill>
                                      <a:latin typeface="Cambria Math" panose="02040503050406030204" pitchFamily="18" charset="0"/>
                                      <a:ea typeface="+mn-ea"/>
                                      <a:cs typeface="Arial" panose="020B0604020202020204" pitchFamily="34" charset="0"/>
                                    </a:rPr>
                                  </m:ctrlPr>
                                </m:fPr>
                                <m:num>
                                  <m:r>
                                    <a:rPr lang="en-US" altLang="zh-CN" sz="1200" b="0" i="1" kern="1200" dirty="0" smtClean="0">
                                      <a:solidFill>
                                        <a:schemeClr val="tx1"/>
                                      </a:solidFill>
                                      <a:latin typeface="Cambria Math" panose="02040503050406030204" pitchFamily="18" charset="0"/>
                                      <a:ea typeface="+mn-ea"/>
                                      <a:cs typeface="Arial" panose="020B0604020202020204" pitchFamily="34" charset="0"/>
                                    </a:rPr>
                                    <m:t>1</m:t>
                                  </m:r>
                                </m:num>
                                <m:den>
                                  <m:r>
                                    <a:rPr lang="en-US" altLang="zh-CN" sz="1200" b="0" i="1" kern="1200" dirty="0" smtClean="0">
                                      <a:solidFill>
                                        <a:schemeClr val="tx1"/>
                                      </a:solidFill>
                                      <a:latin typeface="Cambria Math" panose="02040503050406030204" pitchFamily="18" charset="0"/>
                                      <a:ea typeface="+mn-ea"/>
                                      <a:cs typeface="Arial" panose="020B0604020202020204" pitchFamily="34" charset="0"/>
                                    </a:rPr>
                                    <m:t>𝑛</m:t>
                                  </m:r>
                                </m:den>
                              </m:f>
                              <m:nary>
                                <m:naryPr>
                                  <m:chr m:val="∑"/>
                                  <m:limLoc m:val="subSup"/>
                                  <m:supHide m:val="on"/>
                                  <m:ctrlPr>
                                    <a:rPr lang="en-US" altLang="zh-CN" sz="1200" b="0" i="1" kern="1200" dirty="0" smtClean="0">
                                      <a:solidFill>
                                        <a:schemeClr val="tx1"/>
                                      </a:solidFill>
                                      <a:latin typeface="Cambria Math" panose="02040503050406030204" pitchFamily="18" charset="0"/>
                                      <a:ea typeface="+mn-ea"/>
                                      <a:cs typeface="Arial" panose="020B0604020202020204" pitchFamily="34" charset="0"/>
                                    </a:rPr>
                                  </m:ctrlPr>
                                </m:naryPr>
                                <m:sub>
                                  <m:r>
                                    <m:rPr>
                                      <m:brk m:alnAt="9"/>
                                    </m:rPr>
                                    <a:rPr lang="en-US" altLang="zh-CN" sz="1200" b="0" i="1" kern="1200" dirty="0" smtClean="0">
                                      <a:solidFill>
                                        <a:schemeClr val="tx1"/>
                                      </a:solidFill>
                                      <a:latin typeface="Cambria Math" panose="02040503050406030204" pitchFamily="18" charset="0"/>
                                      <a:ea typeface="+mn-ea"/>
                                      <a:cs typeface="Arial" panose="020B0604020202020204" pitchFamily="34" charset="0"/>
                                    </a:rPr>
                                    <m:t>𝑖</m:t>
                                  </m:r>
                                </m:sub>
                                <m:sup/>
                                <m:e>
                                  <m:sSub>
                                    <m:sSubPr>
                                      <m:ctrlPr>
                                        <a:rPr lang="en-US" altLang="zh-CN" sz="120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𝑧</m:t>
                                      </m:r>
                                    </m:e>
                                    <m:sub>
                                      <m:r>
                                        <a:rPr lang="en-US" altLang="zh-CN" sz="1200" b="0" i="1" smtClean="0">
                                          <a:latin typeface="Cambria Math" panose="02040503050406030204" pitchFamily="18" charset="0"/>
                                          <a:cs typeface="Arial" panose="020B0604020202020204" pitchFamily="34" charset="0"/>
                                        </a:rPr>
                                        <m:t>𝑖</m:t>
                                      </m:r>
                                    </m:sub>
                                  </m:sSub>
                                </m:e>
                              </m:nary>
                            </m:oMath>
                          </a14:m>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𝑧</m:t>
                                    </m:r>
                                  </m:e>
                                  <m:sub>
                                    <m:r>
                                      <a:rPr lang="en-US" altLang="zh-CN" sz="1200" b="0" i="1" smtClean="0">
                                        <a:latin typeface="Cambria Math" panose="02040503050406030204" pitchFamily="18" charset="0"/>
                                        <a:cs typeface="Arial" panose="020B0604020202020204" pitchFamily="34" charset="0"/>
                                      </a:rPr>
                                      <m:t>𝑖</m:t>
                                    </m:r>
                                  </m:sub>
                                </m:sSub>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Saliency of the input </a:t>
                          </a: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𝑥</m:t>
                              </m:r>
                            </m:oMath>
                          </a14:m>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𝑠</m:t>
                                </m:r>
                                <m:r>
                                  <a:rPr lang="en-US" altLang="zh-CN" sz="1200" b="0" i="1" smtClean="0">
                                    <a:latin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𝑥</m:t>
                                </m:r>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05355736"/>
                      </a:ext>
                    </a:extLst>
                  </a:tr>
                  <a:tr h="272237">
                    <a:tc>
                      <a:txBody>
                        <a:bodyPr/>
                        <a:lstStyle/>
                        <a:p>
                          <a:pPr marL="0" algn="l" defTabSz="914400" rtl="0" eaLnBrk="1" latinLnBrk="0" hangingPunct="1">
                            <a:lnSpc>
                              <a:spcPct val="100000"/>
                            </a:lnSpc>
                          </a:pPr>
                          <a:r>
                            <a:rPr lang="en-US" altLang="zh-CN" sz="1200" kern="1200" dirty="0" err="1">
                              <a:solidFill>
                                <a:schemeClr val="tx1"/>
                              </a:solidFill>
                              <a:latin typeface="Arial" panose="020B0604020202020204" pitchFamily="34" charset="0"/>
                              <a:ea typeface="+mn-ea"/>
                              <a:cs typeface="Arial" panose="020B0604020202020204" pitchFamily="34" charset="0"/>
                            </a:rPr>
                            <a:t>Maked</a:t>
                          </a:r>
                          <a:r>
                            <a:rPr lang="en-US" altLang="zh-CN" sz="1200" kern="1200" dirty="0">
                              <a:solidFill>
                                <a:schemeClr val="tx1"/>
                              </a:solidFill>
                              <a:latin typeface="Arial" panose="020B0604020202020204" pitchFamily="34" charset="0"/>
                              <a:ea typeface="+mn-ea"/>
                              <a:cs typeface="Arial" panose="020B0604020202020204" pitchFamily="34" charset="0"/>
                            </a:rPr>
                            <a:t> saliency</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𝑠</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𝑥</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latin typeface="Arial" panose="020B0604020202020204" pitchFamily="34" charset="0"/>
                              <a:ea typeface="+mn-ea"/>
                              <a:cs typeface="Arial" panose="020B0604020202020204" pitchFamily="34" charset="0"/>
                            </a:rPr>
                            <a:t>Maked</a:t>
                          </a:r>
                          <a:r>
                            <a:rPr lang="en-US" altLang="zh-CN" sz="1200" kern="1200" dirty="0">
                              <a:solidFill>
                                <a:schemeClr val="tx1"/>
                              </a:solidFill>
                              <a:latin typeface="Arial" panose="020B0604020202020204" pitchFamily="34" charset="0"/>
                              <a:ea typeface="+mn-ea"/>
                              <a:cs typeface="Arial" panose="020B0604020202020204" pitchFamily="34" charset="0"/>
                            </a:rPr>
                            <a:t> saliency after transport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12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m:t>
                                    </m:r>
                                  </m:e>
                                  <m:sup>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𝑇</m:t>
                                    </m:r>
                                  </m:sup>
                                </m:sSup>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𝑠</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𝑥</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4368459"/>
                      </a:ext>
                    </a:extLst>
                  </a:tr>
                  <a:tr h="272237">
                    <a:tc>
                      <a:txBody>
                        <a:bodyPr/>
                        <a:lstStyle/>
                        <a:p>
                          <a:pPr marL="0" algn="l" defTabSz="914400" rtl="0" eaLnBrk="1" latinLnBrk="0" hangingPunct="1">
                            <a:lnSpc>
                              <a:spcPct val="100000"/>
                            </a:lnSpc>
                          </a:pP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𝑛</m:t>
                              </m:r>
                              <m:r>
                                <a:rPr lang="en-US" altLang="zh-CN" sz="1200" i="1" kern="1200"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sz="1200" i="1" kern="1200" dirty="0" smtClean="0">
                                  <a:solidFill>
                                    <a:schemeClr val="tx1"/>
                                  </a:solidFill>
                                  <a:latin typeface="Cambria Math" panose="02040503050406030204" pitchFamily="18" charset="0"/>
                                  <a:ea typeface="+mn-ea"/>
                                  <a:cs typeface="Arial" panose="020B0604020202020204" pitchFamily="34" charset="0"/>
                                </a:rPr>
                                <m:t>𝑛</m:t>
                              </m:r>
                              <m:r>
                                <a:rPr lang="en-US" altLang="zh-CN" sz="1200" i="1" kern="1200" dirty="0" smtClean="0">
                                  <a:solidFill>
                                    <a:schemeClr val="tx1"/>
                                  </a:solidFill>
                                  <a:latin typeface="Cambria Math" panose="02040503050406030204" pitchFamily="18" charset="0"/>
                                  <a:ea typeface="+mn-ea"/>
                                  <a:cs typeface="Arial" panose="020B0604020202020204" pitchFamily="34" charset="0"/>
                                </a:rPr>
                                <m:t> </m:t>
                              </m:r>
                            </m:oMath>
                          </a14:m>
                          <a:r>
                            <a:rPr lang="en-US" altLang="zh-CN" sz="1200" kern="1200" dirty="0">
                              <a:solidFill>
                                <a:schemeClr val="tx1"/>
                              </a:solidFill>
                              <a:latin typeface="Arial" panose="020B0604020202020204" pitchFamily="34" charset="0"/>
                              <a:ea typeface="+mn-ea"/>
                              <a:cs typeface="Arial" panose="020B0604020202020204" pitchFamily="34" charset="0"/>
                            </a:rPr>
                            <a:t>Transportation plans</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e>
                                <m:sub>
                                  <m:r>
                                    <a:rPr lang="en-US" altLang="zh-CN" sz="1200" b="0" i="1" smtClean="0">
                                      <a:latin typeface="Cambria Math" panose="02040503050406030204" pitchFamily="18" charset="0"/>
                                      <a:cs typeface="Arial" panose="020B0604020202020204" pitchFamily="34" charset="0"/>
                                    </a:rPr>
                                    <m:t>0</m:t>
                                  </m:r>
                                </m:sub>
                              </m:sSub>
                            </m:oMath>
                          </a14:m>
                          <a:r>
                            <a:rPr lang="en-US" altLang="zh-CN" sz="1200" dirty="0">
                              <a:latin typeface="Arial" panose="020B0604020202020204" pitchFamily="34" charset="0"/>
                              <a:cs typeface="Arial" panose="020B0604020202020204" pitchFamily="34" charset="0"/>
                            </a:rPr>
                            <a:t> ;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e>
                                <m:sub>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1</m:t>
                                  </m:r>
                                </m:sub>
                              </m:sSub>
                            </m:oMath>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Mass moves from</a:t>
                          </a:r>
                          <a:r>
                            <a:rPr lang="en-US" altLang="zh-CN" sz="1200" kern="1200" baseline="0" dirty="0">
                              <a:solidFill>
                                <a:schemeClr val="tx1"/>
                              </a:solidFill>
                              <a:latin typeface="Arial" panose="020B0604020202020204" pitchFamily="34" charset="0"/>
                              <a:ea typeface="+mn-ea"/>
                              <a:cs typeface="Arial" panose="020B0604020202020204" pitchFamily="34" charset="0"/>
                            </a:rPr>
                            <a:t> </a:t>
                          </a:r>
                          <a:r>
                            <a:rPr lang="en-US" altLang="zh-CN" sz="1200" kern="1200" dirty="0">
                              <a:solidFill>
                                <a:schemeClr val="tx1"/>
                              </a:solidFill>
                              <a:latin typeface="Arial" panose="020B0604020202020204" pitchFamily="34" charset="0"/>
                              <a:ea typeface="+mn-ea"/>
                              <a:cs typeface="Arial" panose="020B0604020202020204" pitchFamily="34" charset="0"/>
                            </a:rPr>
                            <a:t>location </a:t>
                          </a: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𝑖</m:t>
                              </m:r>
                            </m:oMath>
                          </a14:m>
                          <a:r>
                            <a:rPr lang="en-US" altLang="zh-CN" sz="1200" kern="1200" dirty="0">
                              <a:solidFill>
                                <a:schemeClr val="tx1"/>
                              </a:solidFill>
                              <a:latin typeface="Arial" panose="020B0604020202020204" pitchFamily="34" charset="0"/>
                              <a:ea typeface="+mn-ea"/>
                              <a:cs typeface="Arial" panose="020B0604020202020204" pitchFamily="34" charset="0"/>
                            </a:rPr>
                            <a:t> to </a:t>
                          </a: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𝑗</m:t>
                              </m:r>
                            </m:oMath>
                          </a14:m>
                          <a:r>
                            <a:rPr lang="en-US" altLang="zh-CN" sz="1200" kern="1200" dirty="0">
                              <a:solidFill>
                                <a:schemeClr val="tx1"/>
                              </a:solidFill>
                              <a:latin typeface="Arial" panose="020B0604020202020204" pitchFamily="34" charset="0"/>
                              <a:ea typeface="+mn-ea"/>
                              <a:cs typeface="Arial" panose="020B0604020202020204" pitchFamily="34" charset="0"/>
                            </a:rPr>
                            <a:t> after the transport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e>
                                  <m:sub>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𝑖𝑗</m:t>
                                    </m:r>
                                  </m:sub>
                                </m:sSub>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7317984"/>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Neighborhood</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cs typeface="Arial" panose="020B0604020202020204" pitchFamily="34" charset="0"/>
                                  </a:rPr>
                                  <m:t>𝒩</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rgbClr val="C00000"/>
                              </a:solidFill>
                              <a:latin typeface="Arial" panose="020B0604020202020204" pitchFamily="34" charset="0"/>
                              <a:ea typeface="+mn-ea"/>
                              <a:cs typeface="Arial" panose="020B0604020202020204" pitchFamily="34" charset="0"/>
                            </a:rPr>
                            <a:t>Mixing weight</a:t>
                          </a:r>
                          <a:endParaRPr lang="zh-CN" altLang="en-US" sz="1200" kern="1200" dirty="0">
                            <a:solidFill>
                              <a:srgbClr val="C00000"/>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l-GR" altLang="zh-CN" sz="1200" i="1" dirty="0" smtClean="0">
                                    <a:latin typeface="Cambria Math" panose="02040503050406030204" pitchFamily="18" charset="0"/>
                                    <a:cs typeface="Arial" panose="020B0604020202020204" pitchFamily="34" charset="0"/>
                                  </a:rPr>
                                  <m:t>𝜆</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72167634"/>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Prior</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i="1" dirty="0" smtClean="0">
                                    <a:latin typeface="Cambria Math" panose="02040503050406030204" pitchFamily="18" charset="0"/>
                                    <a:cs typeface="Arial" panose="020B0604020202020204" pitchFamily="34" charset="0"/>
                                  </a:rPr>
                                  <m:t>𝑝</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𝑖</m:t>
                              </m:r>
                            </m:oMath>
                          </a14:m>
                          <a:r>
                            <a:rPr lang="en-US" altLang="zh-CN" sz="1200" kern="1200" dirty="0">
                              <a:solidFill>
                                <a:schemeClr val="tx1"/>
                              </a:solidFill>
                              <a:latin typeface="Arial" panose="020B0604020202020204" pitchFamily="34" charset="0"/>
                              <a:ea typeface="+mn-ea"/>
                              <a:cs typeface="Arial" panose="020B0604020202020204" pitchFamily="34" charset="0"/>
                            </a:rPr>
                            <a:t>th entry of the n-dimensional column vector</a:t>
                          </a:r>
                          <a:r>
                            <a:rPr lang="en-US" altLang="zh-CN" sz="1200" kern="1200" baseline="0" dirty="0">
                              <a:solidFill>
                                <a:schemeClr val="tx1"/>
                              </a:solidFill>
                              <a:latin typeface="Arial" panose="020B0604020202020204" pitchFamily="34" charset="0"/>
                              <a:ea typeface="+mn-ea"/>
                              <a:cs typeface="Arial" panose="020B0604020202020204" pitchFamily="34" charset="0"/>
                            </a:rPr>
                            <a:t> </a:t>
                          </a: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𝑠</m:t>
                              </m:r>
                              <m:r>
                                <a:rPr lang="en-US" altLang="zh-CN" sz="1200" i="1" kern="1200" dirty="0" smtClean="0">
                                  <a:solidFill>
                                    <a:schemeClr val="tx1"/>
                                  </a:solidFill>
                                  <a:latin typeface="Cambria Math" panose="02040503050406030204" pitchFamily="18" charset="0"/>
                                  <a:ea typeface="+mn-ea"/>
                                  <a:cs typeface="Arial" panose="020B0604020202020204" pitchFamily="34" charset="0"/>
                                </a:rPr>
                                <m:t>(</m:t>
                              </m:r>
                              <m:sSub>
                                <m:sSubPr>
                                  <m:ctrlPr>
                                    <a:rPr lang="en-US" altLang="zh-CN" sz="1200" i="1" kern="1200" dirty="0" smtClean="0">
                                      <a:solidFill>
                                        <a:schemeClr val="tx1"/>
                                      </a:solidFill>
                                      <a:latin typeface="Cambria Math" panose="02040503050406030204" pitchFamily="18" charset="0"/>
                                      <a:ea typeface="+mn-ea"/>
                                      <a:cs typeface="Arial" panose="020B0604020202020204" pitchFamily="34" charset="0"/>
                                    </a:rPr>
                                  </m:ctrlPr>
                                </m:sSubPr>
                                <m:e>
                                  <m:r>
                                    <a:rPr lang="en-US" altLang="zh-CN" sz="1200" b="0" i="1" kern="1200" dirty="0" smtClean="0">
                                      <a:solidFill>
                                        <a:schemeClr val="tx1"/>
                                      </a:solidFill>
                                      <a:latin typeface="Cambria Math" panose="02040503050406030204" pitchFamily="18" charset="0"/>
                                      <a:ea typeface="+mn-ea"/>
                                      <a:cs typeface="Arial" panose="020B0604020202020204" pitchFamily="34" charset="0"/>
                                    </a:rPr>
                                    <m:t>𝑥</m:t>
                                  </m:r>
                                </m:e>
                                <m:sub>
                                  <m:r>
                                    <a:rPr lang="en-US" altLang="zh-CN" sz="1200" b="0" i="1" kern="1200" dirty="0" smtClean="0">
                                      <a:solidFill>
                                        <a:schemeClr val="tx1"/>
                                      </a:solidFill>
                                      <a:latin typeface="Cambria Math" panose="02040503050406030204" pitchFamily="18" charset="0"/>
                                      <a:ea typeface="+mn-ea"/>
                                      <a:cs typeface="Arial" panose="020B0604020202020204" pitchFamily="34" charset="0"/>
                                    </a:rPr>
                                    <m:t>1</m:t>
                                  </m:r>
                                </m:sub>
                              </m:sSub>
                              <m:r>
                                <a:rPr lang="en-US" altLang="zh-CN" sz="1200" i="1" kern="1200" dirty="0" smtClean="0">
                                  <a:solidFill>
                                    <a:schemeClr val="tx1"/>
                                  </a:solidFill>
                                  <a:latin typeface="Cambria Math" panose="02040503050406030204" pitchFamily="18" charset="0"/>
                                  <a:ea typeface="+mn-ea"/>
                                  <a:cs typeface="Arial" panose="020B0604020202020204" pitchFamily="34" charset="0"/>
                                </a:rPr>
                                <m:t>)</m:t>
                              </m:r>
                            </m:oMath>
                          </a14:m>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i="1" kern="1200" dirty="0" smtClean="0">
                                        <a:solidFill>
                                          <a:schemeClr val="tx1"/>
                                        </a:solidFill>
                                        <a:latin typeface="Cambria Math" panose="02040503050406030204" pitchFamily="18" charset="0"/>
                                        <a:ea typeface="+mn-ea"/>
                                        <a:cs typeface="Arial" panose="020B0604020202020204" pitchFamily="34" charset="0"/>
                                      </a:rPr>
                                      <m:t>𝑠</m:t>
                                    </m:r>
                                    <m:r>
                                      <a:rPr lang="en-US" altLang="zh-CN" sz="1200" i="1" kern="1200" dirty="0" smtClean="0">
                                        <a:solidFill>
                                          <a:schemeClr val="tx1"/>
                                        </a:solidFill>
                                        <a:latin typeface="Cambria Math" panose="02040503050406030204" pitchFamily="18" charset="0"/>
                                        <a:ea typeface="+mn-ea"/>
                                        <a:cs typeface="Arial" panose="020B0604020202020204" pitchFamily="34" charset="0"/>
                                      </a:rPr>
                                      <m:t>(</m:t>
                                    </m:r>
                                    <m:sSub>
                                      <m:sSubPr>
                                        <m:ctrlPr>
                                          <a:rPr lang="en-US" altLang="zh-CN" sz="1200" i="1" kern="1200" dirty="0" smtClean="0">
                                            <a:solidFill>
                                              <a:schemeClr val="tx1"/>
                                            </a:solidFill>
                                            <a:latin typeface="Cambria Math" panose="02040503050406030204" pitchFamily="18" charset="0"/>
                                            <a:ea typeface="+mn-ea"/>
                                            <a:cs typeface="Arial" panose="020B0604020202020204" pitchFamily="34" charset="0"/>
                                          </a:rPr>
                                        </m:ctrlPr>
                                      </m:sSubPr>
                                      <m:e>
                                        <m:r>
                                          <a:rPr lang="en-US" altLang="zh-CN" sz="1200" b="0" i="1" kern="1200" dirty="0" smtClean="0">
                                            <a:solidFill>
                                              <a:schemeClr val="tx1"/>
                                            </a:solidFill>
                                            <a:latin typeface="Cambria Math" panose="02040503050406030204" pitchFamily="18" charset="0"/>
                                            <a:ea typeface="+mn-ea"/>
                                            <a:cs typeface="Arial" panose="020B0604020202020204" pitchFamily="34" charset="0"/>
                                          </a:rPr>
                                          <m:t>𝑥</m:t>
                                        </m:r>
                                      </m:e>
                                      <m:sub>
                                        <m:r>
                                          <a:rPr lang="en-US" altLang="zh-CN" sz="1200" b="0" i="1" kern="1200" dirty="0" smtClean="0">
                                            <a:solidFill>
                                              <a:schemeClr val="tx1"/>
                                            </a:solidFill>
                                            <a:latin typeface="Cambria Math" panose="02040503050406030204" pitchFamily="18" charset="0"/>
                                            <a:ea typeface="+mn-ea"/>
                                            <a:cs typeface="Arial" panose="020B0604020202020204" pitchFamily="34" charset="0"/>
                                          </a:rPr>
                                          <m:t>1</m:t>
                                        </m:r>
                                      </m:sub>
                                    </m:sSub>
                                    <m:r>
                                      <a:rPr lang="en-US" altLang="zh-CN" sz="1200" i="1" kern="1200" dirty="0" smtClean="0">
                                        <a:solidFill>
                                          <a:schemeClr val="tx1"/>
                                        </a:solidFill>
                                        <a:latin typeface="Cambria Math" panose="02040503050406030204" pitchFamily="18" charset="0"/>
                                        <a:ea typeface="+mn-ea"/>
                                        <a:cs typeface="Arial" panose="020B0604020202020204" pitchFamily="34" charset="0"/>
                                      </a:rPr>
                                      <m:t>)</m:t>
                                    </m:r>
                                    <m:r>
                                      <m:rPr>
                                        <m:nor/>
                                      </m:rPr>
                                      <a:rPr lang="zh-CN" altLang="en-US" sz="1200" kern="1200" dirty="0">
                                        <a:solidFill>
                                          <a:schemeClr val="tx1"/>
                                        </a:solidFill>
                                        <a:latin typeface="Arial" panose="020B0604020202020204" pitchFamily="34" charset="0"/>
                                        <a:ea typeface="+mn-ea"/>
                                        <a:cs typeface="Arial" panose="020B0604020202020204" pitchFamily="34" charset="0"/>
                                      </a:rPr>
                                      <m:t> </m:t>
                                    </m:r>
                                  </m:e>
                                  <m:sub>
                                    <m:r>
                                      <a:rPr lang="en-US" altLang="zh-CN" sz="1200" b="0" i="1" smtClean="0">
                                        <a:latin typeface="Cambria Math" panose="02040503050406030204" pitchFamily="18" charset="0"/>
                                        <a:cs typeface="Arial" panose="020B0604020202020204" pitchFamily="34" charset="0"/>
                                      </a:rPr>
                                      <m:t>𝑖</m:t>
                                    </m:r>
                                  </m:sub>
                                </m:sSub>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90218939"/>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The cost of moving the</a:t>
                          </a:r>
                        </a:p>
                        <a:p>
                          <a:pPr marL="0" algn="l" defTabSz="914400" rtl="0" eaLnBrk="1" latinLnBrk="0" hangingPunct="1">
                            <a:lnSpc>
                              <a:spcPct val="100000"/>
                            </a:lnSpc>
                          </a:pP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𝑖</m:t>
                              </m:r>
                            </m:oMath>
                          </a14:m>
                          <a:r>
                            <a:rPr lang="en-US" altLang="zh-CN" sz="1200" kern="1200" dirty="0">
                              <a:solidFill>
                                <a:schemeClr val="tx1"/>
                              </a:solidFill>
                              <a:latin typeface="Arial" panose="020B0604020202020204" pitchFamily="34" charset="0"/>
                              <a:ea typeface="+mn-ea"/>
                              <a:cs typeface="Arial" panose="020B0604020202020204" pitchFamily="34" charset="0"/>
                            </a:rPr>
                            <a:t>t</a:t>
                          </a:r>
                          <a:r>
                            <a:rPr lang="en-US" altLang="zh-CN" sz="1200" kern="1200" dirty="0" err="1">
                              <a:solidFill>
                                <a:schemeClr val="tx1"/>
                              </a:solidFill>
                              <a:latin typeface="Arial" panose="020B0604020202020204" pitchFamily="34" charset="0"/>
                              <a:ea typeface="+mn-ea"/>
                              <a:cs typeface="Arial" panose="020B0604020202020204" pitchFamily="34" charset="0"/>
                            </a:rPr>
                            <a:t>h</a:t>
                          </a:r>
                          <a:r>
                            <a:rPr lang="en-US" altLang="zh-CN" sz="1200" kern="1200" dirty="0">
                              <a:solidFill>
                                <a:schemeClr val="tx1"/>
                              </a:solidFill>
                              <a:latin typeface="Arial" panose="020B0604020202020204" pitchFamily="34" charset="0"/>
                              <a:ea typeface="+mn-ea"/>
                              <a:cs typeface="Arial" panose="020B0604020202020204" pitchFamily="34" charset="0"/>
                            </a:rPr>
                            <a:t> region to the </a:t>
                          </a: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𝑗</m:t>
                              </m:r>
                            </m:oMath>
                          </a14:m>
                          <a:r>
                            <a:rPr lang="en-US" altLang="zh-CN" sz="1200" kern="1200" dirty="0" err="1">
                              <a:solidFill>
                                <a:schemeClr val="tx1"/>
                              </a:solidFill>
                              <a:latin typeface="Arial" panose="020B0604020202020204" pitchFamily="34" charset="0"/>
                              <a:ea typeface="+mn-ea"/>
                              <a:cs typeface="Arial" panose="020B0604020202020204" pitchFamily="34" charset="0"/>
                            </a:rPr>
                            <a:t>th</a:t>
                          </a:r>
                          <a:r>
                            <a:rPr lang="en-US" altLang="zh-CN" sz="1200" kern="1200" dirty="0">
                              <a:solidFill>
                                <a:schemeClr val="tx1"/>
                              </a:solidFill>
                              <a:latin typeface="Arial" panose="020B0604020202020204" pitchFamily="34" charset="0"/>
                              <a:ea typeface="+mn-ea"/>
                              <a:cs typeface="Arial" panose="020B0604020202020204" pitchFamily="34" charset="0"/>
                            </a:rPr>
                            <a:t> position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sSup>
                                      <m:sSupPr>
                                        <m:ctrlPr>
                                          <a:rPr lang="en-US" altLang="zh-CN" sz="1200" i="1" smtClean="0">
                                            <a:latin typeface="Cambria Math" panose="02040503050406030204" pitchFamily="18" charset="0"/>
                                            <a:cs typeface="Arial" panose="020B0604020202020204" pitchFamily="34" charset="0"/>
                                          </a:rPr>
                                        </m:ctrlPr>
                                      </m:sSupPr>
                                      <m:e>
                                        <m:r>
                                          <a:rPr lang="en-US" altLang="zh-CN" sz="1200" b="0" i="1" smtClean="0">
                                            <a:latin typeface="Cambria Math" panose="02040503050406030204" pitchFamily="18" charset="0"/>
                                            <a:cs typeface="Arial" panose="020B0604020202020204" pitchFamily="34" charset="0"/>
                                          </a:rPr>
                                          <m:t>𝐶</m:t>
                                        </m:r>
                                      </m:e>
                                      <m:sup>
                                        <m:r>
                                          <a:rPr lang="en-US" altLang="zh-CN" sz="1200" b="0" i="1" smtClean="0">
                                            <a:latin typeface="Cambria Math" panose="02040503050406030204" pitchFamily="18" charset="0"/>
                                            <a:cs typeface="Arial" panose="020B0604020202020204" pitchFamily="34" charset="0"/>
                                          </a:rPr>
                                          <m:t>′</m:t>
                                        </m:r>
                                      </m:sup>
                                    </m:sSup>
                                  </m:e>
                                  <m:sub>
                                    <m:r>
                                      <a:rPr lang="en-US" altLang="zh-CN" sz="1200" b="0" i="1" smtClean="0">
                                        <a:latin typeface="Cambria Math" panose="02040503050406030204" pitchFamily="18" charset="0"/>
                                        <a:cs typeface="Arial" panose="020B0604020202020204" pitchFamily="34" charset="0"/>
                                      </a:rPr>
                                      <m:t>𝑖</m:t>
                                    </m:r>
                                    <m:r>
                                      <a:rPr lang="en-US" altLang="zh-CN" sz="1200" b="0" i="1" smtClean="0">
                                        <a:latin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𝑗</m:t>
                                    </m:r>
                                  </m:sub>
                                </m:sSub>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3360818"/>
                      </a:ext>
                    </a:extLst>
                  </a:tr>
                </a:tbl>
              </a:graphicData>
            </a:graphic>
          </p:graphicFrame>
        </mc:Choice>
        <mc:Fallback xmlns="">
          <p:graphicFrame>
            <p:nvGraphicFramePr>
              <p:cNvPr id="5" name="表格 10">
                <a:extLst>
                  <a:ext uri="{FF2B5EF4-FFF2-40B4-BE49-F238E27FC236}">
                    <a16:creationId xmlns:a16="http://schemas.microsoft.com/office/drawing/2014/main" id="{CE9A4299-A5C5-43C9-A886-F1E2C87BFF36}"/>
                  </a:ext>
                </a:extLst>
              </p:cNvPr>
              <p:cNvGraphicFramePr>
                <a:graphicFrameLocks noGrp="1"/>
              </p:cNvGraphicFramePr>
              <p:nvPr>
                <p:extLst>
                  <p:ext uri="{D42A27DB-BD31-4B8C-83A1-F6EECF244321}">
                    <p14:modId xmlns:p14="http://schemas.microsoft.com/office/powerpoint/2010/main" val="967431358"/>
                  </p:ext>
                </p:extLst>
              </p:nvPr>
            </p:nvGraphicFramePr>
            <p:xfrm>
              <a:off x="150928" y="978166"/>
              <a:ext cx="6510290" cy="5196594"/>
            </p:xfrm>
            <a:graphic>
              <a:graphicData uri="http://schemas.openxmlformats.org/drawingml/2006/table">
                <a:tbl>
                  <a:tblPr firstRow="1" bandRow="1">
                    <a:tableStyleId>{5940675A-B579-460E-94D1-54222C63F5DA}</a:tableStyleId>
                  </a:tblPr>
                  <a:tblGrid>
                    <a:gridCol w="1801697">
                      <a:extLst>
                        <a:ext uri="{9D8B030D-6E8A-4147-A177-3AD203B41FA5}">
                          <a16:colId xmlns:a16="http://schemas.microsoft.com/office/drawing/2014/main" val="917799394"/>
                        </a:ext>
                      </a:extLst>
                    </a:gridCol>
                    <a:gridCol w="1195040">
                      <a:extLst>
                        <a:ext uri="{9D8B030D-6E8A-4147-A177-3AD203B41FA5}">
                          <a16:colId xmlns:a16="http://schemas.microsoft.com/office/drawing/2014/main" val="2930032972"/>
                        </a:ext>
                      </a:extLst>
                    </a:gridCol>
                    <a:gridCol w="2191577">
                      <a:extLst>
                        <a:ext uri="{9D8B030D-6E8A-4147-A177-3AD203B41FA5}">
                          <a16:colId xmlns:a16="http://schemas.microsoft.com/office/drawing/2014/main" val="763227326"/>
                        </a:ext>
                      </a:extLst>
                    </a:gridCol>
                    <a:gridCol w="1321976">
                      <a:extLst>
                        <a:ext uri="{9D8B030D-6E8A-4147-A177-3AD203B41FA5}">
                          <a16:colId xmlns:a16="http://schemas.microsoft.com/office/drawing/2014/main" val="2303220468"/>
                        </a:ext>
                      </a:extLst>
                    </a:gridCol>
                  </a:tblGrid>
                  <a:tr h="272237">
                    <a:tc gridSpan="4">
                      <a:txBody>
                        <a:bodyPr/>
                        <a:lstStyle/>
                        <a:p>
                          <a:pPr marL="0" algn="ctr"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Notation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200" dirty="0">
                            <a:latin typeface="Arial" panose="020B0604020202020204" pitchFamily="34" charset="0"/>
                            <a:cs typeface="Arial" panose="020B0604020202020204" pitchFamily="34" charset="0"/>
                          </a:endParaRPr>
                        </a:p>
                      </a:txBody>
                      <a:tcPr marL="66882" marR="66882" marT="33441" marB="33441" anchor="ctr"/>
                    </a:tc>
                    <a:tc hMerge="1">
                      <a:txBody>
                        <a:bodyPr/>
                        <a:lstStyle/>
                        <a:p>
                          <a:pPr algn="ctr"/>
                          <a:endParaRPr lang="zh-CN" altLang="en-US" sz="1200" dirty="0">
                            <a:latin typeface="Arial" panose="020B0604020202020204" pitchFamily="34" charset="0"/>
                            <a:cs typeface="Arial" panose="020B0604020202020204" pitchFamily="34" charset="0"/>
                          </a:endParaRPr>
                        </a:p>
                      </a:txBody>
                      <a:tcPr marL="66882" marR="66882" marT="33441" marB="33441" anchor="ctr"/>
                    </a:tc>
                    <a:tc hMerge="1">
                      <a:txBody>
                        <a:bodyPr/>
                        <a:lstStyle/>
                        <a:p>
                          <a:pPr algn="ctr"/>
                          <a:endParaRPr lang="zh-CN" altLang="en-US" sz="1200" dirty="0">
                            <a:latin typeface="Arial" panose="020B0604020202020204" pitchFamily="34" charset="0"/>
                            <a:cs typeface="Arial" panose="020B0604020202020204" pitchFamily="34" charset="0"/>
                          </a:endParaRPr>
                        </a:p>
                      </a:txBody>
                      <a:tcPr marL="66882" marR="66882" marT="33441" marB="33441" anchor="ctr"/>
                    </a:tc>
                    <a:extLst>
                      <a:ext uri="{0D108BD9-81ED-4DB2-BD59-A6C34878D82A}">
                        <a16:rowId xmlns:a16="http://schemas.microsoft.com/office/drawing/2014/main" val="3223298237"/>
                      </a:ext>
                    </a:extLst>
                  </a:tr>
                  <a:tr h="434227">
                    <a:tc>
                      <a:txBody>
                        <a:bodyPr/>
                        <a:lstStyle/>
                        <a:p>
                          <a:pPr marL="0" algn="l" defTabSz="914400" rtl="0" eaLnBrk="1" latinLnBrk="0" hangingPunct="1">
                            <a:lnSpc>
                              <a:spcPct val="100000"/>
                            </a:lnSpc>
                          </a:pPr>
                          <a:r>
                            <a:rPr lang="en-US" altLang="zh-CN" sz="1200" kern="1200" dirty="0">
                              <a:solidFill>
                                <a:srgbClr val="C00000"/>
                              </a:solidFill>
                              <a:latin typeface="Arial" panose="020B0604020202020204" pitchFamily="34" charset="0"/>
                              <a:ea typeface="+mn-ea"/>
                              <a:cs typeface="Arial" panose="020B0604020202020204" pitchFamily="34" charset="0"/>
                            </a:rPr>
                            <a:t>Input data</a:t>
                          </a:r>
                          <a:endParaRPr lang="zh-CN" altLang="en-US" sz="1200" kern="1200" dirty="0">
                            <a:solidFill>
                              <a:srgbClr val="C00000"/>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11"/>
                          <a:stretch>
                            <a:fillRect l="-151020" t="-64789" r="-294898" b="-1050704"/>
                          </a:stretch>
                        </a:blipFill>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Data set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11"/>
                          <a:stretch>
                            <a:fillRect l="-392627" t="-64789" r="-461" b="-1050704"/>
                          </a:stretch>
                        </a:blipFill>
                      </a:tcPr>
                    </a:tc>
                    <a:extLst>
                      <a:ext uri="{0D108BD9-81ED-4DB2-BD59-A6C34878D82A}">
                        <a16:rowId xmlns:a16="http://schemas.microsoft.com/office/drawing/2014/main" val="3497800569"/>
                      </a:ext>
                    </a:extLst>
                  </a:tr>
                  <a:tr h="43422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Output label </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151020" t="-164789" r="-294898" b="-950704"/>
                          </a:stretch>
                        </a:blipFill>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Label set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392627" t="-164789" r="-461" b="-950704"/>
                          </a:stretch>
                        </a:blipFill>
                      </a:tcPr>
                    </a:tc>
                    <a:extLst>
                      <a:ext uri="{0D108BD9-81ED-4DB2-BD59-A6C34878D82A}">
                        <a16:rowId xmlns:a16="http://schemas.microsoft.com/office/drawing/2014/main" val="3444050118"/>
                      </a:ext>
                    </a:extLst>
                  </a:tr>
                  <a:tr h="272237">
                    <a:tc>
                      <a:txBody>
                        <a:bodyPr/>
                        <a:lstStyle/>
                        <a:p>
                          <a:pPr marL="0" algn="l" defTabSz="914400" rtl="0" eaLnBrk="1" latinLnBrk="0" hangingPunct="1">
                            <a:lnSpc>
                              <a:spcPct val="100000"/>
                            </a:lnSpc>
                          </a:pPr>
                          <a:r>
                            <a:rPr lang="en-US" altLang="zh-CN" sz="1200" kern="1200" dirty="0">
                              <a:solidFill>
                                <a:srgbClr val="C00000"/>
                              </a:solidFill>
                              <a:latin typeface="Arial" panose="020B0604020202020204" pitchFamily="34" charset="0"/>
                              <a:ea typeface="+mn-ea"/>
                              <a:cs typeface="Arial" panose="020B0604020202020204" pitchFamily="34" charset="0"/>
                            </a:rPr>
                            <a:t>Input distribution</a:t>
                          </a:r>
                          <a:endParaRPr lang="zh-CN" altLang="en-US" sz="1200" kern="1200" dirty="0">
                            <a:solidFill>
                              <a:srgbClr val="C00000"/>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151020" t="-417778" r="-294898" b="-1400000"/>
                          </a:stretch>
                        </a:blipFill>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Model’s loss </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392627" t="-417778" r="-461" b="-1400000"/>
                          </a:stretch>
                        </a:blipFill>
                      </a:tcPr>
                    </a:tc>
                    <a:extLst>
                      <a:ext uri="{0D108BD9-81ED-4DB2-BD59-A6C34878D82A}">
                        <a16:rowId xmlns:a16="http://schemas.microsoft.com/office/drawing/2014/main" val="2964050112"/>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Data </a:t>
                          </a:r>
                          <a:r>
                            <a:rPr lang="en-US" altLang="zh-CN" sz="1200" kern="1200" dirty="0" err="1">
                              <a:solidFill>
                                <a:schemeClr val="tx1"/>
                              </a:solidFill>
                              <a:latin typeface="Arial" panose="020B0604020202020204" pitchFamily="34" charset="0"/>
                              <a:ea typeface="+mn-ea"/>
                              <a:cs typeface="Arial" panose="020B0604020202020204" pitchFamily="34" charset="0"/>
                            </a:rPr>
                            <a:t>mixup</a:t>
                          </a:r>
                          <a:r>
                            <a:rPr lang="en-US" altLang="zh-CN" sz="1200" kern="1200" dirty="0">
                              <a:solidFill>
                                <a:schemeClr val="tx1"/>
                              </a:solidFill>
                              <a:latin typeface="Arial" panose="020B0604020202020204" pitchFamily="34" charset="0"/>
                              <a:ea typeface="+mn-ea"/>
                              <a:cs typeface="Arial" panose="020B0604020202020204" pitchFamily="34" charset="0"/>
                            </a:rPr>
                            <a:t> function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151020" t="-517778" r="-294898" b="-1300000"/>
                          </a:stretch>
                        </a:blipFill>
                      </a:tcPr>
                    </a:tc>
                    <a:tc>
                      <a:txBody>
                        <a:bodyPr/>
                        <a:lstStyle/>
                        <a:p>
                          <a:pPr marL="0" algn="l" defTabSz="914400" rtl="0" eaLnBrk="1" latinLnBrk="0" hangingPunct="1">
                            <a:lnSpc>
                              <a:spcPct val="100000"/>
                            </a:lnSpc>
                          </a:pPr>
                          <a:r>
                            <a:rPr lang="en-US" altLang="zh-CN" sz="1200" kern="1200" dirty="0">
                              <a:solidFill>
                                <a:srgbClr val="C00000"/>
                              </a:solidFill>
                              <a:latin typeface="Arial" panose="020B0604020202020204" pitchFamily="34" charset="0"/>
                              <a:ea typeface="+mn-ea"/>
                              <a:cs typeface="Arial" panose="020B0604020202020204" pitchFamily="34" charset="0"/>
                            </a:rPr>
                            <a:t>Mixing distribution</a:t>
                          </a:r>
                          <a:endParaRPr lang="zh-CN" altLang="en-US" sz="1200" kern="1200" dirty="0">
                            <a:solidFill>
                              <a:srgbClr val="C00000"/>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392627" t="-517778" r="-461" b="-1300000"/>
                          </a:stretch>
                        </a:blipFill>
                      </a:tcPr>
                    </a:tc>
                    <a:extLst>
                      <a:ext uri="{0D108BD9-81ED-4DB2-BD59-A6C34878D82A}">
                        <a16:rowId xmlns:a16="http://schemas.microsoft.com/office/drawing/2014/main" val="2923239655"/>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Label </a:t>
                          </a:r>
                          <a:r>
                            <a:rPr lang="en-US" altLang="zh-CN" sz="1200" kern="1200" dirty="0" err="1">
                              <a:solidFill>
                                <a:schemeClr val="tx1"/>
                              </a:solidFill>
                              <a:latin typeface="Arial" panose="020B0604020202020204" pitchFamily="34" charset="0"/>
                              <a:ea typeface="+mn-ea"/>
                              <a:cs typeface="Arial" panose="020B0604020202020204" pitchFamily="34" charset="0"/>
                            </a:rPr>
                            <a:t>mixup</a:t>
                          </a:r>
                          <a:r>
                            <a:rPr lang="en-US" altLang="zh-CN" sz="1200" kern="1200" dirty="0">
                              <a:solidFill>
                                <a:schemeClr val="tx1"/>
                              </a:solidFill>
                              <a:latin typeface="Arial" panose="020B0604020202020204" pitchFamily="34" charset="0"/>
                              <a:ea typeface="+mn-ea"/>
                              <a:cs typeface="Arial" panose="020B0604020202020204" pitchFamily="34" charset="0"/>
                            </a:rPr>
                            <a:t> function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151020" t="-631818" r="-294898" b="-1229545"/>
                          </a:stretch>
                        </a:blipFill>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Hidden representation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392627" t="-631818" r="-461" b="-1229545"/>
                          </a:stretch>
                        </a:blipFill>
                      </a:tcPr>
                    </a:tc>
                    <a:extLst>
                      <a:ext uri="{0D108BD9-81ED-4DB2-BD59-A6C34878D82A}">
                        <a16:rowId xmlns:a16="http://schemas.microsoft.com/office/drawing/2014/main" val="2590807805"/>
                      </a:ext>
                    </a:extLst>
                  </a:tr>
                  <a:tr h="432642">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Binary rectangular mask</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151020" t="-453521" r="-294898" b="-661972"/>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136667" t="-453521" r="-60556" b="-661972"/>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392627" t="-453521" r="-461" b="-661972"/>
                          </a:stretch>
                        </a:blipFill>
                      </a:tcPr>
                    </a:tc>
                    <a:extLst>
                      <a:ext uri="{0D108BD9-81ED-4DB2-BD59-A6C34878D82A}">
                        <a16:rowId xmlns:a16="http://schemas.microsoft.com/office/drawing/2014/main" val="3215515138"/>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Element-wise product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151020" t="-873333" r="-294898" b="-944444"/>
                          </a:stretch>
                        </a:blipFill>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Spatial regularization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392627" t="-873333" r="-461" b="-944444"/>
                          </a:stretch>
                        </a:blipFill>
                      </a:tcPr>
                    </a:tc>
                    <a:extLst>
                      <a:ext uri="{0D108BD9-81ED-4DB2-BD59-A6C34878D82A}">
                        <a16:rowId xmlns:a16="http://schemas.microsoft.com/office/drawing/2014/main" val="2437837849"/>
                      </a:ext>
                    </a:extLst>
                  </a:tr>
                  <a:tr h="509033">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t="-521429" r="-261486" b="-405952"/>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151020" t="-521429" r="-294898" b="-405952"/>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136667" t="-521429" r="-60556" b="-405952"/>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392627" t="-521429" r="-461" b="-405952"/>
                          </a:stretch>
                        </a:blipFill>
                      </a:tcPr>
                    </a:tc>
                    <a:extLst>
                      <a:ext uri="{0D108BD9-81ED-4DB2-BD59-A6C34878D82A}">
                        <a16:rowId xmlns:a16="http://schemas.microsoft.com/office/drawing/2014/main" val="3205355736"/>
                      </a:ext>
                    </a:extLst>
                  </a:tr>
                  <a:tr h="272237">
                    <a:tc>
                      <a:txBody>
                        <a:bodyPr/>
                        <a:lstStyle/>
                        <a:p>
                          <a:pPr marL="0" algn="l" defTabSz="914400" rtl="0" eaLnBrk="1" latinLnBrk="0" hangingPunct="1">
                            <a:lnSpc>
                              <a:spcPct val="100000"/>
                            </a:lnSpc>
                          </a:pPr>
                          <a:r>
                            <a:rPr lang="en-US" altLang="zh-CN" sz="1200" kern="1200" dirty="0" err="1">
                              <a:solidFill>
                                <a:schemeClr val="tx1"/>
                              </a:solidFill>
                              <a:latin typeface="Arial" panose="020B0604020202020204" pitchFamily="34" charset="0"/>
                              <a:ea typeface="+mn-ea"/>
                              <a:cs typeface="Arial" panose="020B0604020202020204" pitchFamily="34" charset="0"/>
                            </a:rPr>
                            <a:t>Maked</a:t>
                          </a:r>
                          <a:r>
                            <a:rPr lang="en-US" altLang="zh-CN" sz="1200" kern="1200" dirty="0">
                              <a:solidFill>
                                <a:schemeClr val="tx1"/>
                              </a:solidFill>
                              <a:latin typeface="Arial" panose="020B0604020202020204" pitchFamily="34" charset="0"/>
                              <a:ea typeface="+mn-ea"/>
                              <a:cs typeface="Arial" panose="020B0604020202020204" pitchFamily="34" charset="0"/>
                            </a:rPr>
                            <a:t> saliency</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151020" t="-1186364" r="-294898" b="-675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latin typeface="Arial" panose="020B0604020202020204" pitchFamily="34" charset="0"/>
                              <a:ea typeface="+mn-ea"/>
                              <a:cs typeface="Arial" panose="020B0604020202020204" pitchFamily="34" charset="0"/>
                            </a:rPr>
                            <a:t>Maked</a:t>
                          </a:r>
                          <a:r>
                            <a:rPr lang="en-US" altLang="zh-CN" sz="1200" kern="1200" dirty="0">
                              <a:solidFill>
                                <a:schemeClr val="tx1"/>
                              </a:solidFill>
                              <a:latin typeface="Arial" panose="020B0604020202020204" pitchFamily="34" charset="0"/>
                              <a:ea typeface="+mn-ea"/>
                              <a:cs typeface="Arial" panose="020B0604020202020204" pitchFamily="34" charset="0"/>
                            </a:rPr>
                            <a:t> saliency after transport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392627" t="-1186364" r="-461" b="-675000"/>
                          </a:stretch>
                        </a:blipFill>
                      </a:tcPr>
                    </a:tc>
                    <a:extLst>
                      <a:ext uri="{0D108BD9-81ED-4DB2-BD59-A6C34878D82A}">
                        <a16:rowId xmlns:a16="http://schemas.microsoft.com/office/drawing/2014/main" val="4204368459"/>
                      </a:ext>
                    </a:extLst>
                  </a:tr>
                  <a:tr h="432642">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t="-797183" r="-261486" b="-318310"/>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151020" t="-797183" r="-294898" b="-318310"/>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136667" t="-797183" r="-60556" b="-318310"/>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392627" t="-797183" r="-461" b="-318310"/>
                          </a:stretch>
                        </a:blipFill>
                      </a:tcPr>
                    </a:tc>
                    <a:extLst>
                      <a:ext uri="{0D108BD9-81ED-4DB2-BD59-A6C34878D82A}">
                        <a16:rowId xmlns:a16="http://schemas.microsoft.com/office/drawing/2014/main" val="1567317984"/>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Neighborhood</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151020" t="-1415556" r="-294898" b="-402222"/>
                          </a:stretch>
                        </a:blipFill>
                      </a:tcPr>
                    </a:tc>
                    <a:tc>
                      <a:txBody>
                        <a:bodyPr/>
                        <a:lstStyle/>
                        <a:p>
                          <a:pPr marL="0" algn="l" defTabSz="914400" rtl="0" eaLnBrk="1" latinLnBrk="0" hangingPunct="1">
                            <a:lnSpc>
                              <a:spcPct val="100000"/>
                            </a:lnSpc>
                          </a:pPr>
                          <a:r>
                            <a:rPr lang="en-US" altLang="zh-CN" sz="1200" kern="1200" dirty="0">
                              <a:solidFill>
                                <a:srgbClr val="C00000"/>
                              </a:solidFill>
                              <a:latin typeface="Arial" panose="020B0604020202020204" pitchFamily="34" charset="0"/>
                              <a:ea typeface="+mn-ea"/>
                              <a:cs typeface="Arial" panose="020B0604020202020204" pitchFamily="34" charset="0"/>
                            </a:rPr>
                            <a:t>Mixing weight</a:t>
                          </a:r>
                          <a:endParaRPr lang="zh-CN" altLang="en-US" sz="1200" kern="1200" dirty="0">
                            <a:solidFill>
                              <a:srgbClr val="C00000"/>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392627" t="-1415556" r="-461" b="-402222"/>
                          </a:stretch>
                        </a:blipFill>
                      </a:tcPr>
                    </a:tc>
                    <a:extLst>
                      <a:ext uri="{0D108BD9-81ED-4DB2-BD59-A6C34878D82A}">
                        <a16:rowId xmlns:a16="http://schemas.microsoft.com/office/drawing/2014/main" val="3572167634"/>
                      </a:ext>
                    </a:extLst>
                  </a:tr>
                  <a:tr h="432642">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Prior</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151020" t="-960563" r="-294898" b="-154930"/>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136667" t="-960563" r="-60556" b="-154930"/>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11"/>
                          <a:stretch>
                            <a:fillRect l="-392627" t="-960563" r="-461" b="-154930"/>
                          </a:stretch>
                        </a:blipFill>
                      </a:tcPr>
                    </a:tc>
                    <a:extLst>
                      <a:ext uri="{0D108BD9-81ED-4DB2-BD59-A6C34878D82A}">
                        <a16:rowId xmlns:a16="http://schemas.microsoft.com/office/drawing/2014/main" val="3290218939"/>
                      </a:ext>
                    </a:extLst>
                  </a:tr>
                  <a:tr h="615522">
                    <a:tc>
                      <a:txBody>
                        <a:bodyPr/>
                        <a:lstStyle/>
                        <a:p>
                          <a:endParaRPr lang="zh-CN"/>
                        </a:p>
                      </a:txBody>
                      <a:tcPr marL="66882" marR="66882" marT="33441" marB="3344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1"/>
                          <a:stretch>
                            <a:fillRect t="-745545" r="-261486" b="-8911"/>
                          </a:stretch>
                        </a:blipFill>
                      </a:tcPr>
                    </a:tc>
                    <a:tc>
                      <a:txBody>
                        <a:bodyPr/>
                        <a:lstStyle/>
                        <a:p>
                          <a:endParaRPr lang="zh-CN"/>
                        </a:p>
                      </a:txBody>
                      <a:tcPr marL="66882" marR="66882" marT="33441" marB="3344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11"/>
                          <a:stretch>
                            <a:fillRect l="-151020" t="-745545" r="-294898" b="-8911"/>
                          </a:stretch>
                        </a:blipFill>
                      </a:tcPr>
                    </a:tc>
                    <a:tc>
                      <a:txBody>
                        <a:bodyPr/>
                        <a:lstStyle/>
                        <a:p>
                          <a:pPr marL="0" algn="l" defTabSz="914400" rtl="0" eaLnBrk="1" latinLnBrk="0" hangingPunct="1">
                            <a:lnSpc>
                              <a:spcPct val="100000"/>
                            </a:lnSpc>
                          </a:pP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3360818"/>
                      </a:ext>
                    </a:extLst>
                  </a:tr>
                </a:tbl>
              </a:graphicData>
            </a:graphic>
          </p:graphicFrame>
        </mc:Fallback>
      </mc:AlternateContent>
      <p:sp>
        <p:nvSpPr>
          <p:cNvPr id="9" name="对话气泡: 矩形 8">
            <a:extLst>
              <a:ext uri="{FF2B5EF4-FFF2-40B4-BE49-F238E27FC236}">
                <a16:creationId xmlns:a16="http://schemas.microsoft.com/office/drawing/2014/main" id="{4C062102-E623-44CF-985F-F68D442F957B}"/>
              </a:ext>
            </a:extLst>
          </p:cNvPr>
          <p:cNvSpPr/>
          <p:nvPr/>
        </p:nvSpPr>
        <p:spPr>
          <a:xfrm>
            <a:off x="7150232" y="635826"/>
            <a:ext cx="1826711" cy="363984"/>
          </a:xfrm>
          <a:prstGeom prst="wedgeRectCallout">
            <a:avLst>
              <a:gd name="adj1" fmla="val -1714"/>
              <a:gd name="adj2" fmla="val 82013"/>
            </a:avLst>
          </a:prstGeom>
          <a:solidFill>
            <a:schemeClr val="accent6">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050" dirty="0">
                <a:solidFill>
                  <a:schemeClr val="tx1"/>
                </a:solidFill>
                <a:latin typeface="Arial" panose="020B0604020202020204" pitchFamily="34" charset="0"/>
                <a:cs typeface="Arial" panose="020B0604020202020204" pitchFamily="34" charset="0"/>
              </a:rPr>
              <a:t>Goal of the </a:t>
            </a:r>
            <a:r>
              <a:rPr lang="en-US" altLang="zh-CN" sz="1050" dirty="0" err="1">
                <a:solidFill>
                  <a:schemeClr val="tx1"/>
                </a:solidFill>
                <a:latin typeface="Arial" panose="020B0604020202020204" pitchFamily="34" charset="0"/>
                <a:cs typeface="Arial" panose="020B0604020202020204" pitchFamily="34" charset="0"/>
              </a:rPr>
              <a:t>mixup</a:t>
            </a:r>
            <a:r>
              <a:rPr lang="en-US" altLang="zh-CN" sz="1050" dirty="0">
                <a:solidFill>
                  <a:schemeClr val="tx1"/>
                </a:solidFill>
                <a:latin typeface="Arial" panose="020B0604020202020204" pitchFamily="34" charset="0"/>
                <a:cs typeface="Arial" panose="020B0604020202020204" pitchFamily="34" charset="0"/>
              </a:rPr>
              <a:t> based data augmentation method</a:t>
            </a:r>
            <a:endParaRPr lang="zh-CN" altLang="en-US" sz="105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1582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4</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b="1" dirty="0">
                <a:latin typeface="MV Boli" panose="02000500030200090000" pitchFamily="2" charset="0"/>
                <a:cs typeface="MV Boli" panose="02000500030200090000" pitchFamily="2" charset="0"/>
              </a:rPr>
              <a:t>Scheme</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cxnSp>
        <p:nvCxnSpPr>
          <p:cNvPr id="8" name="直接连接符 7">
            <a:extLst>
              <a:ext uri="{FF2B5EF4-FFF2-40B4-BE49-F238E27FC236}">
                <a16:creationId xmlns:a16="http://schemas.microsoft.com/office/drawing/2014/main" id="{5111E0C5-599A-43E1-921A-284CF33AFE67}"/>
              </a:ext>
            </a:extLst>
          </p:cNvPr>
          <p:cNvCxnSpPr>
            <a:cxnSpLocks/>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6" name="灯片编号占位符 5">
            <a:extLst>
              <a:ext uri="{FF2B5EF4-FFF2-40B4-BE49-F238E27FC236}">
                <a16:creationId xmlns:a16="http://schemas.microsoft.com/office/drawing/2014/main" id="{25924B01-A068-4C17-B91D-F0A05F6F9820}"/>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7</a:t>
            </a:fld>
            <a:endParaRPr lang="zh-CN" altLang="en-US" dirty="0">
              <a:latin typeface="MV Boli" panose="02000500030200090000" pitchFamily="2" charset="0"/>
              <a:cs typeface="MV Boli" panose="02000500030200090000" pitchFamily="2" charset="0"/>
            </a:endParaRPr>
          </a:p>
        </p:txBody>
      </p:sp>
      <p:sp>
        <p:nvSpPr>
          <p:cNvPr id="29" name="文本框 28">
            <a:extLst>
              <a:ext uri="{FF2B5EF4-FFF2-40B4-BE49-F238E27FC236}">
                <a16:creationId xmlns:a16="http://schemas.microsoft.com/office/drawing/2014/main" id="{695E90BC-85BE-4233-ACEB-DF55F6A72E74}"/>
              </a:ext>
            </a:extLst>
          </p:cNvPr>
          <p:cNvSpPr txBox="1"/>
          <p:nvPr/>
        </p:nvSpPr>
        <p:spPr>
          <a:xfrm>
            <a:off x="7150232" y="3283216"/>
            <a:ext cx="4889364" cy="2878160"/>
          </a:xfrm>
          <a:prstGeom prst="rect">
            <a:avLst/>
          </a:prstGeom>
          <a:noFill/>
        </p:spPr>
        <p:txBody>
          <a:bodyPr wrap="square">
            <a:spAutoFit/>
          </a:bodyPr>
          <a:lstStyle/>
          <a:p>
            <a:pPr marL="171450" indent="-171450">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How to optimize the mask z ?</a:t>
            </a:r>
          </a:p>
          <a:p>
            <a:pPr marL="171450" indent="-17145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Optimization problem:</a:t>
            </a: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Mixed example: </a:t>
            </a:r>
            <a:endParaRPr lang="zh-CN" altLang="en-US" sz="1200" dirty="0">
              <a:latin typeface="Arial" panose="020B0604020202020204" pitchFamily="34" charset="0"/>
              <a:cs typeface="Arial" panose="020B0604020202020204" pitchFamily="34" charset="0"/>
            </a:endParaRPr>
          </a:p>
        </p:txBody>
      </p:sp>
      <p:pic>
        <p:nvPicPr>
          <p:cNvPr id="31" name="图片 30">
            <a:extLst>
              <a:ext uri="{FF2B5EF4-FFF2-40B4-BE49-F238E27FC236}">
                <a16:creationId xmlns:a16="http://schemas.microsoft.com/office/drawing/2014/main" id="{BC79A993-4BC6-4F8D-B2C0-003AE0602485}"/>
              </a:ext>
            </a:extLst>
          </p:cNvPr>
          <p:cNvPicPr>
            <a:picLocks noChangeAspect="1"/>
          </p:cNvPicPr>
          <p:nvPr/>
        </p:nvPicPr>
        <p:blipFill>
          <a:blip r:embed="rId3"/>
          <a:stretch>
            <a:fillRect/>
          </a:stretch>
        </p:blipFill>
        <p:spPr>
          <a:xfrm>
            <a:off x="7501319" y="3851246"/>
            <a:ext cx="4187190" cy="2013585"/>
          </a:xfrm>
          <a:prstGeom prst="rect">
            <a:avLst/>
          </a:prstGeom>
        </p:spPr>
      </p:pic>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AD24B9AC-F150-4DE0-B0D9-A4B41D1126F4}"/>
                  </a:ext>
                </a:extLst>
              </p:cNvPr>
              <p:cNvSpPr txBox="1"/>
              <p:nvPr/>
            </p:nvSpPr>
            <p:spPr>
              <a:xfrm>
                <a:off x="7921434" y="6176012"/>
                <a:ext cx="2975365" cy="206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h</m:t>
                      </m:r>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0</m:t>
                              </m:r>
                            </m:sub>
                          </m:sSub>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1</m:t>
                              </m:r>
                            </m:sub>
                          </m:sSub>
                        </m:e>
                      </m:d>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1−</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𝑧</m:t>
                              </m:r>
                            </m:e>
                            <m:sup>
                              <m:r>
                                <a:rPr lang="en-US" altLang="zh-CN" sz="1200" b="0" i="1" smtClean="0">
                                  <a:latin typeface="Cambria Math" panose="02040503050406030204" pitchFamily="18" charset="0"/>
                                </a:rPr>
                                <m:t>∗</m:t>
                              </m:r>
                            </m:sup>
                          </m:sSup>
                        </m:e>
                      </m:d>
                      <m:r>
                        <a:rPr lang="zh-CN" altLang="en-US"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sSubSup>
                            <m:sSubSupPr>
                              <m:ctrlPr>
                                <a:rPr lang="en-US" altLang="zh-CN" sz="1200" b="0" i="1" smtClean="0">
                                  <a:latin typeface="Cambria Math" panose="02040503050406030204" pitchFamily="18" charset="0"/>
                                </a:rPr>
                              </m:ctrlPr>
                            </m:sSubSupPr>
                            <m:e>
                              <m:r>
                                <a:rPr lang="en-US" altLang="zh-CN" sz="1200" b="0" i="1" smtClean="0">
                                  <a:latin typeface="Cambria Math" panose="02040503050406030204" pitchFamily="18" charset="0"/>
                                  <a:ea typeface="Cambria Math" panose="02040503050406030204" pitchFamily="18" charset="0"/>
                                </a:rPr>
                                <m:t>∏</m:t>
                              </m:r>
                            </m:e>
                            <m:sub>
                              <m:r>
                                <a:rPr lang="en-US" altLang="zh-CN" sz="1200" b="0" i="1" smtClean="0">
                                  <a:latin typeface="Cambria Math" panose="02040503050406030204" pitchFamily="18" charset="0"/>
                                </a:rPr>
                                <m:t>0</m:t>
                              </m:r>
                            </m:sub>
                            <m:sup>
                              <m:r>
                                <a:rPr lang="en-US" altLang="zh-CN" sz="1200" b="0" i="1" smtClean="0">
                                  <a:latin typeface="Cambria Math" panose="02040503050406030204" pitchFamily="18" charset="0"/>
                                </a:rPr>
                                <m:t>∗</m:t>
                              </m:r>
                            </m:sup>
                          </m:sSubSup>
                        </m:e>
                        <m:sup>
                          <m:r>
                            <a:rPr lang="en-US" altLang="zh-CN" sz="1200" b="0" i="1" smtClean="0">
                              <a:latin typeface="Cambria Math" panose="02040503050406030204" pitchFamily="18" charset="0"/>
                            </a:rPr>
                            <m:t>𝑇</m:t>
                          </m:r>
                        </m:sup>
                      </m:sSup>
                      <m:sSub>
                        <m:sSubPr>
                          <m:ctrlPr>
                            <a:rPr lang="en-US" altLang="zh-CN" sz="1200" i="1">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i="1">
                              <a:latin typeface="Cambria Math" panose="02040503050406030204" pitchFamily="18" charset="0"/>
                            </a:rPr>
                            <m:t>0</m:t>
                          </m:r>
                        </m:sub>
                      </m:sSub>
                      <m:r>
                        <a:rPr lang="en-US" altLang="zh-CN" sz="1200" b="0" i="1" smtClean="0">
                          <a:latin typeface="Cambria Math" panose="02040503050406030204" pitchFamily="18" charset="0"/>
                        </a:rPr>
                        <m:t>+</m:t>
                      </m:r>
                      <m:sSup>
                        <m:sSupPr>
                          <m:ctrlPr>
                            <a:rPr lang="en-US" altLang="zh-CN" sz="1200" i="1">
                              <a:latin typeface="Cambria Math" panose="02040503050406030204" pitchFamily="18" charset="0"/>
                            </a:rPr>
                          </m:ctrlPr>
                        </m:sSupPr>
                        <m:e>
                          <m:r>
                            <a:rPr lang="en-US" altLang="zh-CN" sz="1200" i="1">
                              <a:latin typeface="Cambria Math" panose="02040503050406030204" pitchFamily="18" charset="0"/>
                            </a:rPr>
                            <m:t>𝑧</m:t>
                          </m:r>
                        </m:e>
                        <m:sup>
                          <m:r>
                            <a:rPr lang="en-US" altLang="zh-CN" sz="1200" i="1">
                              <a:latin typeface="Cambria Math" panose="02040503050406030204" pitchFamily="18" charset="0"/>
                            </a:rPr>
                            <m:t>∗</m:t>
                          </m:r>
                        </m:sup>
                      </m:sSup>
                      <m:r>
                        <a:rPr lang="zh-CN" altLang="en-US" sz="1200" i="1">
                          <a:latin typeface="Cambria Math" panose="02040503050406030204" pitchFamily="18" charset="0"/>
                        </a:rPr>
                        <m:t>⊙</m:t>
                      </m:r>
                      <m:sSup>
                        <m:sSupPr>
                          <m:ctrlPr>
                            <a:rPr lang="en-US" altLang="zh-CN" sz="1200" i="1">
                              <a:latin typeface="Cambria Math" panose="02040503050406030204" pitchFamily="18" charset="0"/>
                            </a:rPr>
                          </m:ctrlPr>
                        </m:sSupPr>
                        <m:e>
                          <m:sSubSup>
                            <m:sSubSupPr>
                              <m:ctrlPr>
                                <a:rPr lang="en-US" altLang="zh-CN" sz="1200" i="1">
                                  <a:latin typeface="Cambria Math" panose="02040503050406030204" pitchFamily="18" charset="0"/>
                                </a:rPr>
                              </m:ctrlPr>
                            </m:sSubSupPr>
                            <m:e>
                              <m:r>
                                <a:rPr lang="en-US" altLang="zh-CN" sz="1200" i="1">
                                  <a:latin typeface="Cambria Math" panose="02040503050406030204" pitchFamily="18" charset="0"/>
                                  <a:ea typeface="Cambria Math" panose="02040503050406030204" pitchFamily="18" charset="0"/>
                                </a:rPr>
                                <m:t>∏</m:t>
                              </m:r>
                            </m:e>
                            <m:sub>
                              <m:r>
                                <a:rPr lang="en-US" altLang="zh-CN" sz="1200" b="0" i="1" smtClean="0">
                                  <a:latin typeface="Cambria Math" panose="02040503050406030204" pitchFamily="18" charset="0"/>
                                  <a:ea typeface="Cambria Math" panose="02040503050406030204" pitchFamily="18" charset="0"/>
                                </a:rPr>
                                <m:t>1</m:t>
                              </m:r>
                            </m:sub>
                            <m:sup>
                              <m:r>
                                <a:rPr lang="en-US" altLang="zh-CN" sz="1200" i="1">
                                  <a:latin typeface="Cambria Math" panose="02040503050406030204" pitchFamily="18" charset="0"/>
                                </a:rPr>
                                <m:t>∗</m:t>
                              </m:r>
                            </m:sup>
                          </m:sSubSup>
                        </m:e>
                        <m:sup>
                          <m:r>
                            <a:rPr lang="en-US" altLang="zh-CN" sz="1200" i="1">
                              <a:latin typeface="Cambria Math" panose="02040503050406030204" pitchFamily="18" charset="0"/>
                            </a:rPr>
                            <m:t>𝑇</m:t>
                          </m:r>
                        </m:sup>
                      </m:sSup>
                      <m:sSub>
                        <m:sSubPr>
                          <m:ctrlPr>
                            <a:rPr lang="en-US" altLang="zh-CN" sz="1200" i="1">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1</m:t>
                          </m:r>
                        </m:sub>
                      </m:sSub>
                    </m:oMath>
                  </m:oMathPara>
                </a14:m>
                <a:endParaRPr lang="zh-CN" altLang="en-US" sz="1200" dirty="0"/>
              </a:p>
            </p:txBody>
          </p:sp>
        </mc:Choice>
        <mc:Fallback xmlns="">
          <p:sp>
            <p:nvSpPr>
              <p:cNvPr id="33" name="文本框 32">
                <a:extLst>
                  <a:ext uri="{FF2B5EF4-FFF2-40B4-BE49-F238E27FC236}">
                    <a16:creationId xmlns:a16="http://schemas.microsoft.com/office/drawing/2014/main" id="{AD24B9AC-F150-4DE0-B0D9-A4B41D1126F4}"/>
                  </a:ext>
                </a:extLst>
              </p:cNvPr>
              <p:cNvSpPr txBox="1">
                <a:spLocks noRot="1" noChangeAspect="1" noMove="1" noResize="1" noEditPoints="1" noAdjustHandles="1" noChangeArrowheads="1" noChangeShapeType="1" noTextEdit="1"/>
              </p:cNvSpPr>
              <p:nvPr/>
            </p:nvSpPr>
            <p:spPr>
              <a:xfrm>
                <a:off x="7921434" y="6176012"/>
                <a:ext cx="2975365" cy="206788"/>
              </a:xfrm>
              <a:prstGeom prst="rect">
                <a:avLst/>
              </a:prstGeom>
              <a:blipFill>
                <a:blip r:embed="rId4"/>
                <a:stretch>
                  <a:fillRect l="-613" b="-29412"/>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315285DB-0DA6-4F78-BCA4-F2CE404E21BE}"/>
              </a:ext>
            </a:extLst>
          </p:cNvPr>
          <p:cNvPicPr>
            <a:picLocks noChangeAspect="1"/>
          </p:cNvPicPr>
          <p:nvPr/>
        </p:nvPicPr>
        <p:blipFill>
          <a:blip r:embed="rId5"/>
          <a:stretch>
            <a:fillRect/>
          </a:stretch>
        </p:blipFill>
        <p:spPr>
          <a:xfrm>
            <a:off x="7756032" y="990025"/>
            <a:ext cx="3251311" cy="2368239"/>
          </a:xfrm>
          <a:prstGeom prst="rect">
            <a:avLst/>
          </a:prstGeom>
        </p:spPr>
      </p:pic>
      <mc:AlternateContent xmlns:mc="http://schemas.openxmlformats.org/markup-compatibility/2006">
        <mc:Choice xmlns:a14="http://schemas.microsoft.com/office/drawing/2010/main" Requires="a14">
          <p:graphicFrame>
            <p:nvGraphicFramePr>
              <p:cNvPr id="3" name="表格 10">
                <a:extLst>
                  <a:ext uri="{FF2B5EF4-FFF2-40B4-BE49-F238E27FC236}">
                    <a16:creationId xmlns:a16="http://schemas.microsoft.com/office/drawing/2014/main" id="{FEE401C9-69A7-4F8B-94F5-D0DA2E02D9FA}"/>
                  </a:ext>
                </a:extLst>
              </p:cNvPr>
              <p:cNvGraphicFramePr>
                <a:graphicFrameLocks noGrp="1"/>
              </p:cNvGraphicFramePr>
              <p:nvPr>
                <p:extLst>
                  <p:ext uri="{D42A27DB-BD31-4B8C-83A1-F6EECF244321}">
                    <p14:modId xmlns:p14="http://schemas.microsoft.com/office/powerpoint/2010/main" val="2849938830"/>
                  </p:ext>
                </p:extLst>
              </p:nvPr>
            </p:nvGraphicFramePr>
            <p:xfrm>
              <a:off x="150928" y="978166"/>
              <a:ext cx="6510290" cy="5196594"/>
            </p:xfrm>
            <a:graphic>
              <a:graphicData uri="http://schemas.openxmlformats.org/drawingml/2006/table">
                <a:tbl>
                  <a:tblPr firstRow="1" bandRow="1">
                    <a:tableStyleId>{5940675A-B579-460E-94D1-54222C63F5DA}</a:tableStyleId>
                  </a:tblPr>
                  <a:tblGrid>
                    <a:gridCol w="1801697">
                      <a:extLst>
                        <a:ext uri="{9D8B030D-6E8A-4147-A177-3AD203B41FA5}">
                          <a16:colId xmlns:a16="http://schemas.microsoft.com/office/drawing/2014/main" val="917799394"/>
                        </a:ext>
                      </a:extLst>
                    </a:gridCol>
                    <a:gridCol w="1195040">
                      <a:extLst>
                        <a:ext uri="{9D8B030D-6E8A-4147-A177-3AD203B41FA5}">
                          <a16:colId xmlns:a16="http://schemas.microsoft.com/office/drawing/2014/main" val="2930032972"/>
                        </a:ext>
                      </a:extLst>
                    </a:gridCol>
                    <a:gridCol w="2191577">
                      <a:extLst>
                        <a:ext uri="{9D8B030D-6E8A-4147-A177-3AD203B41FA5}">
                          <a16:colId xmlns:a16="http://schemas.microsoft.com/office/drawing/2014/main" val="763227326"/>
                        </a:ext>
                      </a:extLst>
                    </a:gridCol>
                    <a:gridCol w="1321976">
                      <a:extLst>
                        <a:ext uri="{9D8B030D-6E8A-4147-A177-3AD203B41FA5}">
                          <a16:colId xmlns:a16="http://schemas.microsoft.com/office/drawing/2014/main" val="2303220468"/>
                        </a:ext>
                      </a:extLst>
                    </a:gridCol>
                  </a:tblGrid>
                  <a:tr h="272237">
                    <a:tc gridSpan="4">
                      <a:txBody>
                        <a:bodyPr/>
                        <a:lstStyle/>
                        <a:p>
                          <a:pPr marL="0" algn="ctr"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Notation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200" dirty="0">
                            <a:latin typeface="Arial" panose="020B0604020202020204" pitchFamily="34" charset="0"/>
                            <a:cs typeface="Arial" panose="020B0604020202020204" pitchFamily="34" charset="0"/>
                          </a:endParaRPr>
                        </a:p>
                      </a:txBody>
                      <a:tcPr marL="66882" marR="66882" marT="33441" marB="33441" anchor="ctr"/>
                    </a:tc>
                    <a:tc hMerge="1">
                      <a:txBody>
                        <a:bodyPr/>
                        <a:lstStyle/>
                        <a:p>
                          <a:pPr algn="ctr"/>
                          <a:endParaRPr lang="zh-CN" altLang="en-US" sz="1200" dirty="0">
                            <a:latin typeface="Arial" panose="020B0604020202020204" pitchFamily="34" charset="0"/>
                            <a:cs typeface="Arial" panose="020B0604020202020204" pitchFamily="34" charset="0"/>
                          </a:endParaRPr>
                        </a:p>
                      </a:txBody>
                      <a:tcPr marL="66882" marR="66882" marT="33441" marB="33441" anchor="ctr"/>
                    </a:tc>
                    <a:tc hMerge="1">
                      <a:txBody>
                        <a:bodyPr/>
                        <a:lstStyle/>
                        <a:p>
                          <a:pPr algn="ctr"/>
                          <a:endParaRPr lang="zh-CN" altLang="en-US" sz="1200" dirty="0">
                            <a:latin typeface="Arial" panose="020B0604020202020204" pitchFamily="34" charset="0"/>
                            <a:cs typeface="Arial" panose="020B0604020202020204" pitchFamily="34" charset="0"/>
                          </a:endParaRPr>
                        </a:p>
                      </a:txBody>
                      <a:tcPr marL="66882" marR="66882" marT="33441" marB="33441" anchor="ctr"/>
                    </a:tc>
                    <a:extLst>
                      <a:ext uri="{0D108BD9-81ED-4DB2-BD59-A6C34878D82A}">
                        <a16:rowId xmlns:a16="http://schemas.microsoft.com/office/drawing/2014/main" val="3223298237"/>
                      </a:ext>
                    </a:extLst>
                  </a:tr>
                  <a:tr h="434227">
                    <a:tc>
                      <a:txBody>
                        <a:bodyPr/>
                        <a:lstStyle/>
                        <a:p>
                          <a:pPr marL="0" algn="l" defTabSz="914400" rtl="0" eaLnBrk="1" latinLnBrk="0" hangingPunct="1">
                            <a:lnSpc>
                              <a:spcPct val="100000"/>
                            </a:lnSpc>
                          </a:pPr>
                          <a:r>
                            <a:rPr lang="en-US" altLang="zh-CN" sz="1200" kern="1200" dirty="0">
                              <a:solidFill>
                                <a:srgbClr val="C00000"/>
                              </a:solidFill>
                              <a:latin typeface="Arial" panose="020B0604020202020204" pitchFamily="34" charset="0"/>
                              <a:ea typeface="+mn-ea"/>
                              <a:cs typeface="Arial" panose="020B0604020202020204" pitchFamily="34" charset="0"/>
                            </a:rPr>
                            <a:t>Input data</a:t>
                          </a:r>
                          <a:endParaRPr lang="zh-CN" altLang="en-US" sz="1200" kern="1200" dirty="0">
                            <a:solidFill>
                              <a:srgbClr val="C00000"/>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𝑥</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Data set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cs typeface="Arial" panose="020B0604020202020204" pitchFamily="34" charset="0"/>
                                  </a:rPr>
                                  <m:t>𝒳</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97800569"/>
                      </a:ext>
                    </a:extLst>
                  </a:tr>
                  <a:tr h="43422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Output label </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𝑦</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Label set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cs typeface="Arial" panose="020B0604020202020204" pitchFamily="34" charset="0"/>
                                  </a:rPr>
                                  <m:t>𝒴</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44050118"/>
                      </a:ext>
                    </a:extLst>
                  </a:tr>
                  <a:tr h="272237">
                    <a:tc>
                      <a:txBody>
                        <a:bodyPr/>
                        <a:lstStyle/>
                        <a:p>
                          <a:pPr marL="0" algn="l" defTabSz="914400" rtl="0" eaLnBrk="1" latinLnBrk="0" hangingPunct="1">
                            <a:lnSpc>
                              <a:spcPct val="100000"/>
                            </a:lnSpc>
                          </a:pPr>
                          <a:r>
                            <a:rPr lang="en-US" altLang="zh-CN" sz="1200" kern="1200" dirty="0">
                              <a:solidFill>
                                <a:srgbClr val="C00000"/>
                              </a:solidFill>
                              <a:latin typeface="Arial" panose="020B0604020202020204" pitchFamily="34" charset="0"/>
                              <a:ea typeface="+mn-ea"/>
                              <a:cs typeface="Arial" panose="020B0604020202020204" pitchFamily="34" charset="0"/>
                            </a:rPr>
                            <a:t>Input distribution</a:t>
                          </a:r>
                          <a:endParaRPr lang="zh-CN" altLang="en-US" sz="1200" kern="1200" dirty="0">
                            <a:solidFill>
                              <a:srgbClr val="C00000"/>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cs typeface="Arial" panose="020B0604020202020204" pitchFamily="34" charset="0"/>
                                  </a:rPr>
                                  <m:t>𝒟</m:t>
                                </m:r>
                                <m:r>
                                  <a:rPr lang="en-US" altLang="zh-CN" sz="1200" b="0" i="1" smtClean="0">
                                    <a:latin typeface="Cambria Math" panose="02040503050406030204" pitchFamily="18" charset="0"/>
                                    <a:cs typeface="Arial" panose="020B0604020202020204" pitchFamily="34" charset="0"/>
                                  </a:rPr>
                                  <m:t> </m:t>
                                </m:r>
                                <m:r>
                                  <a:rPr lang="en-US" altLang="zh-CN" sz="1200" b="0" i="1" smtClean="0">
                                    <a:latin typeface="Cambria Math" panose="02040503050406030204" pitchFamily="18" charset="0"/>
                                    <a:cs typeface="Arial" panose="020B0604020202020204" pitchFamily="34" charset="0"/>
                                  </a:rPr>
                                  <m:t>𝑜𝑣𝑒𝑟</m:t>
                                </m:r>
                                <m:r>
                                  <a:rPr lang="en-US" altLang="zh-CN" sz="1200" b="0" i="1" smtClean="0">
                                    <a:latin typeface="Cambria Math" panose="02040503050406030204" pitchFamily="18" charset="0"/>
                                    <a:cs typeface="Arial" panose="020B0604020202020204" pitchFamily="34" charset="0"/>
                                  </a:rPr>
                                  <m:t>(</m:t>
                                </m:r>
                                <m:r>
                                  <a:rPr lang="zh-CN" altLang="en-US" sz="1200" i="1" smtClean="0">
                                    <a:latin typeface="Cambria Math" panose="02040503050406030204" pitchFamily="18" charset="0"/>
                                    <a:cs typeface="Arial" panose="020B0604020202020204" pitchFamily="34" charset="0"/>
                                  </a:rPr>
                                  <m:t>𝒳</m:t>
                                </m:r>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r>
                                  <a:rPr lang="zh-CN" altLang="en-US" sz="1200" i="1" smtClean="0">
                                    <a:latin typeface="Cambria Math" panose="02040503050406030204" pitchFamily="18" charset="0"/>
                                    <a:cs typeface="Arial" panose="020B0604020202020204" pitchFamily="34" charset="0"/>
                                  </a:rPr>
                                  <m:t>𝒴</m:t>
                                </m:r>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Model’s loss </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𝑙</m:t>
                                </m:r>
                                <m:r>
                                  <a:rPr lang="en-US" altLang="zh-CN" sz="1200" b="0" i="1" smtClean="0">
                                    <a:latin typeface="Cambria Math" panose="02040503050406030204" pitchFamily="18" charset="0"/>
                                    <a:cs typeface="Arial" panose="020B0604020202020204" pitchFamily="34" charset="0"/>
                                  </a:rPr>
                                  <m:t>:</m:t>
                                </m:r>
                                <m:r>
                                  <a:rPr lang="zh-CN" altLang="en-US" sz="1200" i="1" smtClean="0">
                                    <a:latin typeface="Cambria Math" panose="02040503050406030204" pitchFamily="18" charset="0"/>
                                    <a:cs typeface="Arial" panose="020B0604020202020204" pitchFamily="34" charset="0"/>
                                  </a:rPr>
                                  <m:t>𝒳</m:t>
                                </m:r>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r>
                                  <a:rPr lang="zh-CN" altLang="en-US" sz="1200" i="1" smtClean="0">
                                    <a:latin typeface="Cambria Math" panose="02040503050406030204" pitchFamily="18" charset="0"/>
                                    <a:cs typeface="Arial" panose="020B0604020202020204" pitchFamily="34" charset="0"/>
                                  </a:rPr>
                                  <m:t>𝒴</m:t>
                                </m:r>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r>
                                  <m:rPr>
                                    <m:sty m:val="p"/>
                                  </m:rPr>
                                  <a:rPr lang="el-GR" altLang="zh-CN" sz="1200" i="1" smtClean="0">
                                    <a:latin typeface="Cambria Math" panose="02040503050406030204" pitchFamily="18" charset="0"/>
                                    <a:ea typeface="Cambria Math" panose="02040503050406030204" pitchFamily="18" charset="0"/>
                                    <a:cs typeface="Arial" panose="020B0604020202020204" pitchFamily="34" charset="0"/>
                                  </a:rPr>
                                  <m:t>Θ</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ℝ</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64050112"/>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Data </a:t>
                          </a:r>
                          <a:r>
                            <a:rPr lang="en-US" altLang="zh-CN" sz="1200" kern="1200" dirty="0" err="1">
                              <a:solidFill>
                                <a:schemeClr val="tx1"/>
                              </a:solidFill>
                              <a:latin typeface="Arial" panose="020B0604020202020204" pitchFamily="34" charset="0"/>
                              <a:ea typeface="+mn-ea"/>
                              <a:cs typeface="Arial" panose="020B0604020202020204" pitchFamily="34" charset="0"/>
                            </a:rPr>
                            <a:t>mixup</a:t>
                          </a:r>
                          <a:r>
                            <a:rPr lang="en-US" altLang="zh-CN" sz="1200" kern="1200" dirty="0">
                              <a:solidFill>
                                <a:schemeClr val="tx1"/>
                              </a:solidFill>
                              <a:latin typeface="Arial" panose="020B0604020202020204" pitchFamily="34" charset="0"/>
                              <a:ea typeface="+mn-ea"/>
                              <a:cs typeface="Arial" panose="020B0604020202020204" pitchFamily="34" charset="0"/>
                            </a:rPr>
                            <a:t> function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h</m:t>
                                </m:r>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rgbClr val="C00000"/>
                              </a:solidFill>
                              <a:latin typeface="Arial" panose="020B0604020202020204" pitchFamily="34" charset="0"/>
                              <a:ea typeface="+mn-ea"/>
                              <a:cs typeface="Arial" panose="020B0604020202020204" pitchFamily="34" charset="0"/>
                            </a:rPr>
                            <a:t>Mixing distribution</a:t>
                          </a:r>
                          <a:endParaRPr lang="zh-CN" altLang="en-US" sz="1200" kern="1200" dirty="0">
                            <a:solidFill>
                              <a:srgbClr val="C00000"/>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𝑞</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3239655"/>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Label </a:t>
                          </a:r>
                          <a:r>
                            <a:rPr lang="en-US" altLang="zh-CN" sz="1200" kern="1200" dirty="0" err="1">
                              <a:solidFill>
                                <a:schemeClr val="tx1"/>
                              </a:solidFill>
                              <a:latin typeface="Arial" panose="020B0604020202020204" pitchFamily="34" charset="0"/>
                              <a:ea typeface="+mn-ea"/>
                              <a:cs typeface="Arial" panose="020B0604020202020204" pitchFamily="34" charset="0"/>
                            </a:rPr>
                            <a:t>mixup</a:t>
                          </a:r>
                          <a:r>
                            <a:rPr lang="en-US" altLang="zh-CN" sz="1200" kern="1200" dirty="0">
                              <a:solidFill>
                                <a:schemeClr val="tx1"/>
                              </a:solidFill>
                              <a:latin typeface="Arial" panose="020B0604020202020204" pitchFamily="34" charset="0"/>
                              <a:ea typeface="+mn-ea"/>
                              <a:cs typeface="Arial" panose="020B0604020202020204" pitchFamily="34" charset="0"/>
                            </a:rPr>
                            <a:t> function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𝑔</m:t>
                                </m:r>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Hidden representation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𝑓</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0807805"/>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Binary rectangular mask</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1</m:t>
                                    </m:r>
                                  </m:e>
                                  <m:sub>
                                    <m:r>
                                      <a:rPr lang="en-US" altLang="zh-CN" sz="1200" b="0" i="1" smtClean="0">
                                        <a:latin typeface="Cambria Math" panose="02040503050406030204" pitchFamily="18" charset="0"/>
                                      </a:rPr>
                                      <m:t>𝐵</m:t>
                                    </m:r>
                                  </m:sub>
                                </m:sSub>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Rectangle</a:t>
                          </a:r>
                          <a:r>
                            <a:rPr lang="en-US" altLang="zh-CN" sz="1200" kern="1200" baseline="0" dirty="0">
                              <a:solidFill>
                                <a:schemeClr val="tx1"/>
                              </a:solidFill>
                              <a:latin typeface="Arial" panose="020B0604020202020204" pitchFamily="34" charset="0"/>
                              <a:ea typeface="+mn-ea"/>
                              <a:cs typeface="Arial" panose="020B0604020202020204" pitchFamily="34" charset="0"/>
                            </a:rPr>
                            <a:t> </a:t>
                          </a:r>
                          <a:r>
                            <a:rPr lang="en-US" altLang="zh-CN" sz="1200" kern="1200" dirty="0">
                              <a:solidFill>
                                <a:schemeClr val="tx1"/>
                              </a:solidFill>
                              <a:latin typeface="Arial" panose="020B0604020202020204" pitchFamily="34" charset="0"/>
                              <a:ea typeface="+mn-ea"/>
                              <a:cs typeface="Arial" panose="020B0604020202020204" pitchFamily="34" charset="0"/>
                            </a:rPr>
                            <a:t>covering </a:t>
                          </a: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𝜆</m:t>
                              </m:r>
                            </m:oMath>
                          </a14:m>
                          <a:r>
                            <a:rPr lang="en-US" altLang="zh-CN" sz="1200" kern="1200" dirty="0">
                              <a:solidFill>
                                <a:schemeClr val="tx1"/>
                              </a:solidFill>
                              <a:latin typeface="Arial" panose="020B0604020202020204" pitchFamily="34" charset="0"/>
                              <a:ea typeface="+mn-ea"/>
                              <a:cs typeface="Arial" panose="020B0604020202020204" pitchFamily="34" charset="0"/>
                            </a:rPr>
                            <a:t> proportion of the input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𝐵</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15515138"/>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Element-wise product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zh-CN" altLang="en-US" sz="1200" b="0" i="1"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Spatial regularization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 xmlns:m="http://schemas.openxmlformats.org/officeDocument/2006/math">
                              <m:r>
                                <a:rPr lang="zh-CN" altLang="en-US" sz="1200" i="1" smtClean="0">
                                  <a:latin typeface="Cambria Math" panose="02040503050406030204" pitchFamily="18" charset="0"/>
                                  <a:cs typeface="Arial" panose="020B0604020202020204" pitchFamily="34" charset="0"/>
                                </a:rPr>
                                <m:t>𝜓</m:t>
                              </m:r>
                            </m:oMath>
                          </a14:m>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en-US" altLang="zh-CN" sz="1200" baseline="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1200" i="1" baseline="0" smtClean="0">
                                      <a:latin typeface="Cambria Math" panose="02040503050406030204" pitchFamily="18" charset="0"/>
                                      <a:cs typeface="Arial" panose="020B0604020202020204" pitchFamily="34" charset="0"/>
                                    </a:rPr>
                                  </m:ctrlPr>
                                </m:sSubPr>
                                <m:e>
                                  <m:r>
                                    <a:rPr lang="zh-CN" altLang="en-US" sz="1200" i="1" baseline="0" smtClean="0">
                                      <a:latin typeface="Cambria Math" panose="02040503050406030204" pitchFamily="18" charset="0"/>
                                      <a:cs typeface="Arial" panose="020B0604020202020204" pitchFamily="34" charset="0"/>
                                    </a:rPr>
                                    <m:t>𝜙</m:t>
                                  </m:r>
                                </m:e>
                                <m:sub>
                                  <m:r>
                                    <a:rPr lang="en-US" altLang="zh-CN" sz="1200" b="0" i="1" baseline="0" smtClean="0">
                                      <a:latin typeface="Cambria Math" panose="02040503050406030204" pitchFamily="18" charset="0"/>
                                      <a:cs typeface="Arial" panose="020B0604020202020204" pitchFamily="34" charset="0"/>
                                    </a:rPr>
                                    <m:t>𝑖</m:t>
                                  </m:r>
                                  <m:r>
                                    <a:rPr lang="en-US" altLang="zh-CN" sz="1200" b="0" i="1" baseline="0" smtClean="0">
                                      <a:latin typeface="Cambria Math" panose="02040503050406030204" pitchFamily="18" charset="0"/>
                                      <a:cs typeface="Arial" panose="020B0604020202020204" pitchFamily="34" charset="0"/>
                                    </a:rPr>
                                    <m:t>,</m:t>
                                  </m:r>
                                  <m:r>
                                    <a:rPr lang="en-US" altLang="zh-CN" sz="1200" b="0" i="1" baseline="0" smtClean="0">
                                      <a:latin typeface="Cambria Math" panose="02040503050406030204" pitchFamily="18" charset="0"/>
                                      <a:cs typeface="Arial" panose="020B0604020202020204" pitchFamily="34" charset="0"/>
                                    </a:rPr>
                                    <m:t>𝑗</m:t>
                                  </m:r>
                                </m:sub>
                              </m:sSub>
                            </m:oMath>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37837849"/>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Mask in [0,1] with mixing ratio </a:t>
                          </a: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𝜆</m:t>
                              </m:r>
                              <m:r>
                                <a:rPr lang="en-US" altLang="zh-CN" sz="1200" b="0" i="1" kern="1200" dirty="0" smtClean="0">
                                  <a:solidFill>
                                    <a:schemeClr val="tx1"/>
                                  </a:solidFill>
                                  <a:latin typeface="Cambria Math" panose="02040503050406030204" pitchFamily="18" charset="0"/>
                                  <a:ea typeface="+mn-ea"/>
                                  <a:cs typeface="Arial" panose="020B0604020202020204" pitchFamily="34" charset="0"/>
                                </a:rPr>
                                <m:t>=</m:t>
                              </m:r>
                              <m:f>
                                <m:fPr>
                                  <m:ctrlPr>
                                    <a:rPr lang="en-US" altLang="zh-CN" sz="1200" b="0" i="1" kern="1200" dirty="0" smtClean="0">
                                      <a:solidFill>
                                        <a:schemeClr val="tx1"/>
                                      </a:solidFill>
                                      <a:latin typeface="Cambria Math" panose="02040503050406030204" pitchFamily="18" charset="0"/>
                                      <a:ea typeface="+mn-ea"/>
                                      <a:cs typeface="Arial" panose="020B0604020202020204" pitchFamily="34" charset="0"/>
                                    </a:rPr>
                                  </m:ctrlPr>
                                </m:fPr>
                                <m:num>
                                  <m:r>
                                    <a:rPr lang="en-US" altLang="zh-CN" sz="1200" b="0" i="1" kern="1200" dirty="0" smtClean="0">
                                      <a:solidFill>
                                        <a:schemeClr val="tx1"/>
                                      </a:solidFill>
                                      <a:latin typeface="Cambria Math" panose="02040503050406030204" pitchFamily="18" charset="0"/>
                                      <a:ea typeface="+mn-ea"/>
                                      <a:cs typeface="Arial" panose="020B0604020202020204" pitchFamily="34" charset="0"/>
                                    </a:rPr>
                                    <m:t>1</m:t>
                                  </m:r>
                                </m:num>
                                <m:den>
                                  <m:r>
                                    <a:rPr lang="en-US" altLang="zh-CN" sz="1200" b="0" i="1" kern="1200" dirty="0" smtClean="0">
                                      <a:solidFill>
                                        <a:schemeClr val="tx1"/>
                                      </a:solidFill>
                                      <a:latin typeface="Cambria Math" panose="02040503050406030204" pitchFamily="18" charset="0"/>
                                      <a:ea typeface="+mn-ea"/>
                                      <a:cs typeface="Arial" panose="020B0604020202020204" pitchFamily="34" charset="0"/>
                                    </a:rPr>
                                    <m:t>𝑛</m:t>
                                  </m:r>
                                </m:den>
                              </m:f>
                              <m:nary>
                                <m:naryPr>
                                  <m:chr m:val="∑"/>
                                  <m:limLoc m:val="subSup"/>
                                  <m:supHide m:val="on"/>
                                  <m:ctrlPr>
                                    <a:rPr lang="en-US" altLang="zh-CN" sz="1200" b="0" i="1" kern="1200" dirty="0" smtClean="0">
                                      <a:solidFill>
                                        <a:schemeClr val="tx1"/>
                                      </a:solidFill>
                                      <a:latin typeface="Cambria Math" panose="02040503050406030204" pitchFamily="18" charset="0"/>
                                      <a:ea typeface="+mn-ea"/>
                                      <a:cs typeface="Arial" panose="020B0604020202020204" pitchFamily="34" charset="0"/>
                                    </a:rPr>
                                  </m:ctrlPr>
                                </m:naryPr>
                                <m:sub>
                                  <m:r>
                                    <m:rPr>
                                      <m:brk m:alnAt="9"/>
                                    </m:rPr>
                                    <a:rPr lang="en-US" altLang="zh-CN" sz="1200" b="0" i="1" kern="1200" dirty="0" smtClean="0">
                                      <a:solidFill>
                                        <a:schemeClr val="tx1"/>
                                      </a:solidFill>
                                      <a:latin typeface="Cambria Math" panose="02040503050406030204" pitchFamily="18" charset="0"/>
                                      <a:ea typeface="+mn-ea"/>
                                      <a:cs typeface="Arial" panose="020B0604020202020204" pitchFamily="34" charset="0"/>
                                    </a:rPr>
                                    <m:t>𝑖</m:t>
                                  </m:r>
                                </m:sub>
                                <m:sup/>
                                <m:e>
                                  <m:sSub>
                                    <m:sSubPr>
                                      <m:ctrlPr>
                                        <a:rPr lang="en-US" altLang="zh-CN" sz="120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𝑧</m:t>
                                      </m:r>
                                    </m:e>
                                    <m:sub>
                                      <m:r>
                                        <a:rPr lang="en-US" altLang="zh-CN" sz="1200" b="0" i="1" smtClean="0">
                                          <a:latin typeface="Cambria Math" panose="02040503050406030204" pitchFamily="18" charset="0"/>
                                          <a:cs typeface="Arial" panose="020B0604020202020204" pitchFamily="34" charset="0"/>
                                        </a:rPr>
                                        <m:t>𝑖</m:t>
                                      </m:r>
                                    </m:sub>
                                  </m:sSub>
                                </m:e>
                              </m:nary>
                            </m:oMath>
                          </a14:m>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𝑧</m:t>
                                    </m:r>
                                  </m:e>
                                  <m:sub>
                                    <m:r>
                                      <a:rPr lang="en-US" altLang="zh-CN" sz="1200" b="0" i="1" smtClean="0">
                                        <a:latin typeface="Cambria Math" panose="02040503050406030204" pitchFamily="18" charset="0"/>
                                        <a:cs typeface="Arial" panose="020B0604020202020204" pitchFamily="34" charset="0"/>
                                      </a:rPr>
                                      <m:t>𝑖</m:t>
                                    </m:r>
                                  </m:sub>
                                </m:sSub>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Saliency of the input </a:t>
                          </a: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𝑥</m:t>
                              </m:r>
                            </m:oMath>
                          </a14:m>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𝑠</m:t>
                                </m:r>
                                <m:r>
                                  <a:rPr lang="en-US" altLang="zh-CN" sz="1200" b="0" i="1" smtClean="0">
                                    <a:latin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𝑥</m:t>
                                </m:r>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05355736"/>
                      </a:ext>
                    </a:extLst>
                  </a:tr>
                  <a:tr h="272237">
                    <a:tc>
                      <a:txBody>
                        <a:bodyPr/>
                        <a:lstStyle/>
                        <a:p>
                          <a:pPr marL="0" algn="l" defTabSz="914400" rtl="0" eaLnBrk="1" latinLnBrk="0" hangingPunct="1">
                            <a:lnSpc>
                              <a:spcPct val="100000"/>
                            </a:lnSpc>
                          </a:pPr>
                          <a:r>
                            <a:rPr lang="en-US" altLang="zh-CN" sz="1200" kern="1200" dirty="0" err="1">
                              <a:solidFill>
                                <a:schemeClr val="tx1"/>
                              </a:solidFill>
                              <a:latin typeface="Arial" panose="020B0604020202020204" pitchFamily="34" charset="0"/>
                              <a:ea typeface="+mn-ea"/>
                              <a:cs typeface="Arial" panose="020B0604020202020204" pitchFamily="34" charset="0"/>
                            </a:rPr>
                            <a:t>Maked</a:t>
                          </a:r>
                          <a:r>
                            <a:rPr lang="en-US" altLang="zh-CN" sz="1200" kern="1200" dirty="0">
                              <a:solidFill>
                                <a:schemeClr val="tx1"/>
                              </a:solidFill>
                              <a:latin typeface="Arial" panose="020B0604020202020204" pitchFamily="34" charset="0"/>
                              <a:ea typeface="+mn-ea"/>
                              <a:cs typeface="Arial" panose="020B0604020202020204" pitchFamily="34" charset="0"/>
                            </a:rPr>
                            <a:t> saliency</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𝑠</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𝑥</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latin typeface="Arial" panose="020B0604020202020204" pitchFamily="34" charset="0"/>
                              <a:ea typeface="+mn-ea"/>
                              <a:cs typeface="Arial" panose="020B0604020202020204" pitchFamily="34" charset="0"/>
                            </a:rPr>
                            <a:t>Maked</a:t>
                          </a:r>
                          <a:r>
                            <a:rPr lang="en-US" altLang="zh-CN" sz="1200" kern="1200" dirty="0">
                              <a:solidFill>
                                <a:schemeClr val="tx1"/>
                              </a:solidFill>
                              <a:latin typeface="Arial" panose="020B0604020202020204" pitchFamily="34" charset="0"/>
                              <a:ea typeface="+mn-ea"/>
                              <a:cs typeface="Arial" panose="020B0604020202020204" pitchFamily="34" charset="0"/>
                            </a:rPr>
                            <a:t> saliency after transport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12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m:t>
                                    </m:r>
                                  </m:e>
                                  <m:sup>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𝑇</m:t>
                                    </m:r>
                                  </m:sup>
                                </m:sSup>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𝑠</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𝑥</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4368459"/>
                      </a:ext>
                    </a:extLst>
                  </a:tr>
                  <a:tr h="272237">
                    <a:tc>
                      <a:txBody>
                        <a:bodyPr/>
                        <a:lstStyle/>
                        <a:p>
                          <a:pPr marL="0" algn="l" defTabSz="914400" rtl="0" eaLnBrk="1" latinLnBrk="0" hangingPunct="1">
                            <a:lnSpc>
                              <a:spcPct val="100000"/>
                            </a:lnSpc>
                          </a:pP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𝑛</m:t>
                              </m:r>
                              <m:r>
                                <a:rPr lang="en-US" altLang="zh-CN" sz="1200" i="1" kern="1200"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sz="1200" i="1" kern="1200" dirty="0" smtClean="0">
                                  <a:solidFill>
                                    <a:schemeClr val="tx1"/>
                                  </a:solidFill>
                                  <a:latin typeface="Cambria Math" panose="02040503050406030204" pitchFamily="18" charset="0"/>
                                  <a:ea typeface="+mn-ea"/>
                                  <a:cs typeface="Arial" panose="020B0604020202020204" pitchFamily="34" charset="0"/>
                                </a:rPr>
                                <m:t>𝑛</m:t>
                              </m:r>
                              <m:r>
                                <a:rPr lang="en-US" altLang="zh-CN" sz="1200" i="1" kern="1200" dirty="0" smtClean="0">
                                  <a:solidFill>
                                    <a:schemeClr val="tx1"/>
                                  </a:solidFill>
                                  <a:latin typeface="Cambria Math" panose="02040503050406030204" pitchFamily="18" charset="0"/>
                                  <a:ea typeface="+mn-ea"/>
                                  <a:cs typeface="Arial" panose="020B0604020202020204" pitchFamily="34" charset="0"/>
                                </a:rPr>
                                <m:t> </m:t>
                              </m:r>
                            </m:oMath>
                          </a14:m>
                          <a:r>
                            <a:rPr lang="en-US" altLang="zh-CN" sz="1200" kern="1200" dirty="0">
                              <a:solidFill>
                                <a:schemeClr val="tx1"/>
                              </a:solidFill>
                              <a:latin typeface="Arial" panose="020B0604020202020204" pitchFamily="34" charset="0"/>
                              <a:ea typeface="+mn-ea"/>
                              <a:cs typeface="Arial" panose="020B0604020202020204" pitchFamily="34" charset="0"/>
                            </a:rPr>
                            <a:t>Transportation plans</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e>
                                <m:sub>
                                  <m:r>
                                    <a:rPr lang="en-US" altLang="zh-CN" sz="1200" b="0" i="1" smtClean="0">
                                      <a:latin typeface="Cambria Math" panose="02040503050406030204" pitchFamily="18" charset="0"/>
                                      <a:cs typeface="Arial" panose="020B0604020202020204" pitchFamily="34" charset="0"/>
                                    </a:rPr>
                                    <m:t>0</m:t>
                                  </m:r>
                                </m:sub>
                              </m:sSub>
                            </m:oMath>
                          </a14:m>
                          <a:r>
                            <a:rPr lang="en-US" altLang="zh-CN" sz="1200" dirty="0">
                              <a:latin typeface="Arial" panose="020B0604020202020204" pitchFamily="34" charset="0"/>
                              <a:cs typeface="Arial" panose="020B0604020202020204" pitchFamily="34" charset="0"/>
                            </a:rPr>
                            <a:t> ;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e>
                                <m:sub>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1</m:t>
                                  </m:r>
                                </m:sub>
                              </m:sSub>
                            </m:oMath>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Mass moves from</a:t>
                          </a:r>
                          <a:r>
                            <a:rPr lang="en-US" altLang="zh-CN" sz="1200" kern="1200" baseline="0" dirty="0">
                              <a:solidFill>
                                <a:schemeClr val="tx1"/>
                              </a:solidFill>
                              <a:latin typeface="Arial" panose="020B0604020202020204" pitchFamily="34" charset="0"/>
                              <a:ea typeface="+mn-ea"/>
                              <a:cs typeface="Arial" panose="020B0604020202020204" pitchFamily="34" charset="0"/>
                            </a:rPr>
                            <a:t> </a:t>
                          </a:r>
                          <a:r>
                            <a:rPr lang="en-US" altLang="zh-CN" sz="1200" kern="1200" dirty="0">
                              <a:solidFill>
                                <a:schemeClr val="tx1"/>
                              </a:solidFill>
                              <a:latin typeface="Arial" panose="020B0604020202020204" pitchFamily="34" charset="0"/>
                              <a:ea typeface="+mn-ea"/>
                              <a:cs typeface="Arial" panose="020B0604020202020204" pitchFamily="34" charset="0"/>
                            </a:rPr>
                            <a:t>location </a:t>
                          </a: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𝑖</m:t>
                              </m:r>
                            </m:oMath>
                          </a14:m>
                          <a:r>
                            <a:rPr lang="en-US" altLang="zh-CN" sz="1200" kern="1200" dirty="0">
                              <a:solidFill>
                                <a:schemeClr val="tx1"/>
                              </a:solidFill>
                              <a:latin typeface="Arial" panose="020B0604020202020204" pitchFamily="34" charset="0"/>
                              <a:ea typeface="+mn-ea"/>
                              <a:cs typeface="Arial" panose="020B0604020202020204" pitchFamily="34" charset="0"/>
                            </a:rPr>
                            <a:t> to </a:t>
                          </a: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𝑗</m:t>
                              </m:r>
                            </m:oMath>
                          </a14:m>
                          <a:r>
                            <a:rPr lang="en-US" altLang="zh-CN" sz="1200" kern="1200" dirty="0">
                              <a:solidFill>
                                <a:schemeClr val="tx1"/>
                              </a:solidFill>
                              <a:latin typeface="Arial" panose="020B0604020202020204" pitchFamily="34" charset="0"/>
                              <a:ea typeface="+mn-ea"/>
                              <a:cs typeface="Arial" panose="020B0604020202020204" pitchFamily="34" charset="0"/>
                            </a:rPr>
                            <a:t> after the transport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e>
                                  <m:sub>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𝑖𝑗</m:t>
                                    </m:r>
                                  </m:sub>
                                </m:sSub>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7317984"/>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Neighborhood</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cs typeface="Arial" panose="020B0604020202020204" pitchFamily="34" charset="0"/>
                                  </a:rPr>
                                  <m:t>𝒩</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rgbClr val="C00000"/>
                              </a:solidFill>
                              <a:latin typeface="Arial" panose="020B0604020202020204" pitchFamily="34" charset="0"/>
                              <a:ea typeface="+mn-ea"/>
                              <a:cs typeface="Arial" panose="020B0604020202020204" pitchFamily="34" charset="0"/>
                            </a:rPr>
                            <a:t>Mixing weight</a:t>
                          </a:r>
                          <a:endParaRPr lang="zh-CN" altLang="en-US" sz="1200" kern="1200" dirty="0">
                            <a:solidFill>
                              <a:srgbClr val="C00000"/>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l-GR" altLang="zh-CN" sz="1200" i="1" dirty="0" smtClean="0">
                                    <a:latin typeface="Cambria Math" panose="02040503050406030204" pitchFamily="18" charset="0"/>
                                    <a:cs typeface="Arial" panose="020B0604020202020204" pitchFamily="34" charset="0"/>
                                  </a:rPr>
                                  <m:t>𝜆</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72167634"/>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Prior</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i="1" dirty="0" smtClean="0">
                                    <a:latin typeface="Cambria Math" panose="02040503050406030204" pitchFamily="18" charset="0"/>
                                    <a:cs typeface="Arial" panose="020B0604020202020204" pitchFamily="34" charset="0"/>
                                  </a:rPr>
                                  <m:t>𝑝</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𝑖</m:t>
                              </m:r>
                            </m:oMath>
                          </a14:m>
                          <a:r>
                            <a:rPr lang="en-US" altLang="zh-CN" sz="1200" kern="1200" dirty="0">
                              <a:solidFill>
                                <a:schemeClr val="tx1"/>
                              </a:solidFill>
                              <a:latin typeface="Arial" panose="020B0604020202020204" pitchFamily="34" charset="0"/>
                              <a:ea typeface="+mn-ea"/>
                              <a:cs typeface="Arial" panose="020B0604020202020204" pitchFamily="34" charset="0"/>
                            </a:rPr>
                            <a:t>th entry of the n-dimensional column vector</a:t>
                          </a:r>
                          <a:r>
                            <a:rPr lang="en-US" altLang="zh-CN" sz="1200" kern="1200" baseline="0" dirty="0">
                              <a:solidFill>
                                <a:schemeClr val="tx1"/>
                              </a:solidFill>
                              <a:latin typeface="Arial" panose="020B0604020202020204" pitchFamily="34" charset="0"/>
                              <a:ea typeface="+mn-ea"/>
                              <a:cs typeface="Arial" panose="020B0604020202020204" pitchFamily="34" charset="0"/>
                            </a:rPr>
                            <a:t> </a:t>
                          </a: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𝑠</m:t>
                              </m:r>
                              <m:r>
                                <a:rPr lang="en-US" altLang="zh-CN" sz="1200" i="1" kern="1200" dirty="0" smtClean="0">
                                  <a:solidFill>
                                    <a:schemeClr val="tx1"/>
                                  </a:solidFill>
                                  <a:latin typeface="Cambria Math" panose="02040503050406030204" pitchFamily="18" charset="0"/>
                                  <a:ea typeface="+mn-ea"/>
                                  <a:cs typeface="Arial" panose="020B0604020202020204" pitchFamily="34" charset="0"/>
                                </a:rPr>
                                <m:t>(</m:t>
                              </m:r>
                              <m:sSub>
                                <m:sSubPr>
                                  <m:ctrlPr>
                                    <a:rPr lang="en-US" altLang="zh-CN" sz="1200" i="1" kern="1200" dirty="0" smtClean="0">
                                      <a:solidFill>
                                        <a:schemeClr val="tx1"/>
                                      </a:solidFill>
                                      <a:latin typeface="Cambria Math" panose="02040503050406030204" pitchFamily="18" charset="0"/>
                                      <a:ea typeface="+mn-ea"/>
                                      <a:cs typeface="Arial" panose="020B0604020202020204" pitchFamily="34" charset="0"/>
                                    </a:rPr>
                                  </m:ctrlPr>
                                </m:sSubPr>
                                <m:e>
                                  <m:r>
                                    <a:rPr lang="en-US" altLang="zh-CN" sz="1200" b="0" i="1" kern="1200" dirty="0" smtClean="0">
                                      <a:solidFill>
                                        <a:schemeClr val="tx1"/>
                                      </a:solidFill>
                                      <a:latin typeface="Cambria Math" panose="02040503050406030204" pitchFamily="18" charset="0"/>
                                      <a:ea typeface="+mn-ea"/>
                                      <a:cs typeface="Arial" panose="020B0604020202020204" pitchFamily="34" charset="0"/>
                                    </a:rPr>
                                    <m:t>𝑥</m:t>
                                  </m:r>
                                </m:e>
                                <m:sub>
                                  <m:r>
                                    <a:rPr lang="en-US" altLang="zh-CN" sz="1200" b="0" i="1" kern="1200" dirty="0" smtClean="0">
                                      <a:solidFill>
                                        <a:schemeClr val="tx1"/>
                                      </a:solidFill>
                                      <a:latin typeface="Cambria Math" panose="02040503050406030204" pitchFamily="18" charset="0"/>
                                      <a:ea typeface="+mn-ea"/>
                                      <a:cs typeface="Arial" panose="020B0604020202020204" pitchFamily="34" charset="0"/>
                                    </a:rPr>
                                    <m:t>1</m:t>
                                  </m:r>
                                </m:sub>
                              </m:sSub>
                              <m:r>
                                <a:rPr lang="en-US" altLang="zh-CN" sz="1200" i="1" kern="1200" dirty="0" smtClean="0">
                                  <a:solidFill>
                                    <a:schemeClr val="tx1"/>
                                  </a:solidFill>
                                  <a:latin typeface="Cambria Math" panose="02040503050406030204" pitchFamily="18" charset="0"/>
                                  <a:ea typeface="+mn-ea"/>
                                  <a:cs typeface="Arial" panose="020B0604020202020204" pitchFamily="34" charset="0"/>
                                </a:rPr>
                                <m:t>)</m:t>
                              </m:r>
                            </m:oMath>
                          </a14:m>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i="1" kern="1200" dirty="0" smtClean="0">
                                        <a:solidFill>
                                          <a:schemeClr val="tx1"/>
                                        </a:solidFill>
                                        <a:latin typeface="Cambria Math" panose="02040503050406030204" pitchFamily="18" charset="0"/>
                                        <a:ea typeface="+mn-ea"/>
                                        <a:cs typeface="Arial" panose="020B0604020202020204" pitchFamily="34" charset="0"/>
                                      </a:rPr>
                                      <m:t>𝑠</m:t>
                                    </m:r>
                                    <m:r>
                                      <a:rPr lang="en-US" altLang="zh-CN" sz="1200" i="1" kern="1200" dirty="0" smtClean="0">
                                        <a:solidFill>
                                          <a:schemeClr val="tx1"/>
                                        </a:solidFill>
                                        <a:latin typeface="Cambria Math" panose="02040503050406030204" pitchFamily="18" charset="0"/>
                                        <a:ea typeface="+mn-ea"/>
                                        <a:cs typeface="Arial" panose="020B0604020202020204" pitchFamily="34" charset="0"/>
                                      </a:rPr>
                                      <m:t>(</m:t>
                                    </m:r>
                                    <m:sSub>
                                      <m:sSubPr>
                                        <m:ctrlPr>
                                          <a:rPr lang="en-US" altLang="zh-CN" sz="1200" i="1" kern="1200" dirty="0" smtClean="0">
                                            <a:solidFill>
                                              <a:schemeClr val="tx1"/>
                                            </a:solidFill>
                                            <a:latin typeface="Cambria Math" panose="02040503050406030204" pitchFamily="18" charset="0"/>
                                            <a:ea typeface="+mn-ea"/>
                                            <a:cs typeface="Arial" panose="020B0604020202020204" pitchFamily="34" charset="0"/>
                                          </a:rPr>
                                        </m:ctrlPr>
                                      </m:sSubPr>
                                      <m:e>
                                        <m:r>
                                          <a:rPr lang="en-US" altLang="zh-CN" sz="1200" b="0" i="1" kern="1200" dirty="0" smtClean="0">
                                            <a:solidFill>
                                              <a:schemeClr val="tx1"/>
                                            </a:solidFill>
                                            <a:latin typeface="Cambria Math" panose="02040503050406030204" pitchFamily="18" charset="0"/>
                                            <a:ea typeface="+mn-ea"/>
                                            <a:cs typeface="Arial" panose="020B0604020202020204" pitchFamily="34" charset="0"/>
                                          </a:rPr>
                                          <m:t>𝑥</m:t>
                                        </m:r>
                                      </m:e>
                                      <m:sub>
                                        <m:r>
                                          <a:rPr lang="en-US" altLang="zh-CN" sz="1200" b="0" i="1" kern="1200" dirty="0" smtClean="0">
                                            <a:solidFill>
                                              <a:schemeClr val="tx1"/>
                                            </a:solidFill>
                                            <a:latin typeface="Cambria Math" panose="02040503050406030204" pitchFamily="18" charset="0"/>
                                            <a:ea typeface="+mn-ea"/>
                                            <a:cs typeface="Arial" panose="020B0604020202020204" pitchFamily="34" charset="0"/>
                                          </a:rPr>
                                          <m:t>1</m:t>
                                        </m:r>
                                      </m:sub>
                                    </m:sSub>
                                    <m:r>
                                      <a:rPr lang="en-US" altLang="zh-CN" sz="1200" i="1" kern="1200" dirty="0" smtClean="0">
                                        <a:solidFill>
                                          <a:schemeClr val="tx1"/>
                                        </a:solidFill>
                                        <a:latin typeface="Cambria Math" panose="02040503050406030204" pitchFamily="18" charset="0"/>
                                        <a:ea typeface="+mn-ea"/>
                                        <a:cs typeface="Arial" panose="020B0604020202020204" pitchFamily="34" charset="0"/>
                                      </a:rPr>
                                      <m:t>)</m:t>
                                    </m:r>
                                    <m:r>
                                      <m:rPr>
                                        <m:nor/>
                                      </m:rPr>
                                      <a:rPr lang="zh-CN" altLang="en-US" sz="1200" kern="1200" dirty="0">
                                        <a:solidFill>
                                          <a:schemeClr val="tx1"/>
                                        </a:solidFill>
                                        <a:latin typeface="Arial" panose="020B0604020202020204" pitchFamily="34" charset="0"/>
                                        <a:ea typeface="+mn-ea"/>
                                        <a:cs typeface="Arial" panose="020B0604020202020204" pitchFamily="34" charset="0"/>
                                      </a:rPr>
                                      <m:t> </m:t>
                                    </m:r>
                                  </m:e>
                                  <m:sub>
                                    <m:r>
                                      <a:rPr lang="en-US" altLang="zh-CN" sz="1200" b="0" i="1" smtClean="0">
                                        <a:latin typeface="Cambria Math" panose="02040503050406030204" pitchFamily="18" charset="0"/>
                                        <a:cs typeface="Arial" panose="020B0604020202020204" pitchFamily="34" charset="0"/>
                                      </a:rPr>
                                      <m:t>𝑖</m:t>
                                    </m:r>
                                  </m:sub>
                                </m:sSub>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90218939"/>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The cost of moving the</a:t>
                          </a:r>
                        </a:p>
                        <a:p>
                          <a:pPr marL="0" algn="l" defTabSz="914400" rtl="0" eaLnBrk="1" latinLnBrk="0" hangingPunct="1">
                            <a:lnSpc>
                              <a:spcPct val="100000"/>
                            </a:lnSpc>
                          </a:pP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𝑖</m:t>
                              </m:r>
                            </m:oMath>
                          </a14:m>
                          <a:r>
                            <a:rPr lang="en-US" altLang="zh-CN" sz="1200" kern="1200" dirty="0">
                              <a:solidFill>
                                <a:schemeClr val="tx1"/>
                              </a:solidFill>
                              <a:latin typeface="Arial" panose="020B0604020202020204" pitchFamily="34" charset="0"/>
                              <a:ea typeface="+mn-ea"/>
                              <a:cs typeface="Arial" panose="020B0604020202020204" pitchFamily="34" charset="0"/>
                            </a:rPr>
                            <a:t>t</a:t>
                          </a:r>
                          <a:r>
                            <a:rPr lang="en-US" altLang="zh-CN" sz="1200" kern="1200" dirty="0" err="1">
                              <a:solidFill>
                                <a:schemeClr val="tx1"/>
                              </a:solidFill>
                              <a:latin typeface="Arial" panose="020B0604020202020204" pitchFamily="34" charset="0"/>
                              <a:ea typeface="+mn-ea"/>
                              <a:cs typeface="Arial" panose="020B0604020202020204" pitchFamily="34" charset="0"/>
                            </a:rPr>
                            <a:t>h</a:t>
                          </a:r>
                          <a:r>
                            <a:rPr lang="en-US" altLang="zh-CN" sz="1200" kern="1200" dirty="0">
                              <a:solidFill>
                                <a:schemeClr val="tx1"/>
                              </a:solidFill>
                              <a:latin typeface="Arial" panose="020B0604020202020204" pitchFamily="34" charset="0"/>
                              <a:ea typeface="+mn-ea"/>
                              <a:cs typeface="Arial" panose="020B0604020202020204" pitchFamily="34" charset="0"/>
                            </a:rPr>
                            <a:t> region to the </a:t>
                          </a: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𝑗</m:t>
                              </m:r>
                            </m:oMath>
                          </a14:m>
                          <a:r>
                            <a:rPr lang="en-US" altLang="zh-CN" sz="1200" kern="1200" dirty="0" err="1">
                              <a:solidFill>
                                <a:schemeClr val="tx1"/>
                              </a:solidFill>
                              <a:latin typeface="Arial" panose="020B0604020202020204" pitchFamily="34" charset="0"/>
                              <a:ea typeface="+mn-ea"/>
                              <a:cs typeface="Arial" panose="020B0604020202020204" pitchFamily="34" charset="0"/>
                            </a:rPr>
                            <a:t>th</a:t>
                          </a:r>
                          <a:r>
                            <a:rPr lang="en-US" altLang="zh-CN" sz="1200" kern="1200" dirty="0">
                              <a:solidFill>
                                <a:schemeClr val="tx1"/>
                              </a:solidFill>
                              <a:latin typeface="Arial" panose="020B0604020202020204" pitchFamily="34" charset="0"/>
                              <a:ea typeface="+mn-ea"/>
                              <a:cs typeface="Arial" panose="020B0604020202020204" pitchFamily="34" charset="0"/>
                            </a:rPr>
                            <a:t> position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sSup>
                                      <m:sSupPr>
                                        <m:ctrlPr>
                                          <a:rPr lang="en-US" altLang="zh-CN" sz="1200" i="1" smtClean="0">
                                            <a:latin typeface="Cambria Math" panose="02040503050406030204" pitchFamily="18" charset="0"/>
                                            <a:cs typeface="Arial" panose="020B0604020202020204" pitchFamily="34" charset="0"/>
                                          </a:rPr>
                                        </m:ctrlPr>
                                      </m:sSupPr>
                                      <m:e>
                                        <m:r>
                                          <a:rPr lang="en-US" altLang="zh-CN" sz="1200" b="0" i="1" smtClean="0">
                                            <a:latin typeface="Cambria Math" panose="02040503050406030204" pitchFamily="18" charset="0"/>
                                            <a:cs typeface="Arial" panose="020B0604020202020204" pitchFamily="34" charset="0"/>
                                          </a:rPr>
                                          <m:t>𝐶</m:t>
                                        </m:r>
                                      </m:e>
                                      <m:sup>
                                        <m:r>
                                          <a:rPr lang="en-US" altLang="zh-CN" sz="1200" b="0" i="1" smtClean="0">
                                            <a:latin typeface="Cambria Math" panose="02040503050406030204" pitchFamily="18" charset="0"/>
                                            <a:cs typeface="Arial" panose="020B0604020202020204" pitchFamily="34" charset="0"/>
                                          </a:rPr>
                                          <m:t>′</m:t>
                                        </m:r>
                                      </m:sup>
                                    </m:sSup>
                                  </m:e>
                                  <m:sub>
                                    <m:r>
                                      <a:rPr lang="en-US" altLang="zh-CN" sz="1200" b="0" i="1" smtClean="0">
                                        <a:latin typeface="Cambria Math" panose="02040503050406030204" pitchFamily="18" charset="0"/>
                                        <a:cs typeface="Arial" panose="020B0604020202020204" pitchFamily="34" charset="0"/>
                                      </a:rPr>
                                      <m:t>𝑖</m:t>
                                    </m:r>
                                    <m:r>
                                      <a:rPr lang="en-US" altLang="zh-CN" sz="1200" b="0" i="1" smtClean="0">
                                        <a:latin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𝑗</m:t>
                                    </m:r>
                                  </m:sub>
                                </m:sSub>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3360818"/>
                      </a:ext>
                    </a:extLst>
                  </a:tr>
                </a:tbl>
              </a:graphicData>
            </a:graphic>
          </p:graphicFrame>
        </mc:Choice>
        <mc:Fallback>
          <p:graphicFrame>
            <p:nvGraphicFramePr>
              <p:cNvPr id="3" name="表格 10">
                <a:extLst>
                  <a:ext uri="{FF2B5EF4-FFF2-40B4-BE49-F238E27FC236}">
                    <a16:creationId xmlns:a16="http://schemas.microsoft.com/office/drawing/2014/main" id="{FEE401C9-69A7-4F8B-94F5-D0DA2E02D9FA}"/>
                  </a:ext>
                </a:extLst>
              </p:cNvPr>
              <p:cNvGraphicFramePr>
                <a:graphicFrameLocks noGrp="1"/>
              </p:cNvGraphicFramePr>
              <p:nvPr>
                <p:extLst>
                  <p:ext uri="{D42A27DB-BD31-4B8C-83A1-F6EECF244321}">
                    <p14:modId xmlns:p14="http://schemas.microsoft.com/office/powerpoint/2010/main" val="2849938830"/>
                  </p:ext>
                </p:extLst>
              </p:nvPr>
            </p:nvGraphicFramePr>
            <p:xfrm>
              <a:off x="150928" y="978166"/>
              <a:ext cx="6510290" cy="5196594"/>
            </p:xfrm>
            <a:graphic>
              <a:graphicData uri="http://schemas.openxmlformats.org/drawingml/2006/table">
                <a:tbl>
                  <a:tblPr firstRow="1" bandRow="1">
                    <a:tableStyleId>{5940675A-B579-460E-94D1-54222C63F5DA}</a:tableStyleId>
                  </a:tblPr>
                  <a:tblGrid>
                    <a:gridCol w="1801697">
                      <a:extLst>
                        <a:ext uri="{9D8B030D-6E8A-4147-A177-3AD203B41FA5}">
                          <a16:colId xmlns:a16="http://schemas.microsoft.com/office/drawing/2014/main" val="917799394"/>
                        </a:ext>
                      </a:extLst>
                    </a:gridCol>
                    <a:gridCol w="1195040">
                      <a:extLst>
                        <a:ext uri="{9D8B030D-6E8A-4147-A177-3AD203B41FA5}">
                          <a16:colId xmlns:a16="http://schemas.microsoft.com/office/drawing/2014/main" val="2930032972"/>
                        </a:ext>
                      </a:extLst>
                    </a:gridCol>
                    <a:gridCol w="2191577">
                      <a:extLst>
                        <a:ext uri="{9D8B030D-6E8A-4147-A177-3AD203B41FA5}">
                          <a16:colId xmlns:a16="http://schemas.microsoft.com/office/drawing/2014/main" val="763227326"/>
                        </a:ext>
                      </a:extLst>
                    </a:gridCol>
                    <a:gridCol w="1321976">
                      <a:extLst>
                        <a:ext uri="{9D8B030D-6E8A-4147-A177-3AD203B41FA5}">
                          <a16:colId xmlns:a16="http://schemas.microsoft.com/office/drawing/2014/main" val="2303220468"/>
                        </a:ext>
                      </a:extLst>
                    </a:gridCol>
                  </a:tblGrid>
                  <a:tr h="272237">
                    <a:tc gridSpan="4">
                      <a:txBody>
                        <a:bodyPr/>
                        <a:lstStyle/>
                        <a:p>
                          <a:pPr marL="0" algn="ctr"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Notation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200" dirty="0">
                            <a:latin typeface="Arial" panose="020B0604020202020204" pitchFamily="34" charset="0"/>
                            <a:cs typeface="Arial" panose="020B0604020202020204" pitchFamily="34" charset="0"/>
                          </a:endParaRPr>
                        </a:p>
                      </a:txBody>
                      <a:tcPr marL="66882" marR="66882" marT="33441" marB="33441" anchor="ctr"/>
                    </a:tc>
                    <a:tc hMerge="1">
                      <a:txBody>
                        <a:bodyPr/>
                        <a:lstStyle/>
                        <a:p>
                          <a:pPr algn="ctr"/>
                          <a:endParaRPr lang="zh-CN" altLang="en-US" sz="1200" dirty="0">
                            <a:latin typeface="Arial" panose="020B0604020202020204" pitchFamily="34" charset="0"/>
                            <a:cs typeface="Arial" panose="020B0604020202020204" pitchFamily="34" charset="0"/>
                          </a:endParaRPr>
                        </a:p>
                      </a:txBody>
                      <a:tcPr marL="66882" marR="66882" marT="33441" marB="33441" anchor="ctr"/>
                    </a:tc>
                    <a:tc hMerge="1">
                      <a:txBody>
                        <a:bodyPr/>
                        <a:lstStyle/>
                        <a:p>
                          <a:pPr algn="ctr"/>
                          <a:endParaRPr lang="zh-CN" altLang="en-US" sz="1200" dirty="0">
                            <a:latin typeface="Arial" panose="020B0604020202020204" pitchFamily="34" charset="0"/>
                            <a:cs typeface="Arial" panose="020B0604020202020204" pitchFamily="34" charset="0"/>
                          </a:endParaRPr>
                        </a:p>
                      </a:txBody>
                      <a:tcPr marL="66882" marR="66882" marT="33441" marB="33441" anchor="ctr"/>
                    </a:tc>
                    <a:extLst>
                      <a:ext uri="{0D108BD9-81ED-4DB2-BD59-A6C34878D82A}">
                        <a16:rowId xmlns:a16="http://schemas.microsoft.com/office/drawing/2014/main" val="3223298237"/>
                      </a:ext>
                    </a:extLst>
                  </a:tr>
                  <a:tr h="434227">
                    <a:tc>
                      <a:txBody>
                        <a:bodyPr/>
                        <a:lstStyle/>
                        <a:p>
                          <a:pPr marL="0" algn="l" defTabSz="914400" rtl="0" eaLnBrk="1" latinLnBrk="0" hangingPunct="1">
                            <a:lnSpc>
                              <a:spcPct val="100000"/>
                            </a:lnSpc>
                          </a:pPr>
                          <a:r>
                            <a:rPr lang="en-US" altLang="zh-CN" sz="1200" kern="1200" dirty="0">
                              <a:solidFill>
                                <a:srgbClr val="C00000"/>
                              </a:solidFill>
                              <a:latin typeface="Arial" panose="020B0604020202020204" pitchFamily="34" charset="0"/>
                              <a:ea typeface="+mn-ea"/>
                              <a:cs typeface="Arial" panose="020B0604020202020204" pitchFamily="34" charset="0"/>
                            </a:rPr>
                            <a:t>Input data</a:t>
                          </a:r>
                          <a:endParaRPr lang="zh-CN" altLang="en-US" sz="1200" kern="1200" dirty="0">
                            <a:solidFill>
                              <a:srgbClr val="C00000"/>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6"/>
                          <a:stretch>
                            <a:fillRect l="-151020" t="-64789" r="-294898" b="-1050704"/>
                          </a:stretch>
                        </a:blipFill>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Data set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6"/>
                          <a:stretch>
                            <a:fillRect l="-392627" t="-64789" r="-461" b="-1050704"/>
                          </a:stretch>
                        </a:blipFill>
                      </a:tcPr>
                    </a:tc>
                    <a:extLst>
                      <a:ext uri="{0D108BD9-81ED-4DB2-BD59-A6C34878D82A}">
                        <a16:rowId xmlns:a16="http://schemas.microsoft.com/office/drawing/2014/main" val="3497800569"/>
                      </a:ext>
                    </a:extLst>
                  </a:tr>
                  <a:tr h="43422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Output label </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51020" t="-164789" r="-294898" b="-950704"/>
                          </a:stretch>
                        </a:blipFill>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Label set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392627" t="-164789" r="-461" b="-950704"/>
                          </a:stretch>
                        </a:blipFill>
                      </a:tcPr>
                    </a:tc>
                    <a:extLst>
                      <a:ext uri="{0D108BD9-81ED-4DB2-BD59-A6C34878D82A}">
                        <a16:rowId xmlns:a16="http://schemas.microsoft.com/office/drawing/2014/main" val="3444050118"/>
                      </a:ext>
                    </a:extLst>
                  </a:tr>
                  <a:tr h="272237">
                    <a:tc>
                      <a:txBody>
                        <a:bodyPr/>
                        <a:lstStyle/>
                        <a:p>
                          <a:pPr marL="0" algn="l" defTabSz="914400" rtl="0" eaLnBrk="1" latinLnBrk="0" hangingPunct="1">
                            <a:lnSpc>
                              <a:spcPct val="100000"/>
                            </a:lnSpc>
                          </a:pPr>
                          <a:r>
                            <a:rPr lang="en-US" altLang="zh-CN" sz="1200" kern="1200" dirty="0">
                              <a:solidFill>
                                <a:srgbClr val="C00000"/>
                              </a:solidFill>
                              <a:latin typeface="Arial" panose="020B0604020202020204" pitchFamily="34" charset="0"/>
                              <a:ea typeface="+mn-ea"/>
                              <a:cs typeface="Arial" panose="020B0604020202020204" pitchFamily="34" charset="0"/>
                            </a:rPr>
                            <a:t>Input distribution</a:t>
                          </a:r>
                          <a:endParaRPr lang="zh-CN" altLang="en-US" sz="1200" kern="1200" dirty="0">
                            <a:solidFill>
                              <a:srgbClr val="C00000"/>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51020" t="-417778" r="-294898" b="-1400000"/>
                          </a:stretch>
                        </a:blipFill>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Model’s loss </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392627" t="-417778" r="-461" b="-1400000"/>
                          </a:stretch>
                        </a:blipFill>
                      </a:tcPr>
                    </a:tc>
                    <a:extLst>
                      <a:ext uri="{0D108BD9-81ED-4DB2-BD59-A6C34878D82A}">
                        <a16:rowId xmlns:a16="http://schemas.microsoft.com/office/drawing/2014/main" val="2964050112"/>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Data </a:t>
                          </a:r>
                          <a:r>
                            <a:rPr lang="en-US" altLang="zh-CN" sz="1200" kern="1200" dirty="0" err="1">
                              <a:solidFill>
                                <a:schemeClr val="tx1"/>
                              </a:solidFill>
                              <a:latin typeface="Arial" panose="020B0604020202020204" pitchFamily="34" charset="0"/>
                              <a:ea typeface="+mn-ea"/>
                              <a:cs typeface="Arial" panose="020B0604020202020204" pitchFamily="34" charset="0"/>
                            </a:rPr>
                            <a:t>mixup</a:t>
                          </a:r>
                          <a:r>
                            <a:rPr lang="en-US" altLang="zh-CN" sz="1200" kern="1200" dirty="0">
                              <a:solidFill>
                                <a:schemeClr val="tx1"/>
                              </a:solidFill>
                              <a:latin typeface="Arial" panose="020B0604020202020204" pitchFamily="34" charset="0"/>
                              <a:ea typeface="+mn-ea"/>
                              <a:cs typeface="Arial" panose="020B0604020202020204" pitchFamily="34" charset="0"/>
                            </a:rPr>
                            <a:t> function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51020" t="-517778" r="-294898" b="-1300000"/>
                          </a:stretch>
                        </a:blipFill>
                      </a:tcPr>
                    </a:tc>
                    <a:tc>
                      <a:txBody>
                        <a:bodyPr/>
                        <a:lstStyle/>
                        <a:p>
                          <a:pPr marL="0" algn="l" defTabSz="914400" rtl="0" eaLnBrk="1" latinLnBrk="0" hangingPunct="1">
                            <a:lnSpc>
                              <a:spcPct val="100000"/>
                            </a:lnSpc>
                          </a:pPr>
                          <a:r>
                            <a:rPr lang="en-US" altLang="zh-CN" sz="1200" kern="1200" dirty="0">
                              <a:solidFill>
                                <a:srgbClr val="C00000"/>
                              </a:solidFill>
                              <a:latin typeface="Arial" panose="020B0604020202020204" pitchFamily="34" charset="0"/>
                              <a:ea typeface="+mn-ea"/>
                              <a:cs typeface="Arial" panose="020B0604020202020204" pitchFamily="34" charset="0"/>
                            </a:rPr>
                            <a:t>Mixing distribution</a:t>
                          </a:r>
                          <a:endParaRPr lang="zh-CN" altLang="en-US" sz="1200" kern="1200" dirty="0">
                            <a:solidFill>
                              <a:srgbClr val="C00000"/>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392627" t="-517778" r="-461" b="-1300000"/>
                          </a:stretch>
                        </a:blipFill>
                      </a:tcPr>
                    </a:tc>
                    <a:extLst>
                      <a:ext uri="{0D108BD9-81ED-4DB2-BD59-A6C34878D82A}">
                        <a16:rowId xmlns:a16="http://schemas.microsoft.com/office/drawing/2014/main" val="2923239655"/>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Label </a:t>
                          </a:r>
                          <a:r>
                            <a:rPr lang="en-US" altLang="zh-CN" sz="1200" kern="1200" dirty="0" err="1">
                              <a:solidFill>
                                <a:schemeClr val="tx1"/>
                              </a:solidFill>
                              <a:latin typeface="Arial" panose="020B0604020202020204" pitchFamily="34" charset="0"/>
                              <a:ea typeface="+mn-ea"/>
                              <a:cs typeface="Arial" panose="020B0604020202020204" pitchFamily="34" charset="0"/>
                            </a:rPr>
                            <a:t>mixup</a:t>
                          </a:r>
                          <a:r>
                            <a:rPr lang="en-US" altLang="zh-CN" sz="1200" kern="1200" dirty="0">
                              <a:solidFill>
                                <a:schemeClr val="tx1"/>
                              </a:solidFill>
                              <a:latin typeface="Arial" panose="020B0604020202020204" pitchFamily="34" charset="0"/>
                              <a:ea typeface="+mn-ea"/>
                              <a:cs typeface="Arial" panose="020B0604020202020204" pitchFamily="34" charset="0"/>
                            </a:rPr>
                            <a:t> function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51020" t="-631818" r="-294898" b="-1229545"/>
                          </a:stretch>
                        </a:blipFill>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Hidden representation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392627" t="-631818" r="-461" b="-1229545"/>
                          </a:stretch>
                        </a:blipFill>
                      </a:tcPr>
                    </a:tc>
                    <a:extLst>
                      <a:ext uri="{0D108BD9-81ED-4DB2-BD59-A6C34878D82A}">
                        <a16:rowId xmlns:a16="http://schemas.microsoft.com/office/drawing/2014/main" val="2590807805"/>
                      </a:ext>
                    </a:extLst>
                  </a:tr>
                  <a:tr h="432642">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Binary rectangular mask</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51020" t="-453521" r="-294898" b="-661972"/>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36667" t="-453521" r="-60556" b="-661972"/>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392627" t="-453521" r="-461" b="-661972"/>
                          </a:stretch>
                        </a:blipFill>
                      </a:tcPr>
                    </a:tc>
                    <a:extLst>
                      <a:ext uri="{0D108BD9-81ED-4DB2-BD59-A6C34878D82A}">
                        <a16:rowId xmlns:a16="http://schemas.microsoft.com/office/drawing/2014/main" val="3215515138"/>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Element-wise product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51020" t="-873333" r="-294898" b="-944444"/>
                          </a:stretch>
                        </a:blipFill>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Spatial regularization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392627" t="-873333" r="-461" b="-944444"/>
                          </a:stretch>
                        </a:blipFill>
                      </a:tcPr>
                    </a:tc>
                    <a:extLst>
                      <a:ext uri="{0D108BD9-81ED-4DB2-BD59-A6C34878D82A}">
                        <a16:rowId xmlns:a16="http://schemas.microsoft.com/office/drawing/2014/main" val="2437837849"/>
                      </a:ext>
                    </a:extLst>
                  </a:tr>
                  <a:tr h="509033">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t="-521429" r="-261486" b="-405952"/>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51020" t="-521429" r="-294898" b="-405952"/>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36667" t="-521429" r="-60556" b="-405952"/>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392627" t="-521429" r="-461" b="-405952"/>
                          </a:stretch>
                        </a:blipFill>
                      </a:tcPr>
                    </a:tc>
                    <a:extLst>
                      <a:ext uri="{0D108BD9-81ED-4DB2-BD59-A6C34878D82A}">
                        <a16:rowId xmlns:a16="http://schemas.microsoft.com/office/drawing/2014/main" val="3205355736"/>
                      </a:ext>
                    </a:extLst>
                  </a:tr>
                  <a:tr h="272237">
                    <a:tc>
                      <a:txBody>
                        <a:bodyPr/>
                        <a:lstStyle/>
                        <a:p>
                          <a:pPr marL="0" algn="l" defTabSz="914400" rtl="0" eaLnBrk="1" latinLnBrk="0" hangingPunct="1">
                            <a:lnSpc>
                              <a:spcPct val="100000"/>
                            </a:lnSpc>
                          </a:pPr>
                          <a:r>
                            <a:rPr lang="en-US" altLang="zh-CN" sz="1200" kern="1200" dirty="0" err="1">
                              <a:solidFill>
                                <a:schemeClr val="tx1"/>
                              </a:solidFill>
                              <a:latin typeface="Arial" panose="020B0604020202020204" pitchFamily="34" charset="0"/>
                              <a:ea typeface="+mn-ea"/>
                              <a:cs typeface="Arial" panose="020B0604020202020204" pitchFamily="34" charset="0"/>
                            </a:rPr>
                            <a:t>Maked</a:t>
                          </a:r>
                          <a:r>
                            <a:rPr lang="en-US" altLang="zh-CN" sz="1200" kern="1200" dirty="0">
                              <a:solidFill>
                                <a:schemeClr val="tx1"/>
                              </a:solidFill>
                              <a:latin typeface="Arial" panose="020B0604020202020204" pitchFamily="34" charset="0"/>
                              <a:ea typeface="+mn-ea"/>
                              <a:cs typeface="Arial" panose="020B0604020202020204" pitchFamily="34" charset="0"/>
                            </a:rPr>
                            <a:t> saliency</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51020" t="-1186364" r="-294898" b="-675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latin typeface="Arial" panose="020B0604020202020204" pitchFamily="34" charset="0"/>
                              <a:ea typeface="+mn-ea"/>
                              <a:cs typeface="Arial" panose="020B0604020202020204" pitchFamily="34" charset="0"/>
                            </a:rPr>
                            <a:t>Maked</a:t>
                          </a:r>
                          <a:r>
                            <a:rPr lang="en-US" altLang="zh-CN" sz="1200" kern="1200" dirty="0">
                              <a:solidFill>
                                <a:schemeClr val="tx1"/>
                              </a:solidFill>
                              <a:latin typeface="Arial" panose="020B0604020202020204" pitchFamily="34" charset="0"/>
                              <a:ea typeface="+mn-ea"/>
                              <a:cs typeface="Arial" panose="020B0604020202020204" pitchFamily="34" charset="0"/>
                            </a:rPr>
                            <a:t> saliency after transport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392627" t="-1186364" r="-461" b="-675000"/>
                          </a:stretch>
                        </a:blipFill>
                      </a:tcPr>
                    </a:tc>
                    <a:extLst>
                      <a:ext uri="{0D108BD9-81ED-4DB2-BD59-A6C34878D82A}">
                        <a16:rowId xmlns:a16="http://schemas.microsoft.com/office/drawing/2014/main" val="4204368459"/>
                      </a:ext>
                    </a:extLst>
                  </a:tr>
                  <a:tr h="432642">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t="-797183" r="-261486" b="-318310"/>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51020" t="-797183" r="-294898" b="-318310"/>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36667" t="-797183" r="-60556" b="-318310"/>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392627" t="-797183" r="-461" b="-318310"/>
                          </a:stretch>
                        </a:blipFill>
                      </a:tcPr>
                    </a:tc>
                    <a:extLst>
                      <a:ext uri="{0D108BD9-81ED-4DB2-BD59-A6C34878D82A}">
                        <a16:rowId xmlns:a16="http://schemas.microsoft.com/office/drawing/2014/main" val="1567317984"/>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Neighborhood</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51020" t="-1415556" r="-294898" b="-402222"/>
                          </a:stretch>
                        </a:blipFill>
                      </a:tcPr>
                    </a:tc>
                    <a:tc>
                      <a:txBody>
                        <a:bodyPr/>
                        <a:lstStyle/>
                        <a:p>
                          <a:pPr marL="0" algn="l" defTabSz="914400" rtl="0" eaLnBrk="1" latinLnBrk="0" hangingPunct="1">
                            <a:lnSpc>
                              <a:spcPct val="100000"/>
                            </a:lnSpc>
                          </a:pPr>
                          <a:r>
                            <a:rPr lang="en-US" altLang="zh-CN" sz="1200" kern="1200" dirty="0">
                              <a:solidFill>
                                <a:srgbClr val="C00000"/>
                              </a:solidFill>
                              <a:latin typeface="Arial" panose="020B0604020202020204" pitchFamily="34" charset="0"/>
                              <a:ea typeface="+mn-ea"/>
                              <a:cs typeface="Arial" panose="020B0604020202020204" pitchFamily="34" charset="0"/>
                            </a:rPr>
                            <a:t>Mixing weight</a:t>
                          </a:r>
                          <a:endParaRPr lang="zh-CN" altLang="en-US" sz="1200" kern="1200" dirty="0">
                            <a:solidFill>
                              <a:srgbClr val="C00000"/>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392627" t="-1415556" r="-461" b="-402222"/>
                          </a:stretch>
                        </a:blipFill>
                      </a:tcPr>
                    </a:tc>
                    <a:extLst>
                      <a:ext uri="{0D108BD9-81ED-4DB2-BD59-A6C34878D82A}">
                        <a16:rowId xmlns:a16="http://schemas.microsoft.com/office/drawing/2014/main" val="3572167634"/>
                      </a:ext>
                    </a:extLst>
                  </a:tr>
                  <a:tr h="432642">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Prior</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51020" t="-960563" r="-294898" b="-154930"/>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36667" t="-960563" r="-60556" b="-154930"/>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392627" t="-960563" r="-461" b="-154930"/>
                          </a:stretch>
                        </a:blipFill>
                      </a:tcPr>
                    </a:tc>
                    <a:extLst>
                      <a:ext uri="{0D108BD9-81ED-4DB2-BD59-A6C34878D82A}">
                        <a16:rowId xmlns:a16="http://schemas.microsoft.com/office/drawing/2014/main" val="3290218939"/>
                      </a:ext>
                    </a:extLst>
                  </a:tr>
                  <a:tr h="615522">
                    <a:tc>
                      <a:txBody>
                        <a:bodyPr/>
                        <a:lstStyle/>
                        <a:p>
                          <a:endParaRPr lang="zh-CN"/>
                        </a:p>
                      </a:txBody>
                      <a:tcPr marL="66882" marR="66882" marT="33441" marB="3344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6"/>
                          <a:stretch>
                            <a:fillRect t="-745545" r="-261486" b="-8911"/>
                          </a:stretch>
                        </a:blipFill>
                      </a:tcPr>
                    </a:tc>
                    <a:tc>
                      <a:txBody>
                        <a:bodyPr/>
                        <a:lstStyle/>
                        <a:p>
                          <a:endParaRPr lang="zh-CN"/>
                        </a:p>
                      </a:txBody>
                      <a:tcPr marL="66882" marR="66882" marT="33441" marB="3344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6"/>
                          <a:stretch>
                            <a:fillRect l="-151020" t="-745545" r="-294898" b="-8911"/>
                          </a:stretch>
                        </a:blipFill>
                      </a:tcPr>
                    </a:tc>
                    <a:tc>
                      <a:txBody>
                        <a:bodyPr/>
                        <a:lstStyle/>
                        <a:p>
                          <a:pPr marL="0" algn="l" defTabSz="914400" rtl="0" eaLnBrk="1" latinLnBrk="0" hangingPunct="1">
                            <a:lnSpc>
                              <a:spcPct val="100000"/>
                            </a:lnSpc>
                          </a:pP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3360818"/>
                      </a:ext>
                    </a:extLst>
                  </a:tr>
                </a:tbl>
              </a:graphicData>
            </a:graphic>
          </p:graphicFrame>
        </mc:Fallback>
      </mc:AlternateContent>
    </p:spTree>
    <p:extLst>
      <p:ext uri="{BB962C8B-B14F-4D97-AF65-F5344CB8AC3E}">
        <p14:creationId xmlns:p14="http://schemas.microsoft.com/office/powerpoint/2010/main" val="237318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4</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b="1" dirty="0">
                <a:latin typeface="MV Boli" panose="02000500030200090000" pitchFamily="2" charset="0"/>
                <a:cs typeface="MV Boli" panose="02000500030200090000" pitchFamily="2" charset="0"/>
              </a:rPr>
              <a:t>Scheme</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cxnSp>
        <p:nvCxnSpPr>
          <p:cNvPr id="8" name="直接连接符 7">
            <a:extLst>
              <a:ext uri="{FF2B5EF4-FFF2-40B4-BE49-F238E27FC236}">
                <a16:creationId xmlns:a16="http://schemas.microsoft.com/office/drawing/2014/main" id="{5111E0C5-599A-43E1-921A-284CF33AFE67}"/>
              </a:ext>
            </a:extLst>
          </p:cNvPr>
          <p:cNvCxnSpPr>
            <a:cxnSpLocks/>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6" name="灯片编号占位符 5">
            <a:extLst>
              <a:ext uri="{FF2B5EF4-FFF2-40B4-BE49-F238E27FC236}">
                <a16:creationId xmlns:a16="http://schemas.microsoft.com/office/drawing/2014/main" id="{25924B01-A068-4C17-B91D-F0A05F6F9820}"/>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8</a:t>
            </a:fld>
            <a:endParaRPr lang="zh-CN" altLang="en-US" dirty="0">
              <a:latin typeface="MV Boli" panose="02000500030200090000" pitchFamily="2" charset="0"/>
              <a:cs typeface="MV Boli" panose="02000500030200090000" pitchFamily="2" charset="0"/>
            </a:endParaRPr>
          </a:p>
        </p:txBody>
      </p:sp>
      <p:sp>
        <p:nvSpPr>
          <p:cNvPr id="29" name="文本框 28">
            <a:extLst>
              <a:ext uri="{FF2B5EF4-FFF2-40B4-BE49-F238E27FC236}">
                <a16:creationId xmlns:a16="http://schemas.microsoft.com/office/drawing/2014/main" id="{695E90BC-85BE-4233-ACEB-DF55F6A72E74}"/>
              </a:ext>
            </a:extLst>
          </p:cNvPr>
          <p:cNvSpPr txBox="1"/>
          <p:nvPr/>
        </p:nvSpPr>
        <p:spPr>
          <a:xfrm>
            <a:off x="7150232" y="3283216"/>
            <a:ext cx="4889364" cy="2878160"/>
          </a:xfrm>
          <a:prstGeom prst="rect">
            <a:avLst/>
          </a:prstGeom>
          <a:noFill/>
        </p:spPr>
        <p:txBody>
          <a:bodyPr wrap="square">
            <a:spAutoFit/>
          </a:bodyPr>
          <a:lstStyle/>
          <a:p>
            <a:pPr marL="171450" indent="-171450">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How to optimize the mask z ?</a:t>
            </a:r>
          </a:p>
          <a:p>
            <a:pPr marL="171450" indent="-17145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Optimization problem:</a:t>
            </a: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Mixed example: </a:t>
            </a:r>
            <a:endParaRPr lang="zh-CN" altLang="en-US" sz="1200" dirty="0">
              <a:latin typeface="Arial" panose="020B0604020202020204" pitchFamily="34" charset="0"/>
              <a:cs typeface="Arial" panose="020B0604020202020204" pitchFamily="34" charset="0"/>
            </a:endParaRPr>
          </a:p>
        </p:txBody>
      </p:sp>
      <p:pic>
        <p:nvPicPr>
          <p:cNvPr id="31" name="图片 30">
            <a:extLst>
              <a:ext uri="{FF2B5EF4-FFF2-40B4-BE49-F238E27FC236}">
                <a16:creationId xmlns:a16="http://schemas.microsoft.com/office/drawing/2014/main" id="{BC79A993-4BC6-4F8D-B2C0-003AE0602485}"/>
              </a:ext>
            </a:extLst>
          </p:cNvPr>
          <p:cNvPicPr>
            <a:picLocks noChangeAspect="1"/>
          </p:cNvPicPr>
          <p:nvPr/>
        </p:nvPicPr>
        <p:blipFill>
          <a:blip r:embed="rId3"/>
          <a:stretch>
            <a:fillRect/>
          </a:stretch>
        </p:blipFill>
        <p:spPr>
          <a:xfrm>
            <a:off x="7501319" y="3851246"/>
            <a:ext cx="4187190" cy="2013585"/>
          </a:xfrm>
          <a:prstGeom prst="rect">
            <a:avLst/>
          </a:prstGeom>
        </p:spPr>
      </p:pic>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AD24B9AC-F150-4DE0-B0D9-A4B41D1126F4}"/>
                  </a:ext>
                </a:extLst>
              </p:cNvPr>
              <p:cNvSpPr txBox="1"/>
              <p:nvPr/>
            </p:nvSpPr>
            <p:spPr>
              <a:xfrm>
                <a:off x="7921434" y="6176012"/>
                <a:ext cx="2975365" cy="206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h</m:t>
                      </m:r>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0</m:t>
                              </m:r>
                            </m:sub>
                          </m:sSub>
                          <m:r>
                            <a:rPr lang="en-US" altLang="zh-CN" sz="1200" b="0" i="1" smtClean="0">
                              <a:latin typeface="Cambria Math" panose="02040503050406030204" pitchFamily="18" charset="0"/>
                            </a:rPr>
                            <m:t>,</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1</m:t>
                              </m:r>
                            </m:sub>
                          </m:sSub>
                        </m:e>
                      </m:d>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1−</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𝑧</m:t>
                              </m:r>
                            </m:e>
                            <m:sup>
                              <m:r>
                                <a:rPr lang="en-US" altLang="zh-CN" sz="1200" b="0" i="1" smtClean="0">
                                  <a:latin typeface="Cambria Math" panose="02040503050406030204" pitchFamily="18" charset="0"/>
                                </a:rPr>
                                <m:t>∗</m:t>
                              </m:r>
                            </m:sup>
                          </m:sSup>
                        </m:e>
                      </m:d>
                      <m:r>
                        <a:rPr lang="zh-CN" altLang="en-US"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sSubSup>
                            <m:sSubSupPr>
                              <m:ctrlPr>
                                <a:rPr lang="en-US" altLang="zh-CN" sz="1200" b="0" i="1" smtClean="0">
                                  <a:latin typeface="Cambria Math" panose="02040503050406030204" pitchFamily="18" charset="0"/>
                                </a:rPr>
                              </m:ctrlPr>
                            </m:sSubSupPr>
                            <m:e>
                              <m:r>
                                <a:rPr lang="en-US" altLang="zh-CN" sz="1200" b="0" i="1" smtClean="0">
                                  <a:latin typeface="Cambria Math" panose="02040503050406030204" pitchFamily="18" charset="0"/>
                                  <a:ea typeface="Cambria Math" panose="02040503050406030204" pitchFamily="18" charset="0"/>
                                </a:rPr>
                                <m:t>∏</m:t>
                              </m:r>
                            </m:e>
                            <m:sub>
                              <m:r>
                                <a:rPr lang="en-US" altLang="zh-CN" sz="1200" b="0" i="1" smtClean="0">
                                  <a:latin typeface="Cambria Math" panose="02040503050406030204" pitchFamily="18" charset="0"/>
                                </a:rPr>
                                <m:t>0</m:t>
                              </m:r>
                            </m:sub>
                            <m:sup>
                              <m:r>
                                <a:rPr lang="en-US" altLang="zh-CN" sz="1200" b="0" i="1" smtClean="0">
                                  <a:latin typeface="Cambria Math" panose="02040503050406030204" pitchFamily="18" charset="0"/>
                                </a:rPr>
                                <m:t>∗</m:t>
                              </m:r>
                            </m:sup>
                          </m:sSubSup>
                        </m:e>
                        <m:sup>
                          <m:r>
                            <a:rPr lang="en-US" altLang="zh-CN" sz="1200" b="0" i="1" smtClean="0">
                              <a:latin typeface="Cambria Math" panose="02040503050406030204" pitchFamily="18" charset="0"/>
                            </a:rPr>
                            <m:t>𝑇</m:t>
                          </m:r>
                        </m:sup>
                      </m:sSup>
                      <m:sSub>
                        <m:sSubPr>
                          <m:ctrlPr>
                            <a:rPr lang="en-US" altLang="zh-CN" sz="1200" i="1">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i="1">
                              <a:latin typeface="Cambria Math" panose="02040503050406030204" pitchFamily="18" charset="0"/>
                            </a:rPr>
                            <m:t>0</m:t>
                          </m:r>
                        </m:sub>
                      </m:sSub>
                      <m:r>
                        <a:rPr lang="en-US" altLang="zh-CN" sz="1200" b="0" i="1" smtClean="0">
                          <a:latin typeface="Cambria Math" panose="02040503050406030204" pitchFamily="18" charset="0"/>
                        </a:rPr>
                        <m:t>+</m:t>
                      </m:r>
                      <m:sSup>
                        <m:sSupPr>
                          <m:ctrlPr>
                            <a:rPr lang="en-US" altLang="zh-CN" sz="1200" i="1">
                              <a:latin typeface="Cambria Math" panose="02040503050406030204" pitchFamily="18" charset="0"/>
                            </a:rPr>
                          </m:ctrlPr>
                        </m:sSupPr>
                        <m:e>
                          <m:r>
                            <a:rPr lang="en-US" altLang="zh-CN" sz="1200" i="1">
                              <a:latin typeface="Cambria Math" panose="02040503050406030204" pitchFamily="18" charset="0"/>
                            </a:rPr>
                            <m:t>𝑧</m:t>
                          </m:r>
                        </m:e>
                        <m:sup>
                          <m:r>
                            <a:rPr lang="en-US" altLang="zh-CN" sz="1200" i="1">
                              <a:latin typeface="Cambria Math" panose="02040503050406030204" pitchFamily="18" charset="0"/>
                            </a:rPr>
                            <m:t>∗</m:t>
                          </m:r>
                        </m:sup>
                      </m:sSup>
                      <m:r>
                        <a:rPr lang="zh-CN" altLang="en-US" sz="1200" i="1">
                          <a:latin typeface="Cambria Math" panose="02040503050406030204" pitchFamily="18" charset="0"/>
                        </a:rPr>
                        <m:t>⊙</m:t>
                      </m:r>
                      <m:sSup>
                        <m:sSupPr>
                          <m:ctrlPr>
                            <a:rPr lang="en-US" altLang="zh-CN" sz="1200" i="1">
                              <a:latin typeface="Cambria Math" panose="02040503050406030204" pitchFamily="18" charset="0"/>
                            </a:rPr>
                          </m:ctrlPr>
                        </m:sSupPr>
                        <m:e>
                          <m:sSubSup>
                            <m:sSubSupPr>
                              <m:ctrlPr>
                                <a:rPr lang="en-US" altLang="zh-CN" sz="1200" i="1">
                                  <a:latin typeface="Cambria Math" panose="02040503050406030204" pitchFamily="18" charset="0"/>
                                </a:rPr>
                              </m:ctrlPr>
                            </m:sSubSupPr>
                            <m:e>
                              <m:r>
                                <a:rPr lang="en-US" altLang="zh-CN" sz="1200" i="1">
                                  <a:latin typeface="Cambria Math" panose="02040503050406030204" pitchFamily="18" charset="0"/>
                                  <a:ea typeface="Cambria Math" panose="02040503050406030204" pitchFamily="18" charset="0"/>
                                </a:rPr>
                                <m:t>∏</m:t>
                              </m:r>
                            </m:e>
                            <m:sub>
                              <m:r>
                                <a:rPr lang="en-US" altLang="zh-CN" sz="1200" b="0" i="1" smtClean="0">
                                  <a:latin typeface="Cambria Math" panose="02040503050406030204" pitchFamily="18" charset="0"/>
                                  <a:ea typeface="Cambria Math" panose="02040503050406030204" pitchFamily="18" charset="0"/>
                                </a:rPr>
                                <m:t>1</m:t>
                              </m:r>
                            </m:sub>
                            <m:sup>
                              <m:r>
                                <a:rPr lang="en-US" altLang="zh-CN" sz="1200" i="1">
                                  <a:latin typeface="Cambria Math" panose="02040503050406030204" pitchFamily="18" charset="0"/>
                                </a:rPr>
                                <m:t>∗</m:t>
                              </m:r>
                            </m:sup>
                          </m:sSubSup>
                        </m:e>
                        <m:sup>
                          <m:r>
                            <a:rPr lang="en-US" altLang="zh-CN" sz="1200" i="1">
                              <a:latin typeface="Cambria Math" panose="02040503050406030204" pitchFamily="18" charset="0"/>
                            </a:rPr>
                            <m:t>𝑇</m:t>
                          </m:r>
                        </m:sup>
                      </m:sSup>
                      <m:sSub>
                        <m:sSubPr>
                          <m:ctrlPr>
                            <a:rPr lang="en-US" altLang="zh-CN" sz="1200" i="1">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1</m:t>
                          </m:r>
                        </m:sub>
                      </m:sSub>
                    </m:oMath>
                  </m:oMathPara>
                </a14:m>
                <a:endParaRPr lang="zh-CN" altLang="en-US" sz="1200" dirty="0"/>
              </a:p>
            </p:txBody>
          </p:sp>
        </mc:Choice>
        <mc:Fallback xmlns="">
          <p:sp>
            <p:nvSpPr>
              <p:cNvPr id="33" name="文本框 32">
                <a:extLst>
                  <a:ext uri="{FF2B5EF4-FFF2-40B4-BE49-F238E27FC236}">
                    <a16:creationId xmlns:a16="http://schemas.microsoft.com/office/drawing/2014/main" id="{AD24B9AC-F150-4DE0-B0D9-A4B41D1126F4}"/>
                  </a:ext>
                </a:extLst>
              </p:cNvPr>
              <p:cNvSpPr txBox="1">
                <a:spLocks noRot="1" noChangeAspect="1" noMove="1" noResize="1" noEditPoints="1" noAdjustHandles="1" noChangeArrowheads="1" noChangeShapeType="1" noTextEdit="1"/>
              </p:cNvSpPr>
              <p:nvPr/>
            </p:nvSpPr>
            <p:spPr>
              <a:xfrm>
                <a:off x="7921434" y="6176012"/>
                <a:ext cx="2975365" cy="206788"/>
              </a:xfrm>
              <a:prstGeom prst="rect">
                <a:avLst/>
              </a:prstGeom>
              <a:blipFill>
                <a:blip r:embed="rId4"/>
                <a:stretch>
                  <a:fillRect l="-613" b="-29412"/>
                </a:stretch>
              </a:blipFill>
            </p:spPr>
            <p:txBody>
              <a:bodyPr/>
              <a:lstStyle/>
              <a:p>
                <a:r>
                  <a:rPr lang="zh-CN" altLang="en-US">
                    <a:noFill/>
                  </a:rPr>
                  <a:t> </a:t>
                </a:r>
              </a:p>
            </p:txBody>
          </p:sp>
        </mc:Fallback>
      </mc:AlternateContent>
      <p:pic>
        <p:nvPicPr>
          <p:cNvPr id="37" name="图片 36">
            <a:extLst>
              <a:ext uri="{FF2B5EF4-FFF2-40B4-BE49-F238E27FC236}">
                <a16:creationId xmlns:a16="http://schemas.microsoft.com/office/drawing/2014/main" id="{531CFD3D-160B-4775-8EBE-5E8161571057}"/>
              </a:ext>
            </a:extLst>
          </p:cNvPr>
          <p:cNvPicPr>
            <a:picLocks noChangeAspect="1"/>
          </p:cNvPicPr>
          <p:nvPr/>
        </p:nvPicPr>
        <p:blipFill>
          <a:blip r:embed="rId5"/>
          <a:stretch>
            <a:fillRect/>
          </a:stretch>
        </p:blipFill>
        <p:spPr>
          <a:xfrm>
            <a:off x="7791658" y="994699"/>
            <a:ext cx="3240570" cy="2324756"/>
          </a:xfrm>
          <a:prstGeom prst="rect">
            <a:avLst/>
          </a:prstGeom>
        </p:spPr>
      </p:pic>
      <mc:AlternateContent xmlns:mc="http://schemas.openxmlformats.org/markup-compatibility/2006">
        <mc:Choice xmlns:a14="http://schemas.microsoft.com/office/drawing/2010/main" Requires="a14">
          <p:graphicFrame>
            <p:nvGraphicFramePr>
              <p:cNvPr id="3" name="表格 10">
                <a:extLst>
                  <a:ext uri="{FF2B5EF4-FFF2-40B4-BE49-F238E27FC236}">
                    <a16:creationId xmlns:a16="http://schemas.microsoft.com/office/drawing/2014/main" id="{AC45BC60-2C8D-434D-9A4E-03CBC9767FAB}"/>
                  </a:ext>
                </a:extLst>
              </p:cNvPr>
              <p:cNvGraphicFramePr>
                <a:graphicFrameLocks noGrp="1"/>
              </p:cNvGraphicFramePr>
              <p:nvPr>
                <p:extLst>
                  <p:ext uri="{D42A27DB-BD31-4B8C-83A1-F6EECF244321}">
                    <p14:modId xmlns:p14="http://schemas.microsoft.com/office/powerpoint/2010/main" val="2849938830"/>
                  </p:ext>
                </p:extLst>
              </p:nvPr>
            </p:nvGraphicFramePr>
            <p:xfrm>
              <a:off x="150928" y="978166"/>
              <a:ext cx="6510290" cy="5196594"/>
            </p:xfrm>
            <a:graphic>
              <a:graphicData uri="http://schemas.openxmlformats.org/drawingml/2006/table">
                <a:tbl>
                  <a:tblPr firstRow="1" bandRow="1">
                    <a:tableStyleId>{5940675A-B579-460E-94D1-54222C63F5DA}</a:tableStyleId>
                  </a:tblPr>
                  <a:tblGrid>
                    <a:gridCol w="1801697">
                      <a:extLst>
                        <a:ext uri="{9D8B030D-6E8A-4147-A177-3AD203B41FA5}">
                          <a16:colId xmlns:a16="http://schemas.microsoft.com/office/drawing/2014/main" val="917799394"/>
                        </a:ext>
                      </a:extLst>
                    </a:gridCol>
                    <a:gridCol w="1195040">
                      <a:extLst>
                        <a:ext uri="{9D8B030D-6E8A-4147-A177-3AD203B41FA5}">
                          <a16:colId xmlns:a16="http://schemas.microsoft.com/office/drawing/2014/main" val="2930032972"/>
                        </a:ext>
                      </a:extLst>
                    </a:gridCol>
                    <a:gridCol w="2191577">
                      <a:extLst>
                        <a:ext uri="{9D8B030D-6E8A-4147-A177-3AD203B41FA5}">
                          <a16:colId xmlns:a16="http://schemas.microsoft.com/office/drawing/2014/main" val="763227326"/>
                        </a:ext>
                      </a:extLst>
                    </a:gridCol>
                    <a:gridCol w="1321976">
                      <a:extLst>
                        <a:ext uri="{9D8B030D-6E8A-4147-A177-3AD203B41FA5}">
                          <a16:colId xmlns:a16="http://schemas.microsoft.com/office/drawing/2014/main" val="2303220468"/>
                        </a:ext>
                      </a:extLst>
                    </a:gridCol>
                  </a:tblGrid>
                  <a:tr h="272237">
                    <a:tc gridSpan="4">
                      <a:txBody>
                        <a:bodyPr/>
                        <a:lstStyle/>
                        <a:p>
                          <a:pPr marL="0" algn="ctr"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Notation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200" dirty="0">
                            <a:latin typeface="Arial" panose="020B0604020202020204" pitchFamily="34" charset="0"/>
                            <a:cs typeface="Arial" panose="020B0604020202020204" pitchFamily="34" charset="0"/>
                          </a:endParaRPr>
                        </a:p>
                      </a:txBody>
                      <a:tcPr marL="66882" marR="66882" marT="33441" marB="33441" anchor="ctr"/>
                    </a:tc>
                    <a:tc hMerge="1">
                      <a:txBody>
                        <a:bodyPr/>
                        <a:lstStyle/>
                        <a:p>
                          <a:pPr algn="ctr"/>
                          <a:endParaRPr lang="zh-CN" altLang="en-US" sz="1200" dirty="0">
                            <a:latin typeface="Arial" panose="020B0604020202020204" pitchFamily="34" charset="0"/>
                            <a:cs typeface="Arial" panose="020B0604020202020204" pitchFamily="34" charset="0"/>
                          </a:endParaRPr>
                        </a:p>
                      </a:txBody>
                      <a:tcPr marL="66882" marR="66882" marT="33441" marB="33441" anchor="ctr"/>
                    </a:tc>
                    <a:tc hMerge="1">
                      <a:txBody>
                        <a:bodyPr/>
                        <a:lstStyle/>
                        <a:p>
                          <a:pPr algn="ctr"/>
                          <a:endParaRPr lang="zh-CN" altLang="en-US" sz="1200" dirty="0">
                            <a:latin typeface="Arial" panose="020B0604020202020204" pitchFamily="34" charset="0"/>
                            <a:cs typeface="Arial" panose="020B0604020202020204" pitchFamily="34" charset="0"/>
                          </a:endParaRPr>
                        </a:p>
                      </a:txBody>
                      <a:tcPr marL="66882" marR="66882" marT="33441" marB="33441" anchor="ctr"/>
                    </a:tc>
                    <a:extLst>
                      <a:ext uri="{0D108BD9-81ED-4DB2-BD59-A6C34878D82A}">
                        <a16:rowId xmlns:a16="http://schemas.microsoft.com/office/drawing/2014/main" val="3223298237"/>
                      </a:ext>
                    </a:extLst>
                  </a:tr>
                  <a:tr h="434227">
                    <a:tc>
                      <a:txBody>
                        <a:bodyPr/>
                        <a:lstStyle/>
                        <a:p>
                          <a:pPr marL="0" algn="l" defTabSz="914400" rtl="0" eaLnBrk="1" latinLnBrk="0" hangingPunct="1">
                            <a:lnSpc>
                              <a:spcPct val="100000"/>
                            </a:lnSpc>
                          </a:pPr>
                          <a:r>
                            <a:rPr lang="en-US" altLang="zh-CN" sz="1200" kern="1200" dirty="0">
                              <a:solidFill>
                                <a:srgbClr val="C00000"/>
                              </a:solidFill>
                              <a:latin typeface="Arial" panose="020B0604020202020204" pitchFamily="34" charset="0"/>
                              <a:ea typeface="+mn-ea"/>
                              <a:cs typeface="Arial" panose="020B0604020202020204" pitchFamily="34" charset="0"/>
                            </a:rPr>
                            <a:t>Input data</a:t>
                          </a:r>
                          <a:endParaRPr lang="zh-CN" altLang="en-US" sz="1200" kern="1200" dirty="0">
                            <a:solidFill>
                              <a:srgbClr val="C00000"/>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rPr>
                                  <m:t>𝑥</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Data set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cs typeface="Arial" panose="020B0604020202020204" pitchFamily="34" charset="0"/>
                                  </a:rPr>
                                  <m:t>𝒳</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97800569"/>
                      </a:ext>
                    </a:extLst>
                  </a:tr>
                  <a:tr h="43422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Output label </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𝑦</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Label set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cs typeface="Arial" panose="020B0604020202020204" pitchFamily="34" charset="0"/>
                                  </a:rPr>
                                  <m:t>𝒴</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44050118"/>
                      </a:ext>
                    </a:extLst>
                  </a:tr>
                  <a:tr h="272237">
                    <a:tc>
                      <a:txBody>
                        <a:bodyPr/>
                        <a:lstStyle/>
                        <a:p>
                          <a:pPr marL="0" algn="l" defTabSz="914400" rtl="0" eaLnBrk="1" latinLnBrk="0" hangingPunct="1">
                            <a:lnSpc>
                              <a:spcPct val="100000"/>
                            </a:lnSpc>
                          </a:pPr>
                          <a:r>
                            <a:rPr lang="en-US" altLang="zh-CN" sz="1200" kern="1200" dirty="0">
                              <a:solidFill>
                                <a:srgbClr val="C00000"/>
                              </a:solidFill>
                              <a:latin typeface="Arial" panose="020B0604020202020204" pitchFamily="34" charset="0"/>
                              <a:ea typeface="+mn-ea"/>
                              <a:cs typeface="Arial" panose="020B0604020202020204" pitchFamily="34" charset="0"/>
                            </a:rPr>
                            <a:t>Input distribution</a:t>
                          </a:r>
                          <a:endParaRPr lang="zh-CN" altLang="en-US" sz="1200" kern="1200" dirty="0">
                            <a:solidFill>
                              <a:srgbClr val="C00000"/>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cs typeface="Arial" panose="020B0604020202020204" pitchFamily="34" charset="0"/>
                                  </a:rPr>
                                  <m:t>𝒟</m:t>
                                </m:r>
                                <m:r>
                                  <a:rPr lang="en-US" altLang="zh-CN" sz="1200" b="0" i="1" smtClean="0">
                                    <a:latin typeface="Cambria Math" panose="02040503050406030204" pitchFamily="18" charset="0"/>
                                    <a:cs typeface="Arial" panose="020B0604020202020204" pitchFamily="34" charset="0"/>
                                  </a:rPr>
                                  <m:t> </m:t>
                                </m:r>
                                <m:r>
                                  <a:rPr lang="en-US" altLang="zh-CN" sz="1200" b="0" i="1" smtClean="0">
                                    <a:latin typeface="Cambria Math" panose="02040503050406030204" pitchFamily="18" charset="0"/>
                                    <a:cs typeface="Arial" panose="020B0604020202020204" pitchFamily="34" charset="0"/>
                                  </a:rPr>
                                  <m:t>𝑜𝑣𝑒𝑟</m:t>
                                </m:r>
                                <m:r>
                                  <a:rPr lang="en-US" altLang="zh-CN" sz="1200" b="0" i="1" smtClean="0">
                                    <a:latin typeface="Cambria Math" panose="02040503050406030204" pitchFamily="18" charset="0"/>
                                    <a:cs typeface="Arial" panose="020B0604020202020204" pitchFamily="34" charset="0"/>
                                  </a:rPr>
                                  <m:t>(</m:t>
                                </m:r>
                                <m:r>
                                  <a:rPr lang="zh-CN" altLang="en-US" sz="1200" i="1" smtClean="0">
                                    <a:latin typeface="Cambria Math" panose="02040503050406030204" pitchFamily="18" charset="0"/>
                                    <a:cs typeface="Arial" panose="020B0604020202020204" pitchFamily="34" charset="0"/>
                                  </a:rPr>
                                  <m:t>𝒳</m:t>
                                </m:r>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r>
                                  <a:rPr lang="zh-CN" altLang="en-US" sz="1200" i="1" smtClean="0">
                                    <a:latin typeface="Cambria Math" panose="02040503050406030204" pitchFamily="18" charset="0"/>
                                    <a:cs typeface="Arial" panose="020B0604020202020204" pitchFamily="34" charset="0"/>
                                  </a:rPr>
                                  <m:t>𝒴</m:t>
                                </m:r>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Model’s loss </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𝑙</m:t>
                                </m:r>
                                <m:r>
                                  <a:rPr lang="en-US" altLang="zh-CN" sz="1200" b="0" i="1" smtClean="0">
                                    <a:latin typeface="Cambria Math" panose="02040503050406030204" pitchFamily="18" charset="0"/>
                                    <a:cs typeface="Arial" panose="020B0604020202020204" pitchFamily="34" charset="0"/>
                                  </a:rPr>
                                  <m:t>:</m:t>
                                </m:r>
                                <m:r>
                                  <a:rPr lang="zh-CN" altLang="en-US" sz="1200" i="1" smtClean="0">
                                    <a:latin typeface="Cambria Math" panose="02040503050406030204" pitchFamily="18" charset="0"/>
                                    <a:cs typeface="Arial" panose="020B0604020202020204" pitchFamily="34" charset="0"/>
                                  </a:rPr>
                                  <m:t>𝒳</m:t>
                                </m:r>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r>
                                  <a:rPr lang="zh-CN" altLang="en-US" sz="1200" i="1" smtClean="0">
                                    <a:latin typeface="Cambria Math" panose="02040503050406030204" pitchFamily="18" charset="0"/>
                                    <a:cs typeface="Arial" panose="020B0604020202020204" pitchFamily="34" charset="0"/>
                                  </a:rPr>
                                  <m:t>𝒴</m:t>
                                </m:r>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r>
                                  <m:rPr>
                                    <m:sty m:val="p"/>
                                  </m:rPr>
                                  <a:rPr lang="el-GR" altLang="zh-CN" sz="1200" i="1" smtClean="0">
                                    <a:latin typeface="Cambria Math" panose="02040503050406030204" pitchFamily="18" charset="0"/>
                                    <a:ea typeface="Cambria Math" panose="02040503050406030204" pitchFamily="18" charset="0"/>
                                    <a:cs typeface="Arial" panose="020B0604020202020204" pitchFamily="34" charset="0"/>
                                  </a:rPr>
                                  <m:t>Θ</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ℝ</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64050112"/>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Data </a:t>
                          </a:r>
                          <a:r>
                            <a:rPr lang="en-US" altLang="zh-CN" sz="1200" kern="1200" dirty="0" err="1">
                              <a:solidFill>
                                <a:schemeClr val="tx1"/>
                              </a:solidFill>
                              <a:latin typeface="Arial" panose="020B0604020202020204" pitchFamily="34" charset="0"/>
                              <a:ea typeface="+mn-ea"/>
                              <a:cs typeface="Arial" panose="020B0604020202020204" pitchFamily="34" charset="0"/>
                            </a:rPr>
                            <a:t>mixup</a:t>
                          </a:r>
                          <a:r>
                            <a:rPr lang="en-US" altLang="zh-CN" sz="1200" kern="1200" dirty="0">
                              <a:solidFill>
                                <a:schemeClr val="tx1"/>
                              </a:solidFill>
                              <a:latin typeface="Arial" panose="020B0604020202020204" pitchFamily="34" charset="0"/>
                              <a:ea typeface="+mn-ea"/>
                              <a:cs typeface="Arial" panose="020B0604020202020204" pitchFamily="34" charset="0"/>
                            </a:rPr>
                            <a:t> function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h</m:t>
                                </m:r>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rgbClr val="C00000"/>
                              </a:solidFill>
                              <a:latin typeface="Arial" panose="020B0604020202020204" pitchFamily="34" charset="0"/>
                              <a:ea typeface="+mn-ea"/>
                              <a:cs typeface="Arial" panose="020B0604020202020204" pitchFamily="34" charset="0"/>
                            </a:rPr>
                            <a:t>Mixing distribution</a:t>
                          </a:r>
                          <a:endParaRPr lang="zh-CN" altLang="en-US" sz="1200" kern="1200" dirty="0">
                            <a:solidFill>
                              <a:srgbClr val="C00000"/>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𝑞</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3239655"/>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Label </a:t>
                          </a:r>
                          <a:r>
                            <a:rPr lang="en-US" altLang="zh-CN" sz="1200" kern="1200" dirty="0" err="1">
                              <a:solidFill>
                                <a:schemeClr val="tx1"/>
                              </a:solidFill>
                              <a:latin typeface="Arial" panose="020B0604020202020204" pitchFamily="34" charset="0"/>
                              <a:ea typeface="+mn-ea"/>
                              <a:cs typeface="Arial" panose="020B0604020202020204" pitchFamily="34" charset="0"/>
                            </a:rPr>
                            <a:t>mixup</a:t>
                          </a:r>
                          <a:r>
                            <a:rPr lang="en-US" altLang="zh-CN" sz="1200" kern="1200" dirty="0">
                              <a:solidFill>
                                <a:schemeClr val="tx1"/>
                              </a:solidFill>
                              <a:latin typeface="Arial" panose="020B0604020202020204" pitchFamily="34" charset="0"/>
                              <a:ea typeface="+mn-ea"/>
                              <a:cs typeface="Arial" panose="020B0604020202020204" pitchFamily="34" charset="0"/>
                            </a:rPr>
                            <a:t> function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𝑔</m:t>
                                </m:r>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Hidden representation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𝑓</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0807805"/>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Binary rectangular mask</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1</m:t>
                                    </m:r>
                                  </m:e>
                                  <m:sub>
                                    <m:r>
                                      <a:rPr lang="en-US" altLang="zh-CN" sz="1200" b="0" i="1" smtClean="0">
                                        <a:latin typeface="Cambria Math" panose="02040503050406030204" pitchFamily="18" charset="0"/>
                                      </a:rPr>
                                      <m:t>𝐵</m:t>
                                    </m:r>
                                  </m:sub>
                                </m:sSub>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Rectangle</a:t>
                          </a:r>
                          <a:r>
                            <a:rPr lang="en-US" altLang="zh-CN" sz="1200" kern="1200" baseline="0" dirty="0">
                              <a:solidFill>
                                <a:schemeClr val="tx1"/>
                              </a:solidFill>
                              <a:latin typeface="Arial" panose="020B0604020202020204" pitchFamily="34" charset="0"/>
                              <a:ea typeface="+mn-ea"/>
                              <a:cs typeface="Arial" panose="020B0604020202020204" pitchFamily="34" charset="0"/>
                            </a:rPr>
                            <a:t> </a:t>
                          </a:r>
                          <a:r>
                            <a:rPr lang="en-US" altLang="zh-CN" sz="1200" kern="1200" dirty="0">
                              <a:solidFill>
                                <a:schemeClr val="tx1"/>
                              </a:solidFill>
                              <a:latin typeface="Arial" panose="020B0604020202020204" pitchFamily="34" charset="0"/>
                              <a:ea typeface="+mn-ea"/>
                              <a:cs typeface="Arial" panose="020B0604020202020204" pitchFamily="34" charset="0"/>
                            </a:rPr>
                            <a:t>covering </a:t>
                          </a: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𝜆</m:t>
                              </m:r>
                            </m:oMath>
                          </a14:m>
                          <a:r>
                            <a:rPr lang="en-US" altLang="zh-CN" sz="1200" kern="1200" dirty="0">
                              <a:solidFill>
                                <a:schemeClr val="tx1"/>
                              </a:solidFill>
                              <a:latin typeface="Arial" panose="020B0604020202020204" pitchFamily="34" charset="0"/>
                              <a:ea typeface="+mn-ea"/>
                              <a:cs typeface="Arial" panose="020B0604020202020204" pitchFamily="34" charset="0"/>
                            </a:rPr>
                            <a:t> proportion of the input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𝐵</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15515138"/>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Element-wise product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zh-CN" altLang="en-US" sz="1200" b="0" i="1" smtClean="0">
                                    <a:latin typeface="Cambria Math" panose="02040503050406030204" pitchFamily="18" charset="0"/>
                                  </a:rPr>
                                  <m:t>⊙</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Spatial regularization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 xmlns:m="http://schemas.openxmlformats.org/officeDocument/2006/math">
                              <m:r>
                                <a:rPr lang="zh-CN" altLang="en-US" sz="1200" i="1" smtClean="0">
                                  <a:latin typeface="Cambria Math" panose="02040503050406030204" pitchFamily="18" charset="0"/>
                                  <a:cs typeface="Arial" panose="020B0604020202020204" pitchFamily="34" charset="0"/>
                                </a:rPr>
                                <m:t>𝜓</m:t>
                              </m:r>
                            </m:oMath>
                          </a14:m>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en-US" altLang="zh-CN" sz="1200" baseline="0" dirty="0">
                              <a:latin typeface="Arial" panose="020B0604020202020204" pitchFamily="34" charset="0"/>
                              <a:cs typeface="Arial" panose="020B0604020202020204" pitchFamily="34" charset="0"/>
                            </a:rPr>
                            <a:t> </a:t>
                          </a:r>
                          <a14:m>
                            <m:oMath xmlns:m="http://schemas.openxmlformats.org/officeDocument/2006/math">
                              <m:sSub>
                                <m:sSubPr>
                                  <m:ctrlPr>
                                    <a:rPr lang="en-US" altLang="zh-CN" sz="1200" i="1" baseline="0" smtClean="0">
                                      <a:latin typeface="Cambria Math" panose="02040503050406030204" pitchFamily="18" charset="0"/>
                                      <a:cs typeface="Arial" panose="020B0604020202020204" pitchFamily="34" charset="0"/>
                                    </a:rPr>
                                  </m:ctrlPr>
                                </m:sSubPr>
                                <m:e>
                                  <m:r>
                                    <a:rPr lang="zh-CN" altLang="en-US" sz="1200" i="1" baseline="0" smtClean="0">
                                      <a:latin typeface="Cambria Math" panose="02040503050406030204" pitchFamily="18" charset="0"/>
                                      <a:cs typeface="Arial" panose="020B0604020202020204" pitchFamily="34" charset="0"/>
                                    </a:rPr>
                                    <m:t>𝜙</m:t>
                                  </m:r>
                                </m:e>
                                <m:sub>
                                  <m:r>
                                    <a:rPr lang="en-US" altLang="zh-CN" sz="1200" b="0" i="1" baseline="0" smtClean="0">
                                      <a:latin typeface="Cambria Math" panose="02040503050406030204" pitchFamily="18" charset="0"/>
                                      <a:cs typeface="Arial" panose="020B0604020202020204" pitchFamily="34" charset="0"/>
                                    </a:rPr>
                                    <m:t>𝑖</m:t>
                                  </m:r>
                                  <m:r>
                                    <a:rPr lang="en-US" altLang="zh-CN" sz="1200" b="0" i="1" baseline="0" smtClean="0">
                                      <a:latin typeface="Cambria Math" panose="02040503050406030204" pitchFamily="18" charset="0"/>
                                      <a:cs typeface="Arial" panose="020B0604020202020204" pitchFamily="34" charset="0"/>
                                    </a:rPr>
                                    <m:t>,</m:t>
                                  </m:r>
                                  <m:r>
                                    <a:rPr lang="en-US" altLang="zh-CN" sz="1200" b="0" i="1" baseline="0" smtClean="0">
                                      <a:latin typeface="Cambria Math" panose="02040503050406030204" pitchFamily="18" charset="0"/>
                                      <a:cs typeface="Arial" panose="020B0604020202020204" pitchFamily="34" charset="0"/>
                                    </a:rPr>
                                    <m:t>𝑗</m:t>
                                  </m:r>
                                </m:sub>
                              </m:sSub>
                            </m:oMath>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37837849"/>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Mask in [0,1] with mixing ratio </a:t>
                          </a: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𝜆</m:t>
                              </m:r>
                              <m:r>
                                <a:rPr lang="en-US" altLang="zh-CN" sz="1200" b="0" i="1" kern="1200" dirty="0" smtClean="0">
                                  <a:solidFill>
                                    <a:schemeClr val="tx1"/>
                                  </a:solidFill>
                                  <a:latin typeface="Cambria Math" panose="02040503050406030204" pitchFamily="18" charset="0"/>
                                  <a:ea typeface="+mn-ea"/>
                                  <a:cs typeface="Arial" panose="020B0604020202020204" pitchFamily="34" charset="0"/>
                                </a:rPr>
                                <m:t>=</m:t>
                              </m:r>
                              <m:f>
                                <m:fPr>
                                  <m:ctrlPr>
                                    <a:rPr lang="en-US" altLang="zh-CN" sz="1200" b="0" i="1" kern="1200" dirty="0" smtClean="0">
                                      <a:solidFill>
                                        <a:schemeClr val="tx1"/>
                                      </a:solidFill>
                                      <a:latin typeface="Cambria Math" panose="02040503050406030204" pitchFamily="18" charset="0"/>
                                      <a:ea typeface="+mn-ea"/>
                                      <a:cs typeface="Arial" panose="020B0604020202020204" pitchFamily="34" charset="0"/>
                                    </a:rPr>
                                  </m:ctrlPr>
                                </m:fPr>
                                <m:num>
                                  <m:r>
                                    <a:rPr lang="en-US" altLang="zh-CN" sz="1200" b="0" i="1" kern="1200" dirty="0" smtClean="0">
                                      <a:solidFill>
                                        <a:schemeClr val="tx1"/>
                                      </a:solidFill>
                                      <a:latin typeface="Cambria Math" panose="02040503050406030204" pitchFamily="18" charset="0"/>
                                      <a:ea typeface="+mn-ea"/>
                                      <a:cs typeface="Arial" panose="020B0604020202020204" pitchFamily="34" charset="0"/>
                                    </a:rPr>
                                    <m:t>1</m:t>
                                  </m:r>
                                </m:num>
                                <m:den>
                                  <m:r>
                                    <a:rPr lang="en-US" altLang="zh-CN" sz="1200" b="0" i="1" kern="1200" dirty="0" smtClean="0">
                                      <a:solidFill>
                                        <a:schemeClr val="tx1"/>
                                      </a:solidFill>
                                      <a:latin typeface="Cambria Math" panose="02040503050406030204" pitchFamily="18" charset="0"/>
                                      <a:ea typeface="+mn-ea"/>
                                      <a:cs typeface="Arial" panose="020B0604020202020204" pitchFamily="34" charset="0"/>
                                    </a:rPr>
                                    <m:t>𝑛</m:t>
                                  </m:r>
                                </m:den>
                              </m:f>
                              <m:nary>
                                <m:naryPr>
                                  <m:chr m:val="∑"/>
                                  <m:limLoc m:val="subSup"/>
                                  <m:supHide m:val="on"/>
                                  <m:ctrlPr>
                                    <a:rPr lang="en-US" altLang="zh-CN" sz="1200" b="0" i="1" kern="1200" dirty="0" smtClean="0">
                                      <a:solidFill>
                                        <a:schemeClr val="tx1"/>
                                      </a:solidFill>
                                      <a:latin typeface="Cambria Math" panose="02040503050406030204" pitchFamily="18" charset="0"/>
                                      <a:ea typeface="+mn-ea"/>
                                      <a:cs typeface="Arial" panose="020B0604020202020204" pitchFamily="34" charset="0"/>
                                    </a:rPr>
                                  </m:ctrlPr>
                                </m:naryPr>
                                <m:sub>
                                  <m:r>
                                    <m:rPr>
                                      <m:brk m:alnAt="9"/>
                                    </m:rPr>
                                    <a:rPr lang="en-US" altLang="zh-CN" sz="1200" b="0" i="1" kern="1200" dirty="0" smtClean="0">
                                      <a:solidFill>
                                        <a:schemeClr val="tx1"/>
                                      </a:solidFill>
                                      <a:latin typeface="Cambria Math" panose="02040503050406030204" pitchFamily="18" charset="0"/>
                                      <a:ea typeface="+mn-ea"/>
                                      <a:cs typeface="Arial" panose="020B0604020202020204" pitchFamily="34" charset="0"/>
                                    </a:rPr>
                                    <m:t>𝑖</m:t>
                                  </m:r>
                                </m:sub>
                                <m:sup/>
                                <m:e>
                                  <m:sSub>
                                    <m:sSubPr>
                                      <m:ctrlPr>
                                        <a:rPr lang="en-US" altLang="zh-CN" sz="120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𝑧</m:t>
                                      </m:r>
                                    </m:e>
                                    <m:sub>
                                      <m:r>
                                        <a:rPr lang="en-US" altLang="zh-CN" sz="1200" b="0" i="1" smtClean="0">
                                          <a:latin typeface="Cambria Math" panose="02040503050406030204" pitchFamily="18" charset="0"/>
                                          <a:cs typeface="Arial" panose="020B0604020202020204" pitchFamily="34" charset="0"/>
                                        </a:rPr>
                                        <m:t>𝑖</m:t>
                                      </m:r>
                                    </m:sub>
                                  </m:sSub>
                                </m:e>
                              </m:nary>
                            </m:oMath>
                          </a14:m>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𝑧</m:t>
                                    </m:r>
                                  </m:e>
                                  <m:sub>
                                    <m:r>
                                      <a:rPr lang="en-US" altLang="zh-CN" sz="1200" b="0" i="1" smtClean="0">
                                        <a:latin typeface="Cambria Math" panose="02040503050406030204" pitchFamily="18" charset="0"/>
                                        <a:cs typeface="Arial" panose="020B0604020202020204" pitchFamily="34" charset="0"/>
                                      </a:rPr>
                                      <m:t>𝑖</m:t>
                                    </m:r>
                                  </m:sub>
                                </m:sSub>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Saliency of the input </a:t>
                          </a: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𝑥</m:t>
                              </m:r>
                            </m:oMath>
                          </a14:m>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𝑠</m:t>
                                </m:r>
                                <m:r>
                                  <a:rPr lang="en-US" altLang="zh-CN" sz="1200" b="0" i="1" smtClean="0">
                                    <a:latin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𝑥</m:t>
                                </m:r>
                                <m:r>
                                  <a:rPr lang="en-US" altLang="zh-CN" sz="1200" b="0" i="1" smtClean="0">
                                    <a:latin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05355736"/>
                      </a:ext>
                    </a:extLst>
                  </a:tr>
                  <a:tr h="272237">
                    <a:tc>
                      <a:txBody>
                        <a:bodyPr/>
                        <a:lstStyle/>
                        <a:p>
                          <a:pPr marL="0" algn="l" defTabSz="914400" rtl="0" eaLnBrk="1" latinLnBrk="0" hangingPunct="1">
                            <a:lnSpc>
                              <a:spcPct val="100000"/>
                            </a:lnSpc>
                          </a:pPr>
                          <a:r>
                            <a:rPr lang="en-US" altLang="zh-CN" sz="1200" kern="1200" dirty="0" err="1">
                              <a:solidFill>
                                <a:schemeClr val="tx1"/>
                              </a:solidFill>
                              <a:latin typeface="Arial" panose="020B0604020202020204" pitchFamily="34" charset="0"/>
                              <a:ea typeface="+mn-ea"/>
                              <a:cs typeface="Arial" panose="020B0604020202020204" pitchFamily="34" charset="0"/>
                            </a:rPr>
                            <a:t>Maked</a:t>
                          </a:r>
                          <a:r>
                            <a:rPr lang="en-US" altLang="zh-CN" sz="1200" kern="1200" dirty="0">
                              <a:solidFill>
                                <a:schemeClr val="tx1"/>
                              </a:solidFill>
                              <a:latin typeface="Arial" panose="020B0604020202020204" pitchFamily="34" charset="0"/>
                              <a:ea typeface="+mn-ea"/>
                              <a:cs typeface="Arial" panose="020B0604020202020204" pitchFamily="34" charset="0"/>
                            </a:rPr>
                            <a:t> saliency</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𝑠</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𝑥</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latin typeface="Arial" panose="020B0604020202020204" pitchFamily="34" charset="0"/>
                              <a:ea typeface="+mn-ea"/>
                              <a:cs typeface="Arial" panose="020B0604020202020204" pitchFamily="34" charset="0"/>
                            </a:rPr>
                            <a:t>Maked</a:t>
                          </a:r>
                          <a:r>
                            <a:rPr lang="en-US" altLang="zh-CN" sz="1200" kern="1200" dirty="0">
                              <a:solidFill>
                                <a:schemeClr val="tx1"/>
                              </a:solidFill>
                              <a:latin typeface="Arial" panose="020B0604020202020204" pitchFamily="34" charset="0"/>
                              <a:ea typeface="+mn-ea"/>
                              <a:cs typeface="Arial" panose="020B0604020202020204" pitchFamily="34" charset="0"/>
                            </a:rPr>
                            <a:t> saliency after transport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200" b="0" i="1" smtClean="0">
                                    <a:latin typeface="Cambria Math" panose="02040503050406030204" pitchFamily="18" charset="0"/>
                                    <a:cs typeface="Arial" panose="020B0604020202020204" pitchFamily="34" charset="0"/>
                                  </a:rPr>
                                  <m:t>𝑧</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lang="en-US" altLang="zh-CN" sz="1200" b="0" i="1" smtClean="0">
                                        <a:latin typeface="Cambria Math" panose="02040503050406030204" pitchFamily="18" charset="0"/>
                                        <a:ea typeface="Cambria Math" panose="02040503050406030204" pitchFamily="18" charset="0"/>
                                        <a:cs typeface="Arial" panose="020B0604020202020204" pitchFamily="34" charset="0"/>
                                      </a:rPr>
                                    </m:ctrlPr>
                                  </m:sSupPr>
                                  <m:e>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m:t>
                                    </m:r>
                                  </m:e>
                                  <m:sup>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𝑇</m:t>
                                    </m:r>
                                  </m:sup>
                                </m:sSup>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𝑠</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𝑥</m:t>
                                </m:r>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4368459"/>
                      </a:ext>
                    </a:extLst>
                  </a:tr>
                  <a:tr h="272237">
                    <a:tc>
                      <a:txBody>
                        <a:bodyPr/>
                        <a:lstStyle/>
                        <a:p>
                          <a:pPr marL="0" algn="l" defTabSz="914400" rtl="0" eaLnBrk="1" latinLnBrk="0" hangingPunct="1">
                            <a:lnSpc>
                              <a:spcPct val="100000"/>
                            </a:lnSpc>
                          </a:pP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𝑛</m:t>
                              </m:r>
                              <m:r>
                                <a:rPr lang="en-US" altLang="zh-CN" sz="1200" i="1" kern="1200"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altLang="zh-CN" sz="1200" i="1" kern="1200" dirty="0" smtClean="0">
                                  <a:solidFill>
                                    <a:schemeClr val="tx1"/>
                                  </a:solidFill>
                                  <a:latin typeface="Cambria Math" panose="02040503050406030204" pitchFamily="18" charset="0"/>
                                  <a:ea typeface="+mn-ea"/>
                                  <a:cs typeface="Arial" panose="020B0604020202020204" pitchFamily="34" charset="0"/>
                                </a:rPr>
                                <m:t>𝑛</m:t>
                              </m:r>
                              <m:r>
                                <a:rPr lang="en-US" altLang="zh-CN" sz="1200" i="1" kern="1200" dirty="0" smtClean="0">
                                  <a:solidFill>
                                    <a:schemeClr val="tx1"/>
                                  </a:solidFill>
                                  <a:latin typeface="Cambria Math" panose="02040503050406030204" pitchFamily="18" charset="0"/>
                                  <a:ea typeface="+mn-ea"/>
                                  <a:cs typeface="Arial" panose="020B0604020202020204" pitchFamily="34" charset="0"/>
                                </a:rPr>
                                <m:t> </m:t>
                              </m:r>
                            </m:oMath>
                          </a14:m>
                          <a:r>
                            <a:rPr lang="en-US" altLang="zh-CN" sz="1200" kern="1200" dirty="0">
                              <a:solidFill>
                                <a:schemeClr val="tx1"/>
                              </a:solidFill>
                              <a:latin typeface="Arial" panose="020B0604020202020204" pitchFamily="34" charset="0"/>
                              <a:ea typeface="+mn-ea"/>
                              <a:cs typeface="Arial" panose="020B0604020202020204" pitchFamily="34" charset="0"/>
                            </a:rPr>
                            <a:t>Transportation plans</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e>
                                <m:sub>
                                  <m:r>
                                    <a:rPr lang="en-US" altLang="zh-CN" sz="1200" b="0" i="1" smtClean="0">
                                      <a:latin typeface="Cambria Math" panose="02040503050406030204" pitchFamily="18" charset="0"/>
                                      <a:cs typeface="Arial" panose="020B0604020202020204" pitchFamily="34" charset="0"/>
                                    </a:rPr>
                                    <m:t>0</m:t>
                                  </m:r>
                                </m:sub>
                              </m:sSub>
                            </m:oMath>
                          </a14:m>
                          <a:r>
                            <a:rPr lang="en-US" altLang="zh-CN" sz="1200" dirty="0">
                              <a:latin typeface="Arial" panose="020B0604020202020204" pitchFamily="34" charset="0"/>
                              <a:cs typeface="Arial" panose="020B0604020202020204" pitchFamily="34" charset="0"/>
                            </a:rPr>
                            <a:t> ;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e>
                                <m:sub>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1</m:t>
                                  </m:r>
                                </m:sub>
                              </m:sSub>
                            </m:oMath>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Mass moves from</a:t>
                          </a:r>
                          <a:r>
                            <a:rPr lang="en-US" altLang="zh-CN" sz="1200" kern="1200" baseline="0" dirty="0">
                              <a:solidFill>
                                <a:schemeClr val="tx1"/>
                              </a:solidFill>
                              <a:latin typeface="Arial" panose="020B0604020202020204" pitchFamily="34" charset="0"/>
                              <a:ea typeface="+mn-ea"/>
                              <a:cs typeface="Arial" panose="020B0604020202020204" pitchFamily="34" charset="0"/>
                            </a:rPr>
                            <a:t> </a:t>
                          </a:r>
                          <a:r>
                            <a:rPr lang="en-US" altLang="zh-CN" sz="1200" kern="1200" dirty="0">
                              <a:solidFill>
                                <a:schemeClr val="tx1"/>
                              </a:solidFill>
                              <a:latin typeface="Arial" panose="020B0604020202020204" pitchFamily="34" charset="0"/>
                              <a:ea typeface="+mn-ea"/>
                              <a:cs typeface="Arial" panose="020B0604020202020204" pitchFamily="34" charset="0"/>
                            </a:rPr>
                            <a:t>location </a:t>
                          </a: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𝑖</m:t>
                              </m:r>
                            </m:oMath>
                          </a14:m>
                          <a:r>
                            <a:rPr lang="en-US" altLang="zh-CN" sz="1200" kern="1200" dirty="0">
                              <a:solidFill>
                                <a:schemeClr val="tx1"/>
                              </a:solidFill>
                              <a:latin typeface="Arial" panose="020B0604020202020204" pitchFamily="34" charset="0"/>
                              <a:ea typeface="+mn-ea"/>
                              <a:cs typeface="Arial" panose="020B0604020202020204" pitchFamily="34" charset="0"/>
                            </a:rPr>
                            <a:t> to </a:t>
                          </a: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𝑗</m:t>
                              </m:r>
                            </m:oMath>
                          </a14:m>
                          <a:r>
                            <a:rPr lang="en-US" altLang="zh-CN" sz="1200" kern="1200" dirty="0">
                              <a:solidFill>
                                <a:schemeClr val="tx1"/>
                              </a:solidFill>
                              <a:latin typeface="Arial" panose="020B0604020202020204" pitchFamily="34" charset="0"/>
                              <a:ea typeface="+mn-ea"/>
                              <a:cs typeface="Arial" panose="020B0604020202020204" pitchFamily="34" charset="0"/>
                            </a:rPr>
                            <a:t> after the transport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e>
                                  <m:sub>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𝑖𝑗</m:t>
                                    </m:r>
                                  </m:sub>
                                </m:sSub>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7317984"/>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Neighborhood</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zh-CN" altLang="en-US" sz="1200" i="1" smtClean="0">
                                    <a:latin typeface="Cambria Math" panose="02040503050406030204" pitchFamily="18" charset="0"/>
                                    <a:cs typeface="Arial" panose="020B0604020202020204" pitchFamily="34" charset="0"/>
                                  </a:rPr>
                                  <m:t>𝒩</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US" altLang="zh-CN" sz="1200" kern="1200" dirty="0">
                              <a:solidFill>
                                <a:srgbClr val="C00000"/>
                              </a:solidFill>
                              <a:latin typeface="Arial" panose="020B0604020202020204" pitchFamily="34" charset="0"/>
                              <a:ea typeface="+mn-ea"/>
                              <a:cs typeface="Arial" panose="020B0604020202020204" pitchFamily="34" charset="0"/>
                            </a:rPr>
                            <a:t>Mixing weight</a:t>
                          </a:r>
                          <a:endParaRPr lang="zh-CN" altLang="en-US" sz="1200" kern="1200" dirty="0">
                            <a:solidFill>
                              <a:srgbClr val="C00000"/>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l-GR" altLang="zh-CN" sz="1200" i="1" dirty="0" smtClean="0">
                                    <a:latin typeface="Cambria Math" panose="02040503050406030204" pitchFamily="18" charset="0"/>
                                    <a:cs typeface="Arial" panose="020B0604020202020204" pitchFamily="34" charset="0"/>
                                  </a:rPr>
                                  <m:t>𝜆</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72167634"/>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Prior</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r>
                                  <a:rPr lang="en-US" altLang="zh-CN" sz="1200" i="1" dirty="0" smtClean="0">
                                    <a:latin typeface="Cambria Math" panose="02040503050406030204" pitchFamily="18" charset="0"/>
                                    <a:cs typeface="Arial" panose="020B0604020202020204" pitchFamily="34" charset="0"/>
                                  </a:rPr>
                                  <m:t>𝑝</m:t>
                                </m:r>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𝑖</m:t>
                              </m:r>
                            </m:oMath>
                          </a14:m>
                          <a:r>
                            <a:rPr lang="en-US" altLang="zh-CN" sz="1200" kern="1200" dirty="0">
                              <a:solidFill>
                                <a:schemeClr val="tx1"/>
                              </a:solidFill>
                              <a:latin typeface="Arial" panose="020B0604020202020204" pitchFamily="34" charset="0"/>
                              <a:ea typeface="+mn-ea"/>
                              <a:cs typeface="Arial" panose="020B0604020202020204" pitchFamily="34" charset="0"/>
                            </a:rPr>
                            <a:t>th entry of the n-dimensional column vector</a:t>
                          </a:r>
                          <a:r>
                            <a:rPr lang="en-US" altLang="zh-CN" sz="1200" kern="1200" baseline="0" dirty="0">
                              <a:solidFill>
                                <a:schemeClr val="tx1"/>
                              </a:solidFill>
                              <a:latin typeface="Arial" panose="020B0604020202020204" pitchFamily="34" charset="0"/>
                              <a:ea typeface="+mn-ea"/>
                              <a:cs typeface="Arial" panose="020B0604020202020204" pitchFamily="34" charset="0"/>
                            </a:rPr>
                            <a:t> </a:t>
                          </a: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𝑠</m:t>
                              </m:r>
                              <m:r>
                                <a:rPr lang="en-US" altLang="zh-CN" sz="1200" i="1" kern="1200" dirty="0" smtClean="0">
                                  <a:solidFill>
                                    <a:schemeClr val="tx1"/>
                                  </a:solidFill>
                                  <a:latin typeface="Cambria Math" panose="02040503050406030204" pitchFamily="18" charset="0"/>
                                  <a:ea typeface="+mn-ea"/>
                                  <a:cs typeface="Arial" panose="020B0604020202020204" pitchFamily="34" charset="0"/>
                                </a:rPr>
                                <m:t>(</m:t>
                              </m:r>
                              <m:sSub>
                                <m:sSubPr>
                                  <m:ctrlPr>
                                    <a:rPr lang="en-US" altLang="zh-CN" sz="1200" i="1" kern="1200" dirty="0" smtClean="0">
                                      <a:solidFill>
                                        <a:schemeClr val="tx1"/>
                                      </a:solidFill>
                                      <a:latin typeface="Cambria Math" panose="02040503050406030204" pitchFamily="18" charset="0"/>
                                      <a:ea typeface="+mn-ea"/>
                                      <a:cs typeface="Arial" panose="020B0604020202020204" pitchFamily="34" charset="0"/>
                                    </a:rPr>
                                  </m:ctrlPr>
                                </m:sSubPr>
                                <m:e>
                                  <m:r>
                                    <a:rPr lang="en-US" altLang="zh-CN" sz="1200" b="0" i="1" kern="1200" dirty="0" smtClean="0">
                                      <a:solidFill>
                                        <a:schemeClr val="tx1"/>
                                      </a:solidFill>
                                      <a:latin typeface="Cambria Math" panose="02040503050406030204" pitchFamily="18" charset="0"/>
                                      <a:ea typeface="+mn-ea"/>
                                      <a:cs typeface="Arial" panose="020B0604020202020204" pitchFamily="34" charset="0"/>
                                    </a:rPr>
                                    <m:t>𝑥</m:t>
                                  </m:r>
                                </m:e>
                                <m:sub>
                                  <m:r>
                                    <a:rPr lang="en-US" altLang="zh-CN" sz="1200" b="0" i="1" kern="1200" dirty="0" smtClean="0">
                                      <a:solidFill>
                                        <a:schemeClr val="tx1"/>
                                      </a:solidFill>
                                      <a:latin typeface="Cambria Math" panose="02040503050406030204" pitchFamily="18" charset="0"/>
                                      <a:ea typeface="+mn-ea"/>
                                      <a:cs typeface="Arial" panose="020B0604020202020204" pitchFamily="34" charset="0"/>
                                    </a:rPr>
                                    <m:t>1</m:t>
                                  </m:r>
                                </m:sub>
                              </m:sSub>
                              <m:r>
                                <a:rPr lang="en-US" altLang="zh-CN" sz="1200" i="1" kern="1200" dirty="0" smtClean="0">
                                  <a:solidFill>
                                    <a:schemeClr val="tx1"/>
                                  </a:solidFill>
                                  <a:latin typeface="Cambria Math" panose="02040503050406030204" pitchFamily="18" charset="0"/>
                                  <a:ea typeface="+mn-ea"/>
                                  <a:cs typeface="Arial" panose="020B0604020202020204" pitchFamily="34" charset="0"/>
                                </a:rPr>
                                <m:t>)</m:t>
                              </m:r>
                            </m:oMath>
                          </a14:m>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i="1" kern="1200" dirty="0" smtClean="0">
                                        <a:solidFill>
                                          <a:schemeClr val="tx1"/>
                                        </a:solidFill>
                                        <a:latin typeface="Cambria Math" panose="02040503050406030204" pitchFamily="18" charset="0"/>
                                        <a:ea typeface="+mn-ea"/>
                                        <a:cs typeface="Arial" panose="020B0604020202020204" pitchFamily="34" charset="0"/>
                                      </a:rPr>
                                      <m:t>𝑠</m:t>
                                    </m:r>
                                    <m:r>
                                      <a:rPr lang="en-US" altLang="zh-CN" sz="1200" i="1" kern="1200" dirty="0" smtClean="0">
                                        <a:solidFill>
                                          <a:schemeClr val="tx1"/>
                                        </a:solidFill>
                                        <a:latin typeface="Cambria Math" panose="02040503050406030204" pitchFamily="18" charset="0"/>
                                        <a:ea typeface="+mn-ea"/>
                                        <a:cs typeface="Arial" panose="020B0604020202020204" pitchFamily="34" charset="0"/>
                                      </a:rPr>
                                      <m:t>(</m:t>
                                    </m:r>
                                    <m:sSub>
                                      <m:sSubPr>
                                        <m:ctrlPr>
                                          <a:rPr lang="en-US" altLang="zh-CN" sz="1200" i="1" kern="1200" dirty="0" smtClean="0">
                                            <a:solidFill>
                                              <a:schemeClr val="tx1"/>
                                            </a:solidFill>
                                            <a:latin typeface="Cambria Math" panose="02040503050406030204" pitchFamily="18" charset="0"/>
                                            <a:ea typeface="+mn-ea"/>
                                            <a:cs typeface="Arial" panose="020B0604020202020204" pitchFamily="34" charset="0"/>
                                          </a:rPr>
                                        </m:ctrlPr>
                                      </m:sSubPr>
                                      <m:e>
                                        <m:r>
                                          <a:rPr lang="en-US" altLang="zh-CN" sz="1200" b="0" i="1" kern="1200" dirty="0" smtClean="0">
                                            <a:solidFill>
                                              <a:schemeClr val="tx1"/>
                                            </a:solidFill>
                                            <a:latin typeface="Cambria Math" panose="02040503050406030204" pitchFamily="18" charset="0"/>
                                            <a:ea typeface="+mn-ea"/>
                                            <a:cs typeface="Arial" panose="020B0604020202020204" pitchFamily="34" charset="0"/>
                                          </a:rPr>
                                          <m:t>𝑥</m:t>
                                        </m:r>
                                      </m:e>
                                      <m:sub>
                                        <m:r>
                                          <a:rPr lang="en-US" altLang="zh-CN" sz="1200" b="0" i="1" kern="1200" dirty="0" smtClean="0">
                                            <a:solidFill>
                                              <a:schemeClr val="tx1"/>
                                            </a:solidFill>
                                            <a:latin typeface="Cambria Math" panose="02040503050406030204" pitchFamily="18" charset="0"/>
                                            <a:ea typeface="+mn-ea"/>
                                            <a:cs typeface="Arial" panose="020B0604020202020204" pitchFamily="34" charset="0"/>
                                          </a:rPr>
                                          <m:t>1</m:t>
                                        </m:r>
                                      </m:sub>
                                    </m:sSub>
                                    <m:r>
                                      <a:rPr lang="en-US" altLang="zh-CN" sz="1200" i="1" kern="1200" dirty="0" smtClean="0">
                                        <a:solidFill>
                                          <a:schemeClr val="tx1"/>
                                        </a:solidFill>
                                        <a:latin typeface="Cambria Math" panose="02040503050406030204" pitchFamily="18" charset="0"/>
                                        <a:ea typeface="+mn-ea"/>
                                        <a:cs typeface="Arial" panose="020B0604020202020204" pitchFamily="34" charset="0"/>
                                      </a:rPr>
                                      <m:t>)</m:t>
                                    </m:r>
                                    <m:r>
                                      <m:rPr>
                                        <m:nor/>
                                      </m:rPr>
                                      <a:rPr lang="zh-CN" altLang="en-US" sz="1200" kern="1200" dirty="0">
                                        <a:solidFill>
                                          <a:schemeClr val="tx1"/>
                                        </a:solidFill>
                                        <a:latin typeface="Arial" panose="020B0604020202020204" pitchFamily="34" charset="0"/>
                                        <a:ea typeface="+mn-ea"/>
                                        <a:cs typeface="Arial" panose="020B0604020202020204" pitchFamily="34" charset="0"/>
                                      </a:rPr>
                                      <m:t> </m:t>
                                    </m:r>
                                  </m:e>
                                  <m:sub>
                                    <m:r>
                                      <a:rPr lang="en-US" altLang="zh-CN" sz="1200" b="0" i="1" smtClean="0">
                                        <a:latin typeface="Cambria Math" panose="02040503050406030204" pitchFamily="18" charset="0"/>
                                        <a:cs typeface="Arial" panose="020B0604020202020204" pitchFamily="34" charset="0"/>
                                      </a:rPr>
                                      <m:t>𝑖</m:t>
                                    </m:r>
                                  </m:sub>
                                </m:sSub>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90218939"/>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The cost of moving the</a:t>
                          </a:r>
                        </a:p>
                        <a:p>
                          <a:pPr marL="0" algn="l" defTabSz="914400" rtl="0" eaLnBrk="1" latinLnBrk="0" hangingPunct="1">
                            <a:lnSpc>
                              <a:spcPct val="100000"/>
                            </a:lnSpc>
                          </a:pP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𝑖</m:t>
                              </m:r>
                            </m:oMath>
                          </a14:m>
                          <a:r>
                            <a:rPr lang="en-US" altLang="zh-CN" sz="1200" kern="1200" dirty="0">
                              <a:solidFill>
                                <a:schemeClr val="tx1"/>
                              </a:solidFill>
                              <a:latin typeface="Arial" panose="020B0604020202020204" pitchFamily="34" charset="0"/>
                              <a:ea typeface="+mn-ea"/>
                              <a:cs typeface="Arial" panose="020B0604020202020204" pitchFamily="34" charset="0"/>
                            </a:rPr>
                            <a:t>t</a:t>
                          </a:r>
                          <a:r>
                            <a:rPr lang="en-US" altLang="zh-CN" sz="1200" kern="1200" dirty="0" err="1">
                              <a:solidFill>
                                <a:schemeClr val="tx1"/>
                              </a:solidFill>
                              <a:latin typeface="Arial" panose="020B0604020202020204" pitchFamily="34" charset="0"/>
                              <a:ea typeface="+mn-ea"/>
                              <a:cs typeface="Arial" panose="020B0604020202020204" pitchFamily="34" charset="0"/>
                            </a:rPr>
                            <a:t>h</a:t>
                          </a:r>
                          <a:r>
                            <a:rPr lang="en-US" altLang="zh-CN" sz="1200" kern="1200" dirty="0">
                              <a:solidFill>
                                <a:schemeClr val="tx1"/>
                              </a:solidFill>
                              <a:latin typeface="Arial" panose="020B0604020202020204" pitchFamily="34" charset="0"/>
                              <a:ea typeface="+mn-ea"/>
                              <a:cs typeface="Arial" panose="020B0604020202020204" pitchFamily="34" charset="0"/>
                            </a:rPr>
                            <a:t> region to the </a:t>
                          </a:r>
                          <a14:m>
                            <m:oMath xmlns:m="http://schemas.openxmlformats.org/officeDocument/2006/math">
                              <m:r>
                                <a:rPr lang="en-US" altLang="zh-CN" sz="1200" i="1" kern="1200" dirty="0" smtClean="0">
                                  <a:solidFill>
                                    <a:schemeClr val="tx1"/>
                                  </a:solidFill>
                                  <a:latin typeface="Cambria Math" panose="02040503050406030204" pitchFamily="18" charset="0"/>
                                  <a:ea typeface="+mn-ea"/>
                                  <a:cs typeface="Arial" panose="020B0604020202020204" pitchFamily="34" charset="0"/>
                                </a:rPr>
                                <m:t>𝑗</m:t>
                              </m:r>
                            </m:oMath>
                          </a14:m>
                          <a:r>
                            <a:rPr lang="en-US" altLang="zh-CN" sz="1200" kern="1200" dirty="0" err="1">
                              <a:solidFill>
                                <a:schemeClr val="tx1"/>
                              </a:solidFill>
                              <a:latin typeface="Arial" panose="020B0604020202020204" pitchFamily="34" charset="0"/>
                              <a:ea typeface="+mn-ea"/>
                              <a:cs typeface="Arial" panose="020B0604020202020204" pitchFamily="34" charset="0"/>
                            </a:rPr>
                            <a:t>th</a:t>
                          </a:r>
                          <a:r>
                            <a:rPr lang="en-US" altLang="zh-CN" sz="1200" kern="1200" dirty="0">
                              <a:solidFill>
                                <a:schemeClr val="tx1"/>
                              </a:solidFill>
                              <a:latin typeface="Arial" panose="020B0604020202020204" pitchFamily="34" charset="0"/>
                              <a:ea typeface="+mn-ea"/>
                              <a:cs typeface="Arial" panose="020B0604020202020204" pitchFamily="34" charset="0"/>
                            </a:rPr>
                            <a:t> position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sSup>
                                      <m:sSupPr>
                                        <m:ctrlPr>
                                          <a:rPr lang="en-US" altLang="zh-CN" sz="1200" i="1" smtClean="0">
                                            <a:latin typeface="Cambria Math" panose="02040503050406030204" pitchFamily="18" charset="0"/>
                                            <a:cs typeface="Arial" panose="020B0604020202020204" pitchFamily="34" charset="0"/>
                                          </a:rPr>
                                        </m:ctrlPr>
                                      </m:sSupPr>
                                      <m:e>
                                        <m:r>
                                          <a:rPr lang="en-US" altLang="zh-CN" sz="1200" b="0" i="1" smtClean="0">
                                            <a:latin typeface="Cambria Math" panose="02040503050406030204" pitchFamily="18" charset="0"/>
                                            <a:cs typeface="Arial" panose="020B0604020202020204" pitchFamily="34" charset="0"/>
                                          </a:rPr>
                                          <m:t>𝐶</m:t>
                                        </m:r>
                                      </m:e>
                                      <m:sup>
                                        <m:r>
                                          <a:rPr lang="en-US" altLang="zh-CN" sz="1200" b="0" i="1" smtClean="0">
                                            <a:latin typeface="Cambria Math" panose="02040503050406030204" pitchFamily="18" charset="0"/>
                                            <a:cs typeface="Arial" panose="020B0604020202020204" pitchFamily="34" charset="0"/>
                                          </a:rPr>
                                          <m:t>′</m:t>
                                        </m:r>
                                      </m:sup>
                                    </m:sSup>
                                  </m:e>
                                  <m:sub>
                                    <m:r>
                                      <a:rPr lang="en-US" altLang="zh-CN" sz="1200" b="0" i="1" smtClean="0">
                                        <a:latin typeface="Cambria Math" panose="02040503050406030204" pitchFamily="18" charset="0"/>
                                        <a:cs typeface="Arial" panose="020B0604020202020204" pitchFamily="34" charset="0"/>
                                      </a:rPr>
                                      <m:t>𝑖</m:t>
                                    </m:r>
                                    <m:r>
                                      <a:rPr lang="en-US" altLang="zh-CN" sz="1200" b="0" i="1" smtClean="0">
                                        <a:latin typeface="Cambria Math" panose="02040503050406030204" pitchFamily="18" charset="0"/>
                                        <a:cs typeface="Arial" panose="020B0604020202020204" pitchFamily="34" charset="0"/>
                                      </a:rPr>
                                      <m:t>,</m:t>
                                    </m:r>
                                    <m:r>
                                      <a:rPr lang="en-US" altLang="zh-CN" sz="1200" b="0" i="1" smtClean="0">
                                        <a:latin typeface="Cambria Math" panose="02040503050406030204" pitchFamily="18" charset="0"/>
                                        <a:cs typeface="Arial" panose="020B0604020202020204" pitchFamily="34" charset="0"/>
                                      </a:rPr>
                                      <m:t>𝑗</m:t>
                                    </m:r>
                                  </m:sub>
                                </m:sSub>
                              </m:oMath>
                            </m:oMathPara>
                          </a14:m>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3360818"/>
                      </a:ext>
                    </a:extLst>
                  </a:tr>
                </a:tbl>
              </a:graphicData>
            </a:graphic>
          </p:graphicFrame>
        </mc:Choice>
        <mc:Fallback>
          <p:graphicFrame>
            <p:nvGraphicFramePr>
              <p:cNvPr id="3" name="表格 10">
                <a:extLst>
                  <a:ext uri="{FF2B5EF4-FFF2-40B4-BE49-F238E27FC236}">
                    <a16:creationId xmlns:a16="http://schemas.microsoft.com/office/drawing/2014/main" id="{AC45BC60-2C8D-434D-9A4E-03CBC9767FAB}"/>
                  </a:ext>
                </a:extLst>
              </p:cNvPr>
              <p:cNvGraphicFramePr>
                <a:graphicFrameLocks noGrp="1"/>
              </p:cNvGraphicFramePr>
              <p:nvPr>
                <p:extLst>
                  <p:ext uri="{D42A27DB-BD31-4B8C-83A1-F6EECF244321}">
                    <p14:modId xmlns:p14="http://schemas.microsoft.com/office/powerpoint/2010/main" val="2849938830"/>
                  </p:ext>
                </p:extLst>
              </p:nvPr>
            </p:nvGraphicFramePr>
            <p:xfrm>
              <a:off x="150928" y="978166"/>
              <a:ext cx="6510290" cy="5196594"/>
            </p:xfrm>
            <a:graphic>
              <a:graphicData uri="http://schemas.openxmlformats.org/drawingml/2006/table">
                <a:tbl>
                  <a:tblPr firstRow="1" bandRow="1">
                    <a:tableStyleId>{5940675A-B579-460E-94D1-54222C63F5DA}</a:tableStyleId>
                  </a:tblPr>
                  <a:tblGrid>
                    <a:gridCol w="1801697">
                      <a:extLst>
                        <a:ext uri="{9D8B030D-6E8A-4147-A177-3AD203B41FA5}">
                          <a16:colId xmlns:a16="http://schemas.microsoft.com/office/drawing/2014/main" val="917799394"/>
                        </a:ext>
                      </a:extLst>
                    </a:gridCol>
                    <a:gridCol w="1195040">
                      <a:extLst>
                        <a:ext uri="{9D8B030D-6E8A-4147-A177-3AD203B41FA5}">
                          <a16:colId xmlns:a16="http://schemas.microsoft.com/office/drawing/2014/main" val="2930032972"/>
                        </a:ext>
                      </a:extLst>
                    </a:gridCol>
                    <a:gridCol w="2191577">
                      <a:extLst>
                        <a:ext uri="{9D8B030D-6E8A-4147-A177-3AD203B41FA5}">
                          <a16:colId xmlns:a16="http://schemas.microsoft.com/office/drawing/2014/main" val="763227326"/>
                        </a:ext>
                      </a:extLst>
                    </a:gridCol>
                    <a:gridCol w="1321976">
                      <a:extLst>
                        <a:ext uri="{9D8B030D-6E8A-4147-A177-3AD203B41FA5}">
                          <a16:colId xmlns:a16="http://schemas.microsoft.com/office/drawing/2014/main" val="2303220468"/>
                        </a:ext>
                      </a:extLst>
                    </a:gridCol>
                  </a:tblGrid>
                  <a:tr h="272237">
                    <a:tc gridSpan="4">
                      <a:txBody>
                        <a:bodyPr/>
                        <a:lstStyle/>
                        <a:p>
                          <a:pPr marL="0" algn="ctr"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Notation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zh-CN" altLang="en-US" sz="1200" dirty="0">
                            <a:latin typeface="Arial" panose="020B0604020202020204" pitchFamily="34" charset="0"/>
                            <a:cs typeface="Arial" panose="020B0604020202020204" pitchFamily="34" charset="0"/>
                          </a:endParaRPr>
                        </a:p>
                      </a:txBody>
                      <a:tcPr marL="66882" marR="66882" marT="33441" marB="33441" anchor="ctr"/>
                    </a:tc>
                    <a:tc hMerge="1">
                      <a:txBody>
                        <a:bodyPr/>
                        <a:lstStyle/>
                        <a:p>
                          <a:pPr algn="ctr"/>
                          <a:endParaRPr lang="zh-CN" altLang="en-US" sz="1200" dirty="0">
                            <a:latin typeface="Arial" panose="020B0604020202020204" pitchFamily="34" charset="0"/>
                            <a:cs typeface="Arial" panose="020B0604020202020204" pitchFamily="34" charset="0"/>
                          </a:endParaRPr>
                        </a:p>
                      </a:txBody>
                      <a:tcPr marL="66882" marR="66882" marT="33441" marB="33441" anchor="ctr"/>
                    </a:tc>
                    <a:tc hMerge="1">
                      <a:txBody>
                        <a:bodyPr/>
                        <a:lstStyle/>
                        <a:p>
                          <a:pPr algn="ctr"/>
                          <a:endParaRPr lang="zh-CN" altLang="en-US" sz="1200" dirty="0">
                            <a:latin typeface="Arial" panose="020B0604020202020204" pitchFamily="34" charset="0"/>
                            <a:cs typeface="Arial" panose="020B0604020202020204" pitchFamily="34" charset="0"/>
                          </a:endParaRPr>
                        </a:p>
                      </a:txBody>
                      <a:tcPr marL="66882" marR="66882" marT="33441" marB="33441" anchor="ctr"/>
                    </a:tc>
                    <a:extLst>
                      <a:ext uri="{0D108BD9-81ED-4DB2-BD59-A6C34878D82A}">
                        <a16:rowId xmlns:a16="http://schemas.microsoft.com/office/drawing/2014/main" val="3223298237"/>
                      </a:ext>
                    </a:extLst>
                  </a:tr>
                  <a:tr h="434227">
                    <a:tc>
                      <a:txBody>
                        <a:bodyPr/>
                        <a:lstStyle/>
                        <a:p>
                          <a:pPr marL="0" algn="l" defTabSz="914400" rtl="0" eaLnBrk="1" latinLnBrk="0" hangingPunct="1">
                            <a:lnSpc>
                              <a:spcPct val="100000"/>
                            </a:lnSpc>
                          </a:pPr>
                          <a:r>
                            <a:rPr lang="en-US" altLang="zh-CN" sz="1200" kern="1200" dirty="0">
                              <a:solidFill>
                                <a:srgbClr val="C00000"/>
                              </a:solidFill>
                              <a:latin typeface="Arial" panose="020B0604020202020204" pitchFamily="34" charset="0"/>
                              <a:ea typeface="+mn-ea"/>
                              <a:cs typeface="Arial" panose="020B0604020202020204" pitchFamily="34" charset="0"/>
                            </a:rPr>
                            <a:t>Input data</a:t>
                          </a:r>
                          <a:endParaRPr lang="zh-CN" altLang="en-US" sz="1200" kern="1200" dirty="0">
                            <a:solidFill>
                              <a:srgbClr val="C00000"/>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6"/>
                          <a:stretch>
                            <a:fillRect l="-151020" t="-64789" r="-294898" b="-1050704"/>
                          </a:stretch>
                        </a:blipFill>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Data set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blipFill>
                          <a:blip r:embed="rId6"/>
                          <a:stretch>
                            <a:fillRect l="-392627" t="-64789" r="-461" b="-1050704"/>
                          </a:stretch>
                        </a:blipFill>
                      </a:tcPr>
                    </a:tc>
                    <a:extLst>
                      <a:ext uri="{0D108BD9-81ED-4DB2-BD59-A6C34878D82A}">
                        <a16:rowId xmlns:a16="http://schemas.microsoft.com/office/drawing/2014/main" val="3497800569"/>
                      </a:ext>
                    </a:extLst>
                  </a:tr>
                  <a:tr h="43422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Output label </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51020" t="-164789" r="-294898" b="-950704"/>
                          </a:stretch>
                        </a:blipFill>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Label set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392627" t="-164789" r="-461" b="-950704"/>
                          </a:stretch>
                        </a:blipFill>
                      </a:tcPr>
                    </a:tc>
                    <a:extLst>
                      <a:ext uri="{0D108BD9-81ED-4DB2-BD59-A6C34878D82A}">
                        <a16:rowId xmlns:a16="http://schemas.microsoft.com/office/drawing/2014/main" val="3444050118"/>
                      </a:ext>
                    </a:extLst>
                  </a:tr>
                  <a:tr h="272237">
                    <a:tc>
                      <a:txBody>
                        <a:bodyPr/>
                        <a:lstStyle/>
                        <a:p>
                          <a:pPr marL="0" algn="l" defTabSz="914400" rtl="0" eaLnBrk="1" latinLnBrk="0" hangingPunct="1">
                            <a:lnSpc>
                              <a:spcPct val="100000"/>
                            </a:lnSpc>
                          </a:pPr>
                          <a:r>
                            <a:rPr lang="en-US" altLang="zh-CN" sz="1200" kern="1200" dirty="0">
                              <a:solidFill>
                                <a:srgbClr val="C00000"/>
                              </a:solidFill>
                              <a:latin typeface="Arial" panose="020B0604020202020204" pitchFamily="34" charset="0"/>
                              <a:ea typeface="+mn-ea"/>
                              <a:cs typeface="Arial" panose="020B0604020202020204" pitchFamily="34" charset="0"/>
                            </a:rPr>
                            <a:t>Input distribution</a:t>
                          </a:r>
                          <a:endParaRPr lang="zh-CN" altLang="en-US" sz="1200" kern="1200" dirty="0">
                            <a:solidFill>
                              <a:srgbClr val="C00000"/>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51020" t="-417778" r="-294898" b="-1400000"/>
                          </a:stretch>
                        </a:blipFill>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Model’s loss </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392627" t="-417778" r="-461" b="-1400000"/>
                          </a:stretch>
                        </a:blipFill>
                      </a:tcPr>
                    </a:tc>
                    <a:extLst>
                      <a:ext uri="{0D108BD9-81ED-4DB2-BD59-A6C34878D82A}">
                        <a16:rowId xmlns:a16="http://schemas.microsoft.com/office/drawing/2014/main" val="2964050112"/>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Data </a:t>
                          </a:r>
                          <a:r>
                            <a:rPr lang="en-US" altLang="zh-CN" sz="1200" kern="1200" dirty="0" err="1">
                              <a:solidFill>
                                <a:schemeClr val="tx1"/>
                              </a:solidFill>
                              <a:latin typeface="Arial" panose="020B0604020202020204" pitchFamily="34" charset="0"/>
                              <a:ea typeface="+mn-ea"/>
                              <a:cs typeface="Arial" panose="020B0604020202020204" pitchFamily="34" charset="0"/>
                            </a:rPr>
                            <a:t>mixup</a:t>
                          </a:r>
                          <a:r>
                            <a:rPr lang="en-US" altLang="zh-CN" sz="1200" kern="1200" dirty="0">
                              <a:solidFill>
                                <a:schemeClr val="tx1"/>
                              </a:solidFill>
                              <a:latin typeface="Arial" panose="020B0604020202020204" pitchFamily="34" charset="0"/>
                              <a:ea typeface="+mn-ea"/>
                              <a:cs typeface="Arial" panose="020B0604020202020204" pitchFamily="34" charset="0"/>
                            </a:rPr>
                            <a:t> function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51020" t="-517778" r="-294898" b="-1300000"/>
                          </a:stretch>
                        </a:blipFill>
                      </a:tcPr>
                    </a:tc>
                    <a:tc>
                      <a:txBody>
                        <a:bodyPr/>
                        <a:lstStyle/>
                        <a:p>
                          <a:pPr marL="0" algn="l" defTabSz="914400" rtl="0" eaLnBrk="1" latinLnBrk="0" hangingPunct="1">
                            <a:lnSpc>
                              <a:spcPct val="100000"/>
                            </a:lnSpc>
                          </a:pPr>
                          <a:r>
                            <a:rPr lang="en-US" altLang="zh-CN" sz="1200" kern="1200" dirty="0">
                              <a:solidFill>
                                <a:srgbClr val="C00000"/>
                              </a:solidFill>
                              <a:latin typeface="Arial" panose="020B0604020202020204" pitchFamily="34" charset="0"/>
                              <a:ea typeface="+mn-ea"/>
                              <a:cs typeface="Arial" panose="020B0604020202020204" pitchFamily="34" charset="0"/>
                            </a:rPr>
                            <a:t>Mixing distribution</a:t>
                          </a:r>
                          <a:endParaRPr lang="zh-CN" altLang="en-US" sz="1200" kern="1200" dirty="0">
                            <a:solidFill>
                              <a:srgbClr val="C00000"/>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392627" t="-517778" r="-461" b="-1300000"/>
                          </a:stretch>
                        </a:blipFill>
                      </a:tcPr>
                    </a:tc>
                    <a:extLst>
                      <a:ext uri="{0D108BD9-81ED-4DB2-BD59-A6C34878D82A}">
                        <a16:rowId xmlns:a16="http://schemas.microsoft.com/office/drawing/2014/main" val="2923239655"/>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Label </a:t>
                          </a:r>
                          <a:r>
                            <a:rPr lang="en-US" altLang="zh-CN" sz="1200" kern="1200" dirty="0" err="1">
                              <a:solidFill>
                                <a:schemeClr val="tx1"/>
                              </a:solidFill>
                              <a:latin typeface="Arial" panose="020B0604020202020204" pitchFamily="34" charset="0"/>
                              <a:ea typeface="+mn-ea"/>
                              <a:cs typeface="Arial" panose="020B0604020202020204" pitchFamily="34" charset="0"/>
                            </a:rPr>
                            <a:t>mixup</a:t>
                          </a:r>
                          <a:r>
                            <a:rPr lang="en-US" altLang="zh-CN" sz="1200" kern="1200" dirty="0">
                              <a:solidFill>
                                <a:schemeClr val="tx1"/>
                              </a:solidFill>
                              <a:latin typeface="Arial" panose="020B0604020202020204" pitchFamily="34" charset="0"/>
                              <a:ea typeface="+mn-ea"/>
                              <a:cs typeface="Arial" panose="020B0604020202020204" pitchFamily="34" charset="0"/>
                            </a:rPr>
                            <a:t> function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51020" t="-631818" r="-294898" b="-1229545"/>
                          </a:stretch>
                        </a:blipFill>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Hidden representation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392627" t="-631818" r="-461" b="-1229545"/>
                          </a:stretch>
                        </a:blipFill>
                      </a:tcPr>
                    </a:tc>
                    <a:extLst>
                      <a:ext uri="{0D108BD9-81ED-4DB2-BD59-A6C34878D82A}">
                        <a16:rowId xmlns:a16="http://schemas.microsoft.com/office/drawing/2014/main" val="2590807805"/>
                      </a:ext>
                    </a:extLst>
                  </a:tr>
                  <a:tr h="432642">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Binary rectangular mask</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51020" t="-453521" r="-294898" b="-661972"/>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36667" t="-453521" r="-60556" b="-661972"/>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392627" t="-453521" r="-461" b="-661972"/>
                          </a:stretch>
                        </a:blipFill>
                      </a:tcPr>
                    </a:tc>
                    <a:extLst>
                      <a:ext uri="{0D108BD9-81ED-4DB2-BD59-A6C34878D82A}">
                        <a16:rowId xmlns:a16="http://schemas.microsoft.com/office/drawing/2014/main" val="3215515138"/>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Element-wise product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51020" t="-873333" r="-294898" b="-944444"/>
                          </a:stretch>
                        </a:blipFill>
                      </a:tcPr>
                    </a:tc>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Spatial regularization</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392627" t="-873333" r="-461" b="-944444"/>
                          </a:stretch>
                        </a:blipFill>
                      </a:tcPr>
                    </a:tc>
                    <a:extLst>
                      <a:ext uri="{0D108BD9-81ED-4DB2-BD59-A6C34878D82A}">
                        <a16:rowId xmlns:a16="http://schemas.microsoft.com/office/drawing/2014/main" val="2437837849"/>
                      </a:ext>
                    </a:extLst>
                  </a:tr>
                  <a:tr h="509033">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t="-521429" r="-261486" b="-405952"/>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51020" t="-521429" r="-294898" b="-405952"/>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36667" t="-521429" r="-60556" b="-405952"/>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392627" t="-521429" r="-461" b="-405952"/>
                          </a:stretch>
                        </a:blipFill>
                      </a:tcPr>
                    </a:tc>
                    <a:extLst>
                      <a:ext uri="{0D108BD9-81ED-4DB2-BD59-A6C34878D82A}">
                        <a16:rowId xmlns:a16="http://schemas.microsoft.com/office/drawing/2014/main" val="3205355736"/>
                      </a:ext>
                    </a:extLst>
                  </a:tr>
                  <a:tr h="272237">
                    <a:tc>
                      <a:txBody>
                        <a:bodyPr/>
                        <a:lstStyle/>
                        <a:p>
                          <a:pPr marL="0" algn="l" defTabSz="914400" rtl="0" eaLnBrk="1" latinLnBrk="0" hangingPunct="1">
                            <a:lnSpc>
                              <a:spcPct val="100000"/>
                            </a:lnSpc>
                          </a:pPr>
                          <a:r>
                            <a:rPr lang="en-US" altLang="zh-CN" sz="1200" kern="1200" dirty="0" err="1">
                              <a:solidFill>
                                <a:schemeClr val="tx1"/>
                              </a:solidFill>
                              <a:latin typeface="Arial" panose="020B0604020202020204" pitchFamily="34" charset="0"/>
                              <a:ea typeface="+mn-ea"/>
                              <a:cs typeface="Arial" panose="020B0604020202020204" pitchFamily="34" charset="0"/>
                            </a:rPr>
                            <a:t>Maked</a:t>
                          </a:r>
                          <a:r>
                            <a:rPr lang="en-US" altLang="zh-CN" sz="1200" kern="1200" dirty="0">
                              <a:solidFill>
                                <a:schemeClr val="tx1"/>
                              </a:solidFill>
                              <a:latin typeface="Arial" panose="020B0604020202020204" pitchFamily="34" charset="0"/>
                              <a:ea typeface="+mn-ea"/>
                              <a:cs typeface="Arial" panose="020B0604020202020204" pitchFamily="34" charset="0"/>
                            </a:rPr>
                            <a:t> saliency</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51020" t="-1186364" r="-294898" b="-675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latin typeface="Arial" panose="020B0604020202020204" pitchFamily="34" charset="0"/>
                              <a:ea typeface="+mn-ea"/>
                              <a:cs typeface="Arial" panose="020B0604020202020204" pitchFamily="34" charset="0"/>
                            </a:rPr>
                            <a:t>Maked</a:t>
                          </a:r>
                          <a:r>
                            <a:rPr lang="en-US" altLang="zh-CN" sz="1200" kern="1200" dirty="0">
                              <a:solidFill>
                                <a:schemeClr val="tx1"/>
                              </a:solidFill>
                              <a:latin typeface="Arial" panose="020B0604020202020204" pitchFamily="34" charset="0"/>
                              <a:ea typeface="+mn-ea"/>
                              <a:cs typeface="Arial" panose="020B0604020202020204" pitchFamily="34" charset="0"/>
                            </a:rPr>
                            <a:t> saliency after transport</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392627" t="-1186364" r="-461" b="-675000"/>
                          </a:stretch>
                        </a:blipFill>
                      </a:tcPr>
                    </a:tc>
                    <a:extLst>
                      <a:ext uri="{0D108BD9-81ED-4DB2-BD59-A6C34878D82A}">
                        <a16:rowId xmlns:a16="http://schemas.microsoft.com/office/drawing/2014/main" val="4204368459"/>
                      </a:ext>
                    </a:extLst>
                  </a:tr>
                  <a:tr h="432642">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t="-797183" r="-261486" b="-318310"/>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51020" t="-797183" r="-294898" b="-318310"/>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36667" t="-797183" r="-60556" b="-318310"/>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392627" t="-797183" r="-461" b="-318310"/>
                          </a:stretch>
                        </a:blipFill>
                      </a:tcPr>
                    </a:tc>
                    <a:extLst>
                      <a:ext uri="{0D108BD9-81ED-4DB2-BD59-A6C34878D82A}">
                        <a16:rowId xmlns:a16="http://schemas.microsoft.com/office/drawing/2014/main" val="1567317984"/>
                      </a:ext>
                    </a:extLst>
                  </a:tr>
                  <a:tr h="272237">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Neighborhood</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51020" t="-1415556" r="-294898" b="-402222"/>
                          </a:stretch>
                        </a:blipFill>
                      </a:tcPr>
                    </a:tc>
                    <a:tc>
                      <a:txBody>
                        <a:bodyPr/>
                        <a:lstStyle/>
                        <a:p>
                          <a:pPr marL="0" algn="l" defTabSz="914400" rtl="0" eaLnBrk="1" latinLnBrk="0" hangingPunct="1">
                            <a:lnSpc>
                              <a:spcPct val="100000"/>
                            </a:lnSpc>
                          </a:pPr>
                          <a:r>
                            <a:rPr lang="en-US" altLang="zh-CN" sz="1200" kern="1200" dirty="0">
                              <a:solidFill>
                                <a:srgbClr val="C00000"/>
                              </a:solidFill>
                              <a:latin typeface="Arial" panose="020B0604020202020204" pitchFamily="34" charset="0"/>
                              <a:ea typeface="+mn-ea"/>
                              <a:cs typeface="Arial" panose="020B0604020202020204" pitchFamily="34" charset="0"/>
                            </a:rPr>
                            <a:t>Mixing weight</a:t>
                          </a:r>
                          <a:endParaRPr lang="zh-CN" altLang="en-US" sz="1200" kern="1200" dirty="0">
                            <a:solidFill>
                              <a:srgbClr val="C00000"/>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392627" t="-1415556" r="-461" b="-402222"/>
                          </a:stretch>
                        </a:blipFill>
                      </a:tcPr>
                    </a:tc>
                    <a:extLst>
                      <a:ext uri="{0D108BD9-81ED-4DB2-BD59-A6C34878D82A}">
                        <a16:rowId xmlns:a16="http://schemas.microsoft.com/office/drawing/2014/main" val="3572167634"/>
                      </a:ext>
                    </a:extLst>
                  </a:tr>
                  <a:tr h="432642">
                    <a:tc>
                      <a:txBody>
                        <a:bodyPr/>
                        <a:lstStyle/>
                        <a:p>
                          <a:pPr marL="0" algn="l" defTabSz="914400" rtl="0" eaLnBrk="1" latinLnBrk="0" hangingPunct="1">
                            <a:lnSpc>
                              <a:spcPct val="100000"/>
                            </a:lnSpc>
                          </a:pPr>
                          <a:r>
                            <a:rPr lang="en-US" altLang="zh-CN" sz="1200" kern="1200" dirty="0">
                              <a:solidFill>
                                <a:schemeClr val="tx1"/>
                              </a:solidFill>
                              <a:latin typeface="Arial" panose="020B0604020202020204" pitchFamily="34" charset="0"/>
                              <a:ea typeface="+mn-ea"/>
                              <a:cs typeface="Arial" panose="020B0604020202020204" pitchFamily="34" charset="0"/>
                            </a:rPr>
                            <a:t>Prior</a:t>
                          </a: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51020" t="-960563" r="-294898" b="-154930"/>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136667" t="-960563" r="-60556" b="-154930"/>
                          </a:stretch>
                        </a:blipFill>
                      </a:tcPr>
                    </a:tc>
                    <a:tc>
                      <a:txBody>
                        <a:bodyPr/>
                        <a:lstStyle/>
                        <a:p>
                          <a:endParaRPr lang="zh-CN"/>
                        </a:p>
                      </a:txBody>
                      <a:tcPr marL="66882" marR="66882" marT="33441" marB="33441" anchor="ct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6"/>
                          <a:stretch>
                            <a:fillRect l="-392627" t="-960563" r="-461" b="-154930"/>
                          </a:stretch>
                        </a:blipFill>
                      </a:tcPr>
                    </a:tc>
                    <a:extLst>
                      <a:ext uri="{0D108BD9-81ED-4DB2-BD59-A6C34878D82A}">
                        <a16:rowId xmlns:a16="http://schemas.microsoft.com/office/drawing/2014/main" val="3290218939"/>
                      </a:ext>
                    </a:extLst>
                  </a:tr>
                  <a:tr h="615522">
                    <a:tc>
                      <a:txBody>
                        <a:bodyPr/>
                        <a:lstStyle/>
                        <a:p>
                          <a:endParaRPr lang="zh-CN"/>
                        </a:p>
                      </a:txBody>
                      <a:tcPr marL="66882" marR="66882" marT="33441" marB="3344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6"/>
                          <a:stretch>
                            <a:fillRect t="-745545" r="-261486" b="-8911"/>
                          </a:stretch>
                        </a:blipFill>
                      </a:tcPr>
                    </a:tc>
                    <a:tc>
                      <a:txBody>
                        <a:bodyPr/>
                        <a:lstStyle/>
                        <a:p>
                          <a:endParaRPr lang="zh-CN"/>
                        </a:p>
                      </a:txBody>
                      <a:tcPr marL="66882" marR="66882" marT="33441" marB="3344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6"/>
                          <a:stretch>
                            <a:fillRect l="-151020" t="-745545" r="-294898" b="-8911"/>
                          </a:stretch>
                        </a:blipFill>
                      </a:tcPr>
                    </a:tc>
                    <a:tc>
                      <a:txBody>
                        <a:bodyPr/>
                        <a:lstStyle/>
                        <a:p>
                          <a:pPr marL="0" algn="l" defTabSz="914400" rtl="0" eaLnBrk="1" latinLnBrk="0" hangingPunct="1">
                            <a:lnSpc>
                              <a:spcPct val="100000"/>
                            </a:lnSpc>
                          </a:pPr>
                          <a:endParaRPr lang="zh-CN" altLang="en-US" sz="1200" kern="1200" dirty="0">
                            <a:solidFill>
                              <a:schemeClr val="tx1"/>
                            </a:solidFill>
                            <a:latin typeface="Arial" panose="020B0604020202020204" pitchFamily="34" charset="0"/>
                            <a:ea typeface="+mn-ea"/>
                            <a:cs typeface="Arial" panose="020B0604020202020204" pitchFamily="34" charset="0"/>
                          </a:endParaRPr>
                        </a:p>
                      </a:txBody>
                      <a:tcPr marL="66882" marR="66882" marT="33441" marB="3344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pPr>
                          <a:endParaRPr lang="zh-CN" altLang="en-US" sz="1200" dirty="0">
                            <a:latin typeface="Arial" panose="020B0604020202020204" pitchFamily="34" charset="0"/>
                            <a:cs typeface="Arial" panose="020B0604020202020204" pitchFamily="34" charset="0"/>
                          </a:endParaRPr>
                        </a:p>
                      </a:txBody>
                      <a:tcPr marL="66882" marR="66882" marT="33441" marB="33441"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3360818"/>
                      </a:ext>
                    </a:extLst>
                  </a:tr>
                </a:tbl>
              </a:graphicData>
            </a:graphic>
          </p:graphicFrame>
        </mc:Fallback>
      </mc:AlternateContent>
    </p:spTree>
    <p:extLst>
      <p:ext uri="{BB962C8B-B14F-4D97-AF65-F5344CB8AC3E}">
        <p14:creationId xmlns:p14="http://schemas.microsoft.com/office/powerpoint/2010/main" val="2602191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C62A5D49-52BF-404D-B830-02BE67C008A4}"/>
                  </a:ext>
                </a:extLst>
              </p:cNvPr>
              <p:cNvSpPr txBox="1"/>
              <p:nvPr/>
            </p:nvSpPr>
            <p:spPr>
              <a:xfrm>
                <a:off x="150921" y="978166"/>
                <a:ext cx="5945067" cy="5135188"/>
              </a:xfrm>
              <a:prstGeom prst="rect">
                <a:avLst/>
              </a:prstGeom>
              <a:noFill/>
            </p:spPr>
            <p:txBody>
              <a:bodyPr wrap="square">
                <a:spAutoFit/>
              </a:bodyPr>
              <a:lstStyle/>
              <a:p>
                <a:pPr marL="171450" indent="-171450">
                  <a:lnSpc>
                    <a:spcPts val="2200"/>
                  </a:lnSpc>
                  <a:buFont typeface="Wingdings" panose="05000000000000000000" pitchFamily="2" charset="2"/>
                  <a:buChar char="Ø"/>
                </a:pPr>
                <a:r>
                  <a:rPr lang="en-US" altLang="zh-CN" sz="1200" dirty="0">
                    <a:latin typeface="Arial" panose="020B0604020202020204" pitchFamily="34" charset="0"/>
                    <a:cs typeface="Arial" panose="020B0604020202020204" pitchFamily="34" charset="0"/>
                  </a:rPr>
                  <a:t>How to best mix the two transported inputs jointly based on the region saliency measure (unary), the label and data local smoothness (pairwise), and the mixing weight log prior (mix prior) criteria ?</a:t>
                </a:r>
              </a:p>
              <a:p>
                <a:pPr marL="171450" indent="-17145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Discrete optimization problem over z :</a:t>
                </a: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Unary term: </a:t>
                </a:r>
              </a:p>
              <a:p>
                <a:pPr>
                  <a:lnSpc>
                    <a:spcPts val="2200"/>
                  </a:lnSpc>
                </a:pPr>
                <a:r>
                  <a:rPr lang="en-US" altLang="zh-CN" sz="1200" dirty="0">
                    <a:cs typeface="Arial" panose="020B0604020202020204" pitchFamily="34" charset="0"/>
                  </a:rPr>
                  <a:t>	</a:t>
                </a:r>
                <a14:m>
                  <m:oMath xmlns:m="http://schemas.openxmlformats.org/officeDocument/2006/math">
                    <m:sSub>
                      <m:sSubPr>
                        <m:ctrlPr>
                          <a:rPr lang="en-US" altLang="zh-CN" sz="120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𝑢</m:t>
                        </m:r>
                      </m:e>
                      <m:sub>
                        <m:r>
                          <a:rPr lang="en-US" altLang="zh-CN" sz="1200" b="0" i="1" smtClean="0">
                            <a:latin typeface="Cambria Math" panose="02040503050406030204" pitchFamily="18" charset="0"/>
                            <a:cs typeface="Arial" panose="020B0604020202020204" pitchFamily="34" charset="0"/>
                          </a:rPr>
                          <m:t>𝑖</m:t>
                        </m:r>
                      </m:sub>
                    </m:sSub>
                    <m:d>
                      <m:dPr>
                        <m:ctrlPr>
                          <a:rPr lang="en-US" altLang="zh-CN" sz="1200" b="0" i="1" smtClean="0">
                            <a:latin typeface="Cambria Math" panose="02040503050406030204" pitchFamily="18" charset="0"/>
                            <a:cs typeface="Arial" panose="020B0604020202020204" pitchFamily="34" charset="0"/>
                          </a:rPr>
                        </m:ctrlPr>
                      </m:dPr>
                      <m:e>
                        <m:sSub>
                          <m:sSubPr>
                            <m:ctrlPr>
                              <a:rPr lang="en-US" altLang="zh-CN" sz="1200" b="0" i="1" smtClean="0">
                                <a:latin typeface="Cambria Math" panose="02040503050406030204" pitchFamily="18" charset="0"/>
                                <a:cs typeface="Arial" panose="020B0604020202020204" pitchFamily="34" charset="0"/>
                              </a:rPr>
                            </m:ctrlPr>
                          </m:sSubPr>
                          <m:e>
                            <m:r>
                              <a:rPr lang="en-US" altLang="zh-CN" sz="1200" b="0" i="1" smtClean="0">
                                <a:latin typeface="Cambria Math" panose="02040503050406030204" pitchFamily="18" charset="0"/>
                                <a:cs typeface="Arial" panose="020B0604020202020204" pitchFamily="34" charset="0"/>
                              </a:rPr>
                              <m:t>𝑧</m:t>
                            </m:r>
                          </m:e>
                          <m:sub>
                            <m:r>
                              <a:rPr lang="en-US" altLang="zh-CN" sz="1200" b="0" i="1" smtClean="0">
                                <a:latin typeface="Cambria Math" panose="02040503050406030204" pitchFamily="18" charset="0"/>
                                <a:cs typeface="Arial" panose="020B0604020202020204" pitchFamily="34" charset="0"/>
                              </a:rPr>
                              <m:t>𝑖</m:t>
                            </m:r>
                          </m:sub>
                        </m:sSub>
                      </m:e>
                    </m:d>
                    <m:r>
                      <a:rPr lang="en-US" altLang="zh-CN" sz="1200" b="0" i="1" smtClean="0">
                        <a:latin typeface="Cambria Math" panose="02040503050406030204" pitchFamily="18" charset="0"/>
                        <a:cs typeface="Arial" panose="020B0604020202020204" pitchFamily="34" charset="0"/>
                      </a:rPr>
                      <m:t>=</m:t>
                    </m:r>
                    <m:sSub>
                      <m:sSubPr>
                        <m:ctrlPr>
                          <a:rPr lang="en-US" altLang="zh-CN" sz="1200" i="1">
                            <a:latin typeface="Cambria Math" panose="02040503050406030204" pitchFamily="18" charset="0"/>
                            <a:cs typeface="Arial" panose="020B0604020202020204" pitchFamily="34" charset="0"/>
                          </a:rPr>
                        </m:ctrlPr>
                      </m:sSubPr>
                      <m:e>
                        <m:r>
                          <a:rPr lang="en-US" altLang="zh-CN" sz="1200" i="1">
                            <a:latin typeface="Cambria Math" panose="02040503050406030204" pitchFamily="18" charset="0"/>
                            <a:cs typeface="Arial" panose="020B0604020202020204" pitchFamily="34" charset="0"/>
                          </a:rPr>
                          <m:t>𝑧</m:t>
                        </m:r>
                      </m:e>
                      <m:sub>
                        <m:r>
                          <a:rPr lang="en-US" altLang="zh-CN" sz="1200" i="1">
                            <a:latin typeface="Cambria Math" panose="02040503050406030204" pitchFamily="18" charset="0"/>
                            <a:cs typeface="Arial" panose="020B0604020202020204" pitchFamily="34" charset="0"/>
                          </a:rPr>
                          <m:t>𝑖</m:t>
                        </m:r>
                      </m:sub>
                    </m:sSub>
                    <m:sSub>
                      <m:sSubPr>
                        <m:ctrlPr>
                          <a:rPr lang="en-US" altLang="zh-CN" sz="1200" i="1" smtClean="0">
                            <a:latin typeface="Cambria Math" panose="02040503050406030204" pitchFamily="18" charset="0"/>
                            <a:cs typeface="Arial" panose="020B0604020202020204" pitchFamily="34" charset="0"/>
                          </a:rPr>
                        </m:ctrlPr>
                      </m:sSubPr>
                      <m:e>
                        <m:r>
                          <a:rPr lang="en-US" altLang="zh-CN" sz="1200" i="1">
                            <a:latin typeface="Cambria Math" panose="02040503050406030204" pitchFamily="18" charset="0"/>
                            <a:cs typeface="Arial" panose="020B0604020202020204" pitchFamily="34" charset="0"/>
                          </a:rPr>
                          <m:t>(</m:t>
                        </m:r>
                        <m:sSubSup>
                          <m:sSubSupPr>
                            <m:ctrlPr>
                              <a:rPr lang="en-US" altLang="zh-CN" sz="1200" i="1">
                                <a:latin typeface="Cambria Math" panose="02040503050406030204" pitchFamily="18" charset="0"/>
                                <a:cs typeface="Arial" panose="020B0604020202020204" pitchFamily="34" charset="0"/>
                              </a:rPr>
                            </m:ctrlPr>
                          </m:sSubSupPr>
                          <m:e>
                            <m:r>
                              <a:rPr lang="en-US" altLang="zh-CN" sz="1200" i="1" smtClean="0">
                                <a:latin typeface="Cambria Math" panose="02040503050406030204" pitchFamily="18" charset="0"/>
                                <a:ea typeface="Cambria Math" panose="02040503050406030204" pitchFamily="18" charset="0"/>
                                <a:cs typeface="Arial" panose="020B0604020202020204" pitchFamily="34" charset="0"/>
                              </a:rPr>
                              <m:t>∏</m:t>
                            </m:r>
                          </m:e>
                          <m:sub>
                            <m:r>
                              <a:rPr lang="en-US" altLang="zh-CN" sz="1200" i="1">
                                <a:latin typeface="Cambria Math" panose="02040503050406030204" pitchFamily="18" charset="0"/>
                                <a:cs typeface="Arial" panose="020B0604020202020204" pitchFamily="34" charset="0"/>
                              </a:rPr>
                              <m:t>0</m:t>
                            </m:r>
                          </m:sub>
                          <m:sup>
                            <m:r>
                              <a:rPr lang="en-US" altLang="zh-CN" sz="1200" i="1">
                                <a:latin typeface="Cambria Math" panose="02040503050406030204" pitchFamily="18" charset="0"/>
                                <a:cs typeface="Arial" panose="020B0604020202020204" pitchFamily="34" charset="0"/>
                              </a:rPr>
                              <m:t>𝑇</m:t>
                            </m:r>
                          </m:sup>
                        </m:sSubSup>
                        <m:r>
                          <a:rPr lang="en-US" altLang="zh-CN" sz="1200" i="1">
                            <a:latin typeface="Cambria Math" panose="02040503050406030204" pitchFamily="18" charset="0"/>
                          </a:rPr>
                          <m:t>𝑠</m:t>
                        </m:r>
                        <m:d>
                          <m:dPr>
                            <m:ctrlPr>
                              <a:rPr lang="en-US" altLang="zh-CN" sz="1200" i="1">
                                <a:latin typeface="Cambria Math" panose="02040503050406030204" pitchFamily="18" charset="0"/>
                              </a:rPr>
                            </m:ctrlPr>
                          </m:d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0</m:t>
                                </m:r>
                              </m:sub>
                            </m:sSub>
                          </m:e>
                        </m:d>
                        <m:r>
                          <a:rPr lang="en-US" altLang="zh-CN" sz="1200" b="0" i="1" smtClean="0">
                            <a:latin typeface="Cambria Math" panose="02040503050406030204" pitchFamily="18" charset="0"/>
                            <a:cs typeface="Arial" panose="020B0604020202020204" pitchFamily="34" charset="0"/>
                          </a:rPr>
                          <m:t>)</m:t>
                        </m:r>
                      </m:e>
                      <m:sub>
                        <m:r>
                          <a:rPr lang="en-US" altLang="zh-CN" sz="1200" b="0" i="1" smtClean="0">
                            <a:latin typeface="Cambria Math" panose="02040503050406030204" pitchFamily="18" charset="0"/>
                            <a:cs typeface="Arial" panose="020B0604020202020204" pitchFamily="34" charset="0"/>
                          </a:rPr>
                          <m:t>𝑖</m:t>
                        </m:r>
                      </m:sub>
                    </m:sSub>
                    <m:r>
                      <a:rPr lang="en-US" altLang="zh-CN" sz="1200" b="0" i="1" smtClean="0">
                        <a:latin typeface="Cambria Math" panose="02040503050406030204" pitchFamily="18" charset="0"/>
                        <a:cs typeface="Arial" panose="020B0604020202020204" pitchFamily="34" charset="0"/>
                      </a:rPr>
                      <m:t>+(1−</m:t>
                    </m:r>
                    <m:sSub>
                      <m:sSubPr>
                        <m:ctrlPr>
                          <a:rPr lang="en-US" altLang="zh-CN" sz="1200" i="1">
                            <a:latin typeface="Cambria Math" panose="02040503050406030204" pitchFamily="18" charset="0"/>
                            <a:cs typeface="Arial" panose="020B0604020202020204" pitchFamily="34" charset="0"/>
                          </a:rPr>
                        </m:ctrlPr>
                      </m:sSubPr>
                      <m:e>
                        <m:r>
                          <a:rPr lang="en-US" altLang="zh-CN" sz="1200" i="1">
                            <a:latin typeface="Cambria Math" panose="02040503050406030204" pitchFamily="18" charset="0"/>
                            <a:cs typeface="Arial" panose="020B0604020202020204" pitchFamily="34" charset="0"/>
                          </a:rPr>
                          <m:t>𝑧</m:t>
                        </m:r>
                      </m:e>
                      <m:sub>
                        <m:r>
                          <a:rPr lang="en-US" altLang="zh-CN" sz="1200" i="1">
                            <a:latin typeface="Cambria Math" panose="02040503050406030204" pitchFamily="18" charset="0"/>
                            <a:cs typeface="Arial" panose="020B0604020202020204" pitchFamily="34" charset="0"/>
                          </a:rPr>
                          <m:t>𝑖</m:t>
                        </m:r>
                      </m:sub>
                    </m:sSub>
                    <m:r>
                      <a:rPr lang="en-US" altLang="zh-CN" sz="1200" b="0" i="1" smtClean="0">
                        <a:latin typeface="Cambria Math" panose="02040503050406030204" pitchFamily="18" charset="0"/>
                        <a:cs typeface="Arial" panose="020B0604020202020204" pitchFamily="34" charset="0"/>
                      </a:rPr>
                      <m:t>)</m:t>
                    </m:r>
                  </m:oMath>
                </a14:m>
                <a:r>
                  <a:rPr lang="en-US" altLang="zh-CN" sz="1200" dirty="0">
                    <a:cs typeface="Arial" panose="020B0604020202020204" pitchFamily="34" charset="0"/>
                  </a:rPr>
                  <a:t> </a:t>
                </a:r>
                <a14:m>
                  <m:oMath xmlns:m="http://schemas.openxmlformats.org/officeDocument/2006/math">
                    <m:sSub>
                      <m:sSubPr>
                        <m:ctrlPr>
                          <a:rPr lang="en-US" altLang="zh-CN" sz="1200" i="1">
                            <a:latin typeface="Cambria Math" panose="02040503050406030204" pitchFamily="18" charset="0"/>
                            <a:cs typeface="Arial" panose="020B0604020202020204" pitchFamily="34" charset="0"/>
                          </a:rPr>
                        </m:ctrlPr>
                      </m:sSubPr>
                      <m:e>
                        <m:r>
                          <a:rPr lang="en-US" altLang="zh-CN" sz="1200" i="1">
                            <a:latin typeface="Cambria Math" panose="02040503050406030204" pitchFamily="18" charset="0"/>
                            <a:cs typeface="Arial" panose="020B0604020202020204" pitchFamily="34" charset="0"/>
                          </a:rPr>
                          <m:t>(</m:t>
                        </m:r>
                        <m:sSubSup>
                          <m:sSubSupPr>
                            <m:ctrlPr>
                              <a:rPr lang="en-US" altLang="zh-CN" sz="1200" i="1">
                                <a:latin typeface="Cambria Math" panose="02040503050406030204" pitchFamily="18" charset="0"/>
                                <a:cs typeface="Arial" panose="020B0604020202020204" pitchFamily="34" charset="0"/>
                              </a:rPr>
                            </m:ctrlPr>
                          </m:sSubSupPr>
                          <m:e>
                            <m:r>
                              <a:rPr lang="en-US" altLang="zh-CN" sz="1200" i="1">
                                <a:latin typeface="Cambria Math" panose="02040503050406030204" pitchFamily="18" charset="0"/>
                                <a:ea typeface="Cambria Math" panose="02040503050406030204" pitchFamily="18" charset="0"/>
                                <a:cs typeface="Arial" panose="020B0604020202020204" pitchFamily="34" charset="0"/>
                              </a:rPr>
                              <m:t>∏</m:t>
                            </m:r>
                          </m:e>
                          <m:sub>
                            <m:r>
                              <a:rPr lang="en-US" altLang="zh-CN" sz="1200" b="0" i="1" smtClean="0">
                                <a:latin typeface="Cambria Math" panose="02040503050406030204" pitchFamily="18" charset="0"/>
                                <a:ea typeface="Cambria Math" panose="02040503050406030204" pitchFamily="18" charset="0"/>
                                <a:cs typeface="Arial" panose="020B0604020202020204" pitchFamily="34" charset="0"/>
                              </a:rPr>
                              <m:t>1</m:t>
                            </m:r>
                          </m:sub>
                          <m:sup>
                            <m:r>
                              <a:rPr lang="en-US" altLang="zh-CN" sz="1200" i="1">
                                <a:latin typeface="Cambria Math" panose="02040503050406030204" pitchFamily="18" charset="0"/>
                                <a:cs typeface="Arial" panose="020B0604020202020204" pitchFamily="34" charset="0"/>
                              </a:rPr>
                              <m:t>𝑇</m:t>
                            </m:r>
                          </m:sup>
                        </m:sSubSup>
                        <m:r>
                          <a:rPr lang="en-US" altLang="zh-CN" sz="1200" i="1">
                            <a:latin typeface="Cambria Math" panose="02040503050406030204" pitchFamily="18" charset="0"/>
                          </a:rPr>
                          <m:t>𝑠</m:t>
                        </m:r>
                        <m:d>
                          <m:dPr>
                            <m:ctrlPr>
                              <a:rPr lang="en-US" altLang="zh-CN" sz="1200" i="1">
                                <a:latin typeface="Cambria Math" panose="02040503050406030204" pitchFamily="18" charset="0"/>
                              </a:rPr>
                            </m:ctrlPr>
                          </m:dPr>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b="0" i="1" smtClean="0">
                                    <a:latin typeface="Cambria Math" panose="02040503050406030204" pitchFamily="18" charset="0"/>
                                  </a:rPr>
                                  <m:t>1</m:t>
                                </m:r>
                              </m:sub>
                            </m:sSub>
                          </m:e>
                        </m:d>
                        <m:r>
                          <a:rPr lang="en-US" altLang="zh-CN" sz="1200" i="1">
                            <a:latin typeface="Cambria Math" panose="02040503050406030204" pitchFamily="18" charset="0"/>
                            <a:cs typeface="Arial" panose="020B0604020202020204" pitchFamily="34" charset="0"/>
                          </a:rPr>
                          <m:t>)</m:t>
                        </m:r>
                      </m:e>
                      <m:sub>
                        <m:r>
                          <a:rPr lang="en-US" altLang="zh-CN" sz="1200" i="1">
                            <a:latin typeface="Cambria Math" panose="02040503050406030204" pitchFamily="18" charset="0"/>
                            <a:cs typeface="Arial" panose="020B0604020202020204" pitchFamily="34" charset="0"/>
                          </a:rPr>
                          <m:t>𝑖</m:t>
                        </m:r>
                      </m:sub>
                    </m:sSub>
                  </m:oMath>
                </a14:m>
                <a:endParaRPr lang="en-US" altLang="zh-CN" sz="1200" dirty="0">
                  <a:latin typeface="Arial" panose="020B0604020202020204" pitchFamily="34" charset="0"/>
                  <a:cs typeface="Arial" panose="020B0604020202020204" pitchFamily="34" charset="0"/>
                </a:endParaRPr>
              </a:p>
              <a:p>
                <a:pPr>
                  <a:lnSpc>
                    <a:spcPts val="2200"/>
                  </a:lnSpc>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Label smoothness:</a:t>
                </a: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Data local smoothness for binary labels:</a:t>
                </a: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endParaRPr lang="en-US" altLang="zh-CN" sz="1200" dirty="0">
                  <a:latin typeface="Arial" panose="020B0604020202020204" pitchFamily="34" charset="0"/>
                  <a:cs typeface="Arial" panose="020B0604020202020204" pitchFamily="34" charset="0"/>
                </a:endParaRPr>
              </a:p>
              <a:p>
                <a:pPr marL="171450" indent="-171450">
                  <a:lnSpc>
                    <a:spcPts val="2200"/>
                  </a:lnSpc>
                  <a:buFont typeface="Arial" panose="020B0604020202020204" pitchFamily="34" charset="0"/>
                  <a:buChar char="•"/>
                </a:pPr>
                <a:r>
                  <a:rPr lang="en-US" altLang="zh-CN" sz="1200" dirty="0">
                    <a:latin typeface="Arial" panose="020B0604020202020204" pitchFamily="34" charset="0"/>
                    <a:cs typeface="Arial" panose="020B0604020202020204" pitchFamily="34" charset="0"/>
                  </a:rPr>
                  <a:t> Pairwise term:</a:t>
                </a:r>
              </a:p>
            </p:txBody>
          </p:sp>
        </mc:Choice>
        <mc:Fallback xmlns="">
          <p:sp>
            <p:nvSpPr>
              <p:cNvPr id="32" name="文本框 31">
                <a:extLst>
                  <a:ext uri="{FF2B5EF4-FFF2-40B4-BE49-F238E27FC236}">
                    <a16:creationId xmlns:a16="http://schemas.microsoft.com/office/drawing/2014/main" id="{C62A5D49-52BF-404D-B830-02BE67C008A4}"/>
                  </a:ext>
                </a:extLst>
              </p:cNvPr>
              <p:cNvSpPr txBox="1">
                <a:spLocks noRot="1" noChangeAspect="1" noMove="1" noResize="1" noEditPoints="1" noAdjustHandles="1" noChangeArrowheads="1" noChangeShapeType="1" noTextEdit="1"/>
              </p:cNvSpPr>
              <p:nvPr/>
            </p:nvSpPr>
            <p:spPr>
              <a:xfrm>
                <a:off x="150921" y="978166"/>
                <a:ext cx="5945067" cy="5135188"/>
              </a:xfrm>
              <a:prstGeom prst="rect">
                <a:avLst/>
              </a:prstGeom>
              <a:blipFill>
                <a:blip r:embed="rId3"/>
                <a:stretch>
                  <a:fillRect/>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409D3E03-18D7-4312-9E15-A05713787DA6}"/>
              </a:ext>
            </a:extLst>
          </p:cNvPr>
          <p:cNvSpPr/>
          <p:nvPr/>
        </p:nvSpPr>
        <p:spPr>
          <a:xfrm>
            <a:off x="2" y="346229"/>
            <a:ext cx="124286"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dirty="0">
              <a:latin typeface="MV Boli" panose="02000500030200090000" pitchFamily="2" charset="0"/>
              <a:cs typeface="MV Boli" panose="02000500030200090000" pitchFamily="2" charset="0"/>
            </a:endParaRPr>
          </a:p>
        </p:txBody>
      </p:sp>
      <p:sp>
        <p:nvSpPr>
          <p:cNvPr id="4" name="矩形 3">
            <a:extLst>
              <a:ext uri="{FF2B5EF4-FFF2-40B4-BE49-F238E27FC236}">
                <a16:creationId xmlns:a16="http://schemas.microsoft.com/office/drawing/2014/main" id="{DFEF10A1-96DB-4F45-9BC0-9980339FDBA4}"/>
              </a:ext>
            </a:extLst>
          </p:cNvPr>
          <p:cNvSpPr/>
          <p:nvPr/>
        </p:nvSpPr>
        <p:spPr>
          <a:xfrm>
            <a:off x="150923" y="346229"/>
            <a:ext cx="639190" cy="461639"/>
          </a:xfrm>
          <a:prstGeom prst="rect">
            <a:avLst/>
          </a:prstGeom>
          <a:solidFill>
            <a:srgbClr val="CCCCF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400" b="1" dirty="0">
                <a:latin typeface="MV Boli" panose="02000500030200090000" pitchFamily="2" charset="0"/>
                <a:cs typeface="MV Boli" panose="02000500030200090000" pitchFamily="2" charset="0"/>
              </a:rPr>
              <a:t>4</a:t>
            </a:r>
            <a:endParaRPr lang="zh-CN" altLang="en-US" b="1" dirty="0">
              <a:latin typeface="MV Boli" panose="02000500030200090000" pitchFamily="2" charset="0"/>
              <a:cs typeface="MV Boli" panose="02000500030200090000" pitchFamily="2" charset="0"/>
            </a:endParaRPr>
          </a:p>
        </p:txBody>
      </p:sp>
      <p:sp>
        <p:nvSpPr>
          <p:cNvPr id="7" name="文本框 6">
            <a:extLst>
              <a:ext uri="{FF2B5EF4-FFF2-40B4-BE49-F238E27FC236}">
                <a16:creationId xmlns:a16="http://schemas.microsoft.com/office/drawing/2014/main" id="{7C9A88AE-1880-4F0A-A9CF-DC60AABE8F6A}"/>
              </a:ext>
            </a:extLst>
          </p:cNvPr>
          <p:cNvSpPr txBox="1"/>
          <p:nvPr/>
        </p:nvSpPr>
        <p:spPr>
          <a:xfrm>
            <a:off x="816747" y="346229"/>
            <a:ext cx="11224329" cy="461665"/>
          </a:xfrm>
          <a:prstGeom prst="rect">
            <a:avLst/>
          </a:prstGeom>
          <a:noFill/>
        </p:spPr>
        <p:txBody>
          <a:bodyPr wrap="square" rtlCol="0">
            <a:spAutoFit/>
          </a:bodyPr>
          <a:lstStyle/>
          <a:p>
            <a:r>
              <a:rPr lang="en-US" altLang="zh-CN" sz="2400" b="1" dirty="0">
                <a:latin typeface="MV Boli" panose="02000500030200090000" pitchFamily="2" charset="0"/>
                <a:cs typeface="MV Boli" panose="02000500030200090000" pitchFamily="2" charset="0"/>
              </a:rPr>
              <a:t>Methods - Optimizing Mask</a:t>
            </a:r>
          </a:p>
        </p:txBody>
      </p:sp>
      <p:sp>
        <p:nvSpPr>
          <p:cNvPr id="18" name="矩形 17">
            <a:extLst>
              <a:ext uri="{FF2B5EF4-FFF2-40B4-BE49-F238E27FC236}">
                <a16:creationId xmlns:a16="http://schemas.microsoft.com/office/drawing/2014/main" id="{06C3520B-8482-4B24-848D-FFA7033C2B53}"/>
              </a:ext>
            </a:extLst>
          </p:cNvPr>
          <p:cNvSpPr/>
          <p:nvPr/>
        </p:nvSpPr>
        <p:spPr>
          <a:xfrm>
            <a:off x="150922" y="978192"/>
            <a:ext cx="11890154" cy="5514654"/>
          </a:xfrm>
          <a:prstGeom prst="rect">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V Boli" panose="02000500030200090000" pitchFamily="2" charset="0"/>
              <a:cs typeface="MV Boli" panose="02000500030200090000" pitchFamily="2" charset="0"/>
            </a:endParaRPr>
          </a:p>
        </p:txBody>
      </p:sp>
      <p:cxnSp>
        <p:nvCxnSpPr>
          <p:cNvPr id="8" name="直接连接符 7">
            <a:extLst>
              <a:ext uri="{FF2B5EF4-FFF2-40B4-BE49-F238E27FC236}">
                <a16:creationId xmlns:a16="http://schemas.microsoft.com/office/drawing/2014/main" id="{5111E0C5-599A-43E1-921A-284CF33AFE67}"/>
              </a:ext>
            </a:extLst>
          </p:cNvPr>
          <p:cNvCxnSpPr>
            <a:cxnSpLocks/>
          </p:cNvCxnSpPr>
          <p:nvPr/>
        </p:nvCxnSpPr>
        <p:spPr>
          <a:xfrm>
            <a:off x="6095999" y="978192"/>
            <a:ext cx="0" cy="5514654"/>
          </a:xfrm>
          <a:prstGeom prst="line">
            <a:avLst/>
          </a:prstGeom>
          <a:noFill/>
          <a:ln>
            <a:solidFill>
              <a:srgbClr val="CCCCFF"/>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6" name="灯片编号占位符 5">
            <a:extLst>
              <a:ext uri="{FF2B5EF4-FFF2-40B4-BE49-F238E27FC236}">
                <a16:creationId xmlns:a16="http://schemas.microsoft.com/office/drawing/2014/main" id="{25924B01-A068-4C17-B91D-F0A05F6F9820}"/>
              </a:ext>
            </a:extLst>
          </p:cNvPr>
          <p:cNvSpPr>
            <a:spLocks noGrp="1"/>
          </p:cNvSpPr>
          <p:nvPr>
            <p:ph type="sldNum" sz="quarter" idx="12"/>
          </p:nvPr>
        </p:nvSpPr>
        <p:spPr/>
        <p:txBody>
          <a:bodyPr/>
          <a:lstStyle/>
          <a:p>
            <a:fld id="{AB1097AA-2948-4465-9CF0-5121FB46CBB4}" type="slidenum">
              <a:rPr lang="zh-CN" altLang="en-US" smtClean="0">
                <a:latin typeface="MV Boli" panose="02000500030200090000" pitchFamily="2" charset="0"/>
                <a:cs typeface="MV Boli" panose="02000500030200090000" pitchFamily="2" charset="0"/>
              </a:rPr>
              <a:t>9</a:t>
            </a:fld>
            <a:endParaRPr lang="zh-CN" altLang="en-US" dirty="0">
              <a:latin typeface="MV Boli" panose="02000500030200090000" pitchFamily="2" charset="0"/>
              <a:cs typeface="MV Boli" panose="02000500030200090000" pitchFamily="2" charset="0"/>
            </a:endParaRPr>
          </a:p>
        </p:txBody>
      </p:sp>
      <p:pic>
        <p:nvPicPr>
          <p:cNvPr id="20" name="图片 19">
            <a:extLst>
              <a:ext uri="{FF2B5EF4-FFF2-40B4-BE49-F238E27FC236}">
                <a16:creationId xmlns:a16="http://schemas.microsoft.com/office/drawing/2014/main" id="{E3CB6E7C-80BB-4E99-B15E-89BC77A7226A}"/>
              </a:ext>
            </a:extLst>
          </p:cNvPr>
          <p:cNvPicPr>
            <a:picLocks noChangeAspect="1"/>
          </p:cNvPicPr>
          <p:nvPr/>
        </p:nvPicPr>
        <p:blipFill>
          <a:blip r:embed="rId4"/>
          <a:stretch>
            <a:fillRect/>
          </a:stretch>
        </p:blipFill>
        <p:spPr>
          <a:xfrm>
            <a:off x="7264392" y="1051381"/>
            <a:ext cx="4234591" cy="2377619"/>
          </a:xfrm>
          <a:prstGeom prst="rect">
            <a:avLst/>
          </a:prstGeom>
        </p:spPr>
      </p:pic>
      <p:pic>
        <p:nvPicPr>
          <p:cNvPr id="33" name="图片 32">
            <a:extLst>
              <a:ext uri="{FF2B5EF4-FFF2-40B4-BE49-F238E27FC236}">
                <a16:creationId xmlns:a16="http://schemas.microsoft.com/office/drawing/2014/main" id="{4CE81F97-DCC0-4675-9BFB-B7B78010284F}"/>
              </a:ext>
            </a:extLst>
          </p:cNvPr>
          <p:cNvPicPr>
            <a:picLocks noChangeAspect="1"/>
          </p:cNvPicPr>
          <p:nvPr/>
        </p:nvPicPr>
        <p:blipFill>
          <a:blip r:embed="rId5"/>
          <a:stretch>
            <a:fillRect/>
          </a:stretch>
        </p:blipFill>
        <p:spPr>
          <a:xfrm>
            <a:off x="1209888" y="2258858"/>
            <a:ext cx="3827145" cy="953452"/>
          </a:xfrm>
          <a:prstGeom prst="rect">
            <a:avLst/>
          </a:prstGeom>
        </p:spPr>
      </p:pic>
      <p:pic>
        <p:nvPicPr>
          <p:cNvPr id="34" name="图片 33">
            <a:extLst>
              <a:ext uri="{FF2B5EF4-FFF2-40B4-BE49-F238E27FC236}">
                <a16:creationId xmlns:a16="http://schemas.microsoft.com/office/drawing/2014/main" id="{832498C3-89DA-4080-BAC2-23DD88100248}"/>
              </a:ext>
            </a:extLst>
          </p:cNvPr>
          <p:cNvPicPr>
            <a:picLocks noChangeAspect="1"/>
          </p:cNvPicPr>
          <p:nvPr/>
        </p:nvPicPr>
        <p:blipFill>
          <a:blip r:embed="rId6"/>
          <a:stretch>
            <a:fillRect/>
          </a:stretch>
        </p:blipFill>
        <p:spPr>
          <a:xfrm>
            <a:off x="1209888" y="4492975"/>
            <a:ext cx="1653540" cy="240030"/>
          </a:xfrm>
          <a:prstGeom prst="rect">
            <a:avLst/>
          </a:prstGeom>
        </p:spPr>
      </p:pic>
      <p:pic>
        <p:nvPicPr>
          <p:cNvPr id="35" name="图片 34">
            <a:extLst>
              <a:ext uri="{FF2B5EF4-FFF2-40B4-BE49-F238E27FC236}">
                <a16:creationId xmlns:a16="http://schemas.microsoft.com/office/drawing/2014/main" id="{6119A76F-97C9-4FC0-9066-6BB197401150}"/>
              </a:ext>
            </a:extLst>
          </p:cNvPr>
          <p:cNvPicPr>
            <a:picLocks noChangeAspect="1"/>
          </p:cNvPicPr>
          <p:nvPr/>
        </p:nvPicPr>
        <p:blipFill>
          <a:blip r:embed="rId7"/>
          <a:stretch>
            <a:fillRect/>
          </a:stretch>
        </p:blipFill>
        <p:spPr>
          <a:xfrm>
            <a:off x="1209888" y="5310220"/>
            <a:ext cx="4207193" cy="453390"/>
          </a:xfrm>
          <a:prstGeom prst="rect">
            <a:avLst/>
          </a:prstGeom>
        </p:spPr>
      </p:pic>
      <p:grpSp>
        <p:nvGrpSpPr>
          <p:cNvPr id="38" name="组合 37">
            <a:extLst>
              <a:ext uri="{FF2B5EF4-FFF2-40B4-BE49-F238E27FC236}">
                <a16:creationId xmlns:a16="http://schemas.microsoft.com/office/drawing/2014/main" id="{6794F661-314A-4354-9FC1-5F75F1428E98}"/>
              </a:ext>
            </a:extLst>
          </p:cNvPr>
          <p:cNvGrpSpPr>
            <a:grpSpLocks noChangeAspect="1"/>
          </p:cNvGrpSpPr>
          <p:nvPr/>
        </p:nvGrpSpPr>
        <p:grpSpPr>
          <a:xfrm>
            <a:off x="1209888" y="6175829"/>
            <a:ext cx="3075886" cy="254542"/>
            <a:chOff x="1019864" y="6084328"/>
            <a:chExt cx="4019550" cy="332634"/>
          </a:xfrm>
        </p:grpSpPr>
        <p:pic>
          <p:nvPicPr>
            <p:cNvPr id="36" name="图片 35">
              <a:extLst>
                <a:ext uri="{FF2B5EF4-FFF2-40B4-BE49-F238E27FC236}">
                  <a16:creationId xmlns:a16="http://schemas.microsoft.com/office/drawing/2014/main" id="{D7CEA414-BBAF-4FB9-A402-8C4F98105E6B}"/>
                </a:ext>
              </a:extLst>
            </p:cNvPr>
            <p:cNvPicPr>
              <a:picLocks noChangeAspect="1"/>
            </p:cNvPicPr>
            <p:nvPr/>
          </p:nvPicPr>
          <p:blipFill>
            <a:blip r:embed="rId8"/>
            <a:stretch>
              <a:fillRect/>
            </a:stretch>
          </p:blipFill>
          <p:spPr>
            <a:xfrm>
              <a:off x="1019864" y="6112162"/>
              <a:ext cx="2733675" cy="304800"/>
            </a:xfrm>
            <a:prstGeom prst="rect">
              <a:avLst/>
            </a:prstGeom>
          </p:spPr>
        </p:pic>
        <p:pic>
          <p:nvPicPr>
            <p:cNvPr id="37" name="图片 36">
              <a:extLst>
                <a:ext uri="{FF2B5EF4-FFF2-40B4-BE49-F238E27FC236}">
                  <a16:creationId xmlns:a16="http://schemas.microsoft.com/office/drawing/2014/main" id="{2A87D801-AE5B-427F-A782-4880C9286125}"/>
                </a:ext>
              </a:extLst>
            </p:cNvPr>
            <p:cNvPicPr>
              <a:picLocks noChangeAspect="1"/>
            </p:cNvPicPr>
            <p:nvPr/>
          </p:nvPicPr>
          <p:blipFill>
            <a:blip r:embed="rId9"/>
            <a:stretch>
              <a:fillRect/>
            </a:stretch>
          </p:blipFill>
          <p:spPr>
            <a:xfrm>
              <a:off x="3753539" y="6084328"/>
              <a:ext cx="1285875" cy="304800"/>
            </a:xfrm>
            <a:prstGeom prst="rect">
              <a:avLst/>
            </a:prstGeom>
          </p:spPr>
        </p:pic>
      </p:grpSp>
      <p:pic>
        <p:nvPicPr>
          <p:cNvPr id="39" name="图片 38">
            <a:extLst>
              <a:ext uri="{FF2B5EF4-FFF2-40B4-BE49-F238E27FC236}">
                <a16:creationId xmlns:a16="http://schemas.microsoft.com/office/drawing/2014/main" id="{B9637879-175C-4A44-BE5F-83CC46824054}"/>
              </a:ext>
            </a:extLst>
          </p:cNvPr>
          <p:cNvPicPr>
            <a:picLocks noChangeAspect="1"/>
          </p:cNvPicPr>
          <p:nvPr/>
        </p:nvPicPr>
        <p:blipFill rotWithShape="1">
          <a:blip r:embed="rId10"/>
          <a:srcRect b="83933"/>
          <a:stretch/>
        </p:blipFill>
        <p:spPr>
          <a:xfrm>
            <a:off x="6101600" y="3545019"/>
            <a:ext cx="4253865" cy="207831"/>
          </a:xfrm>
          <a:prstGeom prst="rect">
            <a:avLst/>
          </a:prstGeom>
        </p:spPr>
      </p:pic>
      <p:pic>
        <p:nvPicPr>
          <p:cNvPr id="41" name="图片 40">
            <a:extLst>
              <a:ext uri="{FF2B5EF4-FFF2-40B4-BE49-F238E27FC236}">
                <a16:creationId xmlns:a16="http://schemas.microsoft.com/office/drawing/2014/main" id="{68F03F6D-F5A0-4A5C-B7BE-A2637B9EFA27}"/>
              </a:ext>
            </a:extLst>
          </p:cNvPr>
          <p:cNvPicPr>
            <a:picLocks noChangeAspect="1"/>
          </p:cNvPicPr>
          <p:nvPr/>
        </p:nvPicPr>
        <p:blipFill rotWithShape="1">
          <a:blip r:embed="rId10"/>
          <a:srcRect l="31376" t="16876" b="65517"/>
          <a:stretch/>
        </p:blipFill>
        <p:spPr>
          <a:xfrm>
            <a:off x="6101600" y="3810567"/>
            <a:ext cx="2919176" cy="227742"/>
          </a:xfrm>
          <a:prstGeom prst="rect">
            <a:avLst/>
          </a:prstGeom>
        </p:spPr>
      </p:pic>
      <p:pic>
        <p:nvPicPr>
          <p:cNvPr id="43" name="图片 42">
            <a:extLst>
              <a:ext uri="{FF2B5EF4-FFF2-40B4-BE49-F238E27FC236}">
                <a16:creationId xmlns:a16="http://schemas.microsoft.com/office/drawing/2014/main" id="{52C40151-4157-4F4E-8B05-0D145DB84CEB}"/>
              </a:ext>
            </a:extLst>
          </p:cNvPr>
          <p:cNvPicPr>
            <a:picLocks noChangeAspect="1"/>
          </p:cNvPicPr>
          <p:nvPr/>
        </p:nvPicPr>
        <p:blipFill rotWithShape="1">
          <a:blip r:embed="rId10"/>
          <a:srcRect t="15494" r="68918" b="66900"/>
          <a:stretch/>
        </p:blipFill>
        <p:spPr>
          <a:xfrm>
            <a:off x="10355466" y="3525109"/>
            <a:ext cx="1322184" cy="227741"/>
          </a:xfrm>
          <a:prstGeom prst="rect">
            <a:avLst/>
          </a:prstGeom>
        </p:spPr>
      </p:pic>
      <p:pic>
        <p:nvPicPr>
          <p:cNvPr id="45" name="图片 44">
            <a:extLst>
              <a:ext uri="{FF2B5EF4-FFF2-40B4-BE49-F238E27FC236}">
                <a16:creationId xmlns:a16="http://schemas.microsoft.com/office/drawing/2014/main" id="{999DA68B-561D-4E49-830D-01336EBC68C1}"/>
              </a:ext>
            </a:extLst>
          </p:cNvPr>
          <p:cNvPicPr>
            <a:picLocks noChangeAspect="1"/>
          </p:cNvPicPr>
          <p:nvPr/>
        </p:nvPicPr>
        <p:blipFill rotWithShape="1">
          <a:blip r:embed="rId10"/>
          <a:srcRect t="64578" b="17815"/>
          <a:stretch/>
        </p:blipFill>
        <p:spPr>
          <a:xfrm>
            <a:off x="6101599" y="4208607"/>
            <a:ext cx="4253865" cy="227742"/>
          </a:xfrm>
          <a:prstGeom prst="rect">
            <a:avLst/>
          </a:prstGeom>
        </p:spPr>
      </p:pic>
      <p:pic>
        <p:nvPicPr>
          <p:cNvPr id="47" name="图片 46">
            <a:extLst>
              <a:ext uri="{FF2B5EF4-FFF2-40B4-BE49-F238E27FC236}">
                <a16:creationId xmlns:a16="http://schemas.microsoft.com/office/drawing/2014/main" id="{89DB7F6B-B270-4271-A4BA-EAF62472BDC6}"/>
              </a:ext>
            </a:extLst>
          </p:cNvPr>
          <p:cNvPicPr>
            <a:picLocks noChangeAspect="1"/>
          </p:cNvPicPr>
          <p:nvPr/>
        </p:nvPicPr>
        <p:blipFill rotWithShape="1">
          <a:blip r:embed="rId10"/>
          <a:srcRect t="32276" r="67708" b="50117"/>
          <a:stretch/>
        </p:blipFill>
        <p:spPr>
          <a:xfrm>
            <a:off x="8981815" y="3793117"/>
            <a:ext cx="1373650" cy="227742"/>
          </a:xfrm>
          <a:prstGeom prst="rect">
            <a:avLst/>
          </a:prstGeom>
        </p:spPr>
      </p:pic>
      <p:pic>
        <p:nvPicPr>
          <p:cNvPr id="51" name="图片 50">
            <a:extLst>
              <a:ext uri="{FF2B5EF4-FFF2-40B4-BE49-F238E27FC236}">
                <a16:creationId xmlns:a16="http://schemas.microsoft.com/office/drawing/2014/main" id="{61404B15-7DF0-4C23-8590-C1F3F4CAFC75}"/>
              </a:ext>
            </a:extLst>
          </p:cNvPr>
          <p:cNvPicPr>
            <a:picLocks noChangeAspect="1"/>
          </p:cNvPicPr>
          <p:nvPr/>
        </p:nvPicPr>
        <p:blipFill rotWithShape="1">
          <a:blip r:embed="rId10"/>
          <a:srcRect t="85415" r="93310" b="-1482"/>
          <a:stretch/>
        </p:blipFill>
        <p:spPr>
          <a:xfrm>
            <a:off x="10288154" y="4264398"/>
            <a:ext cx="284594" cy="207831"/>
          </a:xfrm>
          <a:prstGeom prst="rect">
            <a:avLst/>
          </a:prstGeom>
        </p:spPr>
      </p:pic>
      <p:pic>
        <p:nvPicPr>
          <p:cNvPr id="53" name="图片 52">
            <a:extLst>
              <a:ext uri="{FF2B5EF4-FFF2-40B4-BE49-F238E27FC236}">
                <a16:creationId xmlns:a16="http://schemas.microsoft.com/office/drawing/2014/main" id="{63322B57-7FBC-4D3D-85AF-EC66A07775DE}"/>
              </a:ext>
            </a:extLst>
          </p:cNvPr>
          <p:cNvPicPr>
            <a:picLocks noChangeAspect="1"/>
          </p:cNvPicPr>
          <p:nvPr/>
        </p:nvPicPr>
        <p:blipFill rotWithShape="1">
          <a:blip r:embed="rId10"/>
          <a:srcRect l="5696" t="83933"/>
          <a:stretch/>
        </p:blipFill>
        <p:spPr>
          <a:xfrm>
            <a:off x="6598863" y="4502731"/>
            <a:ext cx="4011550" cy="207831"/>
          </a:xfrm>
          <a:prstGeom prst="rect">
            <a:avLst/>
          </a:prstGeom>
        </p:spPr>
      </p:pic>
      <p:pic>
        <p:nvPicPr>
          <p:cNvPr id="55" name="图片 54">
            <a:extLst>
              <a:ext uri="{FF2B5EF4-FFF2-40B4-BE49-F238E27FC236}">
                <a16:creationId xmlns:a16="http://schemas.microsoft.com/office/drawing/2014/main" id="{F26116B8-D4AC-4ED3-972D-815D34CDD489}"/>
              </a:ext>
            </a:extLst>
          </p:cNvPr>
          <p:cNvPicPr>
            <a:picLocks noChangeAspect="1"/>
          </p:cNvPicPr>
          <p:nvPr/>
        </p:nvPicPr>
        <p:blipFill>
          <a:blip r:embed="rId11"/>
          <a:stretch>
            <a:fillRect/>
          </a:stretch>
        </p:blipFill>
        <p:spPr>
          <a:xfrm>
            <a:off x="6095988" y="4985915"/>
            <a:ext cx="5942424" cy="1506931"/>
          </a:xfrm>
          <a:prstGeom prst="rect">
            <a:avLst/>
          </a:prstGeom>
        </p:spPr>
      </p:pic>
    </p:spTree>
    <p:extLst>
      <p:ext uri="{BB962C8B-B14F-4D97-AF65-F5344CB8AC3E}">
        <p14:creationId xmlns:p14="http://schemas.microsoft.com/office/powerpoint/2010/main" val="4694058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5209</TotalTime>
  <Words>1615</Words>
  <Application>Microsoft Office PowerPoint</Application>
  <PresentationFormat>宽屏</PresentationFormat>
  <Paragraphs>427</Paragraphs>
  <Slides>18</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-apple-system</vt:lpstr>
      <vt:lpstr>等线</vt:lpstr>
      <vt:lpstr>等线 Light</vt:lpstr>
      <vt:lpstr>Arial</vt:lpstr>
      <vt:lpstr>Arial Black</vt:lpstr>
      <vt:lpstr>Cambria Math</vt:lpstr>
      <vt:lpstr>MV Boli</vt:lpstr>
      <vt:lpstr>Wingdings</vt:lpstr>
      <vt:lpstr>Office 主题​​</vt:lpstr>
      <vt:lpstr>Puzzle Mix: Exploiting Saliency and Local Statistics for Optimal Mixup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黄 梦蝶</dc:creator>
  <cp:lastModifiedBy>黄 梦蝶</cp:lastModifiedBy>
  <cp:revision>1020</cp:revision>
  <dcterms:created xsi:type="dcterms:W3CDTF">2020-09-03T13:53:15Z</dcterms:created>
  <dcterms:modified xsi:type="dcterms:W3CDTF">2020-09-30T10:03:07Z</dcterms:modified>
</cp:coreProperties>
</file>