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975" r:id="rId2"/>
    <p:sldId id="896" r:id="rId3"/>
    <p:sldId id="1016" r:id="rId4"/>
    <p:sldId id="983" r:id="rId5"/>
    <p:sldId id="893" r:id="rId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3C3C1"/>
    <a:srgbClr val="0066FF"/>
    <a:srgbClr val="B0252A"/>
    <a:srgbClr val="F4E9E9"/>
    <a:srgbClr val="E8D0D0"/>
    <a:srgbClr val="262626"/>
    <a:srgbClr val="1F497D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599" autoAdjust="0"/>
  </p:normalViewPr>
  <p:slideViewPr>
    <p:cSldViewPr>
      <p:cViewPr varScale="1">
        <p:scale>
          <a:sx n="102" d="100"/>
          <a:sy n="102" d="100"/>
        </p:scale>
        <p:origin x="1776" y="108"/>
      </p:cViewPr>
      <p:guideLst>
        <p:guide orient="horz" pos="22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114" d="100"/>
          <a:sy n="114" d="100"/>
        </p:scale>
        <p:origin x="24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7A08-4EFF-4E1F-9428-32B3E8AA5BBF}" type="datetimeFigureOut">
              <a:rPr lang="zh-CN" altLang="en-US"/>
              <a:t>2022/6/22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6EAC048-E547-47CB-AD87-3FAD1B68218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86A1-69B5-4E18-BFA8-3F70A1ECBA97}" type="datetimeFigureOut">
              <a:rPr lang="zh-CN" altLang="en-US"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8C7A2D-8CC7-4A6A-8E6B-F00CC693A8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3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90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18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58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68D37E90-135C-4921-BC1B-4A2FD2335E7A}" type="datetime1">
              <a:rPr lang="zh-CN" altLang="en-US" smtClean="0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C537FACC-D014-47B5-A30C-82A44384C3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1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EFDC3540-BAF8-4B99-8FE0-A863CE49D274}" type="datetime1">
              <a:rPr lang="zh-CN" altLang="en-US" smtClean="0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44F5953E-B3A8-45A7-88F1-C9BDD8F630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1313" y="6490369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FC90-6BBA-44C2-9893-E798A4B97E17}" type="datetime1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9036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8367" y="6490370"/>
            <a:ext cx="2133600" cy="365125"/>
          </a:xfrm>
        </p:spPr>
        <p:txBody>
          <a:bodyPr/>
          <a:lstStyle>
            <a:lvl1pPr>
              <a:defRPr b="0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Page </a:t>
            </a:r>
            <a:fld id="{AFB9E909-1E1D-4726-9675-978F608919A4}" type="slidenum">
              <a:rPr lang="zh-CN" altLang="en-US" smtClean="0"/>
              <a:pPr/>
              <a:t>‹#›</a:t>
            </a:fld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832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2B256E-292F-4D23-A28C-376327F0AEFF}" type="datetime1">
              <a:rPr lang="zh-CN" altLang="en-US" smtClean="0"/>
              <a:t>2022/6/22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24600"/>
            <a:ext cx="1905000" cy="457200"/>
          </a:xfrm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fld id="{E5190028-3255-4271-BAA0-8BC7E691A7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883150"/>
      </p:ext>
    </p:extLst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F0D77CF-62E8-4926-A48B-FDE8523AB173}" type="datetime1">
              <a:rPr lang="zh-CN" altLang="en-US" smtClean="0"/>
              <a:pPr>
                <a:defRPr/>
              </a:pPr>
              <a:t>2022/6/22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746FFBFF-1A94-4112-9962-6DC4E97A93A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8A1FB-5099-478A-BB47-CA92B62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</a:t>
            </a:fld>
            <a:endParaRPr lang="en-US" altLang="zh-CN" b="0" dirty="0"/>
          </a:p>
        </p:txBody>
      </p:sp>
      <p:pic>
        <p:nvPicPr>
          <p:cNvPr id="3" name="Picture 2" descr="a1">
            <a:extLst>
              <a:ext uri="{FF2B5EF4-FFF2-40B4-BE49-F238E27FC236}">
                <a16:creationId xmlns:a16="http://schemas.microsoft.com/office/drawing/2014/main" id="{2FF8581D-A5A4-46A7-8423-7C7CE7373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1" t="71016" r="95958" b="5880"/>
          <a:stretch/>
        </p:blipFill>
        <p:spPr bwMode="auto">
          <a:xfrm>
            <a:off x="-108520" y="4869161"/>
            <a:ext cx="47758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89E487-B395-4464-A9DA-DA3D2C4DEC11}"/>
              </a:ext>
            </a:extLst>
          </p:cNvPr>
          <p:cNvSpPr txBox="1"/>
          <p:nvPr/>
        </p:nvSpPr>
        <p:spPr bwMode="auto">
          <a:xfrm>
            <a:off x="179512" y="1892826"/>
            <a:ext cx="8784976" cy="19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Tight Certificates of Adversarial Robustness for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Randomly Smoothed 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Classifiers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0FBAE272-329B-4EDA-A87E-7AEF0F98134B}"/>
              </a:ext>
            </a:extLst>
          </p:cNvPr>
          <p:cNvSpPr txBox="1"/>
          <p:nvPr/>
        </p:nvSpPr>
        <p:spPr bwMode="auto">
          <a:xfrm>
            <a:off x="3548205" y="5013931"/>
            <a:ext cx="4912227" cy="115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ct val="20000"/>
              </a:spcBef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Guanghe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Lee, Yang Yuan,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Tommi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S.Jaakkola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MIT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NIPS 2019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041285-27BD-4174-AD07-A19117C7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13176"/>
            <a:ext cx="2369623" cy="11519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7ED9D11-0027-45E3-AC4C-84BDF4A2A7BA}"/>
              </a:ext>
            </a:extLst>
          </p:cNvPr>
          <p:cNvCxnSpPr/>
          <p:nvPr/>
        </p:nvCxnSpPr>
        <p:spPr>
          <a:xfrm>
            <a:off x="3491880" y="5013721"/>
            <a:ext cx="0" cy="11521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</a:t>
            </a:fld>
            <a:endParaRPr lang="en-US" altLang="zh-CN" b="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30CC63-7F55-4ABE-B0B6-28452AA5527C}"/>
              </a:ext>
            </a:extLst>
          </p:cNvPr>
          <p:cNvGrpSpPr/>
          <p:nvPr/>
        </p:nvGrpSpPr>
        <p:grpSpPr>
          <a:xfrm>
            <a:off x="358718" y="1055920"/>
            <a:ext cx="8399085" cy="5434450"/>
            <a:chOff x="358718" y="1102655"/>
            <a:chExt cx="8399085" cy="52233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38526C-FEF6-41A9-B4EA-4494A214F4B6}"/>
                </a:ext>
              </a:extLst>
            </p:cNvPr>
            <p:cNvSpPr/>
            <p:nvPr/>
          </p:nvSpPr>
          <p:spPr bwMode="auto">
            <a:xfrm>
              <a:off x="358718" y="1318679"/>
              <a:ext cx="8399085" cy="5007281"/>
            </a:xfrm>
            <a:prstGeom prst="roundRect">
              <a:avLst>
                <a:gd name="adj" fmla="val 1217"/>
              </a:avLst>
            </a:prstGeom>
            <a:noFill/>
            <a:ln w="19050" cap="flat" cmpd="sng" algn="ctr">
              <a:solidFill>
                <a:srgbClr val="C3C3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038C3EA-5982-4A79-9A30-DE7E80163E40}"/>
                </a:ext>
              </a:extLst>
            </p:cNvPr>
            <p:cNvSpPr/>
            <p:nvPr/>
          </p:nvSpPr>
          <p:spPr bwMode="auto">
            <a:xfrm>
              <a:off x="564617" y="1102655"/>
              <a:ext cx="2047164" cy="432048"/>
            </a:xfrm>
            <a:prstGeom prst="roundRect">
              <a:avLst/>
            </a:prstGeom>
            <a:solidFill>
              <a:srgbClr val="B0252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Overview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30989E9-F221-4C54-8154-6F9346C5C2DE}"/>
              </a:ext>
            </a:extLst>
          </p:cNvPr>
          <p:cNvSpPr txBox="1"/>
          <p:nvPr/>
        </p:nvSpPr>
        <p:spPr>
          <a:xfrm>
            <a:off x="564617" y="1574790"/>
            <a:ext cx="7967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How to augment the useful data to increase generalization performance of models?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6AADA6-7092-4D7C-B5E4-F837CC809B72}"/>
              </a:ext>
            </a:extLst>
          </p:cNvPr>
          <p:cNvSpPr txBox="1"/>
          <p:nvPr/>
        </p:nvSpPr>
        <p:spPr>
          <a:xfrm>
            <a:off x="358718" y="6534433"/>
            <a:ext cx="7836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Lee,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Guang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-He,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Tommi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S.Jaakkola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Tight certificates of adversarial robustness for randomly smoothed classifiers. NIPS2019.</a:t>
            </a:r>
          </a:p>
        </p:txBody>
      </p:sp>
      <p:sp>
        <p:nvSpPr>
          <p:cNvPr id="10" name="对角圆角矩形 34">
            <a:extLst>
              <a:ext uri="{FF2B5EF4-FFF2-40B4-BE49-F238E27FC236}">
                <a16:creationId xmlns:a16="http://schemas.microsoft.com/office/drawing/2014/main" id="{69971818-2401-4C7A-B303-2A86145A0AFF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Randomly Smoothed </a:t>
            </a:r>
          </a:p>
        </p:txBody>
      </p:sp>
    </p:spTree>
    <p:extLst>
      <p:ext uri="{BB962C8B-B14F-4D97-AF65-F5344CB8AC3E}">
        <p14:creationId xmlns:p14="http://schemas.microsoft.com/office/powerpoint/2010/main" val="193124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6EAC42D-F3CC-4DAA-B1E2-6C42DE94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8139"/>
              </p:ext>
            </p:extLst>
          </p:nvPr>
        </p:nvGraphicFramePr>
        <p:xfrm>
          <a:off x="1656000" y="1611867"/>
          <a:ext cx="5832000" cy="4769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85">
                  <a:extLst>
                    <a:ext uri="{9D8B030D-6E8A-4147-A177-3AD203B41FA5}">
                      <a16:colId xmlns:a16="http://schemas.microsoft.com/office/drawing/2014/main" val="648513787"/>
                    </a:ext>
                  </a:extLst>
                </a:gridCol>
                <a:gridCol w="4194915">
                  <a:extLst>
                    <a:ext uri="{9D8B030D-6E8A-4147-A177-3AD203B41FA5}">
                      <a16:colId xmlns:a16="http://schemas.microsoft.com/office/drawing/2014/main" val="2383769738"/>
                    </a:ext>
                  </a:extLst>
                </a:gridCol>
              </a:tblGrid>
              <a:tr h="320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Symbol</a:t>
                      </a:r>
                      <a:endParaRPr lang="zh-CN" altLang="en-US" sz="1400" b="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Definition</a:t>
                      </a:r>
                      <a:endParaRPr lang="zh-CN" altLang="en-US" sz="1400" b="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780039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604248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246989"/>
                  </a:ext>
                </a:extLst>
              </a:tr>
              <a:tr h="324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843534"/>
                  </a:ext>
                </a:extLst>
              </a:tr>
              <a:tr h="324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94764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640470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10344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283335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444061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92355"/>
                  </a:ext>
                </a:extLst>
              </a:tr>
              <a:tr h="368446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67699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65103"/>
                  </a:ext>
                </a:extLst>
              </a:tr>
              <a:tr h="320098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785883"/>
                  </a:ext>
                </a:extLst>
              </a:tr>
              <a:tr h="551969">
                <a:tc>
                  <a:txBody>
                    <a:bodyPr/>
                    <a:lstStyle/>
                    <a:p>
                      <a:pPr algn="ctr"/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06123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cs typeface="Times New Roman" panose="02020603050405020304" pitchFamily="18" charset="0"/>
              </a:rPr>
              <a:t>Page </a:t>
            </a:r>
            <a:fld id="{AFB9E909-1E1D-4726-9675-978F608919A4}" type="slidenum">
              <a:rPr lang="zh-CN" altLang="en-US" smtClean="0">
                <a:cs typeface="Times New Roman" panose="02020603050405020304" pitchFamily="18" charset="0"/>
              </a:rPr>
              <a:pPr/>
              <a:t>3</a:t>
            </a:fld>
            <a:endParaRPr lang="en-US" altLang="zh-CN" b="0" dirty="0"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30CC63-7F55-4ABE-B0B6-28452AA5527C}"/>
              </a:ext>
            </a:extLst>
          </p:cNvPr>
          <p:cNvGrpSpPr/>
          <p:nvPr/>
        </p:nvGrpSpPr>
        <p:grpSpPr>
          <a:xfrm>
            <a:off x="358718" y="1055920"/>
            <a:ext cx="8399085" cy="5434450"/>
            <a:chOff x="358718" y="1102655"/>
            <a:chExt cx="8399085" cy="52233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38526C-FEF6-41A9-B4EA-4494A214F4B6}"/>
                </a:ext>
              </a:extLst>
            </p:cNvPr>
            <p:cNvSpPr/>
            <p:nvPr/>
          </p:nvSpPr>
          <p:spPr bwMode="auto">
            <a:xfrm>
              <a:off x="358718" y="1318679"/>
              <a:ext cx="8399085" cy="5007281"/>
            </a:xfrm>
            <a:prstGeom prst="roundRect">
              <a:avLst>
                <a:gd name="adj" fmla="val 1217"/>
              </a:avLst>
            </a:prstGeom>
            <a:noFill/>
            <a:ln w="19050" cap="flat" cmpd="sng" algn="ctr">
              <a:solidFill>
                <a:srgbClr val="C3C3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038C3EA-5982-4A79-9A30-DE7E80163E40}"/>
                </a:ext>
              </a:extLst>
            </p:cNvPr>
            <p:cNvSpPr/>
            <p:nvPr/>
          </p:nvSpPr>
          <p:spPr bwMode="auto">
            <a:xfrm>
              <a:off x="564617" y="1102655"/>
              <a:ext cx="2047164" cy="432048"/>
            </a:xfrm>
            <a:prstGeom prst="roundRect">
              <a:avLst/>
            </a:prstGeom>
            <a:solidFill>
              <a:srgbClr val="B0252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Notation</a:t>
              </a:r>
              <a:endParaRPr kumimoji="1" lang="en-US" altLang="zh-CN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对角圆角矩形 34">
            <a:extLst>
              <a:ext uri="{FF2B5EF4-FFF2-40B4-BE49-F238E27FC236}">
                <a16:creationId xmlns:a16="http://schemas.microsoft.com/office/drawing/2014/main" id="{29FBAE88-CCCA-4598-89A2-953804F8D2F6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Randomly Smoothed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44706A-A3CB-44A2-8AC5-41C912CE78B7}"/>
              </a:ext>
            </a:extLst>
          </p:cNvPr>
          <p:cNvSpPr txBox="1"/>
          <p:nvPr/>
        </p:nvSpPr>
        <p:spPr>
          <a:xfrm>
            <a:off x="358718" y="6534433"/>
            <a:ext cx="7836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Lee,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Guang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-He,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Tommi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S.Jaakkola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Tight certificates of adversarial robustness for randomly smoothed classifiers. NIPS2019.</a:t>
            </a:r>
          </a:p>
        </p:txBody>
      </p:sp>
    </p:spTree>
    <p:extLst>
      <p:ext uri="{BB962C8B-B14F-4D97-AF65-F5344CB8AC3E}">
        <p14:creationId xmlns:p14="http://schemas.microsoft.com/office/powerpoint/2010/main" val="99234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4</a:t>
            </a:fld>
            <a:endParaRPr lang="en-US" altLang="zh-CN" b="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30CC63-7F55-4ABE-B0B6-28452AA5527C}"/>
              </a:ext>
            </a:extLst>
          </p:cNvPr>
          <p:cNvGrpSpPr/>
          <p:nvPr/>
        </p:nvGrpSpPr>
        <p:grpSpPr>
          <a:xfrm>
            <a:off x="358718" y="1055920"/>
            <a:ext cx="8399085" cy="5434450"/>
            <a:chOff x="358718" y="1102655"/>
            <a:chExt cx="8399085" cy="52233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38526C-FEF6-41A9-B4EA-4494A214F4B6}"/>
                </a:ext>
              </a:extLst>
            </p:cNvPr>
            <p:cNvSpPr/>
            <p:nvPr/>
          </p:nvSpPr>
          <p:spPr bwMode="auto">
            <a:xfrm>
              <a:off x="358718" y="1318679"/>
              <a:ext cx="8399085" cy="5007281"/>
            </a:xfrm>
            <a:prstGeom prst="roundRect">
              <a:avLst>
                <a:gd name="adj" fmla="val 1217"/>
              </a:avLst>
            </a:prstGeom>
            <a:noFill/>
            <a:ln w="19050" cap="flat" cmpd="sng" algn="ctr">
              <a:solidFill>
                <a:srgbClr val="C3C3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038C3EA-5982-4A79-9A30-DE7E80163E40}"/>
                </a:ext>
              </a:extLst>
            </p:cNvPr>
            <p:cNvSpPr/>
            <p:nvPr/>
          </p:nvSpPr>
          <p:spPr bwMode="auto">
            <a:xfrm>
              <a:off x="564617" y="1102655"/>
              <a:ext cx="2047164" cy="432048"/>
            </a:xfrm>
            <a:prstGeom prst="roundRect">
              <a:avLst/>
            </a:prstGeom>
            <a:solidFill>
              <a:srgbClr val="B0252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Evaluation</a:t>
              </a:r>
              <a:endParaRPr kumimoji="1" lang="en-US" altLang="zh-CN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对角圆角矩形 34">
            <a:extLst>
              <a:ext uri="{FF2B5EF4-FFF2-40B4-BE49-F238E27FC236}">
                <a16:creationId xmlns:a16="http://schemas.microsoft.com/office/drawing/2014/main" id="{02B8F015-924D-41DD-B5DD-EC2960404DC2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Randomly Smoothed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BB037A-0C98-4F72-AF66-54CA18C5EA7F}"/>
              </a:ext>
            </a:extLst>
          </p:cNvPr>
          <p:cNvSpPr txBox="1"/>
          <p:nvPr/>
        </p:nvSpPr>
        <p:spPr>
          <a:xfrm>
            <a:off x="564617" y="1574790"/>
            <a:ext cx="79678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 with randomized smoothing on ImageNet with σ = 0.25.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Left: certified accuracies obtained using CERTIFY VS. those obtained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8B6960-7EEC-4CA8-9EAE-D25FE20CCC05}"/>
              </a:ext>
            </a:extLst>
          </p:cNvPr>
          <p:cNvSpPr txBox="1"/>
          <p:nvPr/>
        </p:nvSpPr>
        <p:spPr>
          <a:xfrm>
            <a:off x="358718" y="6534433"/>
            <a:ext cx="7836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Lee,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Guang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-He,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Tommi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S.Jaakkola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Tight certificates of adversarial robustness for randomly smoothed classifiers. NIPS2019.</a:t>
            </a:r>
          </a:p>
        </p:txBody>
      </p:sp>
    </p:spTree>
    <p:extLst>
      <p:ext uri="{BB962C8B-B14F-4D97-AF65-F5344CB8AC3E}">
        <p14:creationId xmlns:p14="http://schemas.microsoft.com/office/powerpoint/2010/main" val="404410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5</a:t>
            </a:fld>
            <a:endParaRPr lang="en-US" altLang="zh-CN" b="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30CC63-7F55-4ABE-B0B6-28452AA5527C}"/>
              </a:ext>
            </a:extLst>
          </p:cNvPr>
          <p:cNvGrpSpPr/>
          <p:nvPr/>
        </p:nvGrpSpPr>
        <p:grpSpPr>
          <a:xfrm>
            <a:off x="358718" y="1055920"/>
            <a:ext cx="8399085" cy="5434450"/>
            <a:chOff x="358718" y="1102655"/>
            <a:chExt cx="8399085" cy="52233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38526C-FEF6-41A9-B4EA-4494A214F4B6}"/>
                </a:ext>
              </a:extLst>
            </p:cNvPr>
            <p:cNvSpPr/>
            <p:nvPr/>
          </p:nvSpPr>
          <p:spPr bwMode="auto">
            <a:xfrm>
              <a:off x="358718" y="1318679"/>
              <a:ext cx="8399085" cy="5007281"/>
            </a:xfrm>
            <a:prstGeom prst="roundRect">
              <a:avLst>
                <a:gd name="adj" fmla="val 1217"/>
              </a:avLst>
            </a:prstGeom>
            <a:noFill/>
            <a:ln w="19050" cap="flat" cmpd="sng" algn="ctr">
              <a:solidFill>
                <a:srgbClr val="C3C3C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038C3EA-5982-4A79-9A30-DE7E80163E40}"/>
                </a:ext>
              </a:extLst>
            </p:cNvPr>
            <p:cNvSpPr/>
            <p:nvPr/>
          </p:nvSpPr>
          <p:spPr bwMode="auto">
            <a:xfrm>
              <a:off x="564617" y="1102655"/>
              <a:ext cx="2047164" cy="432048"/>
            </a:xfrm>
            <a:prstGeom prst="roundRect">
              <a:avLst/>
            </a:prstGeom>
            <a:solidFill>
              <a:srgbClr val="B0252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</a:rPr>
                <a:t>Authors</a:t>
              </a:r>
            </a:p>
          </p:txBody>
        </p:sp>
      </p:grpSp>
      <p:sp>
        <p:nvSpPr>
          <p:cNvPr id="8" name="对角圆角矩形 34">
            <a:extLst>
              <a:ext uri="{FF2B5EF4-FFF2-40B4-BE49-F238E27FC236}">
                <a16:creationId xmlns:a16="http://schemas.microsoft.com/office/drawing/2014/main" id="{667E5B37-3F0D-4F69-8EB8-BF2A960B7645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Randomly Smoothed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425B8C-8582-4893-B96F-D8D20E9BCCF7}"/>
              </a:ext>
            </a:extLst>
          </p:cNvPr>
          <p:cNvSpPr/>
          <p:nvPr/>
        </p:nvSpPr>
        <p:spPr>
          <a:xfrm>
            <a:off x="738529" y="5169966"/>
            <a:ext cx="1873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Guanghe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Lee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PhD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 MIT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51997F-21B8-4185-B59E-8B3DF2A514DF}"/>
              </a:ext>
            </a:extLst>
          </p:cNvPr>
          <p:cNvSpPr txBox="1"/>
          <p:nvPr/>
        </p:nvSpPr>
        <p:spPr>
          <a:xfrm>
            <a:off x="358718" y="6534433"/>
            <a:ext cx="7836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Lee,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Guang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-He,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Tommi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S.Jaakkola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 Tight certificates of adversarial robustness for randomly smoothed classifiers. NIPS2019.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1866756-9538-4C6F-A945-90EA01ED27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" r="27724"/>
          <a:stretch/>
        </p:blipFill>
        <p:spPr>
          <a:xfrm>
            <a:off x="743869" y="2021324"/>
            <a:ext cx="1867911" cy="28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2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10929</TotalTime>
  <Words>170</Words>
  <Application>Microsoft Office PowerPoint</Application>
  <PresentationFormat>全屏显示(4:3)</PresentationFormat>
  <Paragraphs>28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whier</dc:creator>
  <cp:lastModifiedBy>梦蝶</cp:lastModifiedBy>
  <cp:revision>3530</cp:revision>
  <dcterms:created xsi:type="dcterms:W3CDTF">2014-06-10T08:42:00Z</dcterms:created>
  <dcterms:modified xsi:type="dcterms:W3CDTF">2022-06-22T03:01:31Z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