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6" r:id="rId3"/>
    <p:sldId id="287" r:id="rId4"/>
    <p:sldId id="288" r:id="rId5"/>
    <p:sldId id="289" r:id="rId6"/>
    <p:sldId id="296" r:id="rId7"/>
    <p:sldId id="303" r:id="rId8"/>
    <p:sldId id="304" r:id="rId9"/>
    <p:sldId id="302" r:id="rId10"/>
    <p:sldId id="305" r:id="rId11"/>
    <p:sldId id="292" r:id="rId12"/>
    <p:sldId id="293" r:id="rId13"/>
    <p:sldId id="294" r:id="rId14"/>
    <p:sldId id="295" r:id="rId15"/>
    <p:sldId id="297" r:id="rId16"/>
    <p:sldId id="300" r:id="rId17"/>
    <p:sldId id="298" r:id="rId18"/>
    <p:sldId id="301"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94660"/>
  </p:normalViewPr>
  <p:slideViewPr>
    <p:cSldViewPr snapToGrid="0">
      <p:cViewPr varScale="1">
        <p:scale>
          <a:sx n="108" d="100"/>
          <a:sy n="108"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1A0BA-1814-4325-9C25-D11823AEE5BA}" type="datetimeFigureOut">
              <a:rPr lang="zh-CN" altLang="en-US" smtClean="0"/>
              <a:t>2020/6/15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6DF0A-A47E-4F6E-A56D-576AC8167699}" type="slidenum">
              <a:rPr lang="zh-CN" altLang="en-US" smtClean="0"/>
              <a:t>‹#›</a:t>
            </a:fld>
            <a:endParaRPr lang="zh-CN" altLang="en-US"/>
          </a:p>
        </p:txBody>
      </p:sp>
    </p:spTree>
    <p:extLst>
      <p:ext uri="{BB962C8B-B14F-4D97-AF65-F5344CB8AC3E}">
        <p14:creationId xmlns:p14="http://schemas.microsoft.com/office/powerpoint/2010/main" val="373110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8F6DE-73BD-44DA-B3F8-C74AFC982D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7E43CC-9490-4944-A957-5B4BB1DEF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291594-49C5-4FE2-A20F-32156004C790}"/>
              </a:ext>
            </a:extLst>
          </p:cNvPr>
          <p:cNvSpPr>
            <a:spLocks noGrp="1"/>
          </p:cNvSpPr>
          <p:nvPr>
            <p:ph type="dt" sz="half" idx="10"/>
          </p:nvPr>
        </p:nvSpPr>
        <p:spPr/>
        <p:txBody>
          <a:bodyPr/>
          <a:lstStyle/>
          <a:p>
            <a:fld id="{75157AED-DA4D-4A3C-A66D-7F9163161F5A}" type="datetime1">
              <a:rPr lang="zh-CN" altLang="en-US" smtClean="0"/>
              <a:t>2020/6/15</a:t>
            </a:fld>
            <a:endParaRPr lang="zh-CN" altLang="en-US"/>
          </a:p>
        </p:txBody>
      </p:sp>
      <p:sp>
        <p:nvSpPr>
          <p:cNvPr id="5" name="页脚占位符 4">
            <a:extLst>
              <a:ext uri="{FF2B5EF4-FFF2-40B4-BE49-F238E27FC236}">
                <a16:creationId xmlns:a16="http://schemas.microsoft.com/office/drawing/2014/main" id="{763E339B-7121-4FC0-9C85-35CADD5BA4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BC0B05-FFE4-4B92-A30C-C8DC9672B123}"/>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184407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363E3-92B6-47E1-A884-7B9301357D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18ABD7-E391-4121-8138-DD789BC883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973B28-521C-45FD-A9DE-3FB7D9C70517}"/>
              </a:ext>
            </a:extLst>
          </p:cNvPr>
          <p:cNvSpPr>
            <a:spLocks noGrp="1"/>
          </p:cNvSpPr>
          <p:nvPr>
            <p:ph type="dt" sz="half" idx="10"/>
          </p:nvPr>
        </p:nvSpPr>
        <p:spPr/>
        <p:txBody>
          <a:bodyPr/>
          <a:lstStyle/>
          <a:p>
            <a:fld id="{E34335BB-70D0-48D3-B187-400322CE5FD8}" type="datetime1">
              <a:rPr lang="zh-CN" altLang="en-US" smtClean="0"/>
              <a:t>2020/6/15</a:t>
            </a:fld>
            <a:endParaRPr lang="zh-CN" altLang="en-US"/>
          </a:p>
        </p:txBody>
      </p:sp>
      <p:sp>
        <p:nvSpPr>
          <p:cNvPr id="5" name="页脚占位符 4">
            <a:extLst>
              <a:ext uri="{FF2B5EF4-FFF2-40B4-BE49-F238E27FC236}">
                <a16:creationId xmlns:a16="http://schemas.microsoft.com/office/drawing/2014/main" id="{1130A595-8781-4F5D-8571-46FAA5E8EE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E14620-DB04-4F25-BD22-DAB4CEF4842C}"/>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254676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1A4948-D580-4BB4-8789-DDEC1DF509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F995E5-C8D0-46A2-91D0-E3EBD24C263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BD8D6-3FEC-4061-A2F6-692078FD01D4}"/>
              </a:ext>
            </a:extLst>
          </p:cNvPr>
          <p:cNvSpPr>
            <a:spLocks noGrp="1"/>
          </p:cNvSpPr>
          <p:nvPr>
            <p:ph type="dt" sz="half" idx="10"/>
          </p:nvPr>
        </p:nvSpPr>
        <p:spPr/>
        <p:txBody>
          <a:bodyPr/>
          <a:lstStyle/>
          <a:p>
            <a:fld id="{62674591-31B1-4F83-AE02-657C7A8EBAC0}" type="datetime1">
              <a:rPr lang="zh-CN" altLang="en-US" smtClean="0"/>
              <a:t>2020/6/15</a:t>
            </a:fld>
            <a:endParaRPr lang="zh-CN" altLang="en-US"/>
          </a:p>
        </p:txBody>
      </p:sp>
      <p:sp>
        <p:nvSpPr>
          <p:cNvPr id="5" name="页脚占位符 4">
            <a:extLst>
              <a:ext uri="{FF2B5EF4-FFF2-40B4-BE49-F238E27FC236}">
                <a16:creationId xmlns:a16="http://schemas.microsoft.com/office/drawing/2014/main" id="{561E687E-5D50-49EE-99B3-58AE358376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C0BC32-D789-446F-98F8-1FA0564BC75E}"/>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74916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B8F01-BD50-4CF0-951F-EB90AFE101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05726C-1C78-4872-8824-5D8B820627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B4212F-9EE9-4283-A054-213774DEA8A5}"/>
              </a:ext>
            </a:extLst>
          </p:cNvPr>
          <p:cNvSpPr>
            <a:spLocks noGrp="1"/>
          </p:cNvSpPr>
          <p:nvPr>
            <p:ph type="dt" sz="half" idx="10"/>
          </p:nvPr>
        </p:nvSpPr>
        <p:spPr/>
        <p:txBody>
          <a:bodyPr/>
          <a:lstStyle/>
          <a:p>
            <a:fld id="{1C928261-6237-4A75-AF3E-8251FBFDE963}" type="datetime1">
              <a:rPr lang="zh-CN" altLang="en-US" smtClean="0"/>
              <a:t>2020/6/15</a:t>
            </a:fld>
            <a:endParaRPr lang="zh-CN" altLang="en-US"/>
          </a:p>
        </p:txBody>
      </p:sp>
      <p:sp>
        <p:nvSpPr>
          <p:cNvPr id="5" name="页脚占位符 4">
            <a:extLst>
              <a:ext uri="{FF2B5EF4-FFF2-40B4-BE49-F238E27FC236}">
                <a16:creationId xmlns:a16="http://schemas.microsoft.com/office/drawing/2014/main" id="{3F03C442-60E4-48B9-AEF8-9298DAC767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37751E-4CF9-423B-BBB8-D36E0E700F4E}"/>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501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78910-6EA9-4D62-8141-CB6D83AFA7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D0AC34-052B-4146-99E7-45CCCE592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5AC9264-5B41-4DF2-A48C-69DCADBEDF9B}"/>
              </a:ext>
            </a:extLst>
          </p:cNvPr>
          <p:cNvSpPr>
            <a:spLocks noGrp="1"/>
          </p:cNvSpPr>
          <p:nvPr>
            <p:ph type="dt" sz="half" idx="10"/>
          </p:nvPr>
        </p:nvSpPr>
        <p:spPr/>
        <p:txBody>
          <a:bodyPr/>
          <a:lstStyle/>
          <a:p>
            <a:fld id="{C07F759F-43F1-4860-B79C-6CC0CC34A065}" type="datetime1">
              <a:rPr lang="zh-CN" altLang="en-US" smtClean="0"/>
              <a:t>2020/6/15</a:t>
            </a:fld>
            <a:endParaRPr lang="zh-CN" altLang="en-US"/>
          </a:p>
        </p:txBody>
      </p:sp>
      <p:sp>
        <p:nvSpPr>
          <p:cNvPr id="5" name="页脚占位符 4">
            <a:extLst>
              <a:ext uri="{FF2B5EF4-FFF2-40B4-BE49-F238E27FC236}">
                <a16:creationId xmlns:a16="http://schemas.microsoft.com/office/drawing/2014/main" id="{944AC56A-CE02-461F-8E02-15C14A1A14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8686D6-BDF1-4D3E-BCAD-236263F6FD75}"/>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227202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B7AB8-F8B3-45BF-B430-BD987025B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BBF83-4666-4143-99C7-61857D2D28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3174ED-E851-4B05-8C80-BB7E81D47B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DB76B4-D2FC-4CC2-9035-8E3B1782DB5A}"/>
              </a:ext>
            </a:extLst>
          </p:cNvPr>
          <p:cNvSpPr>
            <a:spLocks noGrp="1"/>
          </p:cNvSpPr>
          <p:nvPr>
            <p:ph type="dt" sz="half" idx="10"/>
          </p:nvPr>
        </p:nvSpPr>
        <p:spPr/>
        <p:txBody>
          <a:bodyPr/>
          <a:lstStyle/>
          <a:p>
            <a:fld id="{0FB2BBC1-7DDC-4C95-A836-9BD2916DA142}" type="datetime1">
              <a:rPr lang="zh-CN" altLang="en-US" smtClean="0"/>
              <a:t>2020/6/15</a:t>
            </a:fld>
            <a:endParaRPr lang="zh-CN" altLang="en-US"/>
          </a:p>
        </p:txBody>
      </p:sp>
      <p:sp>
        <p:nvSpPr>
          <p:cNvPr id="6" name="页脚占位符 5">
            <a:extLst>
              <a:ext uri="{FF2B5EF4-FFF2-40B4-BE49-F238E27FC236}">
                <a16:creationId xmlns:a16="http://schemas.microsoft.com/office/drawing/2014/main" id="{FF70EF9A-5266-418C-8C9A-6F7277F56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A2C393-8639-47E1-9B99-856F293CF9CC}"/>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233386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4903E-B155-427A-B004-8C7DB2B6E4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73A3F0-7A55-4F63-A57F-315F89581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211093-BCB8-4310-ACA5-B439F55A77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D6BFEE-DD43-4B80-8C85-58C5EEA11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32F1BFB-DE08-479A-8CF8-1524AA911C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4238F32-81C4-4AB8-9192-3493471E3FE3}"/>
              </a:ext>
            </a:extLst>
          </p:cNvPr>
          <p:cNvSpPr>
            <a:spLocks noGrp="1"/>
          </p:cNvSpPr>
          <p:nvPr>
            <p:ph type="dt" sz="half" idx="10"/>
          </p:nvPr>
        </p:nvSpPr>
        <p:spPr/>
        <p:txBody>
          <a:bodyPr/>
          <a:lstStyle/>
          <a:p>
            <a:fld id="{4C9170B4-9883-4FC4-B28D-16AED8A4030A}" type="datetime1">
              <a:rPr lang="zh-CN" altLang="en-US" smtClean="0"/>
              <a:t>2020/6/15</a:t>
            </a:fld>
            <a:endParaRPr lang="zh-CN" altLang="en-US"/>
          </a:p>
        </p:txBody>
      </p:sp>
      <p:sp>
        <p:nvSpPr>
          <p:cNvPr id="8" name="页脚占位符 7">
            <a:extLst>
              <a:ext uri="{FF2B5EF4-FFF2-40B4-BE49-F238E27FC236}">
                <a16:creationId xmlns:a16="http://schemas.microsoft.com/office/drawing/2014/main" id="{86ACEAA5-7A8E-4801-B11E-808678CA8E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44D0D-2A88-4331-8E24-2DB94F1D1D81}"/>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34726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BA267-28D8-4923-AEC4-C2D16B062F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875033-4BB3-4406-8A12-A9D8628D9647}"/>
              </a:ext>
            </a:extLst>
          </p:cNvPr>
          <p:cNvSpPr>
            <a:spLocks noGrp="1"/>
          </p:cNvSpPr>
          <p:nvPr>
            <p:ph type="dt" sz="half" idx="10"/>
          </p:nvPr>
        </p:nvSpPr>
        <p:spPr/>
        <p:txBody>
          <a:bodyPr/>
          <a:lstStyle/>
          <a:p>
            <a:fld id="{8E60F6D7-0936-4036-975D-F9FED74A8BAF}" type="datetime1">
              <a:rPr lang="zh-CN" altLang="en-US" smtClean="0"/>
              <a:t>2020/6/15</a:t>
            </a:fld>
            <a:endParaRPr lang="zh-CN" altLang="en-US"/>
          </a:p>
        </p:txBody>
      </p:sp>
      <p:sp>
        <p:nvSpPr>
          <p:cNvPr id="4" name="页脚占位符 3">
            <a:extLst>
              <a:ext uri="{FF2B5EF4-FFF2-40B4-BE49-F238E27FC236}">
                <a16:creationId xmlns:a16="http://schemas.microsoft.com/office/drawing/2014/main" id="{02D182A4-E741-42B8-AFB2-C125047D55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E9F353-C5BF-494F-933B-57EEDA1742D9}"/>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230920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D6CE39-38D8-4053-90F6-3A3F9183A325}"/>
              </a:ext>
            </a:extLst>
          </p:cNvPr>
          <p:cNvSpPr>
            <a:spLocks noGrp="1"/>
          </p:cNvSpPr>
          <p:nvPr>
            <p:ph type="dt" sz="half" idx="10"/>
          </p:nvPr>
        </p:nvSpPr>
        <p:spPr/>
        <p:txBody>
          <a:bodyPr/>
          <a:lstStyle/>
          <a:p>
            <a:fld id="{1A350CC4-CA7F-48C6-8BB5-E6B455E73CCE}" type="datetime1">
              <a:rPr lang="zh-CN" altLang="en-US" smtClean="0"/>
              <a:t>2020/6/15</a:t>
            </a:fld>
            <a:endParaRPr lang="zh-CN" altLang="en-US"/>
          </a:p>
        </p:txBody>
      </p:sp>
      <p:sp>
        <p:nvSpPr>
          <p:cNvPr id="3" name="页脚占位符 2">
            <a:extLst>
              <a:ext uri="{FF2B5EF4-FFF2-40B4-BE49-F238E27FC236}">
                <a16:creationId xmlns:a16="http://schemas.microsoft.com/office/drawing/2014/main" id="{2DF1EBD7-66E0-49F3-A696-68FFC5FED2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A1E71-0415-4E63-B20A-CD816190109C}"/>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35625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F7783-F999-4CEF-BF2D-03FB7B1839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5DEAF-4492-41C8-98B4-61631FF1A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96B017-12E9-4841-82B6-F1FDAD714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B3ED95-8157-4EC9-9AFF-03BB6CCDB7AE}"/>
              </a:ext>
            </a:extLst>
          </p:cNvPr>
          <p:cNvSpPr>
            <a:spLocks noGrp="1"/>
          </p:cNvSpPr>
          <p:nvPr>
            <p:ph type="dt" sz="half" idx="10"/>
          </p:nvPr>
        </p:nvSpPr>
        <p:spPr/>
        <p:txBody>
          <a:bodyPr/>
          <a:lstStyle/>
          <a:p>
            <a:fld id="{6BD1E3E7-A775-4621-8DE7-BC23439DFA6F}" type="datetime1">
              <a:rPr lang="zh-CN" altLang="en-US" smtClean="0"/>
              <a:t>2020/6/15</a:t>
            </a:fld>
            <a:endParaRPr lang="zh-CN" altLang="en-US"/>
          </a:p>
        </p:txBody>
      </p:sp>
      <p:sp>
        <p:nvSpPr>
          <p:cNvPr id="6" name="页脚占位符 5">
            <a:extLst>
              <a:ext uri="{FF2B5EF4-FFF2-40B4-BE49-F238E27FC236}">
                <a16:creationId xmlns:a16="http://schemas.microsoft.com/office/drawing/2014/main" id="{BFB56282-51BF-4429-B811-7CA0C3AE98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223E2D-803A-4B6C-883F-049F89B1DD31}"/>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38548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162D-0978-431C-95EC-3B1D993415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4C1D52-EEA8-46B3-A551-AA0453E0A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0CA9F8-552A-4F3A-B7AA-AC98AD1BF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1866D9-6630-4CBB-95EB-519A052C0031}"/>
              </a:ext>
            </a:extLst>
          </p:cNvPr>
          <p:cNvSpPr>
            <a:spLocks noGrp="1"/>
          </p:cNvSpPr>
          <p:nvPr>
            <p:ph type="dt" sz="half" idx="10"/>
          </p:nvPr>
        </p:nvSpPr>
        <p:spPr/>
        <p:txBody>
          <a:bodyPr/>
          <a:lstStyle/>
          <a:p>
            <a:fld id="{89A09FE0-68B7-4D54-981A-4600C39AAE5C}" type="datetime1">
              <a:rPr lang="zh-CN" altLang="en-US" smtClean="0"/>
              <a:t>2020/6/15</a:t>
            </a:fld>
            <a:endParaRPr lang="zh-CN" altLang="en-US"/>
          </a:p>
        </p:txBody>
      </p:sp>
      <p:sp>
        <p:nvSpPr>
          <p:cNvPr id="6" name="页脚占位符 5">
            <a:extLst>
              <a:ext uri="{FF2B5EF4-FFF2-40B4-BE49-F238E27FC236}">
                <a16:creationId xmlns:a16="http://schemas.microsoft.com/office/drawing/2014/main" id="{168191BF-F2FD-4691-A012-5540FEEEA0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94D172-653A-4540-B9E5-7ED7CD545C46}"/>
              </a:ext>
            </a:extLst>
          </p:cNvPr>
          <p:cNvSpPr>
            <a:spLocks noGrp="1"/>
          </p:cNvSpPr>
          <p:nvPr>
            <p:ph type="sldNum" sz="quarter" idx="12"/>
          </p:nvPr>
        </p:nvSpPr>
        <p:spPr/>
        <p:txBody>
          <a:body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105610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589960-8F6D-48DE-88CE-4DAC268C9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E66989-C0F4-4D18-BB9A-CCF479B04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80D076-F91B-4D45-8417-D04D452AA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60E34-0499-4B4A-B612-D5212A943FF5}" type="datetime1">
              <a:rPr lang="zh-CN" altLang="en-US" smtClean="0"/>
              <a:t>2020/6/15</a:t>
            </a:fld>
            <a:endParaRPr lang="zh-CN" altLang="en-US"/>
          </a:p>
        </p:txBody>
      </p:sp>
      <p:sp>
        <p:nvSpPr>
          <p:cNvPr id="5" name="页脚占位符 4">
            <a:extLst>
              <a:ext uri="{FF2B5EF4-FFF2-40B4-BE49-F238E27FC236}">
                <a16:creationId xmlns:a16="http://schemas.microsoft.com/office/drawing/2014/main" id="{93AA647F-3EC8-4EAA-83AA-AC446FE8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DBFC08-BC14-4E63-93C4-3BD8E4EC5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389BB-9B0F-456A-AE66-8265C74E740F}" type="slidenum">
              <a:rPr lang="zh-CN" altLang="en-US" smtClean="0"/>
              <a:t>‹#›</a:t>
            </a:fld>
            <a:endParaRPr lang="zh-CN" altLang="en-US"/>
          </a:p>
        </p:txBody>
      </p:sp>
    </p:spTree>
    <p:extLst>
      <p:ext uri="{BB962C8B-B14F-4D97-AF65-F5344CB8AC3E}">
        <p14:creationId xmlns:p14="http://schemas.microsoft.com/office/powerpoint/2010/main" val="1496076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Rectangle 80">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82">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Isosceles Triangle 86">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Rectangle 92">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Freeform: Shape 94">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标题 1">
            <a:extLst>
              <a:ext uri="{FF2B5EF4-FFF2-40B4-BE49-F238E27FC236}">
                <a16:creationId xmlns:a16="http://schemas.microsoft.com/office/drawing/2014/main" id="{A794CB31-6233-4567-9F73-6AAC50FB73F9}"/>
              </a:ext>
            </a:extLst>
          </p:cNvPr>
          <p:cNvSpPr>
            <a:spLocks noGrp="1"/>
          </p:cNvSpPr>
          <p:nvPr>
            <p:ph type="ctrTitle"/>
          </p:nvPr>
        </p:nvSpPr>
        <p:spPr>
          <a:xfrm>
            <a:off x="3204642" y="2353641"/>
            <a:ext cx="5782716" cy="2150719"/>
          </a:xfrm>
          <a:noFill/>
        </p:spPr>
        <p:txBody>
          <a:bodyPr anchor="ctr">
            <a:normAutofit fontScale="90000"/>
          </a:bodyPr>
          <a:lstStyle/>
          <a:p>
            <a:r>
              <a:rPr lang="en-US" altLang="zh-CN" sz="4400" b="1" dirty="0">
                <a:solidFill>
                  <a:srgbClr val="080808"/>
                </a:solidFill>
                <a:latin typeface="Times New Roman" panose="02020603050405020304" pitchFamily="18" charset="0"/>
                <a:cs typeface="Times New Roman" panose="02020603050405020304" pitchFamily="18" charset="0"/>
              </a:rPr>
              <a:t>A Simple and Accurate Method to Fool Deep Neural Networks</a:t>
            </a:r>
            <a:br>
              <a:rPr lang="en-US" altLang="zh-CN" sz="4400" b="1" dirty="0">
                <a:solidFill>
                  <a:srgbClr val="080808"/>
                </a:solidFill>
                <a:latin typeface="Times New Roman" panose="02020603050405020304" pitchFamily="18" charset="0"/>
                <a:cs typeface="Times New Roman" panose="02020603050405020304" pitchFamily="18" charset="0"/>
              </a:rPr>
            </a:br>
            <a:r>
              <a:rPr lang="en-US" altLang="zh-CN" sz="4400" b="1" dirty="0">
                <a:solidFill>
                  <a:srgbClr val="080808"/>
                </a:solidFill>
                <a:latin typeface="Times New Roman" panose="02020603050405020304" pitchFamily="18" charset="0"/>
                <a:cs typeface="Times New Roman" panose="02020603050405020304" pitchFamily="18" charset="0"/>
              </a:rPr>
              <a:t>(</a:t>
            </a:r>
            <a:r>
              <a:rPr lang="en-US" altLang="zh-CN" sz="4400" b="1" dirty="0" err="1">
                <a:solidFill>
                  <a:srgbClr val="080808"/>
                </a:solidFill>
                <a:latin typeface="Times New Roman" panose="02020603050405020304" pitchFamily="18" charset="0"/>
                <a:cs typeface="Times New Roman" panose="02020603050405020304" pitchFamily="18" charset="0"/>
              </a:rPr>
              <a:t>DeepFool</a:t>
            </a:r>
            <a:r>
              <a:rPr lang="en-US" altLang="zh-CN" sz="4400" b="1" dirty="0">
                <a:solidFill>
                  <a:srgbClr val="080808"/>
                </a:solidFill>
                <a:latin typeface="Times New Roman" panose="02020603050405020304" pitchFamily="18" charset="0"/>
                <a:cs typeface="Times New Roman" panose="02020603050405020304" pitchFamily="18" charset="0"/>
              </a:rPr>
              <a:t>)</a:t>
            </a:r>
          </a:p>
        </p:txBody>
      </p:sp>
      <p:sp>
        <p:nvSpPr>
          <p:cNvPr id="3" name="副标题 2">
            <a:extLst>
              <a:ext uri="{FF2B5EF4-FFF2-40B4-BE49-F238E27FC236}">
                <a16:creationId xmlns:a16="http://schemas.microsoft.com/office/drawing/2014/main" id="{F06191FA-3924-4319-A745-873A3179A404}"/>
              </a:ext>
            </a:extLst>
          </p:cNvPr>
          <p:cNvSpPr>
            <a:spLocks noGrp="1"/>
          </p:cNvSpPr>
          <p:nvPr>
            <p:ph type="subTitle" idx="1"/>
          </p:nvPr>
        </p:nvSpPr>
        <p:spPr>
          <a:xfrm>
            <a:off x="4439633" y="4518923"/>
            <a:ext cx="3312734" cy="1141851"/>
          </a:xfrm>
          <a:noFill/>
        </p:spPr>
        <p:txBody>
          <a:bodyPr>
            <a:normAutofit fontScale="85000" lnSpcReduction="20000"/>
          </a:bodyPr>
          <a:lstStyle/>
          <a:p>
            <a:r>
              <a:rPr lang="en-US" altLang="zh-CN" sz="2000" b="1" dirty="0" err="1">
                <a:solidFill>
                  <a:srgbClr val="080808"/>
                </a:solidFill>
              </a:rPr>
              <a:t>Seyed</a:t>
            </a:r>
            <a:r>
              <a:rPr lang="en-US" altLang="zh-CN" sz="2000" b="1" dirty="0">
                <a:solidFill>
                  <a:srgbClr val="080808"/>
                </a:solidFill>
              </a:rPr>
              <a:t>-Mohsen </a:t>
            </a:r>
            <a:r>
              <a:rPr lang="en-US" altLang="zh-CN" sz="2000" b="1" dirty="0" err="1">
                <a:solidFill>
                  <a:srgbClr val="080808"/>
                </a:solidFill>
              </a:rPr>
              <a:t>Moosavi-Dezfooli</a:t>
            </a:r>
            <a:br>
              <a:rPr lang="en-US" altLang="zh-CN" sz="2000" dirty="0">
                <a:solidFill>
                  <a:srgbClr val="080808"/>
                </a:solidFill>
              </a:rPr>
            </a:br>
            <a:r>
              <a:rPr lang="fr-FR" altLang="zh-CN" sz="2000" dirty="0">
                <a:solidFill>
                  <a:srgbClr val="080808"/>
                </a:solidFill>
              </a:rPr>
              <a:t>École Polytechnique Fédérale de Lausanne</a:t>
            </a:r>
            <a:endParaRPr lang="en-US" altLang="zh-CN" sz="2000" dirty="0">
              <a:solidFill>
                <a:srgbClr val="080808"/>
              </a:solidFill>
            </a:endParaRPr>
          </a:p>
          <a:p>
            <a:r>
              <a:rPr lang="en-US" altLang="zh-CN" sz="2000" dirty="0">
                <a:solidFill>
                  <a:srgbClr val="080808"/>
                </a:solidFill>
              </a:rPr>
              <a:t>2020</a:t>
            </a:r>
            <a:r>
              <a:rPr lang="zh-CN" altLang="en-US" sz="2000" dirty="0">
                <a:solidFill>
                  <a:srgbClr val="080808"/>
                </a:solidFill>
              </a:rPr>
              <a:t>年</a:t>
            </a:r>
            <a:r>
              <a:rPr lang="en-US" altLang="zh-CN" sz="2000" dirty="0">
                <a:solidFill>
                  <a:srgbClr val="080808"/>
                </a:solidFill>
              </a:rPr>
              <a:t>6</a:t>
            </a:r>
            <a:r>
              <a:rPr lang="zh-CN" altLang="en-US" sz="2000" dirty="0">
                <a:solidFill>
                  <a:srgbClr val="080808"/>
                </a:solidFill>
              </a:rPr>
              <a:t>月</a:t>
            </a:r>
            <a:r>
              <a:rPr lang="en-US" altLang="zh-CN" sz="2000" dirty="0">
                <a:solidFill>
                  <a:srgbClr val="080808"/>
                </a:solidFill>
              </a:rPr>
              <a:t>3</a:t>
            </a:r>
            <a:r>
              <a:rPr lang="zh-CN" altLang="en-US" sz="2000" dirty="0">
                <a:solidFill>
                  <a:srgbClr val="080808"/>
                </a:solidFill>
              </a:rPr>
              <a:t>日</a:t>
            </a:r>
          </a:p>
        </p:txBody>
      </p:sp>
      <p:sp>
        <p:nvSpPr>
          <p:cNvPr id="97" name="Rectangle 96">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灯片编号占位符 3">
            <a:extLst>
              <a:ext uri="{FF2B5EF4-FFF2-40B4-BE49-F238E27FC236}">
                <a16:creationId xmlns:a16="http://schemas.microsoft.com/office/drawing/2014/main" id="{23CCB70F-03C7-4D28-8DD4-709CA0E5346E}"/>
              </a:ext>
            </a:extLst>
          </p:cNvPr>
          <p:cNvSpPr>
            <a:spLocks noGrp="1"/>
          </p:cNvSpPr>
          <p:nvPr>
            <p:ph type="sldNum" sz="quarter" idx="12"/>
          </p:nvPr>
        </p:nvSpPr>
        <p:spPr>
          <a:xfrm>
            <a:off x="321732" y="6356350"/>
            <a:ext cx="2568811" cy="365125"/>
          </a:xfrm>
        </p:spPr>
        <p:txBody>
          <a:bodyPr>
            <a:normAutofit/>
          </a:bodyPr>
          <a:lstStyle/>
          <a:p>
            <a:pPr algn="l">
              <a:spcAft>
                <a:spcPts val="600"/>
              </a:spcAft>
            </a:pPr>
            <a:fld id="{6C8389BB-9B0F-456A-AE66-8265C74E740F}" type="slidenum">
              <a:rPr lang="zh-CN" altLang="en-US"/>
              <a:pPr algn="l">
                <a:spcAft>
                  <a:spcPts val="600"/>
                </a:spcAft>
              </a:pPr>
              <a:t>1</a:t>
            </a:fld>
            <a:endParaRPr lang="zh-CN" altLang="en-US"/>
          </a:p>
        </p:txBody>
      </p:sp>
    </p:spTree>
    <p:extLst>
      <p:ext uri="{BB962C8B-B14F-4D97-AF65-F5344CB8AC3E}">
        <p14:creationId xmlns:p14="http://schemas.microsoft.com/office/powerpoint/2010/main" val="275074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5852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multiclass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边界附近的最小扰动求解</a:t>
            </a:r>
          </a:p>
        </p:txBody>
      </p:sp>
      <p:sp>
        <p:nvSpPr>
          <p:cNvPr id="19" name="文本框 18">
            <a:extLst>
              <a:ext uri="{FF2B5EF4-FFF2-40B4-BE49-F238E27FC236}">
                <a16:creationId xmlns:a16="http://schemas.microsoft.com/office/drawing/2014/main" id="{F94B6FC6-C661-4BD9-82E8-53DD74DC3E06}"/>
              </a:ext>
            </a:extLst>
          </p:cNvPr>
          <p:cNvSpPr txBox="1"/>
          <p:nvPr/>
        </p:nvSpPr>
        <p:spPr>
          <a:xfrm>
            <a:off x="935660" y="1248539"/>
            <a:ext cx="4049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Non-linear multiclass classifier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p:txBody>
      </p:sp>
      <p:pic>
        <p:nvPicPr>
          <p:cNvPr id="3" name="图片 2">
            <a:extLst>
              <a:ext uri="{FF2B5EF4-FFF2-40B4-BE49-F238E27FC236}">
                <a16:creationId xmlns:a16="http://schemas.microsoft.com/office/drawing/2014/main" id="{920E7A60-B145-43ED-8CBB-6CFD45EFE1FD}"/>
              </a:ext>
            </a:extLst>
          </p:cNvPr>
          <p:cNvPicPr>
            <a:picLocks noChangeAspect="1"/>
          </p:cNvPicPr>
          <p:nvPr/>
        </p:nvPicPr>
        <p:blipFill>
          <a:blip r:embed="rId2"/>
          <a:stretch>
            <a:fillRect/>
          </a:stretch>
        </p:blipFill>
        <p:spPr>
          <a:xfrm>
            <a:off x="7082292" y="1739911"/>
            <a:ext cx="990600" cy="219075"/>
          </a:xfrm>
          <a:prstGeom prst="rect">
            <a:avLst/>
          </a:prstGeom>
        </p:spPr>
      </p:pic>
      <p:grpSp>
        <p:nvGrpSpPr>
          <p:cNvPr id="23" name="组合 22">
            <a:extLst>
              <a:ext uri="{FF2B5EF4-FFF2-40B4-BE49-F238E27FC236}">
                <a16:creationId xmlns:a16="http://schemas.microsoft.com/office/drawing/2014/main" id="{0B7F8216-FBCC-47DE-873C-EE3DD6DFB7D2}"/>
              </a:ext>
            </a:extLst>
          </p:cNvPr>
          <p:cNvGrpSpPr/>
          <p:nvPr/>
        </p:nvGrpSpPr>
        <p:grpSpPr>
          <a:xfrm>
            <a:off x="6096000" y="2886645"/>
            <a:ext cx="5838825" cy="638175"/>
            <a:chOff x="3314700" y="2537294"/>
            <a:chExt cx="5838825" cy="638175"/>
          </a:xfrm>
        </p:grpSpPr>
        <p:pic>
          <p:nvPicPr>
            <p:cNvPr id="7" name="图片 6">
              <a:extLst>
                <a:ext uri="{FF2B5EF4-FFF2-40B4-BE49-F238E27FC236}">
                  <a16:creationId xmlns:a16="http://schemas.microsoft.com/office/drawing/2014/main" id="{C5F2972C-E360-4123-998A-6FDA2F4CB2EC}"/>
                </a:ext>
              </a:extLst>
            </p:cNvPr>
            <p:cNvPicPr>
              <a:picLocks noChangeAspect="1"/>
            </p:cNvPicPr>
            <p:nvPr/>
          </p:nvPicPr>
          <p:blipFill>
            <a:blip r:embed="rId3"/>
            <a:stretch>
              <a:fillRect/>
            </a:stretch>
          </p:blipFill>
          <p:spPr>
            <a:xfrm>
              <a:off x="3314700" y="2537294"/>
              <a:ext cx="2781300" cy="638175"/>
            </a:xfrm>
            <a:prstGeom prst="rect">
              <a:avLst/>
            </a:prstGeom>
          </p:spPr>
        </p:pic>
        <p:pic>
          <p:nvPicPr>
            <p:cNvPr id="9" name="图片 8">
              <a:extLst>
                <a:ext uri="{FF2B5EF4-FFF2-40B4-BE49-F238E27FC236}">
                  <a16:creationId xmlns:a16="http://schemas.microsoft.com/office/drawing/2014/main" id="{B5AA23F1-DD6A-4E19-8988-53DEFD723C86}"/>
                </a:ext>
              </a:extLst>
            </p:cNvPr>
            <p:cNvPicPr>
              <a:picLocks noChangeAspect="1"/>
            </p:cNvPicPr>
            <p:nvPr/>
          </p:nvPicPr>
          <p:blipFill>
            <a:blip r:embed="rId4"/>
            <a:stretch>
              <a:fillRect/>
            </a:stretch>
          </p:blipFill>
          <p:spPr>
            <a:xfrm>
              <a:off x="6096000" y="2652887"/>
              <a:ext cx="3057525" cy="371475"/>
            </a:xfrm>
            <a:prstGeom prst="rect">
              <a:avLst/>
            </a:prstGeom>
          </p:spPr>
        </p:pic>
      </p:grpSp>
      <p:sp>
        <p:nvSpPr>
          <p:cNvPr id="11" name="文本框 10">
            <a:extLst>
              <a:ext uri="{FF2B5EF4-FFF2-40B4-BE49-F238E27FC236}">
                <a16:creationId xmlns:a16="http://schemas.microsoft.com/office/drawing/2014/main" id="{BBDC9D5E-9F87-4B9C-B696-ED19E3DBDF7A}"/>
              </a:ext>
            </a:extLst>
          </p:cNvPr>
          <p:cNvSpPr txBox="1"/>
          <p:nvPr/>
        </p:nvSpPr>
        <p:spPr>
          <a:xfrm>
            <a:off x="7529967" y="2167345"/>
            <a:ext cx="2420856" cy="369332"/>
          </a:xfrm>
          <a:prstGeom prst="rect">
            <a:avLst/>
          </a:prstGeom>
          <a:noFill/>
        </p:spPr>
        <p:txBody>
          <a:bodyPr wrap="none" rtlCol="0">
            <a:spAutoFit/>
          </a:bodyPr>
          <a:lstStyle/>
          <a:p>
            <a:r>
              <a:rPr lang="zh-CN" altLang="en-US" dirty="0"/>
              <a:t>用                     来近似</a:t>
            </a:r>
          </a:p>
        </p:txBody>
      </p:sp>
      <p:pic>
        <p:nvPicPr>
          <p:cNvPr id="15" name="图片 14">
            <a:extLst>
              <a:ext uri="{FF2B5EF4-FFF2-40B4-BE49-F238E27FC236}">
                <a16:creationId xmlns:a16="http://schemas.microsoft.com/office/drawing/2014/main" id="{3716BDA4-34F4-49DC-A8EA-1DE57E014ACB}"/>
              </a:ext>
            </a:extLst>
          </p:cNvPr>
          <p:cNvPicPr>
            <a:picLocks noChangeAspect="1"/>
          </p:cNvPicPr>
          <p:nvPr/>
        </p:nvPicPr>
        <p:blipFill>
          <a:blip r:embed="rId5"/>
          <a:stretch>
            <a:fillRect/>
          </a:stretch>
        </p:blipFill>
        <p:spPr>
          <a:xfrm>
            <a:off x="7047878" y="3962520"/>
            <a:ext cx="1638300" cy="200025"/>
          </a:xfrm>
          <a:prstGeom prst="rect">
            <a:avLst/>
          </a:prstGeom>
        </p:spPr>
      </p:pic>
      <p:pic>
        <p:nvPicPr>
          <p:cNvPr id="17" name="图片 16">
            <a:extLst>
              <a:ext uri="{FF2B5EF4-FFF2-40B4-BE49-F238E27FC236}">
                <a16:creationId xmlns:a16="http://schemas.microsoft.com/office/drawing/2014/main" id="{7F34E909-91EE-492B-AD94-C7E26FC90C1A}"/>
              </a:ext>
            </a:extLst>
          </p:cNvPr>
          <p:cNvPicPr>
            <a:picLocks noChangeAspect="1"/>
          </p:cNvPicPr>
          <p:nvPr/>
        </p:nvPicPr>
        <p:blipFill>
          <a:blip r:embed="rId6"/>
          <a:stretch>
            <a:fillRect/>
          </a:stretch>
        </p:blipFill>
        <p:spPr>
          <a:xfrm>
            <a:off x="8782452" y="3962520"/>
            <a:ext cx="2162175" cy="228600"/>
          </a:xfrm>
          <a:prstGeom prst="rect">
            <a:avLst/>
          </a:prstGeom>
        </p:spPr>
      </p:pic>
      <p:pic>
        <p:nvPicPr>
          <p:cNvPr id="21" name="图片 20">
            <a:extLst>
              <a:ext uri="{FF2B5EF4-FFF2-40B4-BE49-F238E27FC236}">
                <a16:creationId xmlns:a16="http://schemas.microsoft.com/office/drawing/2014/main" id="{074FA03E-C42E-40DB-84AA-2EDA5DBA482E}"/>
              </a:ext>
            </a:extLst>
          </p:cNvPr>
          <p:cNvPicPr>
            <a:picLocks noChangeAspect="1"/>
          </p:cNvPicPr>
          <p:nvPr/>
        </p:nvPicPr>
        <p:blipFill>
          <a:blip r:embed="rId7"/>
          <a:stretch>
            <a:fillRect/>
          </a:stretch>
        </p:blipFill>
        <p:spPr>
          <a:xfrm>
            <a:off x="11053317" y="3948232"/>
            <a:ext cx="992432" cy="228600"/>
          </a:xfrm>
          <a:prstGeom prst="rect">
            <a:avLst/>
          </a:prstGeom>
        </p:spPr>
      </p:pic>
      <p:pic>
        <p:nvPicPr>
          <p:cNvPr id="22" name="图片 21">
            <a:extLst>
              <a:ext uri="{FF2B5EF4-FFF2-40B4-BE49-F238E27FC236}">
                <a16:creationId xmlns:a16="http://schemas.microsoft.com/office/drawing/2014/main" id="{1773226F-1A15-4526-B9AB-D788D9871A7B}"/>
              </a:ext>
            </a:extLst>
          </p:cNvPr>
          <p:cNvPicPr>
            <a:picLocks noChangeAspect="1"/>
          </p:cNvPicPr>
          <p:nvPr/>
        </p:nvPicPr>
        <p:blipFill>
          <a:blip r:embed="rId8"/>
          <a:stretch>
            <a:fillRect/>
          </a:stretch>
        </p:blipFill>
        <p:spPr>
          <a:xfrm>
            <a:off x="7082292" y="2242473"/>
            <a:ext cx="447675" cy="219075"/>
          </a:xfrm>
          <a:prstGeom prst="rect">
            <a:avLst/>
          </a:prstGeom>
        </p:spPr>
      </p:pic>
      <p:pic>
        <p:nvPicPr>
          <p:cNvPr id="40" name="图片 39">
            <a:extLst>
              <a:ext uri="{FF2B5EF4-FFF2-40B4-BE49-F238E27FC236}">
                <a16:creationId xmlns:a16="http://schemas.microsoft.com/office/drawing/2014/main" id="{F817761B-D449-4365-82D7-B4F2D64E0552}"/>
              </a:ext>
            </a:extLst>
          </p:cNvPr>
          <p:cNvPicPr>
            <a:picLocks noChangeAspect="1"/>
          </p:cNvPicPr>
          <p:nvPr/>
        </p:nvPicPr>
        <p:blipFill>
          <a:blip r:embed="rId9"/>
          <a:stretch>
            <a:fillRect/>
          </a:stretch>
        </p:blipFill>
        <p:spPr>
          <a:xfrm>
            <a:off x="7919461" y="2219811"/>
            <a:ext cx="1152525" cy="295275"/>
          </a:xfrm>
          <a:prstGeom prst="rect">
            <a:avLst/>
          </a:prstGeom>
        </p:spPr>
      </p:pic>
      <p:sp>
        <p:nvSpPr>
          <p:cNvPr id="41" name="文本框 40">
            <a:extLst>
              <a:ext uri="{FF2B5EF4-FFF2-40B4-BE49-F238E27FC236}">
                <a16:creationId xmlns:a16="http://schemas.microsoft.com/office/drawing/2014/main" id="{7FE4A14D-BF1D-4E0E-AEC5-D3B007FF5B41}"/>
              </a:ext>
            </a:extLst>
          </p:cNvPr>
          <p:cNvSpPr txBox="1"/>
          <p:nvPr/>
        </p:nvSpPr>
        <p:spPr>
          <a:xfrm>
            <a:off x="6956429" y="4411385"/>
            <a:ext cx="2284640" cy="369332"/>
          </a:xfrm>
          <a:prstGeom prst="rect">
            <a:avLst/>
          </a:prstGeom>
          <a:noFill/>
        </p:spPr>
        <p:txBody>
          <a:bodyPr wrap="square" rtlCol="0">
            <a:spAutoFit/>
          </a:bodyPr>
          <a:lstStyle/>
          <a:p>
            <a:r>
              <a:rPr lang="zh-CN" altLang="en-US" dirty="0"/>
              <a:t>用                   来近似</a:t>
            </a:r>
          </a:p>
        </p:txBody>
      </p:sp>
      <p:pic>
        <p:nvPicPr>
          <p:cNvPr id="24" name="图片 23">
            <a:extLst>
              <a:ext uri="{FF2B5EF4-FFF2-40B4-BE49-F238E27FC236}">
                <a16:creationId xmlns:a16="http://schemas.microsoft.com/office/drawing/2014/main" id="{93F8A887-69E7-4E32-8FF4-B9F511F3486A}"/>
              </a:ext>
            </a:extLst>
          </p:cNvPr>
          <p:cNvPicPr>
            <a:picLocks noChangeAspect="1"/>
          </p:cNvPicPr>
          <p:nvPr/>
        </p:nvPicPr>
        <p:blipFill>
          <a:blip r:embed="rId10"/>
          <a:stretch>
            <a:fillRect/>
          </a:stretch>
        </p:blipFill>
        <p:spPr>
          <a:xfrm>
            <a:off x="7360622" y="4442008"/>
            <a:ext cx="1042555" cy="304800"/>
          </a:xfrm>
          <a:prstGeom prst="rect">
            <a:avLst/>
          </a:prstGeom>
        </p:spPr>
      </p:pic>
      <p:pic>
        <p:nvPicPr>
          <p:cNvPr id="25" name="图片 24">
            <a:extLst>
              <a:ext uri="{FF2B5EF4-FFF2-40B4-BE49-F238E27FC236}">
                <a16:creationId xmlns:a16="http://schemas.microsoft.com/office/drawing/2014/main" id="{12AD7BD0-41E8-40E7-8633-90D2685E75D1}"/>
              </a:ext>
            </a:extLst>
          </p:cNvPr>
          <p:cNvPicPr>
            <a:picLocks noChangeAspect="1"/>
          </p:cNvPicPr>
          <p:nvPr/>
        </p:nvPicPr>
        <p:blipFill>
          <a:blip r:embed="rId11"/>
          <a:stretch>
            <a:fillRect/>
          </a:stretch>
        </p:blipFill>
        <p:spPr>
          <a:xfrm>
            <a:off x="1091709" y="2007377"/>
            <a:ext cx="5047608" cy="3990765"/>
          </a:xfrm>
          <a:prstGeom prst="rect">
            <a:avLst/>
          </a:prstGeom>
        </p:spPr>
      </p:pic>
    </p:spTree>
    <p:extLst>
      <p:ext uri="{BB962C8B-B14F-4D97-AF65-F5344CB8AC3E}">
        <p14:creationId xmlns:p14="http://schemas.microsoft.com/office/powerpoint/2010/main" val="195778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3" name="图片 2">
            <a:extLst>
              <a:ext uri="{FF2B5EF4-FFF2-40B4-BE49-F238E27FC236}">
                <a16:creationId xmlns:a16="http://schemas.microsoft.com/office/drawing/2014/main" id="{8E713C9F-A233-400A-896F-12EE80ED4042}"/>
              </a:ext>
            </a:extLst>
          </p:cNvPr>
          <p:cNvPicPr>
            <a:picLocks noChangeAspect="1"/>
          </p:cNvPicPr>
          <p:nvPr/>
        </p:nvPicPr>
        <p:blipFill>
          <a:blip r:embed="rId2"/>
          <a:stretch>
            <a:fillRect/>
          </a:stretch>
        </p:blipFill>
        <p:spPr>
          <a:xfrm>
            <a:off x="1318665" y="1197697"/>
            <a:ext cx="5305887" cy="4874784"/>
          </a:xfrm>
          <a:prstGeom prst="rect">
            <a:avLst/>
          </a:prstGeom>
        </p:spPr>
      </p:pic>
      <p:sp>
        <p:nvSpPr>
          <p:cNvPr id="15" name="文本框 14">
            <a:extLst>
              <a:ext uri="{FF2B5EF4-FFF2-40B4-BE49-F238E27FC236}">
                <a16:creationId xmlns:a16="http://schemas.microsoft.com/office/drawing/2014/main" id="{1F7C928E-A0AA-45F4-B1C0-D6BE998E1F78}"/>
              </a:ext>
            </a:extLst>
          </p:cNvPr>
          <p:cNvSpPr txBox="1"/>
          <p:nvPr/>
        </p:nvSpPr>
        <p:spPr>
          <a:xfrm>
            <a:off x="1103545" y="641993"/>
            <a:ext cx="5852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multiclass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边界附近的最小扰动求解</a:t>
            </a:r>
          </a:p>
        </p:txBody>
      </p:sp>
      <p:pic>
        <p:nvPicPr>
          <p:cNvPr id="4" name="图片 3">
            <a:extLst>
              <a:ext uri="{FF2B5EF4-FFF2-40B4-BE49-F238E27FC236}">
                <a16:creationId xmlns:a16="http://schemas.microsoft.com/office/drawing/2014/main" id="{D701657A-45A0-4C28-B857-ACBDEE239E7E}"/>
              </a:ext>
            </a:extLst>
          </p:cNvPr>
          <p:cNvPicPr>
            <a:picLocks noChangeAspect="1"/>
          </p:cNvPicPr>
          <p:nvPr/>
        </p:nvPicPr>
        <p:blipFill>
          <a:blip r:embed="rId3"/>
          <a:stretch>
            <a:fillRect/>
          </a:stretch>
        </p:blipFill>
        <p:spPr>
          <a:xfrm>
            <a:off x="4844109" y="4233214"/>
            <a:ext cx="657225" cy="238125"/>
          </a:xfrm>
          <a:prstGeom prst="rect">
            <a:avLst/>
          </a:prstGeom>
        </p:spPr>
      </p:pic>
      <p:sp>
        <p:nvSpPr>
          <p:cNvPr id="5" name="文本框 4">
            <a:extLst>
              <a:ext uri="{FF2B5EF4-FFF2-40B4-BE49-F238E27FC236}">
                <a16:creationId xmlns:a16="http://schemas.microsoft.com/office/drawing/2014/main" id="{8E718E84-9C84-4DAD-A3B1-7A2D1F58A753}"/>
              </a:ext>
            </a:extLst>
          </p:cNvPr>
          <p:cNvSpPr txBox="1"/>
          <p:nvPr/>
        </p:nvSpPr>
        <p:spPr>
          <a:xfrm>
            <a:off x="7102136" y="1287262"/>
            <a:ext cx="877163" cy="369332"/>
          </a:xfrm>
          <a:prstGeom prst="rect">
            <a:avLst/>
          </a:prstGeom>
          <a:noFill/>
        </p:spPr>
        <p:txBody>
          <a:bodyPr wrap="none" rtlCol="0">
            <a:spAutoFit/>
          </a:bodyPr>
          <a:lstStyle/>
          <a:p>
            <a:r>
              <a:rPr lang="zh-CN" altLang="en-US" dirty="0"/>
              <a:t>扩展到</a:t>
            </a:r>
          </a:p>
        </p:txBody>
      </p:sp>
      <p:pic>
        <p:nvPicPr>
          <p:cNvPr id="7" name="图片 6">
            <a:extLst>
              <a:ext uri="{FF2B5EF4-FFF2-40B4-BE49-F238E27FC236}">
                <a16:creationId xmlns:a16="http://schemas.microsoft.com/office/drawing/2014/main" id="{AD54E125-CF6A-42DF-BF65-9B13D4420B19}"/>
              </a:ext>
            </a:extLst>
          </p:cNvPr>
          <p:cNvPicPr>
            <a:picLocks noChangeAspect="1"/>
          </p:cNvPicPr>
          <p:nvPr/>
        </p:nvPicPr>
        <p:blipFill>
          <a:blip r:embed="rId4"/>
          <a:stretch>
            <a:fillRect/>
          </a:stretch>
        </p:blipFill>
        <p:spPr>
          <a:xfrm>
            <a:off x="7971881" y="1352865"/>
            <a:ext cx="666750" cy="238125"/>
          </a:xfrm>
          <a:prstGeom prst="rect">
            <a:avLst/>
          </a:prstGeom>
        </p:spPr>
      </p:pic>
      <p:pic>
        <p:nvPicPr>
          <p:cNvPr id="9" name="图片 8">
            <a:extLst>
              <a:ext uri="{FF2B5EF4-FFF2-40B4-BE49-F238E27FC236}">
                <a16:creationId xmlns:a16="http://schemas.microsoft.com/office/drawing/2014/main" id="{50A06094-C482-49A3-93D3-887B30A77C0E}"/>
              </a:ext>
            </a:extLst>
          </p:cNvPr>
          <p:cNvPicPr>
            <a:picLocks noChangeAspect="1"/>
          </p:cNvPicPr>
          <p:nvPr/>
        </p:nvPicPr>
        <p:blipFill>
          <a:blip r:embed="rId5"/>
          <a:stretch>
            <a:fillRect/>
          </a:stretch>
        </p:blipFill>
        <p:spPr>
          <a:xfrm>
            <a:off x="8644926" y="1362390"/>
            <a:ext cx="1076325" cy="228600"/>
          </a:xfrm>
          <a:prstGeom prst="rect">
            <a:avLst/>
          </a:prstGeom>
        </p:spPr>
      </p:pic>
      <p:pic>
        <p:nvPicPr>
          <p:cNvPr id="11" name="图片 10">
            <a:extLst>
              <a:ext uri="{FF2B5EF4-FFF2-40B4-BE49-F238E27FC236}">
                <a16:creationId xmlns:a16="http://schemas.microsoft.com/office/drawing/2014/main" id="{9D0F28CA-51E7-4C6E-B20A-39EC1EE8CAF4}"/>
              </a:ext>
            </a:extLst>
          </p:cNvPr>
          <p:cNvPicPr>
            <a:picLocks noChangeAspect="1"/>
          </p:cNvPicPr>
          <p:nvPr/>
        </p:nvPicPr>
        <p:blipFill>
          <a:blip r:embed="rId6"/>
          <a:stretch>
            <a:fillRect/>
          </a:stretch>
        </p:blipFill>
        <p:spPr>
          <a:xfrm>
            <a:off x="7339999" y="1924196"/>
            <a:ext cx="3686175" cy="1219200"/>
          </a:xfrm>
          <a:prstGeom prst="rect">
            <a:avLst/>
          </a:prstGeom>
        </p:spPr>
      </p:pic>
      <p:pic>
        <p:nvPicPr>
          <p:cNvPr id="17" name="图片 16">
            <a:extLst>
              <a:ext uri="{FF2B5EF4-FFF2-40B4-BE49-F238E27FC236}">
                <a16:creationId xmlns:a16="http://schemas.microsoft.com/office/drawing/2014/main" id="{9C08892D-52CD-4C96-BDDF-0B53F7CA877D}"/>
              </a:ext>
            </a:extLst>
          </p:cNvPr>
          <p:cNvPicPr>
            <a:picLocks noChangeAspect="1"/>
          </p:cNvPicPr>
          <p:nvPr/>
        </p:nvPicPr>
        <p:blipFill>
          <a:blip r:embed="rId7"/>
          <a:stretch>
            <a:fillRect/>
          </a:stretch>
        </p:blipFill>
        <p:spPr>
          <a:xfrm>
            <a:off x="7250863" y="3423578"/>
            <a:ext cx="1438275" cy="219075"/>
          </a:xfrm>
          <a:prstGeom prst="rect">
            <a:avLst/>
          </a:prstGeom>
        </p:spPr>
      </p:pic>
      <p:pic>
        <p:nvPicPr>
          <p:cNvPr id="19" name="图片 18">
            <a:extLst>
              <a:ext uri="{FF2B5EF4-FFF2-40B4-BE49-F238E27FC236}">
                <a16:creationId xmlns:a16="http://schemas.microsoft.com/office/drawing/2014/main" id="{F62324E0-FFF7-442C-8B69-9A9CD3F7C2FE}"/>
              </a:ext>
            </a:extLst>
          </p:cNvPr>
          <p:cNvPicPr>
            <a:picLocks noChangeAspect="1"/>
          </p:cNvPicPr>
          <p:nvPr/>
        </p:nvPicPr>
        <p:blipFill>
          <a:blip r:embed="rId8"/>
          <a:stretch>
            <a:fillRect/>
          </a:stretch>
        </p:blipFill>
        <p:spPr>
          <a:xfrm>
            <a:off x="8773773" y="3406288"/>
            <a:ext cx="171450" cy="228600"/>
          </a:xfrm>
          <a:prstGeom prst="rect">
            <a:avLst/>
          </a:prstGeom>
        </p:spPr>
      </p:pic>
      <p:pic>
        <p:nvPicPr>
          <p:cNvPr id="21" name="图片 20">
            <a:extLst>
              <a:ext uri="{FF2B5EF4-FFF2-40B4-BE49-F238E27FC236}">
                <a16:creationId xmlns:a16="http://schemas.microsoft.com/office/drawing/2014/main" id="{6F18E031-F716-4C74-BCF6-18AD6D555B41}"/>
              </a:ext>
            </a:extLst>
          </p:cNvPr>
          <p:cNvPicPr>
            <a:picLocks noChangeAspect="1"/>
          </p:cNvPicPr>
          <p:nvPr/>
        </p:nvPicPr>
        <p:blipFill>
          <a:blip r:embed="rId9"/>
          <a:stretch>
            <a:fillRect/>
          </a:stretch>
        </p:blipFill>
        <p:spPr>
          <a:xfrm>
            <a:off x="7266700" y="3781867"/>
            <a:ext cx="752475" cy="314325"/>
          </a:xfrm>
          <a:prstGeom prst="rect">
            <a:avLst/>
          </a:prstGeom>
        </p:spPr>
      </p:pic>
      <p:pic>
        <p:nvPicPr>
          <p:cNvPr id="22" name="图片 21">
            <a:extLst>
              <a:ext uri="{FF2B5EF4-FFF2-40B4-BE49-F238E27FC236}">
                <a16:creationId xmlns:a16="http://schemas.microsoft.com/office/drawing/2014/main" id="{A592AA10-EC4D-421A-B198-E33188077881}"/>
              </a:ext>
            </a:extLst>
          </p:cNvPr>
          <p:cNvPicPr>
            <a:picLocks noChangeAspect="1"/>
          </p:cNvPicPr>
          <p:nvPr/>
        </p:nvPicPr>
        <p:blipFill>
          <a:blip r:embed="rId10"/>
          <a:stretch>
            <a:fillRect/>
          </a:stretch>
        </p:blipFill>
        <p:spPr>
          <a:xfrm>
            <a:off x="7265659" y="4274962"/>
            <a:ext cx="628650" cy="238125"/>
          </a:xfrm>
          <a:prstGeom prst="rect">
            <a:avLst/>
          </a:prstGeom>
        </p:spPr>
      </p:pic>
      <p:pic>
        <p:nvPicPr>
          <p:cNvPr id="23" name="图片 22">
            <a:extLst>
              <a:ext uri="{FF2B5EF4-FFF2-40B4-BE49-F238E27FC236}">
                <a16:creationId xmlns:a16="http://schemas.microsoft.com/office/drawing/2014/main" id="{16A5CB81-03B3-4D1A-B146-78F1840536FD}"/>
              </a:ext>
            </a:extLst>
          </p:cNvPr>
          <p:cNvPicPr>
            <a:picLocks noChangeAspect="1"/>
          </p:cNvPicPr>
          <p:nvPr/>
        </p:nvPicPr>
        <p:blipFill>
          <a:blip r:embed="rId11"/>
          <a:stretch>
            <a:fillRect/>
          </a:stretch>
        </p:blipFill>
        <p:spPr>
          <a:xfrm>
            <a:off x="7549550" y="4648613"/>
            <a:ext cx="3267075" cy="1209675"/>
          </a:xfrm>
          <a:prstGeom prst="rect">
            <a:avLst/>
          </a:prstGeom>
        </p:spPr>
      </p:pic>
    </p:spTree>
    <p:extLst>
      <p:ext uri="{BB962C8B-B14F-4D97-AF65-F5344CB8AC3E}">
        <p14:creationId xmlns:p14="http://schemas.microsoft.com/office/powerpoint/2010/main" val="104106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1107996" cy="369332"/>
          </a:xfrm>
          <a:prstGeom prst="rect">
            <a:avLst/>
          </a:prstGeom>
          <a:noFill/>
        </p:spPr>
        <p:txBody>
          <a:bodyPr wrap="none" rtlCol="0">
            <a:spAutoFit/>
          </a:bodyPr>
          <a:lstStyle/>
          <a:p>
            <a:pPr lvl="0">
              <a:defRPr/>
            </a:pPr>
            <a:r>
              <a:rPr lang="zh-CN" altLang="en-US" dirty="0">
                <a:solidFill>
                  <a:prstClr val="black"/>
                </a:solidFill>
                <a:latin typeface="等线" panose="020F0502020204030204"/>
                <a:ea typeface="等线" panose="02010600030101010101" pitchFamily="2" charset="-122"/>
              </a:rPr>
              <a:t>实验评估</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8DD49F81-3C1B-4BC9-80E3-E25FCFF8FD0B}"/>
              </a:ext>
            </a:extLst>
          </p:cNvPr>
          <p:cNvPicPr>
            <a:picLocks noChangeAspect="1"/>
          </p:cNvPicPr>
          <p:nvPr/>
        </p:nvPicPr>
        <p:blipFill>
          <a:blip r:embed="rId2"/>
          <a:stretch>
            <a:fillRect/>
          </a:stretch>
        </p:blipFill>
        <p:spPr>
          <a:xfrm>
            <a:off x="1334065" y="1887778"/>
            <a:ext cx="1666875" cy="247650"/>
          </a:xfrm>
          <a:prstGeom prst="rect">
            <a:avLst/>
          </a:prstGeom>
        </p:spPr>
      </p:pic>
      <p:sp>
        <p:nvSpPr>
          <p:cNvPr id="9" name="矩形 8">
            <a:extLst>
              <a:ext uri="{FF2B5EF4-FFF2-40B4-BE49-F238E27FC236}">
                <a16:creationId xmlns:a16="http://schemas.microsoft.com/office/drawing/2014/main" id="{0C065575-76A0-4416-8D70-5E4F0725809E}"/>
              </a:ext>
            </a:extLst>
          </p:cNvPr>
          <p:cNvSpPr/>
          <p:nvPr/>
        </p:nvSpPr>
        <p:spPr>
          <a:xfrm>
            <a:off x="7219198" y="2011603"/>
            <a:ext cx="769763" cy="369332"/>
          </a:xfrm>
          <a:prstGeom prst="rect">
            <a:avLst/>
          </a:prstGeom>
        </p:spPr>
        <p:txBody>
          <a:bodyPr wrap="none">
            <a:spAutoFit/>
          </a:bodyPr>
          <a:lstStyle/>
          <a:p>
            <a:r>
              <a:rPr lang="en-US" altLang="zh-CN" dirty="0">
                <a:solidFill>
                  <a:prstClr val="black"/>
                </a:solidFill>
              </a:rPr>
              <a:t>FGSM</a:t>
            </a:r>
            <a:endParaRPr lang="zh-CN" altLang="en-US" dirty="0"/>
          </a:p>
        </p:txBody>
      </p:sp>
      <p:sp>
        <p:nvSpPr>
          <p:cNvPr id="11" name="矩形 10">
            <a:extLst>
              <a:ext uri="{FF2B5EF4-FFF2-40B4-BE49-F238E27FC236}">
                <a16:creationId xmlns:a16="http://schemas.microsoft.com/office/drawing/2014/main" id="{970B5D9D-381A-4DB7-9135-33684A0D1BBE}"/>
              </a:ext>
            </a:extLst>
          </p:cNvPr>
          <p:cNvSpPr/>
          <p:nvPr/>
        </p:nvSpPr>
        <p:spPr>
          <a:xfrm>
            <a:off x="9031705" y="2010585"/>
            <a:ext cx="920445" cy="369332"/>
          </a:xfrm>
          <a:prstGeom prst="rect">
            <a:avLst/>
          </a:prstGeom>
        </p:spPr>
        <p:txBody>
          <a:bodyPr wrap="none">
            <a:spAutoFit/>
          </a:bodyPr>
          <a:lstStyle/>
          <a:p>
            <a:r>
              <a:rPr lang="en-US" altLang="zh-CN" dirty="0">
                <a:solidFill>
                  <a:prstClr val="black"/>
                </a:solidFill>
              </a:rPr>
              <a:t>L-BFGS</a:t>
            </a:r>
            <a:endParaRPr lang="zh-CN" altLang="en-US" dirty="0"/>
          </a:p>
        </p:txBody>
      </p:sp>
      <p:pic>
        <p:nvPicPr>
          <p:cNvPr id="15" name="图片 14">
            <a:extLst>
              <a:ext uri="{FF2B5EF4-FFF2-40B4-BE49-F238E27FC236}">
                <a16:creationId xmlns:a16="http://schemas.microsoft.com/office/drawing/2014/main" id="{06FE2599-FB63-4D4A-941D-AD761035EF6F}"/>
              </a:ext>
            </a:extLst>
          </p:cNvPr>
          <p:cNvPicPr>
            <a:picLocks noChangeAspect="1"/>
          </p:cNvPicPr>
          <p:nvPr/>
        </p:nvPicPr>
        <p:blipFill>
          <a:blip r:embed="rId3"/>
          <a:stretch>
            <a:fillRect/>
          </a:stretch>
        </p:blipFill>
        <p:spPr>
          <a:xfrm>
            <a:off x="1228725" y="2379917"/>
            <a:ext cx="9734550" cy="3895725"/>
          </a:xfrm>
          <a:prstGeom prst="rect">
            <a:avLst/>
          </a:prstGeom>
        </p:spPr>
      </p:pic>
    </p:spTree>
    <p:extLst>
      <p:ext uri="{BB962C8B-B14F-4D97-AF65-F5344CB8AC3E}">
        <p14:creationId xmlns:p14="http://schemas.microsoft.com/office/powerpoint/2010/main" val="217498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24529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FGSM</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对比</a:t>
            </a:r>
          </a:p>
        </p:txBody>
      </p:sp>
      <p:pic>
        <p:nvPicPr>
          <p:cNvPr id="3" name="图片 2">
            <a:extLst>
              <a:ext uri="{FF2B5EF4-FFF2-40B4-BE49-F238E27FC236}">
                <a16:creationId xmlns:a16="http://schemas.microsoft.com/office/drawing/2014/main" id="{31AB4AF6-51CC-4ADB-9409-975FA54F83B5}"/>
              </a:ext>
            </a:extLst>
          </p:cNvPr>
          <p:cNvPicPr>
            <a:picLocks noChangeAspect="1"/>
          </p:cNvPicPr>
          <p:nvPr/>
        </p:nvPicPr>
        <p:blipFill>
          <a:blip r:embed="rId2"/>
          <a:stretch>
            <a:fillRect/>
          </a:stretch>
        </p:blipFill>
        <p:spPr>
          <a:xfrm>
            <a:off x="3824287" y="2119312"/>
            <a:ext cx="4543425" cy="2619375"/>
          </a:xfrm>
          <a:prstGeom prst="rect">
            <a:avLst/>
          </a:prstGeom>
        </p:spPr>
      </p:pic>
    </p:spTree>
    <p:extLst>
      <p:ext uri="{BB962C8B-B14F-4D97-AF65-F5344CB8AC3E}">
        <p14:creationId xmlns:p14="http://schemas.microsoft.com/office/powerpoint/2010/main" val="159441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3" name="图片 2">
            <a:extLst>
              <a:ext uri="{FF2B5EF4-FFF2-40B4-BE49-F238E27FC236}">
                <a16:creationId xmlns:a16="http://schemas.microsoft.com/office/drawing/2014/main" id="{628CC3BC-214B-41AC-AD83-8EF8C1C874C8}"/>
              </a:ext>
            </a:extLst>
          </p:cNvPr>
          <p:cNvPicPr>
            <a:picLocks noChangeAspect="1"/>
          </p:cNvPicPr>
          <p:nvPr/>
        </p:nvPicPr>
        <p:blipFill>
          <a:blip r:embed="rId2"/>
          <a:stretch>
            <a:fillRect/>
          </a:stretch>
        </p:blipFill>
        <p:spPr>
          <a:xfrm>
            <a:off x="2658619" y="421292"/>
            <a:ext cx="6874761" cy="6015416"/>
          </a:xfrm>
          <a:prstGeom prst="rect">
            <a:avLst/>
          </a:prstGeom>
        </p:spPr>
      </p:pic>
      <p:sp>
        <p:nvSpPr>
          <p:cNvPr id="17" name="文本框 16">
            <a:extLst>
              <a:ext uri="{FF2B5EF4-FFF2-40B4-BE49-F238E27FC236}">
                <a16:creationId xmlns:a16="http://schemas.microsoft.com/office/drawing/2014/main" id="{B8240700-16EC-463C-B74B-695DEB0613AA}"/>
              </a:ext>
            </a:extLst>
          </p:cNvPr>
          <p:cNvSpPr txBox="1"/>
          <p:nvPr/>
        </p:nvSpPr>
        <p:spPr>
          <a:xfrm>
            <a:off x="214497" y="1945165"/>
            <a:ext cx="232747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在两种对抗样本上分别对不同模型进行微调，比较模型鲁棒性的变化。</a:t>
            </a:r>
          </a:p>
        </p:txBody>
      </p:sp>
      <p:sp>
        <p:nvSpPr>
          <p:cNvPr id="19" name="文本框 18">
            <a:extLst>
              <a:ext uri="{FF2B5EF4-FFF2-40B4-BE49-F238E27FC236}">
                <a16:creationId xmlns:a16="http://schemas.microsoft.com/office/drawing/2014/main" id="{CA345ECC-925D-4574-AE57-C50997045761}"/>
              </a:ext>
            </a:extLst>
          </p:cNvPr>
          <p:cNvSpPr txBox="1"/>
          <p:nvPr/>
        </p:nvSpPr>
        <p:spPr>
          <a:xfrm>
            <a:off x="953050" y="789561"/>
            <a:ext cx="17055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对抗样本对模型鲁棒性的影响</a:t>
            </a:r>
          </a:p>
        </p:txBody>
      </p:sp>
    </p:spTree>
    <p:extLst>
      <p:ext uri="{BB962C8B-B14F-4D97-AF65-F5344CB8AC3E}">
        <p14:creationId xmlns:p14="http://schemas.microsoft.com/office/powerpoint/2010/main" val="120889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31854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扰动大小对模型鲁棒性的影响</a:t>
            </a:r>
          </a:p>
        </p:txBody>
      </p:sp>
      <p:pic>
        <p:nvPicPr>
          <p:cNvPr id="4" name="图片 3">
            <a:extLst>
              <a:ext uri="{FF2B5EF4-FFF2-40B4-BE49-F238E27FC236}">
                <a16:creationId xmlns:a16="http://schemas.microsoft.com/office/drawing/2014/main" id="{EF09A9A5-24E2-4224-AC56-56149B334574}"/>
              </a:ext>
            </a:extLst>
          </p:cNvPr>
          <p:cNvPicPr>
            <a:picLocks noChangeAspect="1"/>
          </p:cNvPicPr>
          <p:nvPr/>
        </p:nvPicPr>
        <p:blipFill>
          <a:blip r:embed="rId2"/>
          <a:stretch>
            <a:fillRect/>
          </a:stretch>
        </p:blipFill>
        <p:spPr>
          <a:xfrm>
            <a:off x="3460750" y="1811861"/>
            <a:ext cx="5262850" cy="3735974"/>
          </a:xfrm>
          <a:prstGeom prst="rect">
            <a:avLst/>
          </a:prstGeom>
        </p:spPr>
      </p:pic>
      <p:sp>
        <p:nvSpPr>
          <p:cNvPr id="3" name="矩形 2">
            <a:extLst>
              <a:ext uri="{FF2B5EF4-FFF2-40B4-BE49-F238E27FC236}">
                <a16:creationId xmlns:a16="http://schemas.microsoft.com/office/drawing/2014/main" id="{0B9BAA3B-88F0-4366-8206-382D55DF8EFC}"/>
              </a:ext>
            </a:extLst>
          </p:cNvPr>
          <p:cNvSpPr/>
          <p:nvPr/>
        </p:nvSpPr>
        <p:spPr>
          <a:xfrm>
            <a:off x="2142477" y="5765323"/>
            <a:ext cx="8155619" cy="369332"/>
          </a:xfrm>
          <a:prstGeom prst="rect">
            <a:avLst/>
          </a:prstGeom>
        </p:spPr>
        <p:txBody>
          <a:bodyPr wrap="square">
            <a:spAutoFit/>
          </a:bodyPr>
          <a:lstStyle/>
          <a:p>
            <a:r>
              <a:rPr lang="zh-CN" altLang="en-US" dirty="0"/>
              <a:t>用过度干扰的图像对网络进行微调会降低网络对对抗性干扰的鲁棒性。</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5C9708B-2828-4B96-AC91-580DCB7A9134}"/>
                  </a:ext>
                </a:extLst>
              </p:cNvPr>
              <p:cNvSpPr/>
              <p:nvPr/>
            </p:nvSpPr>
            <p:spPr>
              <a:xfrm>
                <a:off x="8805333" y="3310516"/>
                <a:ext cx="2913191" cy="646331"/>
              </a:xfrm>
              <a:prstGeom prst="rect">
                <a:avLst/>
              </a:prstGeom>
            </p:spPr>
            <p:txBody>
              <a:bodyPr wrap="square">
                <a:spAutoFit/>
              </a:bodyPr>
              <a:lstStyle/>
              <a:p>
                <a:r>
                  <a:rPr lang="zh-CN" altLang="en-US" dirty="0"/>
                  <a:t>微调时，扰动范数乘</a:t>
                </a:r>
                <a14:m>
                  <m:oMath xmlns:m="http://schemas.openxmlformats.org/officeDocument/2006/math">
                    <m:r>
                      <a:rPr lang="zh-CN" altLang="en-US" i="1" smtClean="0">
                        <a:latin typeface="Cambria Math" panose="02040503050406030204" pitchFamily="18" charset="0"/>
                      </a:rPr>
                      <m:t>𝛼</m:t>
                    </m:r>
                    <m:r>
                      <a:rPr lang="zh-CN" altLang="en-US" i="1">
                        <a:latin typeface="Cambria Math" panose="02040503050406030204" pitchFamily="18" charset="0"/>
                      </a:rPr>
                      <m:t>后</m:t>
                    </m:r>
                  </m:oMath>
                </a14:m>
                <a:r>
                  <a:rPr lang="zh-CN" altLang="en-US" dirty="0"/>
                  <a:t>的模型鲁棒性。</a:t>
                </a:r>
              </a:p>
            </p:txBody>
          </p:sp>
        </mc:Choice>
        <mc:Fallback xmlns="">
          <p:sp>
            <p:nvSpPr>
              <p:cNvPr id="5" name="矩形 4">
                <a:extLst>
                  <a:ext uri="{FF2B5EF4-FFF2-40B4-BE49-F238E27FC236}">
                    <a16:creationId xmlns:a16="http://schemas.microsoft.com/office/drawing/2014/main" id="{85C9708B-2828-4B96-AC91-580DCB7A9134}"/>
                  </a:ext>
                </a:extLst>
              </p:cNvPr>
              <p:cNvSpPr>
                <a:spLocks noRot="1" noChangeAspect="1" noMove="1" noResize="1" noEditPoints="1" noAdjustHandles="1" noChangeArrowheads="1" noChangeShapeType="1" noTextEdit="1"/>
              </p:cNvSpPr>
              <p:nvPr/>
            </p:nvSpPr>
            <p:spPr>
              <a:xfrm>
                <a:off x="8805333" y="3310516"/>
                <a:ext cx="2913191" cy="646331"/>
              </a:xfrm>
              <a:prstGeom prst="rect">
                <a:avLst/>
              </a:prstGeom>
              <a:blipFill>
                <a:blip r:embed="rId3"/>
                <a:stretch>
                  <a:fillRect l="-1674"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834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3" name="图片 2">
            <a:extLst>
              <a:ext uri="{FF2B5EF4-FFF2-40B4-BE49-F238E27FC236}">
                <a16:creationId xmlns:a16="http://schemas.microsoft.com/office/drawing/2014/main" id="{FAEACE5B-2A3A-40BF-93AD-A468655B047D}"/>
              </a:ext>
            </a:extLst>
          </p:cNvPr>
          <p:cNvPicPr>
            <a:picLocks noChangeAspect="1"/>
          </p:cNvPicPr>
          <p:nvPr/>
        </p:nvPicPr>
        <p:blipFill>
          <a:blip r:embed="rId2"/>
          <a:stretch>
            <a:fillRect/>
          </a:stretch>
        </p:blipFill>
        <p:spPr>
          <a:xfrm>
            <a:off x="745724" y="1873193"/>
            <a:ext cx="10700551" cy="2269090"/>
          </a:xfrm>
          <a:prstGeom prst="rect">
            <a:avLst/>
          </a:prstGeom>
        </p:spPr>
      </p:pic>
      <p:pic>
        <p:nvPicPr>
          <p:cNvPr id="4" name="图片 3">
            <a:extLst>
              <a:ext uri="{FF2B5EF4-FFF2-40B4-BE49-F238E27FC236}">
                <a16:creationId xmlns:a16="http://schemas.microsoft.com/office/drawing/2014/main" id="{23142C11-282C-49ED-95F0-BC6B8EA1AE00}"/>
              </a:ext>
            </a:extLst>
          </p:cNvPr>
          <p:cNvPicPr>
            <a:picLocks noChangeAspect="1"/>
          </p:cNvPicPr>
          <p:nvPr/>
        </p:nvPicPr>
        <p:blipFill>
          <a:blip r:embed="rId3"/>
          <a:stretch>
            <a:fillRect/>
          </a:stretch>
        </p:blipFill>
        <p:spPr>
          <a:xfrm>
            <a:off x="3326998" y="4707522"/>
            <a:ext cx="5538002" cy="842739"/>
          </a:xfrm>
          <a:prstGeom prst="rect">
            <a:avLst/>
          </a:prstGeom>
        </p:spPr>
      </p:pic>
      <p:sp>
        <p:nvSpPr>
          <p:cNvPr id="15" name="文本框 14">
            <a:extLst>
              <a:ext uri="{FF2B5EF4-FFF2-40B4-BE49-F238E27FC236}">
                <a16:creationId xmlns:a16="http://schemas.microsoft.com/office/drawing/2014/main" id="{848FCD92-7808-42F5-B637-92CA8568C0ED}"/>
              </a:ext>
            </a:extLst>
          </p:cNvPr>
          <p:cNvSpPr txBox="1"/>
          <p:nvPr/>
        </p:nvSpPr>
        <p:spPr>
          <a:xfrm>
            <a:off x="1103545" y="641993"/>
            <a:ext cx="31854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扰动大小对模型鲁棒性的影响</a:t>
            </a:r>
          </a:p>
        </p:txBody>
      </p:sp>
    </p:spTree>
    <p:extLst>
      <p:ext uri="{BB962C8B-B14F-4D97-AF65-F5344CB8AC3E}">
        <p14:creationId xmlns:p14="http://schemas.microsoft.com/office/powerpoint/2010/main" val="234345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微调后的网络的错误率</a:t>
            </a:r>
          </a:p>
        </p:txBody>
      </p:sp>
      <p:pic>
        <p:nvPicPr>
          <p:cNvPr id="3" name="图片 2">
            <a:extLst>
              <a:ext uri="{FF2B5EF4-FFF2-40B4-BE49-F238E27FC236}">
                <a16:creationId xmlns:a16="http://schemas.microsoft.com/office/drawing/2014/main" id="{F7C1F135-D048-4D16-8957-5E6076E7DEE7}"/>
              </a:ext>
            </a:extLst>
          </p:cNvPr>
          <p:cNvPicPr>
            <a:picLocks noChangeAspect="1"/>
          </p:cNvPicPr>
          <p:nvPr/>
        </p:nvPicPr>
        <p:blipFill>
          <a:blip r:embed="rId2"/>
          <a:stretch>
            <a:fillRect/>
          </a:stretch>
        </p:blipFill>
        <p:spPr>
          <a:xfrm>
            <a:off x="3767137" y="2095500"/>
            <a:ext cx="4657725" cy="2667000"/>
          </a:xfrm>
          <a:prstGeom prst="rect">
            <a:avLst/>
          </a:prstGeom>
        </p:spPr>
      </p:pic>
      <p:sp>
        <p:nvSpPr>
          <p:cNvPr id="4" name="矩形 3">
            <a:extLst>
              <a:ext uri="{FF2B5EF4-FFF2-40B4-BE49-F238E27FC236}">
                <a16:creationId xmlns:a16="http://schemas.microsoft.com/office/drawing/2014/main" id="{6AAB5E0E-7A42-433C-AC40-B845CCD673B4}"/>
              </a:ext>
            </a:extLst>
          </p:cNvPr>
          <p:cNvSpPr/>
          <p:nvPr/>
        </p:nvSpPr>
        <p:spPr>
          <a:xfrm>
            <a:off x="2897277" y="5003323"/>
            <a:ext cx="6752750" cy="646331"/>
          </a:xfrm>
          <a:prstGeom prst="rect">
            <a:avLst/>
          </a:prstGeom>
        </p:spPr>
        <p:txBody>
          <a:bodyPr wrap="square">
            <a:spAutoFit/>
          </a:bodyPr>
          <a:lstStyle/>
          <a:p>
            <a:r>
              <a:rPr lang="zh-CN" altLang="en-US" dirty="0"/>
              <a:t>使用DeepFool进行微调（可理解为对抗训练）可以提高网络的准确性，使用</a:t>
            </a:r>
            <a:r>
              <a:rPr lang="en-US" altLang="zh-CN" dirty="0"/>
              <a:t>FGSM</a:t>
            </a:r>
            <a:r>
              <a:rPr lang="zh-CN" altLang="en-US" dirty="0"/>
              <a:t>法进行的微调导致测试准确性下降。</a:t>
            </a:r>
          </a:p>
        </p:txBody>
      </p:sp>
      <p:sp>
        <p:nvSpPr>
          <p:cNvPr id="5" name="矩形 4">
            <a:extLst>
              <a:ext uri="{FF2B5EF4-FFF2-40B4-BE49-F238E27FC236}">
                <a16:creationId xmlns:a16="http://schemas.microsoft.com/office/drawing/2014/main" id="{C7AB572F-3707-468C-96AD-18F6F7B3A6AC}"/>
              </a:ext>
            </a:extLst>
          </p:cNvPr>
          <p:cNvSpPr/>
          <p:nvPr/>
        </p:nvSpPr>
        <p:spPr>
          <a:xfrm>
            <a:off x="5328938" y="1629653"/>
            <a:ext cx="1107996" cy="369332"/>
          </a:xfrm>
          <a:prstGeom prst="rect">
            <a:avLst/>
          </a:prstGeom>
        </p:spPr>
        <p:txBody>
          <a:bodyPr wrap="none">
            <a:spAutoFit/>
          </a:bodyPr>
          <a:lstStyle/>
          <a:p>
            <a:r>
              <a:rPr lang="zh-CN" altLang="en-US" dirty="0"/>
              <a:t>对抗训练</a:t>
            </a:r>
          </a:p>
        </p:txBody>
      </p:sp>
      <p:sp>
        <p:nvSpPr>
          <p:cNvPr id="15" name="矩形 14">
            <a:extLst>
              <a:ext uri="{FF2B5EF4-FFF2-40B4-BE49-F238E27FC236}">
                <a16:creationId xmlns:a16="http://schemas.microsoft.com/office/drawing/2014/main" id="{9B0C889C-F2BE-4956-B1C8-125D9DD1B81D}"/>
              </a:ext>
            </a:extLst>
          </p:cNvPr>
          <p:cNvSpPr/>
          <p:nvPr/>
        </p:nvSpPr>
        <p:spPr>
          <a:xfrm>
            <a:off x="6514463" y="1629653"/>
            <a:ext cx="1107996" cy="369332"/>
          </a:xfrm>
          <a:prstGeom prst="rect">
            <a:avLst/>
          </a:prstGeom>
        </p:spPr>
        <p:txBody>
          <a:bodyPr wrap="none">
            <a:spAutoFit/>
          </a:bodyPr>
          <a:lstStyle/>
          <a:p>
            <a:r>
              <a:rPr lang="zh-CN" altLang="en-US" dirty="0"/>
              <a:t>对抗训练</a:t>
            </a:r>
          </a:p>
        </p:txBody>
      </p:sp>
      <p:sp>
        <p:nvSpPr>
          <p:cNvPr id="17" name="矩形 16">
            <a:extLst>
              <a:ext uri="{FF2B5EF4-FFF2-40B4-BE49-F238E27FC236}">
                <a16:creationId xmlns:a16="http://schemas.microsoft.com/office/drawing/2014/main" id="{61481FA7-CA9F-42B2-8C56-CCD1FB37C32B}"/>
              </a:ext>
            </a:extLst>
          </p:cNvPr>
          <p:cNvSpPr/>
          <p:nvPr/>
        </p:nvSpPr>
        <p:spPr>
          <a:xfrm>
            <a:off x="7595826" y="1629653"/>
            <a:ext cx="1107996" cy="369332"/>
          </a:xfrm>
          <a:prstGeom prst="rect">
            <a:avLst/>
          </a:prstGeom>
        </p:spPr>
        <p:txBody>
          <a:bodyPr wrap="none">
            <a:spAutoFit/>
          </a:bodyPr>
          <a:lstStyle/>
          <a:p>
            <a:r>
              <a:rPr lang="zh-CN" altLang="en-US" dirty="0"/>
              <a:t>原始训练</a:t>
            </a:r>
          </a:p>
        </p:txBody>
      </p:sp>
    </p:spTree>
    <p:extLst>
      <p:ext uri="{BB962C8B-B14F-4D97-AF65-F5344CB8AC3E}">
        <p14:creationId xmlns:p14="http://schemas.microsoft.com/office/powerpoint/2010/main" val="188996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衡量模型鲁棒性的工具</a:t>
            </a:r>
          </a:p>
        </p:txBody>
      </p:sp>
      <p:pic>
        <p:nvPicPr>
          <p:cNvPr id="3" name="图片 2">
            <a:extLst>
              <a:ext uri="{FF2B5EF4-FFF2-40B4-BE49-F238E27FC236}">
                <a16:creationId xmlns:a16="http://schemas.microsoft.com/office/drawing/2014/main" id="{0B4342F9-BA37-4B56-8658-62EC70E22B3A}"/>
              </a:ext>
            </a:extLst>
          </p:cNvPr>
          <p:cNvPicPr>
            <a:picLocks noChangeAspect="1"/>
          </p:cNvPicPr>
          <p:nvPr/>
        </p:nvPicPr>
        <p:blipFill>
          <a:blip r:embed="rId2"/>
          <a:stretch>
            <a:fillRect/>
          </a:stretch>
        </p:blipFill>
        <p:spPr>
          <a:xfrm>
            <a:off x="3043237" y="1114425"/>
            <a:ext cx="6105525" cy="4629150"/>
          </a:xfrm>
          <a:prstGeom prst="rect">
            <a:avLst/>
          </a:prstGeom>
        </p:spPr>
      </p:pic>
      <p:sp>
        <p:nvSpPr>
          <p:cNvPr id="4" name="文本框 3">
            <a:extLst>
              <a:ext uri="{FF2B5EF4-FFF2-40B4-BE49-F238E27FC236}">
                <a16:creationId xmlns:a16="http://schemas.microsoft.com/office/drawing/2014/main" id="{AE2511B1-DB55-4384-A078-02A04627CE8D}"/>
              </a:ext>
            </a:extLst>
          </p:cNvPr>
          <p:cNvSpPr txBox="1"/>
          <p:nvPr/>
        </p:nvSpPr>
        <p:spPr>
          <a:xfrm>
            <a:off x="8492350" y="1111505"/>
            <a:ext cx="877163" cy="369332"/>
          </a:xfrm>
          <a:prstGeom prst="rect">
            <a:avLst/>
          </a:prstGeom>
          <a:noFill/>
        </p:spPr>
        <p:txBody>
          <a:bodyPr wrap="none" rtlCol="0">
            <a:spAutoFit/>
          </a:bodyPr>
          <a:lstStyle/>
          <a:p>
            <a:r>
              <a:rPr lang="zh-CN" altLang="en-US" dirty="0"/>
              <a:t>近似法</a:t>
            </a:r>
          </a:p>
        </p:txBody>
      </p:sp>
      <p:sp>
        <p:nvSpPr>
          <p:cNvPr id="15" name="文本框 14">
            <a:extLst>
              <a:ext uri="{FF2B5EF4-FFF2-40B4-BE49-F238E27FC236}">
                <a16:creationId xmlns:a16="http://schemas.microsoft.com/office/drawing/2014/main" id="{8915B27A-9C14-4F19-BC6A-D0EEEF4F4511}"/>
              </a:ext>
            </a:extLst>
          </p:cNvPr>
          <p:cNvSpPr txBox="1"/>
          <p:nvPr/>
        </p:nvSpPr>
        <p:spPr>
          <a:xfrm>
            <a:off x="8492350" y="2480146"/>
            <a:ext cx="877163" cy="369332"/>
          </a:xfrm>
          <a:prstGeom prst="rect">
            <a:avLst/>
          </a:prstGeom>
          <a:noFill/>
        </p:spPr>
        <p:txBody>
          <a:bodyPr wrap="none" rtlCol="0">
            <a:spAutoFit/>
          </a:bodyPr>
          <a:lstStyle/>
          <a:p>
            <a:r>
              <a:rPr lang="zh-CN" altLang="en-US" dirty="0"/>
              <a:t>精确法</a:t>
            </a:r>
          </a:p>
        </p:txBody>
      </p:sp>
    </p:spTree>
    <p:extLst>
      <p:ext uri="{BB962C8B-B14F-4D97-AF65-F5344CB8AC3E}">
        <p14:creationId xmlns:p14="http://schemas.microsoft.com/office/powerpoint/2010/main" val="293799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2129F-EB7A-4908-B15F-08CD44552E6E}"/>
              </a:ext>
            </a:extLst>
          </p:cNvPr>
          <p:cNvSpPr>
            <a:spLocks noGrp="1"/>
          </p:cNvSpPr>
          <p:nvPr>
            <p:ph type="title"/>
          </p:nvPr>
        </p:nvSpPr>
        <p:spPr/>
        <p:txBody>
          <a:bodyPr/>
          <a:lstStyle/>
          <a:p>
            <a:r>
              <a:rPr lang="zh-CN" altLang="en-US"/>
              <a:t>总结</a:t>
            </a:r>
            <a:endParaRPr lang="zh-CN" altLang="en-US" dirty="0"/>
          </a:p>
        </p:txBody>
      </p:sp>
      <p:sp>
        <p:nvSpPr>
          <p:cNvPr id="3" name="内容占位符 2">
            <a:extLst>
              <a:ext uri="{FF2B5EF4-FFF2-40B4-BE49-F238E27FC236}">
                <a16:creationId xmlns:a16="http://schemas.microsoft.com/office/drawing/2014/main" id="{CAEFBF77-481E-4D24-9975-EC443C42A05F}"/>
              </a:ext>
            </a:extLst>
          </p:cNvPr>
          <p:cNvSpPr>
            <a:spLocks noGrp="1"/>
          </p:cNvSpPr>
          <p:nvPr>
            <p:ph idx="1"/>
          </p:nvPr>
        </p:nvSpPr>
        <p:spPr/>
        <p:txBody>
          <a:bodyPr>
            <a:normAutofit/>
          </a:bodyPr>
          <a:lstStyle/>
          <a:p>
            <a:pPr>
              <a:lnSpc>
                <a:spcPct val="150000"/>
              </a:lnSpc>
            </a:pPr>
            <a:r>
              <a:rPr lang="en-US" altLang="zh-CN" sz="1800" dirty="0" err="1"/>
              <a:t>DeepFool</a:t>
            </a:r>
            <a:r>
              <a:rPr lang="zh-CN" altLang="en-US" sz="1800" dirty="0"/>
              <a:t>基于的是正交投影的思想，求出让样本点越过分类器决策边界的距离最小的扰动向量。用的是点到一维空间、二维空间、</a:t>
            </a:r>
            <a:r>
              <a:rPr lang="en-US" altLang="zh-CN" sz="1800" dirty="0"/>
              <a:t>N</a:t>
            </a:r>
            <a:r>
              <a:rPr lang="zh-CN" altLang="en-US" sz="1800" dirty="0"/>
              <a:t>维空间的正交投影法。</a:t>
            </a:r>
            <a:endParaRPr lang="en-US" altLang="zh-CN" sz="1800" dirty="0"/>
          </a:p>
          <a:p>
            <a:pPr>
              <a:lnSpc>
                <a:spcPct val="150000"/>
              </a:lnSpc>
            </a:pPr>
            <a:r>
              <a:rPr lang="zh-CN" altLang="en-US" sz="1800" dirty="0"/>
              <a:t>对比方案是</a:t>
            </a:r>
            <a:r>
              <a:rPr lang="en-US" altLang="zh-CN" sz="1800" dirty="0"/>
              <a:t>FGSM</a:t>
            </a:r>
            <a:r>
              <a:rPr lang="zh-CN" altLang="en-US" sz="1800" dirty="0"/>
              <a:t>和</a:t>
            </a:r>
            <a:r>
              <a:rPr lang="en-US" altLang="zh-CN" sz="1800" dirty="0"/>
              <a:t>L-BFGS</a:t>
            </a:r>
            <a:r>
              <a:rPr lang="zh-CN" altLang="en-US" sz="1800" dirty="0"/>
              <a:t>，实验了不同对抗样本对模型鲁棒性的影响、同一种对抗样本不同扰动大小对模型鲁棒性的影响。</a:t>
            </a:r>
            <a:endParaRPr lang="en-US" altLang="zh-CN" sz="1800" dirty="0"/>
          </a:p>
          <a:p>
            <a:pPr>
              <a:lnSpc>
                <a:spcPct val="150000"/>
              </a:lnSpc>
            </a:pPr>
            <a:r>
              <a:rPr lang="zh-CN" altLang="en-US" sz="1800" dirty="0"/>
              <a:t>鲁棒性是量化为数据集上样本点最小扰动（致使分类错误的）的均值。</a:t>
            </a:r>
            <a:endParaRPr lang="en-US" altLang="zh-CN" sz="1800" dirty="0"/>
          </a:p>
          <a:p>
            <a:pPr>
              <a:lnSpc>
                <a:spcPct val="150000"/>
              </a:lnSpc>
            </a:pPr>
            <a:r>
              <a:rPr lang="zh-CN" altLang="en-US" sz="1800" dirty="0"/>
              <a:t>防御思路：训练时加入</a:t>
            </a:r>
            <a:r>
              <a:rPr lang="en-US" altLang="zh-CN" sz="1800" dirty="0" err="1"/>
              <a:t>DeepFool</a:t>
            </a:r>
            <a:r>
              <a:rPr lang="zh-CN" altLang="en-US" sz="1800" dirty="0"/>
              <a:t>样本对</a:t>
            </a:r>
            <a:r>
              <a:rPr lang="en-US" altLang="zh-CN" sz="1800" dirty="0"/>
              <a:t>network</a:t>
            </a:r>
            <a:r>
              <a:rPr lang="zh-CN" altLang="en-US" sz="1800" dirty="0"/>
              <a:t>进行微调（即对抗训练），微调方法：运行</a:t>
            </a:r>
            <a:r>
              <a:rPr lang="en-US" altLang="zh-CN" sz="1800" dirty="0"/>
              <a:t>5</a:t>
            </a:r>
            <a:r>
              <a:rPr lang="zh-CN" altLang="en-US" sz="1800" dirty="0"/>
              <a:t>个额外的</a:t>
            </a:r>
            <a:r>
              <a:rPr lang="en-US" altLang="zh-CN" sz="1800" dirty="0"/>
              <a:t>epoch</a:t>
            </a:r>
            <a:r>
              <a:rPr lang="zh-CN" altLang="en-US" sz="1800" dirty="0"/>
              <a:t>在全部是</a:t>
            </a:r>
            <a:r>
              <a:rPr lang="en-US" altLang="zh-CN" sz="1800" dirty="0" err="1"/>
              <a:t>DeepFool</a:t>
            </a:r>
            <a:r>
              <a:rPr lang="zh-CN" altLang="en-US" sz="1800" dirty="0"/>
              <a:t>对抗样本的数据集上，学习率降低</a:t>
            </a:r>
            <a:r>
              <a:rPr lang="en-US" altLang="zh-CN" sz="1800" dirty="0"/>
              <a:t>50%</a:t>
            </a:r>
            <a:r>
              <a:rPr lang="zh-CN" altLang="en-US" sz="1800" dirty="0"/>
              <a:t>。</a:t>
            </a:r>
            <a:endParaRPr lang="en-US" altLang="zh-CN" sz="1800" dirty="0"/>
          </a:p>
        </p:txBody>
      </p:sp>
      <p:sp>
        <p:nvSpPr>
          <p:cNvPr id="4" name="灯片编号占位符 3">
            <a:extLst>
              <a:ext uri="{FF2B5EF4-FFF2-40B4-BE49-F238E27FC236}">
                <a16:creationId xmlns:a16="http://schemas.microsoft.com/office/drawing/2014/main" id="{81696A9D-0F37-4F45-B0F4-6A5D310C20C4}"/>
              </a:ext>
            </a:extLst>
          </p:cNvPr>
          <p:cNvSpPr>
            <a:spLocks noGrp="1"/>
          </p:cNvSpPr>
          <p:nvPr>
            <p:ph type="sldNum" sz="quarter" idx="12"/>
          </p:nvPr>
        </p:nvSpPr>
        <p:spPr/>
        <p:txBody>
          <a:bodyPr/>
          <a:lstStyle/>
          <a:p>
            <a:fld id="{6C8389BB-9B0F-456A-AE66-8265C74E740F}" type="slidenum">
              <a:rPr lang="zh-CN" altLang="en-US" smtClean="0"/>
              <a:t>19</a:t>
            </a:fld>
            <a:endParaRPr lang="zh-CN" altLang="en-US" dirty="0"/>
          </a:p>
        </p:txBody>
      </p:sp>
    </p:spTree>
    <p:extLst>
      <p:ext uri="{BB962C8B-B14F-4D97-AF65-F5344CB8AC3E}">
        <p14:creationId xmlns:p14="http://schemas.microsoft.com/office/powerpoint/2010/main" val="29349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lvl="0">
              <a:spcAft>
                <a:spcPts val="600"/>
              </a:spcAf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lang="en-US" altLang="zh-CN" i="1" dirty="0">
                <a:solidFill>
                  <a:prstClr val="white">
                    <a:lumMod val="50000"/>
                  </a:prstClr>
                </a:solidFill>
              </a:rPr>
              <a:t>A Simple and Accurate Method to Fool Deep Neural Networks</a:t>
            </a:r>
            <a:endPar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F656BD20-F2E9-49AD-B8E2-1A241F839FB6}"/>
              </a:ext>
            </a:extLst>
          </p:cNvPr>
          <p:cNvPicPr>
            <a:picLocks noChangeAspect="1"/>
          </p:cNvPicPr>
          <p:nvPr/>
        </p:nvPicPr>
        <p:blipFill>
          <a:blip r:embed="rId2"/>
          <a:stretch>
            <a:fillRect/>
          </a:stretch>
        </p:blipFill>
        <p:spPr>
          <a:xfrm>
            <a:off x="2857500" y="852487"/>
            <a:ext cx="6477000" cy="5153025"/>
          </a:xfrm>
          <a:prstGeom prst="rect">
            <a:avLst/>
          </a:prstGeom>
        </p:spPr>
      </p:pic>
    </p:spTree>
    <p:extLst>
      <p:ext uri="{BB962C8B-B14F-4D97-AF65-F5344CB8AC3E}">
        <p14:creationId xmlns:p14="http://schemas.microsoft.com/office/powerpoint/2010/main" val="385603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3" name="图片 2">
            <a:extLst>
              <a:ext uri="{FF2B5EF4-FFF2-40B4-BE49-F238E27FC236}">
                <a16:creationId xmlns:a16="http://schemas.microsoft.com/office/drawing/2014/main" id="{468F0157-ECF7-4E0A-8CB5-61B454E4108D}"/>
              </a:ext>
            </a:extLst>
          </p:cNvPr>
          <p:cNvPicPr>
            <a:picLocks noChangeAspect="1"/>
          </p:cNvPicPr>
          <p:nvPr/>
        </p:nvPicPr>
        <p:blipFill>
          <a:blip r:embed="rId2"/>
          <a:stretch>
            <a:fillRect/>
          </a:stretch>
        </p:blipFill>
        <p:spPr>
          <a:xfrm>
            <a:off x="1813876" y="1119186"/>
            <a:ext cx="3699780" cy="5232957"/>
          </a:xfrm>
          <a:prstGeom prst="rect">
            <a:avLst/>
          </a:prstGeom>
        </p:spPr>
      </p:pic>
      <p:pic>
        <p:nvPicPr>
          <p:cNvPr id="5" name="图片 4">
            <a:extLst>
              <a:ext uri="{FF2B5EF4-FFF2-40B4-BE49-F238E27FC236}">
                <a16:creationId xmlns:a16="http://schemas.microsoft.com/office/drawing/2014/main" id="{3547162B-5B5D-4D6A-850B-AAC0652C5F27}"/>
              </a:ext>
            </a:extLst>
          </p:cNvPr>
          <p:cNvPicPr>
            <a:picLocks noChangeAspect="1"/>
          </p:cNvPicPr>
          <p:nvPr/>
        </p:nvPicPr>
        <p:blipFill>
          <a:blip r:embed="rId3"/>
          <a:stretch>
            <a:fillRect/>
          </a:stretch>
        </p:blipFill>
        <p:spPr>
          <a:xfrm>
            <a:off x="6096001" y="557024"/>
            <a:ext cx="4402752" cy="1806490"/>
          </a:xfrm>
          <a:prstGeom prst="rect">
            <a:avLst/>
          </a:prstGeom>
        </p:spPr>
      </p:pic>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2452916" cy="369332"/>
          </a:xfrm>
          <a:prstGeom prst="rect">
            <a:avLst/>
          </a:prstGeom>
          <a:noFill/>
        </p:spPr>
        <p:txBody>
          <a:bodyPr wrap="none" rtlCol="0">
            <a:spAutoFit/>
          </a:bodyPr>
          <a:lstStyle/>
          <a:p>
            <a:r>
              <a:rPr lang="en-US" altLang="zh-CN" dirty="0" err="1"/>
              <a:t>DeepFool</a:t>
            </a:r>
            <a:r>
              <a:rPr lang="zh-CN" altLang="en-US" dirty="0"/>
              <a:t>和</a:t>
            </a:r>
            <a:r>
              <a:rPr lang="en-US" altLang="zh-CN" dirty="0"/>
              <a:t>FGSM</a:t>
            </a:r>
            <a:r>
              <a:rPr lang="zh-CN" altLang="en-US" dirty="0"/>
              <a:t>对比</a:t>
            </a:r>
          </a:p>
        </p:txBody>
      </p:sp>
      <p:sp>
        <p:nvSpPr>
          <p:cNvPr id="7" name="文本框 6">
            <a:extLst>
              <a:ext uri="{FF2B5EF4-FFF2-40B4-BE49-F238E27FC236}">
                <a16:creationId xmlns:a16="http://schemas.microsoft.com/office/drawing/2014/main" id="{819A019A-B40E-41F9-AFA0-0B4648B0313E}"/>
              </a:ext>
            </a:extLst>
          </p:cNvPr>
          <p:cNvSpPr txBox="1"/>
          <p:nvPr/>
        </p:nvSpPr>
        <p:spPr>
          <a:xfrm>
            <a:off x="757980" y="3048000"/>
            <a:ext cx="1141659" cy="369332"/>
          </a:xfrm>
          <a:prstGeom prst="rect">
            <a:avLst/>
          </a:prstGeom>
          <a:noFill/>
        </p:spPr>
        <p:txBody>
          <a:bodyPr wrap="none" rtlCol="0">
            <a:spAutoFit/>
          </a:bodyPr>
          <a:lstStyle/>
          <a:p>
            <a:r>
              <a:rPr lang="en-US" altLang="zh-CN" dirty="0" err="1"/>
              <a:t>DeepFool</a:t>
            </a:r>
            <a:endParaRPr lang="zh-CN" altLang="en-US" dirty="0"/>
          </a:p>
        </p:txBody>
      </p:sp>
      <p:sp>
        <p:nvSpPr>
          <p:cNvPr id="17" name="文本框 16">
            <a:extLst>
              <a:ext uri="{FF2B5EF4-FFF2-40B4-BE49-F238E27FC236}">
                <a16:creationId xmlns:a16="http://schemas.microsoft.com/office/drawing/2014/main" id="{6716A6AF-20CB-4826-80D1-479D4AE0C87B}"/>
              </a:ext>
            </a:extLst>
          </p:cNvPr>
          <p:cNvSpPr txBox="1"/>
          <p:nvPr/>
        </p:nvSpPr>
        <p:spPr>
          <a:xfrm>
            <a:off x="755208" y="4768334"/>
            <a:ext cx="769763" cy="369332"/>
          </a:xfrm>
          <a:prstGeom prst="rect">
            <a:avLst/>
          </a:prstGeom>
          <a:noFill/>
        </p:spPr>
        <p:txBody>
          <a:bodyPr wrap="none" rtlCol="0">
            <a:spAutoFit/>
          </a:bodyPr>
          <a:lstStyle/>
          <a:p>
            <a:r>
              <a:rPr lang="en-US" altLang="zh-CN" dirty="0"/>
              <a:t>FGSM</a:t>
            </a:r>
            <a:endParaRPr lang="zh-CN" altLang="en-US" dirty="0"/>
          </a:p>
        </p:txBody>
      </p:sp>
      <p:sp>
        <p:nvSpPr>
          <p:cNvPr id="19" name="文本框 18">
            <a:extLst>
              <a:ext uri="{FF2B5EF4-FFF2-40B4-BE49-F238E27FC236}">
                <a16:creationId xmlns:a16="http://schemas.microsoft.com/office/drawing/2014/main" id="{7808EAF8-C5B3-4901-B051-5D166C1B8EC8}"/>
              </a:ext>
            </a:extLst>
          </p:cNvPr>
          <p:cNvSpPr txBox="1"/>
          <p:nvPr/>
        </p:nvSpPr>
        <p:spPr>
          <a:xfrm>
            <a:off x="757980" y="1282063"/>
            <a:ext cx="1532792" cy="369332"/>
          </a:xfrm>
          <a:prstGeom prst="rect">
            <a:avLst/>
          </a:prstGeom>
          <a:noFill/>
        </p:spPr>
        <p:txBody>
          <a:bodyPr wrap="none" rtlCol="0">
            <a:spAutoFit/>
          </a:bodyPr>
          <a:lstStyle/>
          <a:p>
            <a:r>
              <a:rPr lang="en-US" altLang="zh-CN" dirty="0"/>
              <a:t>Clean Sample</a:t>
            </a:r>
            <a:endParaRPr lang="zh-CN" altLang="en-US" dirty="0"/>
          </a:p>
        </p:txBody>
      </p:sp>
      <p:pic>
        <p:nvPicPr>
          <p:cNvPr id="4" name="图片 3">
            <a:extLst>
              <a:ext uri="{FF2B5EF4-FFF2-40B4-BE49-F238E27FC236}">
                <a16:creationId xmlns:a16="http://schemas.microsoft.com/office/drawing/2014/main" id="{EE439492-810C-4A5D-A823-0D3F6CD4DCFA}"/>
              </a:ext>
            </a:extLst>
          </p:cNvPr>
          <p:cNvPicPr>
            <a:picLocks noChangeAspect="1"/>
          </p:cNvPicPr>
          <p:nvPr/>
        </p:nvPicPr>
        <p:blipFill>
          <a:blip r:embed="rId4"/>
          <a:stretch>
            <a:fillRect/>
          </a:stretch>
        </p:blipFill>
        <p:spPr>
          <a:xfrm>
            <a:off x="6964977" y="2793348"/>
            <a:ext cx="2257425" cy="457200"/>
          </a:xfrm>
          <a:prstGeom prst="rect">
            <a:avLst/>
          </a:prstGeom>
        </p:spPr>
      </p:pic>
      <p:pic>
        <p:nvPicPr>
          <p:cNvPr id="9" name="图片 8">
            <a:extLst>
              <a:ext uri="{FF2B5EF4-FFF2-40B4-BE49-F238E27FC236}">
                <a16:creationId xmlns:a16="http://schemas.microsoft.com/office/drawing/2014/main" id="{06CE0134-A75B-49F2-87C0-F7175BB028C8}"/>
              </a:ext>
            </a:extLst>
          </p:cNvPr>
          <p:cNvPicPr>
            <a:picLocks noChangeAspect="1"/>
          </p:cNvPicPr>
          <p:nvPr/>
        </p:nvPicPr>
        <p:blipFill>
          <a:blip r:embed="rId5"/>
          <a:stretch>
            <a:fillRect/>
          </a:stretch>
        </p:blipFill>
        <p:spPr>
          <a:xfrm>
            <a:off x="6964977" y="3390684"/>
            <a:ext cx="3533775" cy="333375"/>
          </a:xfrm>
          <a:prstGeom prst="rect">
            <a:avLst/>
          </a:prstGeom>
        </p:spPr>
      </p:pic>
      <p:pic>
        <p:nvPicPr>
          <p:cNvPr id="11" name="图片 10">
            <a:extLst>
              <a:ext uri="{FF2B5EF4-FFF2-40B4-BE49-F238E27FC236}">
                <a16:creationId xmlns:a16="http://schemas.microsoft.com/office/drawing/2014/main" id="{1E06BEA5-B6F5-40A9-954D-EB7D3CEDABB9}"/>
              </a:ext>
            </a:extLst>
          </p:cNvPr>
          <p:cNvPicPr>
            <a:picLocks noChangeAspect="1"/>
          </p:cNvPicPr>
          <p:nvPr/>
        </p:nvPicPr>
        <p:blipFill>
          <a:blip r:embed="rId6"/>
          <a:stretch>
            <a:fillRect/>
          </a:stretch>
        </p:blipFill>
        <p:spPr>
          <a:xfrm>
            <a:off x="6109000" y="3961636"/>
            <a:ext cx="1009650" cy="180975"/>
          </a:xfrm>
          <a:prstGeom prst="rect">
            <a:avLst/>
          </a:prstGeom>
        </p:spPr>
      </p:pic>
      <p:pic>
        <p:nvPicPr>
          <p:cNvPr id="15" name="图片 14">
            <a:extLst>
              <a:ext uri="{FF2B5EF4-FFF2-40B4-BE49-F238E27FC236}">
                <a16:creationId xmlns:a16="http://schemas.microsoft.com/office/drawing/2014/main" id="{74C3D80A-62A5-4452-B318-7369016D191C}"/>
              </a:ext>
            </a:extLst>
          </p:cNvPr>
          <p:cNvPicPr>
            <a:picLocks noChangeAspect="1"/>
          </p:cNvPicPr>
          <p:nvPr/>
        </p:nvPicPr>
        <p:blipFill>
          <a:blip r:embed="rId7"/>
          <a:stretch>
            <a:fillRect/>
          </a:stretch>
        </p:blipFill>
        <p:spPr>
          <a:xfrm>
            <a:off x="7145455" y="3937823"/>
            <a:ext cx="904875" cy="228600"/>
          </a:xfrm>
          <a:prstGeom prst="rect">
            <a:avLst/>
          </a:prstGeom>
        </p:spPr>
      </p:pic>
      <p:pic>
        <p:nvPicPr>
          <p:cNvPr id="21" name="图片 20">
            <a:extLst>
              <a:ext uri="{FF2B5EF4-FFF2-40B4-BE49-F238E27FC236}">
                <a16:creationId xmlns:a16="http://schemas.microsoft.com/office/drawing/2014/main" id="{0581D1BF-8F95-4462-8BA8-53319057DF4E}"/>
              </a:ext>
            </a:extLst>
          </p:cNvPr>
          <p:cNvPicPr>
            <a:picLocks noChangeAspect="1"/>
          </p:cNvPicPr>
          <p:nvPr/>
        </p:nvPicPr>
        <p:blipFill>
          <a:blip r:embed="rId8"/>
          <a:stretch>
            <a:fillRect/>
          </a:stretch>
        </p:blipFill>
        <p:spPr>
          <a:xfrm>
            <a:off x="6964977" y="4243611"/>
            <a:ext cx="4295775" cy="771525"/>
          </a:xfrm>
          <a:prstGeom prst="rect">
            <a:avLst/>
          </a:prstGeom>
        </p:spPr>
      </p:pic>
      <p:pic>
        <p:nvPicPr>
          <p:cNvPr id="22" name="图片 21">
            <a:extLst>
              <a:ext uri="{FF2B5EF4-FFF2-40B4-BE49-F238E27FC236}">
                <a16:creationId xmlns:a16="http://schemas.microsoft.com/office/drawing/2014/main" id="{ACCDD177-D4F9-4C3D-8C7F-1F05F8C562D4}"/>
              </a:ext>
            </a:extLst>
          </p:cNvPr>
          <p:cNvPicPr>
            <a:picLocks noChangeAspect="1"/>
          </p:cNvPicPr>
          <p:nvPr/>
        </p:nvPicPr>
        <p:blipFill>
          <a:blip r:embed="rId9"/>
          <a:stretch>
            <a:fillRect/>
          </a:stretch>
        </p:blipFill>
        <p:spPr>
          <a:xfrm>
            <a:off x="6109000" y="2454910"/>
            <a:ext cx="2138355" cy="205752"/>
          </a:xfrm>
          <a:prstGeom prst="rect">
            <a:avLst/>
          </a:prstGeom>
        </p:spPr>
      </p:pic>
      <p:sp>
        <p:nvSpPr>
          <p:cNvPr id="23" name="矩形 22">
            <a:extLst>
              <a:ext uri="{FF2B5EF4-FFF2-40B4-BE49-F238E27FC236}">
                <a16:creationId xmlns:a16="http://schemas.microsoft.com/office/drawing/2014/main" id="{7C195A8D-6869-40EE-B90F-1D31A42E1BEE}"/>
              </a:ext>
            </a:extLst>
          </p:cNvPr>
          <p:cNvSpPr/>
          <p:nvPr/>
        </p:nvSpPr>
        <p:spPr>
          <a:xfrm>
            <a:off x="6101181" y="5162130"/>
            <a:ext cx="5262979" cy="369332"/>
          </a:xfrm>
          <a:prstGeom prst="rect">
            <a:avLst/>
          </a:prstGeom>
        </p:spPr>
        <p:txBody>
          <a:bodyPr wrap="none">
            <a:spAutoFit/>
          </a:bodyPr>
          <a:lstStyle/>
          <a:p>
            <a:r>
              <a:rPr lang="zh-CN" altLang="en-US" dirty="0"/>
              <a:t>分类器的鲁棒性等于在数据集上的最小扰动期望。</a:t>
            </a:r>
          </a:p>
        </p:txBody>
      </p:sp>
      <p:pic>
        <p:nvPicPr>
          <p:cNvPr id="24" name="图片 23">
            <a:extLst>
              <a:ext uri="{FF2B5EF4-FFF2-40B4-BE49-F238E27FC236}">
                <a16:creationId xmlns:a16="http://schemas.microsoft.com/office/drawing/2014/main" id="{A653E09C-72B5-4AF0-AB43-CDF6A923F5C5}"/>
              </a:ext>
            </a:extLst>
          </p:cNvPr>
          <p:cNvPicPr>
            <a:picLocks noChangeAspect="1"/>
          </p:cNvPicPr>
          <p:nvPr/>
        </p:nvPicPr>
        <p:blipFill>
          <a:blip r:embed="rId10"/>
          <a:stretch>
            <a:fillRect/>
          </a:stretch>
        </p:blipFill>
        <p:spPr>
          <a:xfrm>
            <a:off x="8220120" y="5743879"/>
            <a:ext cx="3486150" cy="590550"/>
          </a:xfrm>
          <a:prstGeom prst="rect">
            <a:avLst/>
          </a:prstGeom>
        </p:spPr>
      </p:pic>
      <p:pic>
        <p:nvPicPr>
          <p:cNvPr id="25" name="图片 24">
            <a:extLst>
              <a:ext uri="{FF2B5EF4-FFF2-40B4-BE49-F238E27FC236}">
                <a16:creationId xmlns:a16="http://schemas.microsoft.com/office/drawing/2014/main" id="{616A3611-1921-4699-9092-00E11B3632DB}"/>
              </a:ext>
            </a:extLst>
          </p:cNvPr>
          <p:cNvPicPr>
            <a:picLocks noChangeAspect="1"/>
          </p:cNvPicPr>
          <p:nvPr/>
        </p:nvPicPr>
        <p:blipFill>
          <a:blip r:embed="rId11"/>
          <a:stretch>
            <a:fillRect/>
          </a:stretch>
        </p:blipFill>
        <p:spPr>
          <a:xfrm>
            <a:off x="6109000" y="5878379"/>
            <a:ext cx="1762125" cy="228600"/>
          </a:xfrm>
          <a:prstGeom prst="rect">
            <a:avLst/>
          </a:prstGeom>
        </p:spPr>
      </p:pic>
    </p:spTree>
    <p:extLst>
      <p:ext uri="{BB962C8B-B14F-4D97-AF65-F5344CB8AC3E}">
        <p14:creationId xmlns:p14="http://schemas.microsoft.com/office/powerpoint/2010/main" val="218001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7354899" cy="369332"/>
          </a:xfrm>
          <a:prstGeom prst="rect">
            <a:avLst/>
          </a:prstGeom>
          <a:noFill/>
        </p:spPr>
        <p:txBody>
          <a:bodyPr wrap="none" rtlCol="0">
            <a:spAutoFit/>
          </a:bodyPr>
          <a:lstStyle/>
          <a:p>
            <a:pPr lvl="0"/>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lang="en-US" altLang="zh-CN" dirty="0">
                <a:solidFill>
                  <a:prstClr val="black"/>
                </a:solidFill>
              </a:rPr>
              <a:t>binary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边界附近的最小扰动单步求解（正交投影）</a:t>
            </a:r>
          </a:p>
        </p:txBody>
      </p:sp>
      <p:pic>
        <p:nvPicPr>
          <p:cNvPr id="4" name="图片 3">
            <a:extLst>
              <a:ext uri="{FF2B5EF4-FFF2-40B4-BE49-F238E27FC236}">
                <a16:creationId xmlns:a16="http://schemas.microsoft.com/office/drawing/2014/main" id="{E244A25E-29C0-4801-B76D-21DAD9BA4512}"/>
              </a:ext>
            </a:extLst>
          </p:cNvPr>
          <p:cNvPicPr>
            <a:picLocks noChangeAspect="1"/>
          </p:cNvPicPr>
          <p:nvPr/>
        </p:nvPicPr>
        <p:blipFill>
          <a:blip r:embed="rId2"/>
          <a:stretch>
            <a:fillRect/>
          </a:stretch>
        </p:blipFill>
        <p:spPr>
          <a:xfrm>
            <a:off x="417344" y="2126531"/>
            <a:ext cx="6162675" cy="3343275"/>
          </a:xfrm>
          <a:prstGeom prst="rect">
            <a:avLst/>
          </a:prstGeom>
        </p:spPr>
      </p:pic>
      <p:pic>
        <p:nvPicPr>
          <p:cNvPr id="7" name="图片 6">
            <a:extLst>
              <a:ext uri="{FF2B5EF4-FFF2-40B4-BE49-F238E27FC236}">
                <a16:creationId xmlns:a16="http://schemas.microsoft.com/office/drawing/2014/main" id="{614D04DD-365F-463F-86CF-20A59AE3FC18}"/>
              </a:ext>
            </a:extLst>
          </p:cNvPr>
          <p:cNvPicPr>
            <a:picLocks noChangeAspect="1"/>
          </p:cNvPicPr>
          <p:nvPr/>
        </p:nvPicPr>
        <p:blipFill>
          <a:blip r:embed="rId3"/>
          <a:stretch>
            <a:fillRect/>
          </a:stretch>
        </p:blipFill>
        <p:spPr>
          <a:xfrm>
            <a:off x="6549111" y="2792279"/>
            <a:ext cx="4771472" cy="1273441"/>
          </a:xfrm>
          <a:prstGeom prst="rect">
            <a:avLst/>
          </a:prstGeom>
        </p:spPr>
      </p:pic>
      <p:sp>
        <p:nvSpPr>
          <p:cNvPr id="9" name="矩形 8">
            <a:extLst>
              <a:ext uri="{FF2B5EF4-FFF2-40B4-BE49-F238E27FC236}">
                <a16:creationId xmlns:a16="http://schemas.microsoft.com/office/drawing/2014/main" id="{F32903A2-1F99-4819-8D76-55A9F0F2DC03}"/>
              </a:ext>
            </a:extLst>
          </p:cNvPr>
          <p:cNvSpPr/>
          <p:nvPr/>
        </p:nvSpPr>
        <p:spPr>
          <a:xfrm>
            <a:off x="6580019" y="4124389"/>
            <a:ext cx="4997900" cy="646331"/>
          </a:xfrm>
          <a:prstGeom prst="rect">
            <a:avLst/>
          </a:prstGeom>
        </p:spPr>
        <p:txBody>
          <a:bodyPr wrap="square">
            <a:spAutoFit/>
          </a:bodyPr>
          <a:lstStyle/>
          <a:p>
            <a:r>
              <a:rPr lang="zh-CN" altLang="en-US" dirty="0">
                <a:solidFill>
                  <a:prstClr val="black"/>
                </a:solidFill>
              </a:rPr>
              <a:t>负号一直没推导出来，按正交投影法推出来的是正号，且是投影向量，而不是距离向量。</a:t>
            </a:r>
            <a:endParaRPr lang="zh-CN" altLang="en-US" dirty="0"/>
          </a:p>
        </p:txBody>
      </p:sp>
      <p:pic>
        <p:nvPicPr>
          <p:cNvPr id="11" name="图片 10">
            <a:extLst>
              <a:ext uri="{FF2B5EF4-FFF2-40B4-BE49-F238E27FC236}">
                <a16:creationId xmlns:a16="http://schemas.microsoft.com/office/drawing/2014/main" id="{5757E3C2-68DB-43AF-8DB2-547A02B70148}"/>
              </a:ext>
            </a:extLst>
          </p:cNvPr>
          <p:cNvPicPr>
            <a:picLocks noChangeAspect="1"/>
          </p:cNvPicPr>
          <p:nvPr/>
        </p:nvPicPr>
        <p:blipFill>
          <a:blip r:embed="rId4"/>
          <a:stretch>
            <a:fillRect/>
          </a:stretch>
        </p:blipFill>
        <p:spPr>
          <a:xfrm>
            <a:off x="6549111" y="1354310"/>
            <a:ext cx="1609725" cy="247650"/>
          </a:xfrm>
          <a:prstGeom prst="rect">
            <a:avLst/>
          </a:prstGeom>
        </p:spPr>
      </p:pic>
      <p:pic>
        <p:nvPicPr>
          <p:cNvPr id="15" name="图片 14">
            <a:extLst>
              <a:ext uri="{FF2B5EF4-FFF2-40B4-BE49-F238E27FC236}">
                <a16:creationId xmlns:a16="http://schemas.microsoft.com/office/drawing/2014/main" id="{EE08AD27-94A4-46A2-A7FE-02548E3B271D}"/>
              </a:ext>
            </a:extLst>
          </p:cNvPr>
          <p:cNvPicPr>
            <a:picLocks noChangeAspect="1"/>
          </p:cNvPicPr>
          <p:nvPr/>
        </p:nvPicPr>
        <p:blipFill>
          <a:blip r:embed="rId5"/>
          <a:stretch>
            <a:fillRect/>
          </a:stretch>
        </p:blipFill>
        <p:spPr>
          <a:xfrm>
            <a:off x="6580019" y="1783255"/>
            <a:ext cx="1162050" cy="257175"/>
          </a:xfrm>
          <a:prstGeom prst="rect">
            <a:avLst/>
          </a:prstGeom>
        </p:spPr>
      </p:pic>
      <p:pic>
        <p:nvPicPr>
          <p:cNvPr id="19" name="图片 18">
            <a:extLst>
              <a:ext uri="{FF2B5EF4-FFF2-40B4-BE49-F238E27FC236}">
                <a16:creationId xmlns:a16="http://schemas.microsoft.com/office/drawing/2014/main" id="{BBA06059-9BA2-45BB-9631-4B3ABF7B8352}"/>
              </a:ext>
            </a:extLst>
          </p:cNvPr>
          <p:cNvPicPr>
            <a:picLocks noChangeAspect="1"/>
          </p:cNvPicPr>
          <p:nvPr/>
        </p:nvPicPr>
        <p:blipFill>
          <a:blip r:embed="rId6"/>
          <a:stretch>
            <a:fillRect/>
          </a:stretch>
        </p:blipFill>
        <p:spPr>
          <a:xfrm>
            <a:off x="8465093" y="1779704"/>
            <a:ext cx="942975" cy="247650"/>
          </a:xfrm>
          <a:prstGeom prst="rect">
            <a:avLst/>
          </a:prstGeom>
        </p:spPr>
      </p:pic>
      <p:pic>
        <p:nvPicPr>
          <p:cNvPr id="21" name="图片 20">
            <a:extLst>
              <a:ext uri="{FF2B5EF4-FFF2-40B4-BE49-F238E27FC236}">
                <a16:creationId xmlns:a16="http://schemas.microsoft.com/office/drawing/2014/main" id="{5EEFCEF0-9038-405D-A573-8D970B0114C5}"/>
              </a:ext>
            </a:extLst>
          </p:cNvPr>
          <p:cNvPicPr>
            <a:picLocks noChangeAspect="1"/>
          </p:cNvPicPr>
          <p:nvPr/>
        </p:nvPicPr>
        <p:blipFill>
          <a:blip r:embed="rId7"/>
          <a:stretch>
            <a:fillRect/>
          </a:stretch>
        </p:blipFill>
        <p:spPr>
          <a:xfrm>
            <a:off x="9522125" y="1768967"/>
            <a:ext cx="857250" cy="285750"/>
          </a:xfrm>
          <a:prstGeom prst="rect">
            <a:avLst/>
          </a:prstGeom>
        </p:spPr>
      </p:pic>
      <p:pic>
        <p:nvPicPr>
          <p:cNvPr id="22" name="图片 21">
            <a:extLst>
              <a:ext uri="{FF2B5EF4-FFF2-40B4-BE49-F238E27FC236}">
                <a16:creationId xmlns:a16="http://schemas.microsoft.com/office/drawing/2014/main" id="{7C3FEAAA-0728-417E-BED9-5EA443A77C3B}"/>
              </a:ext>
            </a:extLst>
          </p:cNvPr>
          <p:cNvPicPr>
            <a:picLocks noChangeAspect="1"/>
          </p:cNvPicPr>
          <p:nvPr/>
        </p:nvPicPr>
        <p:blipFill>
          <a:blip r:embed="rId8"/>
          <a:stretch>
            <a:fillRect/>
          </a:stretch>
        </p:blipFill>
        <p:spPr>
          <a:xfrm>
            <a:off x="6549111" y="2255698"/>
            <a:ext cx="1419225" cy="219075"/>
          </a:xfrm>
          <a:prstGeom prst="rect">
            <a:avLst/>
          </a:prstGeom>
        </p:spPr>
      </p:pic>
      <p:pic>
        <p:nvPicPr>
          <p:cNvPr id="23" name="图片 22">
            <a:extLst>
              <a:ext uri="{FF2B5EF4-FFF2-40B4-BE49-F238E27FC236}">
                <a16:creationId xmlns:a16="http://schemas.microsoft.com/office/drawing/2014/main" id="{B5518AC4-D677-4AC4-8029-80349F5054B3}"/>
              </a:ext>
            </a:extLst>
          </p:cNvPr>
          <p:cNvPicPr>
            <a:picLocks noChangeAspect="1"/>
          </p:cNvPicPr>
          <p:nvPr/>
        </p:nvPicPr>
        <p:blipFill>
          <a:blip r:embed="rId9"/>
          <a:stretch>
            <a:fillRect/>
          </a:stretch>
        </p:blipFill>
        <p:spPr>
          <a:xfrm>
            <a:off x="8465093" y="2246172"/>
            <a:ext cx="2124075" cy="238125"/>
          </a:xfrm>
          <a:prstGeom prst="rect">
            <a:avLst/>
          </a:prstGeom>
        </p:spPr>
      </p:pic>
    </p:spTree>
    <p:extLst>
      <p:ext uri="{BB962C8B-B14F-4D97-AF65-F5344CB8AC3E}">
        <p14:creationId xmlns:p14="http://schemas.microsoft.com/office/powerpoint/2010/main" val="269342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3" name="图片 2">
            <a:extLst>
              <a:ext uri="{FF2B5EF4-FFF2-40B4-BE49-F238E27FC236}">
                <a16:creationId xmlns:a16="http://schemas.microsoft.com/office/drawing/2014/main" id="{480E2F79-20CA-4D68-BB1F-34AF7880C456}"/>
              </a:ext>
            </a:extLst>
          </p:cNvPr>
          <p:cNvPicPr>
            <a:picLocks noChangeAspect="1"/>
          </p:cNvPicPr>
          <p:nvPr/>
        </p:nvPicPr>
        <p:blipFill>
          <a:blip r:embed="rId2"/>
          <a:stretch>
            <a:fillRect/>
          </a:stretch>
        </p:blipFill>
        <p:spPr>
          <a:xfrm>
            <a:off x="838199" y="2038347"/>
            <a:ext cx="6210300" cy="3476625"/>
          </a:xfrm>
          <a:prstGeom prst="rect">
            <a:avLst/>
          </a:prstGeom>
        </p:spPr>
      </p:pic>
      <p:sp>
        <p:nvSpPr>
          <p:cNvPr id="17" name="文本框 16">
            <a:extLst>
              <a:ext uri="{FF2B5EF4-FFF2-40B4-BE49-F238E27FC236}">
                <a16:creationId xmlns:a16="http://schemas.microsoft.com/office/drawing/2014/main" id="{EC65008F-3C59-4DC6-BE39-36C57B4C0DA7}"/>
              </a:ext>
            </a:extLst>
          </p:cNvPr>
          <p:cNvSpPr txBox="1"/>
          <p:nvPr/>
        </p:nvSpPr>
        <p:spPr>
          <a:xfrm>
            <a:off x="1103545" y="641993"/>
            <a:ext cx="5969904" cy="369332"/>
          </a:xfrm>
          <a:prstGeom prst="rect">
            <a:avLst/>
          </a:prstGeom>
          <a:noFill/>
        </p:spPr>
        <p:txBody>
          <a:bodyPr wrap="none" rtlCol="0">
            <a:spAutoFit/>
          </a:bodyPr>
          <a:lstStyle/>
          <a:p>
            <a:pPr lvl="0"/>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lang="en-US" altLang="zh-CN" dirty="0">
                <a:solidFill>
                  <a:prstClr val="black"/>
                </a:solidFill>
              </a:rPr>
              <a:t>binary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a:t>
            </a:r>
            <a:r>
              <a:rPr lang="zh-CN" altLang="en-US" dirty="0">
                <a:solidFill>
                  <a:prstClr val="black"/>
                </a:solidFill>
                <a:latin typeface="等线" panose="020F0502020204030204"/>
                <a:ea typeface="等线" panose="02010600030101010101" pitchFamily="2" charset="-122"/>
              </a:rPr>
              <a:t>迭代</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求解</a:t>
            </a:r>
          </a:p>
        </p:txBody>
      </p:sp>
      <p:pic>
        <p:nvPicPr>
          <p:cNvPr id="19" name="图片 18">
            <a:extLst>
              <a:ext uri="{FF2B5EF4-FFF2-40B4-BE49-F238E27FC236}">
                <a16:creationId xmlns:a16="http://schemas.microsoft.com/office/drawing/2014/main" id="{A76C6FA8-79AC-403F-996B-3440335B77F3}"/>
              </a:ext>
            </a:extLst>
          </p:cNvPr>
          <p:cNvPicPr>
            <a:picLocks noChangeAspect="1"/>
          </p:cNvPicPr>
          <p:nvPr/>
        </p:nvPicPr>
        <p:blipFill>
          <a:blip r:embed="rId3"/>
          <a:stretch>
            <a:fillRect/>
          </a:stretch>
        </p:blipFill>
        <p:spPr>
          <a:xfrm>
            <a:off x="7869022" y="3035675"/>
            <a:ext cx="1228725" cy="200025"/>
          </a:xfrm>
          <a:prstGeom prst="rect">
            <a:avLst/>
          </a:prstGeom>
        </p:spPr>
      </p:pic>
      <p:sp>
        <p:nvSpPr>
          <p:cNvPr id="21" name="矩形 20">
            <a:extLst>
              <a:ext uri="{FF2B5EF4-FFF2-40B4-BE49-F238E27FC236}">
                <a16:creationId xmlns:a16="http://schemas.microsoft.com/office/drawing/2014/main" id="{67C353A1-ABCC-4FFC-AD40-D9D60F2EFCD2}"/>
              </a:ext>
            </a:extLst>
          </p:cNvPr>
          <p:cNvSpPr/>
          <p:nvPr/>
        </p:nvSpPr>
        <p:spPr>
          <a:xfrm>
            <a:off x="7785346" y="2038347"/>
            <a:ext cx="2347117" cy="369332"/>
          </a:xfrm>
          <a:prstGeom prst="rect">
            <a:avLst/>
          </a:prstGeom>
        </p:spPr>
        <p:txBody>
          <a:bodyPr wrap="none">
            <a:spAutoFit/>
          </a:bodyPr>
          <a:lstStyle/>
          <a:p>
            <a:r>
              <a:rPr lang="en-US" altLang="zh-CN" dirty="0" err="1">
                <a:solidFill>
                  <a:prstClr val="black"/>
                </a:solidFill>
              </a:rPr>
              <a:t>DeepFool</a:t>
            </a:r>
            <a:r>
              <a:rPr lang="zh-CN" altLang="en-US" dirty="0">
                <a:solidFill>
                  <a:prstClr val="black"/>
                </a:solidFill>
              </a:rPr>
              <a:t>迭代版本：</a:t>
            </a:r>
            <a:endParaRPr lang="zh-CN" altLang="en-US" dirty="0"/>
          </a:p>
        </p:txBody>
      </p:sp>
      <p:pic>
        <p:nvPicPr>
          <p:cNvPr id="22" name="图片 21">
            <a:extLst>
              <a:ext uri="{FF2B5EF4-FFF2-40B4-BE49-F238E27FC236}">
                <a16:creationId xmlns:a16="http://schemas.microsoft.com/office/drawing/2014/main" id="{1E771B81-68EF-41EE-8A3A-DAD59E09E642}"/>
              </a:ext>
            </a:extLst>
          </p:cNvPr>
          <p:cNvPicPr>
            <a:picLocks noChangeAspect="1"/>
          </p:cNvPicPr>
          <p:nvPr/>
        </p:nvPicPr>
        <p:blipFill rotWithShape="1">
          <a:blip r:embed="rId4"/>
          <a:srcRect r="74131" b="906"/>
          <a:stretch/>
        </p:blipFill>
        <p:spPr>
          <a:xfrm>
            <a:off x="8348854" y="3485193"/>
            <a:ext cx="1123620" cy="405861"/>
          </a:xfrm>
          <a:prstGeom prst="rect">
            <a:avLst/>
          </a:prstGeom>
        </p:spPr>
      </p:pic>
      <p:pic>
        <p:nvPicPr>
          <p:cNvPr id="23" name="图片 22">
            <a:extLst>
              <a:ext uri="{FF2B5EF4-FFF2-40B4-BE49-F238E27FC236}">
                <a16:creationId xmlns:a16="http://schemas.microsoft.com/office/drawing/2014/main" id="{9F6C9085-1A1A-41FB-B9EE-8E93F0CBE3E1}"/>
              </a:ext>
            </a:extLst>
          </p:cNvPr>
          <p:cNvPicPr>
            <a:picLocks noChangeAspect="1"/>
          </p:cNvPicPr>
          <p:nvPr/>
        </p:nvPicPr>
        <p:blipFill>
          <a:blip r:embed="rId5"/>
          <a:stretch>
            <a:fillRect/>
          </a:stretch>
        </p:blipFill>
        <p:spPr>
          <a:xfrm>
            <a:off x="7869022" y="3554396"/>
            <a:ext cx="209550" cy="190500"/>
          </a:xfrm>
          <a:prstGeom prst="rect">
            <a:avLst/>
          </a:prstGeom>
        </p:spPr>
      </p:pic>
      <p:sp>
        <p:nvSpPr>
          <p:cNvPr id="24" name="矩形 23">
            <a:extLst>
              <a:ext uri="{FF2B5EF4-FFF2-40B4-BE49-F238E27FC236}">
                <a16:creationId xmlns:a16="http://schemas.microsoft.com/office/drawing/2014/main" id="{11945403-BD53-4794-9195-C8F7F4D1115A}"/>
              </a:ext>
            </a:extLst>
          </p:cNvPr>
          <p:cNvSpPr/>
          <p:nvPr/>
        </p:nvSpPr>
        <p:spPr>
          <a:xfrm>
            <a:off x="8075038" y="3438797"/>
            <a:ext cx="338554" cy="369332"/>
          </a:xfrm>
          <a:prstGeom prst="rect">
            <a:avLst/>
          </a:prstGeom>
        </p:spPr>
        <p:txBody>
          <a:bodyPr wrap="none">
            <a:spAutoFit/>
          </a:bodyPr>
          <a:lstStyle/>
          <a:p>
            <a:r>
              <a:rPr lang="en-US" altLang="zh-CN" dirty="0">
                <a:solidFill>
                  <a:prstClr val="black"/>
                </a:solidFill>
              </a:rPr>
              <a:t>=</a:t>
            </a:r>
            <a:endParaRPr lang="zh-CN" altLang="en-US" dirty="0"/>
          </a:p>
        </p:txBody>
      </p:sp>
      <p:pic>
        <p:nvPicPr>
          <p:cNvPr id="25" name="图片 24">
            <a:extLst>
              <a:ext uri="{FF2B5EF4-FFF2-40B4-BE49-F238E27FC236}">
                <a16:creationId xmlns:a16="http://schemas.microsoft.com/office/drawing/2014/main" id="{46BC0A73-9EB1-4888-B9A1-C1EBF224E642}"/>
              </a:ext>
            </a:extLst>
          </p:cNvPr>
          <p:cNvPicPr>
            <a:picLocks noChangeAspect="1"/>
          </p:cNvPicPr>
          <p:nvPr/>
        </p:nvPicPr>
        <p:blipFill rotWithShape="1">
          <a:blip r:embed="rId4"/>
          <a:srcRect l="26393" b="-2505"/>
          <a:stretch/>
        </p:blipFill>
        <p:spPr>
          <a:xfrm>
            <a:off x="7869022" y="4027579"/>
            <a:ext cx="3197049" cy="419832"/>
          </a:xfrm>
          <a:prstGeom prst="rect">
            <a:avLst/>
          </a:prstGeom>
        </p:spPr>
      </p:pic>
    </p:spTree>
    <p:extLst>
      <p:ext uri="{BB962C8B-B14F-4D97-AF65-F5344CB8AC3E}">
        <p14:creationId xmlns:p14="http://schemas.microsoft.com/office/powerpoint/2010/main" val="370366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4" name="图片 3">
            <a:extLst>
              <a:ext uri="{FF2B5EF4-FFF2-40B4-BE49-F238E27FC236}">
                <a16:creationId xmlns:a16="http://schemas.microsoft.com/office/drawing/2014/main" id="{D9F62794-A5C0-4770-9D9E-CD2BB7AECDD8}"/>
              </a:ext>
            </a:extLst>
          </p:cNvPr>
          <p:cNvPicPr>
            <a:picLocks noChangeAspect="1"/>
          </p:cNvPicPr>
          <p:nvPr/>
        </p:nvPicPr>
        <p:blipFill>
          <a:blip r:embed="rId2"/>
          <a:stretch>
            <a:fillRect/>
          </a:stretch>
        </p:blipFill>
        <p:spPr>
          <a:xfrm>
            <a:off x="2988242" y="1137148"/>
            <a:ext cx="6823891" cy="5168702"/>
          </a:xfrm>
          <a:prstGeom prst="rect">
            <a:avLst/>
          </a:prstGeom>
        </p:spPr>
      </p:pic>
      <p:sp>
        <p:nvSpPr>
          <p:cNvPr id="15" name="文本框 14">
            <a:extLst>
              <a:ext uri="{FF2B5EF4-FFF2-40B4-BE49-F238E27FC236}">
                <a16:creationId xmlns:a16="http://schemas.microsoft.com/office/drawing/2014/main" id="{D477F12D-E1DC-4613-A19E-19ECC96D6240}"/>
              </a:ext>
            </a:extLst>
          </p:cNvPr>
          <p:cNvSpPr txBox="1"/>
          <p:nvPr/>
        </p:nvSpPr>
        <p:spPr>
          <a:xfrm>
            <a:off x="1103545" y="641993"/>
            <a:ext cx="5969904" cy="369332"/>
          </a:xfrm>
          <a:prstGeom prst="rect">
            <a:avLst/>
          </a:prstGeom>
          <a:noFill/>
        </p:spPr>
        <p:txBody>
          <a:bodyPr wrap="none" rtlCol="0">
            <a:spAutoFit/>
          </a:bodyPr>
          <a:lstStyle/>
          <a:p>
            <a:pPr lvl="0"/>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lang="en-US" altLang="zh-CN" dirty="0">
                <a:solidFill>
                  <a:prstClr val="black"/>
                </a:solidFill>
              </a:rPr>
              <a:t>binary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a:t>
            </a:r>
            <a:r>
              <a:rPr lang="zh-CN" altLang="en-US" dirty="0">
                <a:solidFill>
                  <a:prstClr val="black"/>
                </a:solidFill>
                <a:latin typeface="等线" panose="020F0502020204030204"/>
                <a:ea typeface="等线" panose="02010600030101010101" pitchFamily="2" charset="-122"/>
              </a:rPr>
              <a:t>迭代</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求解</a:t>
            </a:r>
          </a:p>
        </p:txBody>
      </p:sp>
    </p:spTree>
    <p:extLst>
      <p:ext uri="{BB962C8B-B14F-4D97-AF65-F5344CB8AC3E}">
        <p14:creationId xmlns:p14="http://schemas.microsoft.com/office/powerpoint/2010/main" val="353228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5852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multiclass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边界附近的最小扰动求解</a:t>
            </a:r>
          </a:p>
        </p:txBody>
      </p:sp>
      <p:pic>
        <p:nvPicPr>
          <p:cNvPr id="5" name="图片 4">
            <a:extLst>
              <a:ext uri="{FF2B5EF4-FFF2-40B4-BE49-F238E27FC236}">
                <a16:creationId xmlns:a16="http://schemas.microsoft.com/office/drawing/2014/main" id="{FB427EA7-763D-4429-BF54-5C75E94BCA8B}"/>
              </a:ext>
            </a:extLst>
          </p:cNvPr>
          <p:cNvPicPr>
            <a:picLocks noChangeAspect="1"/>
          </p:cNvPicPr>
          <p:nvPr/>
        </p:nvPicPr>
        <p:blipFill>
          <a:blip r:embed="rId2"/>
          <a:stretch>
            <a:fillRect/>
          </a:stretch>
        </p:blipFill>
        <p:spPr>
          <a:xfrm>
            <a:off x="5474431" y="1337962"/>
            <a:ext cx="1114425" cy="285750"/>
          </a:xfrm>
          <a:prstGeom prst="rect">
            <a:avLst/>
          </a:prstGeom>
        </p:spPr>
      </p:pic>
      <p:pic>
        <p:nvPicPr>
          <p:cNvPr id="7" name="图片 6">
            <a:extLst>
              <a:ext uri="{FF2B5EF4-FFF2-40B4-BE49-F238E27FC236}">
                <a16:creationId xmlns:a16="http://schemas.microsoft.com/office/drawing/2014/main" id="{DD5A839A-8F37-4892-881F-1ED91658B86A}"/>
              </a:ext>
            </a:extLst>
          </p:cNvPr>
          <p:cNvPicPr>
            <a:picLocks noChangeAspect="1"/>
          </p:cNvPicPr>
          <p:nvPr/>
        </p:nvPicPr>
        <p:blipFill>
          <a:blip r:embed="rId3"/>
          <a:stretch>
            <a:fillRect/>
          </a:stretch>
        </p:blipFill>
        <p:spPr>
          <a:xfrm>
            <a:off x="1210359" y="1380593"/>
            <a:ext cx="1857375" cy="238125"/>
          </a:xfrm>
          <a:prstGeom prst="rect">
            <a:avLst/>
          </a:prstGeom>
        </p:spPr>
      </p:pic>
      <p:pic>
        <p:nvPicPr>
          <p:cNvPr id="9" name="图片 8">
            <a:extLst>
              <a:ext uri="{FF2B5EF4-FFF2-40B4-BE49-F238E27FC236}">
                <a16:creationId xmlns:a16="http://schemas.microsoft.com/office/drawing/2014/main" id="{AD991CE6-CEB8-4755-A4B1-67B7A159EC50}"/>
              </a:ext>
            </a:extLst>
          </p:cNvPr>
          <p:cNvPicPr>
            <a:picLocks noChangeAspect="1"/>
          </p:cNvPicPr>
          <p:nvPr/>
        </p:nvPicPr>
        <p:blipFill rotWithShape="1">
          <a:blip r:embed="rId4"/>
          <a:srcRect l="17675" t="-43611" b="-1"/>
          <a:stretch/>
        </p:blipFill>
        <p:spPr>
          <a:xfrm>
            <a:off x="1214325" y="1620575"/>
            <a:ext cx="3293431" cy="369332"/>
          </a:xfrm>
          <a:prstGeom prst="rect">
            <a:avLst/>
          </a:prstGeom>
        </p:spPr>
      </p:pic>
      <p:pic>
        <p:nvPicPr>
          <p:cNvPr id="11" name="图片 10">
            <a:extLst>
              <a:ext uri="{FF2B5EF4-FFF2-40B4-BE49-F238E27FC236}">
                <a16:creationId xmlns:a16="http://schemas.microsoft.com/office/drawing/2014/main" id="{DFBC19C5-6195-4C4F-B1A1-4407B2035C48}"/>
              </a:ext>
            </a:extLst>
          </p:cNvPr>
          <p:cNvPicPr>
            <a:picLocks noChangeAspect="1"/>
          </p:cNvPicPr>
          <p:nvPr/>
        </p:nvPicPr>
        <p:blipFill>
          <a:blip r:embed="rId5"/>
          <a:stretch>
            <a:fillRect/>
          </a:stretch>
        </p:blipFill>
        <p:spPr>
          <a:xfrm>
            <a:off x="4531040" y="1751781"/>
            <a:ext cx="685800" cy="238125"/>
          </a:xfrm>
          <a:prstGeom prst="rect">
            <a:avLst/>
          </a:prstGeom>
        </p:spPr>
      </p:pic>
      <p:pic>
        <p:nvPicPr>
          <p:cNvPr id="15" name="图片 14">
            <a:extLst>
              <a:ext uri="{FF2B5EF4-FFF2-40B4-BE49-F238E27FC236}">
                <a16:creationId xmlns:a16="http://schemas.microsoft.com/office/drawing/2014/main" id="{FC81751A-5B66-4A89-B40F-179B8DD01F28}"/>
              </a:ext>
            </a:extLst>
          </p:cNvPr>
          <p:cNvPicPr>
            <a:picLocks noChangeAspect="1"/>
          </p:cNvPicPr>
          <p:nvPr/>
        </p:nvPicPr>
        <p:blipFill>
          <a:blip r:embed="rId6"/>
          <a:stretch>
            <a:fillRect/>
          </a:stretch>
        </p:blipFill>
        <p:spPr>
          <a:xfrm>
            <a:off x="5474431" y="1737493"/>
            <a:ext cx="495300" cy="266700"/>
          </a:xfrm>
          <a:prstGeom prst="rect">
            <a:avLst/>
          </a:prstGeom>
        </p:spPr>
      </p:pic>
      <p:pic>
        <p:nvPicPr>
          <p:cNvPr id="17" name="图片 16">
            <a:extLst>
              <a:ext uri="{FF2B5EF4-FFF2-40B4-BE49-F238E27FC236}">
                <a16:creationId xmlns:a16="http://schemas.microsoft.com/office/drawing/2014/main" id="{D5D67908-870E-4A21-8A54-D4BEF9185616}"/>
              </a:ext>
            </a:extLst>
          </p:cNvPr>
          <p:cNvPicPr>
            <a:picLocks noChangeAspect="1"/>
          </p:cNvPicPr>
          <p:nvPr/>
        </p:nvPicPr>
        <p:blipFill>
          <a:blip r:embed="rId7"/>
          <a:stretch>
            <a:fillRect/>
          </a:stretch>
        </p:blipFill>
        <p:spPr>
          <a:xfrm>
            <a:off x="5469490" y="2118409"/>
            <a:ext cx="3238500" cy="438150"/>
          </a:xfrm>
          <a:prstGeom prst="rect">
            <a:avLst/>
          </a:prstGeom>
        </p:spPr>
      </p:pic>
      <p:sp>
        <p:nvSpPr>
          <p:cNvPr id="19" name="文本框 18">
            <a:extLst>
              <a:ext uri="{FF2B5EF4-FFF2-40B4-BE49-F238E27FC236}">
                <a16:creationId xmlns:a16="http://schemas.microsoft.com/office/drawing/2014/main" id="{F94B6FC6-C661-4BD9-82E8-53DD74DC3E06}"/>
              </a:ext>
            </a:extLst>
          </p:cNvPr>
          <p:cNvSpPr txBox="1"/>
          <p:nvPr/>
        </p:nvSpPr>
        <p:spPr>
          <a:xfrm>
            <a:off x="981701" y="2687232"/>
            <a:ext cx="35060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Linear multiclass classifier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p:txBody>
      </p:sp>
      <p:pic>
        <p:nvPicPr>
          <p:cNvPr id="21" name="图片 20">
            <a:extLst>
              <a:ext uri="{FF2B5EF4-FFF2-40B4-BE49-F238E27FC236}">
                <a16:creationId xmlns:a16="http://schemas.microsoft.com/office/drawing/2014/main" id="{B3A9371A-A584-4A7A-B4E9-C217F5FE694D}"/>
              </a:ext>
            </a:extLst>
          </p:cNvPr>
          <p:cNvPicPr>
            <a:picLocks noChangeAspect="1"/>
          </p:cNvPicPr>
          <p:nvPr/>
        </p:nvPicPr>
        <p:blipFill>
          <a:blip r:embed="rId8"/>
          <a:stretch>
            <a:fillRect/>
          </a:stretch>
        </p:blipFill>
        <p:spPr>
          <a:xfrm>
            <a:off x="5469490" y="3046333"/>
            <a:ext cx="1504950" cy="228600"/>
          </a:xfrm>
          <a:prstGeom prst="rect">
            <a:avLst/>
          </a:prstGeom>
        </p:spPr>
      </p:pic>
      <p:pic>
        <p:nvPicPr>
          <p:cNvPr id="22" name="图片 21">
            <a:extLst>
              <a:ext uri="{FF2B5EF4-FFF2-40B4-BE49-F238E27FC236}">
                <a16:creationId xmlns:a16="http://schemas.microsoft.com/office/drawing/2014/main" id="{46201A3B-ED2C-4BDA-9290-72BA1631D54A}"/>
              </a:ext>
            </a:extLst>
          </p:cNvPr>
          <p:cNvPicPr>
            <a:picLocks noChangeAspect="1"/>
          </p:cNvPicPr>
          <p:nvPr/>
        </p:nvPicPr>
        <p:blipFill>
          <a:blip r:embed="rId9"/>
          <a:stretch>
            <a:fillRect/>
          </a:stretch>
        </p:blipFill>
        <p:spPr>
          <a:xfrm>
            <a:off x="5469490" y="3819130"/>
            <a:ext cx="1038225" cy="381000"/>
          </a:xfrm>
          <a:prstGeom prst="rect">
            <a:avLst/>
          </a:prstGeom>
        </p:spPr>
      </p:pic>
      <p:pic>
        <p:nvPicPr>
          <p:cNvPr id="23" name="图片 22">
            <a:extLst>
              <a:ext uri="{FF2B5EF4-FFF2-40B4-BE49-F238E27FC236}">
                <a16:creationId xmlns:a16="http://schemas.microsoft.com/office/drawing/2014/main" id="{831752DC-830E-49E2-BC56-8E60983D7BB7}"/>
              </a:ext>
            </a:extLst>
          </p:cNvPr>
          <p:cNvPicPr>
            <a:picLocks noChangeAspect="1"/>
          </p:cNvPicPr>
          <p:nvPr/>
        </p:nvPicPr>
        <p:blipFill>
          <a:blip r:embed="rId10"/>
          <a:stretch>
            <a:fillRect/>
          </a:stretch>
        </p:blipFill>
        <p:spPr>
          <a:xfrm>
            <a:off x="5469490" y="4335212"/>
            <a:ext cx="4324350" cy="352425"/>
          </a:xfrm>
          <a:prstGeom prst="rect">
            <a:avLst/>
          </a:prstGeom>
        </p:spPr>
      </p:pic>
      <p:pic>
        <p:nvPicPr>
          <p:cNvPr id="24" name="图片 23">
            <a:extLst>
              <a:ext uri="{FF2B5EF4-FFF2-40B4-BE49-F238E27FC236}">
                <a16:creationId xmlns:a16="http://schemas.microsoft.com/office/drawing/2014/main" id="{E60E7714-81D0-4159-A36E-4DA9521F3529}"/>
              </a:ext>
            </a:extLst>
          </p:cNvPr>
          <p:cNvPicPr>
            <a:picLocks noChangeAspect="1"/>
          </p:cNvPicPr>
          <p:nvPr/>
        </p:nvPicPr>
        <p:blipFill>
          <a:blip r:embed="rId11"/>
          <a:stretch>
            <a:fillRect/>
          </a:stretch>
        </p:blipFill>
        <p:spPr>
          <a:xfrm>
            <a:off x="1670670" y="3476215"/>
            <a:ext cx="1590675" cy="190500"/>
          </a:xfrm>
          <a:prstGeom prst="rect">
            <a:avLst/>
          </a:prstGeom>
        </p:spPr>
      </p:pic>
      <p:pic>
        <p:nvPicPr>
          <p:cNvPr id="25" name="图片 24">
            <a:extLst>
              <a:ext uri="{FF2B5EF4-FFF2-40B4-BE49-F238E27FC236}">
                <a16:creationId xmlns:a16="http://schemas.microsoft.com/office/drawing/2014/main" id="{226FC25F-E684-486D-92C0-4454D019E6EE}"/>
              </a:ext>
            </a:extLst>
          </p:cNvPr>
          <p:cNvPicPr>
            <a:picLocks noChangeAspect="1"/>
          </p:cNvPicPr>
          <p:nvPr/>
        </p:nvPicPr>
        <p:blipFill>
          <a:blip r:embed="rId12"/>
          <a:stretch>
            <a:fillRect/>
          </a:stretch>
        </p:blipFill>
        <p:spPr>
          <a:xfrm>
            <a:off x="5469490" y="3486561"/>
            <a:ext cx="247650" cy="200025"/>
          </a:xfrm>
          <a:prstGeom prst="rect">
            <a:avLst/>
          </a:prstGeom>
        </p:spPr>
      </p:pic>
      <p:pic>
        <p:nvPicPr>
          <p:cNvPr id="26" name="图片 25">
            <a:extLst>
              <a:ext uri="{FF2B5EF4-FFF2-40B4-BE49-F238E27FC236}">
                <a16:creationId xmlns:a16="http://schemas.microsoft.com/office/drawing/2014/main" id="{C870B0B1-916E-4D52-9FB1-478DC59EF6F3}"/>
              </a:ext>
            </a:extLst>
          </p:cNvPr>
          <p:cNvPicPr>
            <a:picLocks noChangeAspect="1"/>
          </p:cNvPicPr>
          <p:nvPr/>
        </p:nvPicPr>
        <p:blipFill>
          <a:blip r:embed="rId13"/>
          <a:stretch>
            <a:fillRect/>
          </a:stretch>
        </p:blipFill>
        <p:spPr>
          <a:xfrm>
            <a:off x="1670670" y="3906446"/>
            <a:ext cx="1905000" cy="200025"/>
          </a:xfrm>
          <a:prstGeom prst="rect">
            <a:avLst/>
          </a:prstGeom>
        </p:spPr>
      </p:pic>
      <p:pic>
        <p:nvPicPr>
          <p:cNvPr id="27" name="图片 26">
            <a:extLst>
              <a:ext uri="{FF2B5EF4-FFF2-40B4-BE49-F238E27FC236}">
                <a16:creationId xmlns:a16="http://schemas.microsoft.com/office/drawing/2014/main" id="{7FC318C4-595D-48AE-864B-A5292E9E7B85}"/>
              </a:ext>
            </a:extLst>
          </p:cNvPr>
          <p:cNvPicPr>
            <a:picLocks noChangeAspect="1"/>
          </p:cNvPicPr>
          <p:nvPr/>
        </p:nvPicPr>
        <p:blipFill>
          <a:blip r:embed="rId14"/>
          <a:stretch>
            <a:fillRect/>
          </a:stretch>
        </p:blipFill>
        <p:spPr>
          <a:xfrm>
            <a:off x="3301012" y="5417949"/>
            <a:ext cx="1943100" cy="180975"/>
          </a:xfrm>
          <a:prstGeom prst="rect">
            <a:avLst/>
          </a:prstGeom>
        </p:spPr>
      </p:pic>
      <p:pic>
        <p:nvPicPr>
          <p:cNvPr id="28" name="图片 27">
            <a:extLst>
              <a:ext uri="{FF2B5EF4-FFF2-40B4-BE49-F238E27FC236}">
                <a16:creationId xmlns:a16="http://schemas.microsoft.com/office/drawing/2014/main" id="{81F21DD0-4C47-413E-A4A1-AEABD8FF3472}"/>
              </a:ext>
            </a:extLst>
          </p:cNvPr>
          <p:cNvPicPr>
            <a:picLocks noChangeAspect="1"/>
          </p:cNvPicPr>
          <p:nvPr/>
        </p:nvPicPr>
        <p:blipFill>
          <a:blip r:embed="rId15"/>
          <a:stretch>
            <a:fillRect/>
          </a:stretch>
        </p:blipFill>
        <p:spPr>
          <a:xfrm>
            <a:off x="5469490" y="5225686"/>
            <a:ext cx="3619500" cy="609600"/>
          </a:xfrm>
          <a:prstGeom prst="rect">
            <a:avLst/>
          </a:prstGeom>
        </p:spPr>
      </p:pic>
      <p:pic>
        <p:nvPicPr>
          <p:cNvPr id="30" name="图片 29">
            <a:extLst>
              <a:ext uri="{FF2B5EF4-FFF2-40B4-BE49-F238E27FC236}">
                <a16:creationId xmlns:a16="http://schemas.microsoft.com/office/drawing/2014/main" id="{798FBAD8-716B-4B44-B55E-6AAE588AC683}"/>
              </a:ext>
            </a:extLst>
          </p:cNvPr>
          <p:cNvPicPr>
            <a:picLocks noChangeAspect="1"/>
          </p:cNvPicPr>
          <p:nvPr/>
        </p:nvPicPr>
        <p:blipFill>
          <a:blip r:embed="rId16"/>
          <a:stretch>
            <a:fillRect/>
          </a:stretch>
        </p:blipFill>
        <p:spPr>
          <a:xfrm>
            <a:off x="2796818" y="5980756"/>
            <a:ext cx="4457700" cy="142875"/>
          </a:xfrm>
          <a:prstGeom prst="rect">
            <a:avLst/>
          </a:prstGeom>
        </p:spPr>
      </p:pic>
      <p:pic>
        <p:nvPicPr>
          <p:cNvPr id="31" name="图片 30">
            <a:extLst>
              <a:ext uri="{FF2B5EF4-FFF2-40B4-BE49-F238E27FC236}">
                <a16:creationId xmlns:a16="http://schemas.microsoft.com/office/drawing/2014/main" id="{A14A965F-C095-48EA-BCB8-AB92D67B4E3D}"/>
              </a:ext>
            </a:extLst>
          </p:cNvPr>
          <p:cNvPicPr>
            <a:picLocks noChangeAspect="1"/>
          </p:cNvPicPr>
          <p:nvPr/>
        </p:nvPicPr>
        <p:blipFill>
          <a:blip r:embed="rId17"/>
          <a:stretch>
            <a:fillRect/>
          </a:stretch>
        </p:blipFill>
        <p:spPr>
          <a:xfrm>
            <a:off x="1643646" y="5967022"/>
            <a:ext cx="1162050" cy="171450"/>
          </a:xfrm>
          <a:prstGeom prst="rect">
            <a:avLst/>
          </a:prstGeom>
        </p:spPr>
      </p:pic>
      <p:pic>
        <p:nvPicPr>
          <p:cNvPr id="32" name="图片 31">
            <a:extLst>
              <a:ext uri="{FF2B5EF4-FFF2-40B4-BE49-F238E27FC236}">
                <a16:creationId xmlns:a16="http://schemas.microsoft.com/office/drawing/2014/main" id="{2E7BEE30-8493-4145-8A68-01AE644D0E6A}"/>
              </a:ext>
            </a:extLst>
          </p:cNvPr>
          <p:cNvPicPr>
            <a:picLocks noChangeAspect="1"/>
          </p:cNvPicPr>
          <p:nvPr/>
        </p:nvPicPr>
        <p:blipFill>
          <a:blip r:embed="rId18"/>
          <a:stretch>
            <a:fillRect/>
          </a:stretch>
        </p:blipFill>
        <p:spPr>
          <a:xfrm>
            <a:off x="7604080" y="5927273"/>
            <a:ext cx="962025" cy="257175"/>
          </a:xfrm>
          <a:prstGeom prst="rect">
            <a:avLst/>
          </a:prstGeom>
        </p:spPr>
      </p:pic>
      <p:pic>
        <p:nvPicPr>
          <p:cNvPr id="33" name="图片 32">
            <a:extLst>
              <a:ext uri="{FF2B5EF4-FFF2-40B4-BE49-F238E27FC236}">
                <a16:creationId xmlns:a16="http://schemas.microsoft.com/office/drawing/2014/main" id="{642751C9-8D86-4DEE-A1E4-8C9BC8859567}"/>
              </a:ext>
            </a:extLst>
          </p:cNvPr>
          <p:cNvPicPr>
            <a:picLocks noChangeAspect="1"/>
          </p:cNvPicPr>
          <p:nvPr/>
        </p:nvPicPr>
        <p:blipFill>
          <a:blip r:embed="rId19"/>
          <a:stretch>
            <a:fillRect/>
          </a:stretch>
        </p:blipFill>
        <p:spPr>
          <a:xfrm>
            <a:off x="1643646" y="4886662"/>
            <a:ext cx="1304925" cy="200025"/>
          </a:xfrm>
          <a:prstGeom prst="rect">
            <a:avLst/>
          </a:prstGeom>
        </p:spPr>
      </p:pic>
      <p:pic>
        <p:nvPicPr>
          <p:cNvPr id="34" name="图片 33">
            <a:extLst>
              <a:ext uri="{FF2B5EF4-FFF2-40B4-BE49-F238E27FC236}">
                <a16:creationId xmlns:a16="http://schemas.microsoft.com/office/drawing/2014/main" id="{E7ED5530-32E0-4D04-B9BE-3C5F2EFAEB20}"/>
              </a:ext>
            </a:extLst>
          </p:cNvPr>
          <p:cNvPicPr>
            <a:picLocks noChangeAspect="1"/>
          </p:cNvPicPr>
          <p:nvPr/>
        </p:nvPicPr>
        <p:blipFill>
          <a:blip r:embed="rId20"/>
          <a:stretch>
            <a:fillRect/>
          </a:stretch>
        </p:blipFill>
        <p:spPr>
          <a:xfrm>
            <a:off x="2960611" y="4852891"/>
            <a:ext cx="2962275" cy="257175"/>
          </a:xfrm>
          <a:prstGeom prst="rect">
            <a:avLst/>
          </a:prstGeom>
        </p:spPr>
      </p:pic>
      <p:pic>
        <p:nvPicPr>
          <p:cNvPr id="4" name="图片 3">
            <a:extLst>
              <a:ext uri="{FF2B5EF4-FFF2-40B4-BE49-F238E27FC236}">
                <a16:creationId xmlns:a16="http://schemas.microsoft.com/office/drawing/2014/main" id="{93BE7695-FD61-481D-AA63-E4F4EFA65F43}"/>
              </a:ext>
            </a:extLst>
          </p:cNvPr>
          <p:cNvPicPr>
            <a:picLocks noChangeAspect="1"/>
          </p:cNvPicPr>
          <p:nvPr/>
        </p:nvPicPr>
        <p:blipFill>
          <a:blip r:embed="rId21"/>
          <a:stretch>
            <a:fillRect/>
          </a:stretch>
        </p:blipFill>
        <p:spPr>
          <a:xfrm>
            <a:off x="1617858" y="6276371"/>
            <a:ext cx="3648075" cy="200025"/>
          </a:xfrm>
          <a:prstGeom prst="rect">
            <a:avLst/>
          </a:prstGeom>
        </p:spPr>
      </p:pic>
    </p:spTree>
    <p:extLst>
      <p:ext uri="{BB962C8B-B14F-4D97-AF65-F5344CB8AC3E}">
        <p14:creationId xmlns:p14="http://schemas.microsoft.com/office/powerpoint/2010/main" val="185331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sp>
        <p:nvSpPr>
          <p:cNvPr id="6" name="文本框 5">
            <a:extLst>
              <a:ext uri="{FF2B5EF4-FFF2-40B4-BE49-F238E27FC236}">
                <a16:creationId xmlns:a16="http://schemas.microsoft.com/office/drawing/2014/main" id="{212077B4-FB50-4C2E-BBDF-BE6B7A9A0362}"/>
              </a:ext>
            </a:extLst>
          </p:cNvPr>
          <p:cNvSpPr txBox="1"/>
          <p:nvPr/>
        </p:nvSpPr>
        <p:spPr>
          <a:xfrm>
            <a:off x="1103545" y="641993"/>
            <a:ext cx="5852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multiclass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边界附近的最小扰动求解</a:t>
            </a:r>
          </a:p>
        </p:txBody>
      </p:sp>
      <p:sp>
        <p:nvSpPr>
          <p:cNvPr id="19" name="文本框 18">
            <a:extLst>
              <a:ext uri="{FF2B5EF4-FFF2-40B4-BE49-F238E27FC236}">
                <a16:creationId xmlns:a16="http://schemas.microsoft.com/office/drawing/2014/main" id="{F94B6FC6-C661-4BD9-82E8-53DD74DC3E06}"/>
              </a:ext>
            </a:extLst>
          </p:cNvPr>
          <p:cNvSpPr txBox="1"/>
          <p:nvPr/>
        </p:nvSpPr>
        <p:spPr>
          <a:xfrm>
            <a:off x="935660" y="1248539"/>
            <a:ext cx="35060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Linear multiclass classifier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p:txBody>
      </p:sp>
      <p:pic>
        <p:nvPicPr>
          <p:cNvPr id="27" name="图片 26">
            <a:extLst>
              <a:ext uri="{FF2B5EF4-FFF2-40B4-BE49-F238E27FC236}">
                <a16:creationId xmlns:a16="http://schemas.microsoft.com/office/drawing/2014/main" id="{7FC318C4-595D-48AE-864B-A5292E9E7B85}"/>
              </a:ext>
            </a:extLst>
          </p:cNvPr>
          <p:cNvPicPr>
            <a:picLocks noChangeAspect="1"/>
          </p:cNvPicPr>
          <p:nvPr/>
        </p:nvPicPr>
        <p:blipFill>
          <a:blip r:embed="rId2"/>
          <a:stretch>
            <a:fillRect/>
          </a:stretch>
        </p:blipFill>
        <p:spPr>
          <a:xfrm>
            <a:off x="5660980" y="1884210"/>
            <a:ext cx="1943100" cy="180975"/>
          </a:xfrm>
          <a:prstGeom prst="rect">
            <a:avLst/>
          </a:prstGeom>
        </p:spPr>
      </p:pic>
      <p:pic>
        <p:nvPicPr>
          <p:cNvPr id="28" name="图片 27">
            <a:extLst>
              <a:ext uri="{FF2B5EF4-FFF2-40B4-BE49-F238E27FC236}">
                <a16:creationId xmlns:a16="http://schemas.microsoft.com/office/drawing/2014/main" id="{81F21DD0-4C47-413E-A4A1-AEABD8FF3472}"/>
              </a:ext>
            </a:extLst>
          </p:cNvPr>
          <p:cNvPicPr>
            <a:picLocks noChangeAspect="1"/>
          </p:cNvPicPr>
          <p:nvPr/>
        </p:nvPicPr>
        <p:blipFill>
          <a:blip r:embed="rId3"/>
          <a:stretch>
            <a:fillRect/>
          </a:stretch>
        </p:blipFill>
        <p:spPr>
          <a:xfrm>
            <a:off x="4029987" y="2263046"/>
            <a:ext cx="3619500" cy="609600"/>
          </a:xfrm>
          <a:prstGeom prst="rect">
            <a:avLst/>
          </a:prstGeom>
        </p:spPr>
      </p:pic>
      <p:pic>
        <p:nvPicPr>
          <p:cNvPr id="30" name="图片 29">
            <a:extLst>
              <a:ext uri="{FF2B5EF4-FFF2-40B4-BE49-F238E27FC236}">
                <a16:creationId xmlns:a16="http://schemas.microsoft.com/office/drawing/2014/main" id="{798FBAD8-716B-4B44-B55E-6AAE588AC683}"/>
              </a:ext>
            </a:extLst>
          </p:cNvPr>
          <p:cNvPicPr>
            <a:picLocks noChangeAspect="1"/>
          </p:cNvPicPr>
          <p:nvPr/>
        </p:nvPicPr>
        <p:blipFill>
          <a:blip r:embed="rId4"/>
          <a:stretch>
            <a:fillRect/>
          </a:stretch>
        </p:blipFill>
        <p:spPr>
          <a:xfrm>
            <a:off x="2368360" y="3204239"/>
            <a:ext cx="4457700" cy="142875"/>
          </a:xfrm>
          <a:prstGeom prst="rect">
            <a:avLst/>
          </a:prstGeom>
        </p:spPr>
      </p:pic>
      <p:pic>
        <p:nvPicPr>
          <p:cNvPr id="31" name="图片 30">
            <a:extLst>
              <a:ext uri="{FF2B5EF4-FFF2-40B4-BE49-F238E27FC236}">
                <a16:creationId xmlns:a16="http://schemas.microsoft.com/office/drawing/2014/main" id="{A14A965F-C095-48EA-BCB8-AB92D67B4E3D}"/>
              </a:ext>
            </a:extLst>
          </p:cNvPr>
          <p:cNvPicPr>
            <a:picLocks noChangeAspect="1"/>
          </p:cNvPicPr>
          <p:nvPr/>
        </p:nvPicPr>
        <p:blipFill>
          <a:blip r:embed="rId5"/>
          <a:stretch>
            <a:fillRect/>
          </a:stretch>
        </p:blipFill>
        <p:spPr>
          <a:xfrm>
            <a:off x="1215188" y="3190505"/>
            <a:ext cx="1162050" cy="171450"/>
          </a:xfrm>
          <a:prstGeom prst="rect">
            <a:avLst/>
          </a:prstGeom>
        </p:spPr>
      </p:pic>
      <p:pic>
        <p:nvPicPr>
          <p:cNvPr id="32" name="图片 31">
            <a:extLst>
              <a:ext uri="{FF2B5EF4-FFF2-40B4-BE49-F238E27FC236}">
                <a16:creationId xmlns:a16="http://schemas.microsoft.com/office/drawing/2014/main" id="{2E7BEE30-8493-4145-8A68-01AE644D0E6A}"/>
              </a:ext>
            </a:extLst>
          </p:cNvPr>
          <p:cNvPicPr>
            <a:picLocks noChangeAspect="1"/>
          </p:cNvPicPr>
          <p:nvPr/>
        </p:nvPicPr>
        <p:blipFill>
          <a:blip r:embed="rId6"/>
          <a:stretch>
            <a:fillRect/>
          </a:stretch>
        </p:blipFill>
        <p:spPr>
          <a:xfrm>
            <a:off x="6973803" y="3140742"/>
            <a:ext cx="962025" cy="257175"/>
          </a:xfrm>
          <a:prstGeom prst="rect">
            <a:avLst/>
          </a:prstGeom>
        </p:spPr>
      </p:pic>
      <p:pic>
        <p:nvPicPr>
          <p:cNvPr id="33" name="图片 32">
            <a:extLst>
              <a:ext uri="{FF2B5EF4-FFF2-40B4-BE49-F238E27FC236}">
                <a16:creationId xmlns:a16="http://schemas.microsoft.com/office/drawing/2014/main" id="{642751C9-8D86-4DEE-A1E4-8C9BC8859567}"/>
              </a:ext>
            </a:extLst>
          </p:cNvPr>
          <p:cNvPicPr>
            <a:picLocks noChangeAspect="1"/>
          </p:cNvPicPr>
          <p:nvPr/>
        </p:nvPicPr>
        <p:blipFill>
          <a:blip r:embed="rId7"/>
          <a:stretch>
            <a:fillRect/>
          </a:stretch>
        </p:blipFill>
        <p:spPr>
          <a:xfrm>
            <a:off x="1190250" y="1888078"/>
            <a:ext cx="1304925" cy="200025"/>
          </a:xfrm>
          <a:prstGeom prst="rect">
            <a:avLst/>
          </a:prstGeom>
        </p:spPr>
      </p:pic>
      <p:pic>
        <p:nvPicPr>
          <p:cNvPr id="34" name="图片 33">
            <a:extLst>
              <a:ext uri="{FF2B5EF4-FFF2-40B4-BE49-F238E27FC236}">
                <a16:creationId xmlns:a16="http://schemas.microsoft.com/office/drawing/2014/main" id="{E7ED5530-32E0-4D04-B9BE-3C5F2EFAEB20}"/>
              </a:ext>
            </a:extLst>
          </p:cNvPr>
          <p:cNvPicPr>
            <a:picLocks noChangeAspect="1"/>
          </p:cNvPicPr>
          <p:nvPr/>
        </p:nvPicPr>
        <p:blipFill>
          <a:blip r:embed="rId8"/>
          <a:stretch>
            <a:fillRect/>
          </a:stretch>
        </p:blipFill>
        <p:spPr>
          <a:xfrm>
            <a:off x="2507215" y="1854307"/>
            <a:ext cx="2962275" cy="257175"/>
          </a:xfrm>
          <a:prstGeom prst="rect">
            <a:avLst/>
          </a:prstGeom>
        </p:spPr>
      </p:pic>
      <p:pic>
        <p:nvPicPr>
          <p:cNvPr id="4" name="图片 3">
            <a:extLst>
              <a:ext uri="{FF2B5EF4-FFF2-40B4-BE49-F238E27FC236}">
                <a16:creationId xmlns:a16="http://schemas.microsoft.com/office/drawing/2014/main" id="{93BE7695-FD61-481D-AA63-E4F4EFA65F43}"/>
              </a:ext>
            </a:extLst>
          </p:cNvPr>
          <p:cNvPicPr>
            <a:picLocks noChangeAspect="1"/>
          </p:cNvPicPr>
          <p:nvPr/>
        </p:nvPicPr>
        <p:blipFill>
          <a:blip r:embed="rId9"/>
          <a:stretch>
            <a:fillRect/>
          </a:stretch>
        </p:blipFill>
        <p:spPr>
          <a:xfrm>
            <a:off x="1214325" y="3713957"/>
            <a:ext cx="3648075" cy="200025"/>
          </a:xfrm>
          <a:prstGeom prst="rect">
            <a:avLst/>
          </a:prstGeom>
        </p:spPr>
      </p:pic>
      <p:pic>
        <p:nvPicPr>
          <p:cNvPr id="35" name="图片 34">
            <a:extLst>
              <a:ext uri="{FF2B5EF4-FFF2-40B4-BE49-F238E27FC236}">
                <a16:creationId xmlns:a16="http://schemas.microsoft.com/office/drawing/2014/main" id="{1221CA60-2C41-4563-8FB1-89E8B98863E9}"/>
              </a:ext>
            </a:extLst>
          </p:cNvPr>
          <p:cNvPicPr>
            <a:picLocks noChangeAspect="1"/>
          </p:cNvPicPr>
          <p:nvPr/>
        </p:nvPicPr>
        <p:blipFill>
          <a:blip r:embed="rId10"/>
          <a:stretch>
            <a:fillRect/>
          </a:stretch>
        </p:blipFill>
        <p:spPr>
          <a:xfrm>
            <a:off x="4029987" y="4140461"/>
            <a:ext cx="3914775" cy="762000"/>
          </a:xfrm>
          <a:prstGeom prst="rect">
            <a:avLst/>
          </a:prstGeom>
        </p:spPr>
      </p:pic>
      <p:pic>
        <p:nvPicPr>
          <p:cNvPr id="36" name="图片 35">
            <a:extLst>
              <a:ext uri="{FF2B5EF4-FFF2-40B4-BE49-F238E27FC236}">
                <a16:creationId xmlns:a16="http://schemas.microsoft.com/office/drawing/2014/main" id="{15369E35-E194-4F90-860B-775324ACE3B5}"/>
              </a:ext>
            </a:extLst>
          </p:cNvPr>
          <p:cNvPicPr>
            <a:picLocks noChangeAspect="1"/>
          </p:cNvPicPr>
          <p:nvPr/>
        </p:nvPicPr>
        <p:blipFill>
          <a:blip r:embed="rId11"/>
          <a:stretch>
            <a:fillRect/>
          </a:stretch>
        </p:blipFill>
        <p:spPr>
          <a:xfrm>
            <a:off x="4991019" y="3671094"/>
            <a:ext cx="466725" cy="285750"/>
          </a:xfrm>
          <a:prstGeom prst="rect">
            <a:avLst/>
          </a:prstGeom>
        </p:spPr>
      </p:pic>
      <p:pic>
        <p:nvPicPr>
          <p:cNvPr id="37" name="图片 36">
            <a:extLst>
              <a:ext uri="{FF2B5EF4-FFF2-40B4-BE49-F238E27FC236}">
                <a16:creationId xmlns:a16="http://schemas.microsoft.com/office/drawing/2014/main" id="{2AA08BDD-F5AF-4D28-84D6-61D14D3E4628}"/>
              </a:ext>
            </a:extLst>
          </p:cNvPr>
          <p:cNvPicPr>
            <a:picLocks noChangeAspect="1"/>
          </p:cNvPicPr>
          <p:nvPr/>
        </p:nvPicPr>
        <p:blipFill>
          <a:blip r:embed="rId12"/>
          <a:stretch>
            <a:fillRect/>
          </a:stretch>
        </p:blipFill>
        <p:spPr>
          <a:xfrm>
            <a:off x="1214325" y="5181119"/>
            <a:ext cx="2495550" cy="238125"/>
          </a:xfrm>
          <a:prstGeom prst="rect">
            <a:avLst/>
          </a:prstGeom>
        </p:spPr>
      </p:pic>
      <p:pic>
        <p:nvPicPr>
          <p:cNvPr id="38" name="图片 37">
            <a:extLst>
              <a:ext uri="{FF2B5EF4-FFF2-40B4-BE49-F238E27FC236}">
                <a16:creationId xmlns:a16="http://schemas.microsoft.com/office/drawing/2014/main" id="{696286AC-0570-42B5-B13F-98B3E467C527}"/>
              </a:ext>
            </a:extLst>
          </p:cNvPr>
          <p:cNvPicPr>
            <a:picLocks noChangeAspect="1"/>
          </p:cNvPicPr>
          <p:nvPr/>
        </p:nvPicPr>
        <p:blipFill>
          <a:blip r:embed="rId13"/>
          <a:stretch>
            <a:fillRect/>
          </a:stretch>
        </p:blipFill>
        <p:spPr>
          <a:xfrm>
            <a:off x="3988352" y="5124207"/>
            <a:ext cx="3638550" cy="295275"/>
          </a:xfrm>
          <a:prstGeom prst="rect">
            <a:avLst/>
          </a:prstGeom>
        </p:spPr>
      </p:pic>
      <p:pic>
        <p:nvPicPr>
          <p:cNvPr id="39" name="图片 38">
            <a:extLst>
              <a:ext uri="{FF2B5EF4-FFF2-40B4-BE49-F238E27FC236}">
                <a16:creationId xmlns:a16="http://schemas.microsoft.com/office/drawing/2014/main" id="{0C219E4A-289E-4539-A3AA-FD0C6B152E19}"/>
              </a:ext>
            </a:extLst>
          </p:cNvPr>
          <p:cNvPicPr>
            <a:picLocks noChangeAspect="1"/>
          </p:cNvPicPr>
          <p:nvPr/>
        </p:nvPicPr>
        <p:blipFill>
          <a:blip r:embed="rId14"/>
          <a:stretch>
            <a:fillRect/>
          </a:stretch>
        </p:blipFill>
        <p:spPr>
          <a:xfrm>
            <a:off x="3983286" y="5509130"/>
            <a:ext cx="4524375" cy="942975"/>
          </a:xfrm>
          <a:prstGeom prst="rect">
            <a:avLst/>
          </a:prstGeom>
        </p:spPr>
      </p:pic>
    </p:spTree>
    <p:extLst>
      <p:ext uri="{BB962C8B-B14F-4D97-AF65-F5344CB8AC3E}">
        <p14:creationId xmlns:p14="http://schemas.microsoft.com/office/powerpoint/2010/main" val="249356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灯片编号占位符 1">
            <a:extLst>
              <a:ext uri="{FF2B5EF4-FFF2-40B4-BE49-F238E27FC236}">
                <a16:creationId xmlns:a16="http://schemas.microsoft.com/office/drawing/2014/main" id="{DCDFBDDE-B776-44B9-B12B-CEF0FB9192DC}"/>
              </a:ext>
            </a:extLst>
          </p:cNvPr>
          <p:cNvSpPr>
            <a:spLocks noGrp="1"/>
          </p:cNvSpPr>
          <p:nvPr>
            <p:ph type="sldNum" sz="quarter" idx="12"/>
          </p:nvPr>
        </p:nvSpPr>
        <p:spPr>
          <a:xfrm>
            <a:off x="8805333"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C8389BB-9B0F-456A-AE66-8265C74E740F}"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3" name="矩形 12">
            <a:extLst>
              <a:ext uri="{FF2B5EF4-FFF2-40B4-BE49-F238E27FC236}">
                <a16:creationId xmlns:a16="http://schemas.microsoft.com/office/drawing/2014/main" id="{450286CB-2345-4047-9276-F7E1C7A458DA}"/>
              </a:ext>
            </a:extLst>
          </p:cNvPr>
          <p:cNvSpPr/>
          <p:nvPr/>
        </p:nvSpPr>
        <p:spPr>
          <a:xfrm>
            <a:off x="838199" y="6352143"/>
            <a:ext cx="88118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 Deep Fool</a:t>
            </a:r>
            <a:r>
              <a:rPr kumimoji="0" lang="zh-CN" altLang="en-US"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t>
            </a:r>
            <a:r>
              <a:rPr kumimoji="0" lang="en-US" altLang="zh-CN" sz="1800" b="0" i="1"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A Simple and Accurate Method to Fool Deep Neural Networks</a:t>
            </a:r>
          </a:p>
        </p:txBody>
      </p:sp>
      <p:pic>
        <p:nvPicPr>
          <p:cNvPr id="4" name="图片 3">
            <a:extLst>
              <a:ext uri="{FF2B5EF4-FFF2-40B4-BE49-F238E27FC236}">
                <a16:creationId xmlns:a16="http://schemas.microsoft.com/office/drawing/2014/main" id="{E5317B9E-5215-44C3-885C-6D2CC5142F02}"/>
              </a:ext>
            </a:extLst>
          </p:cNvPr>
          <p:cNvPicPr>
            <a:picLocks noChangeAspect="1"/>
          </p:cNvPicPr>
          <p:nvPr/>
        </p:nvPicPr>
        <p:blipFill>
          <a:blip r:embed="rId2"/>
          <a:stretch>
            <a:fillRect/>
          </a:stretch>
        </p:blipFill>
        <p:spPr>
          <a:xfrm>
            <a:off x="3038475" y="1276350"/>
            <a:ext cx="6115050" cy="4305300"/>
          </a:xfrm>
          <a:prstGeom prst="rect">
            <a:avLst/>
          </a:prstGeom>
        </p:spPr>
      </p:pic>
      <p:sp>
        <p:nvSpPr>
          <p:cNvPr id="15" name="文本框 14">
            <a:extLst>
              <a:ext uri="{FF2B5EF4-FFF2-40B4-BE49-F238E27FC236}">
                <a16:creationId xmlns:a16="http://schemas.microsoft.com/office/drawing/2014/main" id="{176CDC12-D75A-4429-BB92-11D72EE833E6}"/>
              </a:ext>
            </a:extLst>
          </p:cNvPr>
          <p:cNvSpPr txBox="1"/>
          <p:nvPr/>
        </p:nvSpPr>
        <p:spPr>
          <a:xfrm>
            <a:off x="1103545" y="641993"/>
            <a:ext cx="5852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DeepFool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multiclass classifiers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边界附近的最小扰动求解</a:t>
            </a:r>
          </a:p>
        </p:txBody>
      </p:sp>
    </p:spTree>
    <p:extLst>
      <p:ext uri="{BB962C8B-B14F-4D97-AF65-F5344CB8AC3E}">
        <p14:creationId xmlns:p14="http://schemas.microsoft.com/office/powerpoint/2010/main" val="3225678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6417</TotalTime>
  <Words>713</Words>
  <Application>Microsoft Office PowerPoint</Application>
  <PresentationFormat>宽屏</PresentationFormat>
  <Paragraphs>84</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Arial</vt:lpstr>
      <vt:lpstr>Cambria Math</vt:lpstr>
      <vt:lpstr>Times New Roman</vt:lpstr>
      <vt:lpstr>Office 主题​​</vt:lpstr>
      <vt:lpstr>A Simple and Accurate Method to Fool Deep Neural Networks (DeepFool)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Intriguing Properties of Neural Networks </dc:title>
  <dc:creator>黄 梦蝶</dc:creator>
  <cp:lastModifiedBy>黄 梦蝶</cp:lastModifiedBy>
  <cp:revision>419</cp:revision>
  <dcterms:created xsi:type="dcterms:W3CDTF">2020-05-21T02:04:26Z</dcterms:created>
  <dcterms:modified xsi:type="dcterms:W3CDTF">2020-06-15T07:24:30Z</dcterms:modified>
</cp:coreProperties>
</file>