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4" r:id="rId3"/>
    <p:sldId id="295" r:id="rId4"/>
    <p:sldId id="296" r:id="rId5"/>
    <p:sldId id="301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1A0BA-1814-4325-9C25-D11823AEE5BA}" type="datetimeFigureOut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6DF0A-A47E-4F6E-A56D-576AC8167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8F6DE-73BD-44DA-B3F8-C74AFC982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7E43CC-9490-4944-A957-5B4BB1DEF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91594-49C5-4FE2-A20F-32156004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57AED-DA4D-4A3C-A66D-7F9163161F5A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E339B-7121-4FC0-9C85-35CADD5BA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C0B05-FFE4-4B92-A30C-C8DC9672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363E3-92B6-47E1-A884-7B9301357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18ABD7-E391-4121-8138-DD789BC88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973B28-521C-45FD-A9DE-3FB7D9C70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35BB-70D0-48D3-B187-400322CE5FD8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30A595-8781-4F5D-8571-46FAA5E8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E14620-DB04-4F25-BD22-DAB4CEF4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66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1A4948-D580-4BB4-8789-DDEC1DF50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F995E5-C8D0-46A2-91D0-E3EBD24C2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FBD8D6-3FEC-4061-A2F6-692078FD0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74591-31B1-4F83-AE02-657C7A8EBAC0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1E687E-5D50-49EE-99B3-58AE3583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C0BC32-D789-446F-98F8-1FA0564B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16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B8F01-BD50-4CF0-951F-EB90AFE10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5726C-1C78-4872-8824-5D8B82062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B4212F-9EE9-4283-A054-213774DE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8261-6237-4A75-AF3E-8251FBFDE963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03C442-60E4-48B9-AEF8-9298DAC7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7751E-4CF9-423B-BBB8-D36E0E70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78910-6EA9-4D62-8141-CB6D83AFA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D0AC34-052B-4146-99E7-45CCCE592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9264-5B41-4DF2-A48C-69DCADBE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F759F-43F1-4860-B79C-6CC0CC34A065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AC56A-CE02-461F-8E02-15C14A1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686D6-BDF1-4D3E-BCAD-236263F6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202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B7AB8-F8B3-45BF-B430-BD987025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2BBF83-4666-4143-99C7-61857D2D2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3174ED-E851-4B05-8C80-BB7E81D47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B76B4-D2FC-4CC2-9035-8E3B1782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BBC1-7DDC-4C95-A836-9BD2916DA142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0EF9A-5266-418C-8C9A-6F7277F5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A2C393-8639-47E1-9B99-856F293C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86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44903E-B155-427A-B004-8C7DB2B6E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73A3F0-7A55-4F63-A57F-315F8958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211093-BCB8-4310-ACA5-B439F55A7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D6BFEE-DD43-4B80-8C85-58C5EEA115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2F1BFB-DE08-479A-8CF8-1524AA911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4238F32-81C4-4AB8-9192-3493471E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170B4-9883-4FC4-B28D-16AED8A4030A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ACEAA5-7A8E-4801-B11E-808678CA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144D0D-2A88-4331-8E24-2DB94F1D1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4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BA267-28D8-4923-AEC4-C2D16B06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875033-4BB3-4406-8A12-A9D8628D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0F6D7-0936-4036-975D-F9FED74A8BAF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D182A4-E741-42B8-AFB2-C125047D5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9F353-C5BF-494F-933B-57EEDA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2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6CE39-38D8-4053-90F6-3A3F9183A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50CC4-CA7F-48C6-8BB5-E6B455E73CCE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DF1EBD7-66E0-49F3-A696-68FFC5FE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1E71-0415-4E63-B20A-CD8161901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7783-F999-4CEF-BF2D-03FB7B18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5DEAF-4492-41C8-98B4-61631FF1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96B017-12E9-4841-82B6-F1FDAD714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B3ED95-8157-4EC9-9AFF-03BB6CCDB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1E3E7-A775-4621-8DE7-BC23439DFA6F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6282-51BF-4429-B811-7CA0C3AE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223E2D-803A-4B6C-883F-049F89B1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8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1162D-0978-431C-95EC-3B1D99341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14C1D52-EEA8-46B3-A551-AA0453E0A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0CA9F8-552A-4F3A-B7AA-AC98AD1B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1866D9-6630-4CBB-95EB-519A052C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FE0-68B7-4D54-981A-4600C39AAE5C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191BF-F2FD-4691-A012-5540FEEE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4D172-653A-4540-B9E5-7ED7CD54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0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89960-8F6D-48DE-88CE-4DAC268C9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E66989-C0F4-4D18-BB9A-CCF479B04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80D076-F91B-4D45-8417-D04D452AA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60E34-0499-4B4A-B612-D5212A943FF5}" type="datetime1">
              <a:rPr lang="zh-CN" altLang="en-US" smtClean="0"/>
              <a:t>2020/6/17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A647F-3EC8-4EAA-83AA-AC446FE8C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BFC08-BC14-4E63-93C4-3BD8E4EC5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389BB-9B0F-456A-AE66-8265C74E74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7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 80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Freeform: Shape 82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794CB31-6233-4567-9F73-6AAC50FB73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 fontScale="90000"/>
          </a:bodyPr>
          <a:lstStyle/>
          <a:p>
            <a: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Towards Evaluating the Robustness</a:t>
            </a:r>
            <a:b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Neural Networks</a:t>
            </a:r>
            <a:b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(CW, </a:t>
            </a:r>
            <a:r>
              <a:rPr lang="en-US" altLang="zh-CN" sz="4400" b="1" dirty="0" err="1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Carlini&amp;Wagner</a:t>
            </a:r>
            <a:r>
              <a:rPr lang="en-US" altLang="zh-CN" sz="44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6191FA-3924-4319-A745-873A3179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altLang="zh-CN" sz="2000" b="1" dirty="0">
                <a:solidFill>
                  <a:srgbClr val="080808"/>
                </a:solidFill>
              </a:rPr>
              <a:t>Nicholas </a:t>
            </a:r>
            <a:r>
              <a:rPr lang="en-US" altLang="zh-CN" sz="2000" b="1" dirty="0" err="1">
                <a:solidFill>
                  <a:srgbClr val="080808"/>
                </a:solidFill>
              </a:rPr>
              <a:t>Carlini</a:t>
            </a:r>
            <a:br>
              <a:rPr lang="en-US" altLang="zh-CN" sz="2000" dirty="0">
                <a:solidFill>
                  <a:srgbClr val="080808"/>
                </a:solidFill>
              </a:rPr>
            </a:br>
            <a:r>
              <a:rPr lang="fr-FR" altLang="zh-CN" sz="2000" dirty="0">
                <a:solidFill>
                  <a:srgbClr val="080808"/>
                </a:solidFill>
              </a:rPr>
              <a:t>University of California, Berkeley</a:t>
            </a:r>
          </a:p>
          <a:p>
            <a:r>
              <a:rPr lang="en-US" altLang="zh-CN" sz="2000" dirty="0">
                <a:solidFill>
                  <a:srgbClr val="080808"/>
                </a:solidFill>
              </a:rPr>
              <a:t>2020</a:t>
            </a:r>
            <a:r>
              <a:rPr lang="zh-CN" altLang="en-US" sz="2000" dirty="0">
                <a:solidFill>
                  <a:srgbClr val="080808"/>
                </a:solidFill>
              </a:rPr>
              <a:t>年</a:t>
            </a:r>
            <a:r>
              <a:rPr lang="en-US" altLang="zh-CN" sz="2000" dirty="0">
                <a:solidFill>
                  <a:srgbClr val="080808"/>
                </a:solidFill>
              </a:rPr>
              <a:t>6</a:t>
            </a:r>
            <a:r>
              <a:rPr lang="zh-CN" altLang="en-US" sz="2000" dirty="0">
                <a:solidFill>
                  <a:srgbClr val="080808"/>
                </a:solidFill>
              </a:rPr>
              <a:t>月</a:t>
            </a:r>
            <a:r>
              <a:rPr lang="en-US" altLang="zh-CN" sz="2000" dirty="0">
                <a:solidFill>
                  <a:srgbClr val="080808"/>
                </a:solidFill>
              </a:rPr>
              <a:t>12</a:t>
            </a:r>
            <a:r>
              <a:rPr lang="zh-CN" altLang="en-US" sz="2000" dirty="0">
                <a:solidFill>
                  <a:srgbClr val="080808"/>
                </a:solidFill>
              </a:rPr>
              <a:t>日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CCB70F-03C7-4D28-8DD4-709CA0E5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1732" y="6356350"/>
            <a:ext cx="25688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6C8389BB-9B0F-456A-AE66-8265C74E740F}" type="slidenum">
              <a:rPr lang="zh-CN" altLang="en-US"/>
              <a:pPr algn="l">
                <a:spcAft>
                  <a:spcPts val="60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746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0AEB54-80C0-455F-BC3D-75ED056A8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5" y="1728787"/>
            <a:ext cx="49720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4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154EF3-845C-4341-8535-B5DB99302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2000250"/>
            <a:ext cx="52387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6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BA217B-2A14-4FF6-809B-1F0E8ABC1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2028825"/>
            <a:ext cx="52673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2E206F0-794F-4F2C-BE03-07EE15F77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1738312"/>
            <a:ext cx="104870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73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2513C-AE70-4E82-81E5-3E887613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1" y="3652234"/>
            <a:ext cx="10125075" cy="224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FFBF08-54D6-439F-9299-672672EA9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337" y="1429388"/>
            <a:ext cx="52673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14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5C3DFC-F7F4-49B1-BC65-9527824D8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575" y="904875"/>
            <a:ext cx="52768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379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FD38BF-7BA3-4485-AB22-CC904D566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995918"/>
            <a:ext cx="5229225" cy="5314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373A7F7-AE0A-43F9-BCC9-8A7F8DE19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748" y="1091168"/>
            <a:ext cx="52673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49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2129F-EB7A-4908-B15F-08CD4455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EFBF77-481E-4D24-9975-EC443C42A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/>
              <a:t>2016</a:t>
            </a:r>
            <a:r>
              <a:rPr lang="zh-CN" altLang="en-US" sz="1800" dirty="0"/>
              <a:t>年</a:t>
            </a:r>
            <a:r>
              <a:rPr lang="en-US" altLang="zh-CN" sz="1800" dirty="0"/>
              <a:t>S&amp;P</a:t>
            </a:r>
            <a:r>
              <a:rPr lang="zh-CN" altLang="en-US" sz="1800" dirty="0"/>
              <a:t>上有人提出了</a:t>
            </a:r>
            <a:r>
              <a:rPr lang="en-US" altLang="zh-CN" sz="1800" dirty="0"/>
              <a:t>defensively distilled</a:t>
            </a:r>
            <a:r>
              <a:rPr lang="zh-CN" altLang="en-US" sz="1800" dirty="0"/>
              <a:t>网络（防御蒸馏），文本提出了新的攻击足以攻击防御蒸馏网络，并发表在了</a:t>
            </a:r>
            <a:r>
              <a:rPr lang="en-US" altLang="zh-CN" sz="1800" dirty="0"/>
              <a:t>2017</a:t>
            </a:r>
            <a:r>
              <a:rPr lang="zh-CN" altLang="en-US" sz="1800" dirty="0"/>
              <a:t>年</a:t>
            </a:r>
            <a:r>
              <a:rPr lang="en-US" altLang="zh-CN" sz="1800" dirty="0"/>
              <a:t>S&amp;P</a:t>
            </a:r>
            <a:r>
              <a:rPr lang="zh-CN" altLang="en-US" sz="1800" dirty="0"/>
              <a:t>上，可见要找</a:t>
            </a:r>
            <a:r>
              <a:rPr lang="en-US" altLang="zh-CN" sz="1800" dirty="0"/>
              <a:t>2020</a:t>
            </a:r>
            <a:r>
              <a:rPr lang="zh-CN" altLang="en-US" sz="1800" dirty="0"/>
              <a:t>年发表出来的新攻击对应做防御才行呀，或者找</a:t>
            </a:r>
            <a:r>
              <a:rPr lang="en-US" altLang="zh-CN" sz="1800" dirty="0"/>
              <a:t>2020</a:t>
            </a:r>
            <a:r>
              <a:rPr lang="zh-CN" altLang="en-US" sz="1800" dirty="0"/>
              <a:t>年提出的防御模型，对应做攻击。</a:t>
            </a:r>
            <a:endParaRPr lang="en-US" altLang="zh-CN" sz="1800" dirty="0"/>
          </a:p>
          <a:p>
            <a:pPr>
              <a:lnSpc>
                <a:spcPct val="150000"/>
              </a:lnSpc>
            </a:pPr>
            <a:r>
              <a:rPr lang="zh-CN" altLang="en-US" sz="1800" dirty="0"/>
              <a:t>强调了微弱扰动对于连续像素变量四舍五入的不敏感性，应加强更符合实际的像素值离散化</a:t>
            </a: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696A9D-0F37-4F45-B0F4-6A5D310C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389BB-9B0F-456A-AE66-8265C74E740F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7622DB-30EA-4EA1-B477-F5F29BBE783E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</a:t>
            </a:r>
            <a:r>
              <a:rPr lang="en-US" altLang="zh-CN" i="1" dirty="0">
                <a:solidFill>
                  <a:prstClr val="white">
                    <a:lumMod val="50000"/>
                  </a:prstClr>
                </a:solidFill>
              </a:rPr>
              <a:t>Towards Evaluating the Robustness of Neural Networks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9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</a:t>
            </a:r>
            <a:r>
              <a:rPr lang="en-US" altLang="zh-CN" i="1" dirty="0">
                <a:solidFill>
                  <a:prstClr val="white">
                    <a:lumMod val="50000"/>
                  </a:prstClr>
                </a:solidFill>
              </a:rPr>
              <a:t>Towards Evaluating the Robustness of Neural Networks</a:t>
            </a: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7B7C9B-D9BF-4778-8B58-CAD30A9FA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5512" y="649056"/>
            <a:ext cx="4937917" cy="57009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76B1CD-8DD8-4CB5-B747-579597DD86B4}"/>
              </a:ext>
            </a:extLst>
          </p:cNvPr>
          <p:cNvSpPr txBox="1"/>
          <p:nvPr/>
        </p:nvSpPr>
        <p:spPr>
          <a:xfrm>
            <a:off x="1214325" y="1856317"/>
            <a:ext cx="2614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Ground-true label 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</a:p>
          <a:p>
            <a:r>
              <a:rPr lang="en-US" altLang="zh-CN" dirty="0"/>
              <a:t>Targeted attack label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</a:p>
          <a:p>
            <a:endParaRPr lang="en-US" altLang="zh-CN" dirty="0"/>
          </a:p>
          <a:p>
            <a:r>
              <a:rPr lang="en-US" altLang="zh-CN" dirty="0"/>
              <a:t>Ground-true label</a:t>
            </a:r>
            <a:r>
              <a:rPr lang="zh-CN" altLang="en-US" dirty="0"/>
              <a:t>：</a:t>
            </a:r>
            <a:r>
              <a:rPr lang="en-US" altLang="zh-CN" dirty="0"/>
              <a:t>9</a:t>
            </a:r>
          </a:p>
          <a:p>
            <a:r>
              <a:rPr lang="en-US" altLang="zh-CN" dirty="0"/>
              <a:t>Targeted attack label</a:t>
            </a:r>
            <a:r>
              <a:rPr lang="zh-CN" altLang="en-US" dirty="0"/>
              <a:t>：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948FBD-2E1C-4A25-A938-24F9E8A633E4}"/>
              </a:ext>
            </a:extLst>
          </p:cNvPr>
          <p:cNvSpPr/>
          <p:nvPr/>
        </p:nvSpPr>
        <p:spPr>
          <a:xfrm>
            <a:off x="1050524" y="7278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攻击防御蒸馏网的对抗样本</a:t>
            </a:r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82400C-A145-4952-8E66-8A3FFAA43EC6}"/>
              </a:ext>
            </a:extLst>
          </p:cNvPr>
          <p:cNvSpPr txBox="1"/>
          <p:nvPr/>
        </p:nvSpPr>
        <p:spPr>
          <a:xfrm>
            <a:off x="1214325" y="3524356"/>
            <a:ext cx="34323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本文所用实验数据集：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MINIST</a:t>
            </a:r>
            <a:r>
              <a:rPr lang="zh-CN" altLang="en-US" dirty="0"/>
              <a:t> （</a:t>
            </a:r>
            <a:r>
              <a:rPr lang="en-US" altLang="zh-CN" dirty="0"/>
              <a:t>10 classes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CIFAR-10</a:t>
            </a:r>
            <a:r>
              <a:rPr lang="zh-CN" altLang="en-US" dirty="0"/>
              <a:t> （</a:t>
            </a:r>
            <a:r>
              <a:rPr lang="en-US" altLang="zh-CN" dirty="0"/>
              <a:t>10classes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ImageNet</a:t>
            </a:r>
            <a:r>
              <a:rPr lang="zh-CN" altLang="en-US" dirty="0"/>
              <a:t>（</a:t>
            </a:r>
            <a:r>
              <a:rPr lang="en-US" altLang="zh-CN" dirty="0"/>
              <a:t>1000 classes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81626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056" y="6286044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9C0192-F16F-4A3B-A532-BADDD118C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968" y="1344114"/>
            <a:ext cx="2228850" cy="8953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ABCC8EFA-DF14-4E47-916F-FB8E8013993F}"/>
              </a:ext>
            </a:extLst>
          </p:cNvPr>
          <p:cNvSpPr/>
          <p:nvPr/>
        </p:nvSpPr>
        <p:spPr>
          <a:xfrm>
            <a:off x="1050524" y="7278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Find adversarial example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37A4D7-B148-44CF-8F01-9115B9F2337D}"/>
              </a:ext>
            </a:extLst>
          </p:cNvPr>
          <p:cNvSpPr/>
          <p:nvPr/>
        </p:nvSpPr>
        <p:spPr>
          <a:xfrm>
            <a:off x="1050524" y="1289547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）直接建模：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A39534A-F4E2-4A0E-B336-27108BBAD801}"/>
              </a:ext>
            </a:extLst>
          </p:cNvPr>
          <p:cNvGrpSpPr/>
          <p:nvPr/>
        </p:nvGrpSpPr>
        <p:grpSpPr>
          <a:xfrm>
            <a:off x="5479581" y="1333863"/>
            <a:ext cx="3849529" cy="314325"/>
            <a:chOff x="5507114" y="1842829"/>
            <a:chExt cx="3849529" cy="31432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C9EF94B-7DBA-4230-9C7A-091FE452F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7114" y="1845418"/>
              <a:ext cx="952500" cy="23812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E646AE61-4725-475D-AFCE-C15A1FC4E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4451" y="1854943"/>
              <a:ext cx="1323975" cy="22860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9D23C8E-762F-4216-9D7C-C33E20169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65993" y="1842829"/>
              <a:ext cx="1390650" cy="31432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CA68CA8A-78D2-441B-AC0D-00DE6A7647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9581" y="2392817"/>
            <a:ext cx="1514475" cy="2476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A3A446-17A9-4424-AFFD-E0E3D36380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9974" y="2408400"/>
            <a:ext cx="190500" cy="2286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8759AC4-6405-4073-83F5-DF37588CA2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7935" y="2392817"/>
            <a:ext cx="3562350" cy="2476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2C89E32-7E6E-49D1-9699-B40633C716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39569" y="2776251"/>
            <a:ext cx="4343400" cy="257175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F110FF88-E7AF-495B-B1F3-8AC965D4F87A}"/>
              </a:ext>
            </a:extLst>
          </p:cNvPr>
          <p:cNvSpPr/>
          <p:nvPr/>
        </p:nvSpPr>
        <p:spPr>
          <a:xfrm>
            <a:off x="5400372" y="2778074"/>
            <a:ext cx="1636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f</a:t>
            </a:r>
            <a:r>
              <a:rPr lang="zh-CN" altLang="en-US" dirty="0"/>
              <a:t>的多种选择：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58E97AD-1872-4FDF-8DFF-27D3C073BE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0670" y="3960135"/>
            <a:ext cx="2638425" cy="28575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2D3ADFC7-EFC9-4621-B1BA-51CCD8F86BF1}"/>
              </a:ext>
            </a:extLst>
          </p:cNvPr>
          <p:cNvGrpSpPr/>
          <p:nvPr/>
        </p:nvGrpSpPr>
        <p:grpSpPr>
          <a:xfrm>
            <a:off x="1670670" y="3556347"/>
            <a:ext cx="2830986" cy="247650"/>
            <a:chOff x="8683238" y="4035679"/>
            <a:chExt cx="2830986" cy="247650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9AF0F70-4601-42A7-967F-98B8EDF40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683238" y="4035679"/>
              <a:ext cx="1933575" cy="24765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23192480-B200-4DA9-9B92-0DFE1883A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637924" y="4035679"/>
              <a:ext cx="876300" cy="247650"/>
            </a:xfrm>
            <a:prstGeom prst="rect">
              <a:avLst/>
            </a:prstGeom>
          </p:spPr>
        </p:pic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877C1EB7-FC82-4541-905B-775C23350D1C}"/>
              </a:ext>
            </a:extLst>
          </p:cNvPr>
          <p:cNvSpPr/>
          <p:nvPr/>
        </p:nvSpPr>
        <p:spPr>
          <a:xfrm>
            <a:off x="5416795" y="1609883"/>
            <a:ext cx="4943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由于</a:t>
            </a:r>
            <a:r>
              <a:rPr lang="en-US" altLang="zh-CN" dirty="0"/>
              <a:t>C</a:t>
            </a:r>
            <a:r>
              <a:rPr lang="zh-CN" altLang="en-US" dirty="0"/>
              <a:t>高度非线性，导致最优化问题很难直接解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2030220-67A7-43AD-9525-69CDE5DDEB4D}"/>
              </a:ext>
            </a:extLst>
          </p:cNvPr>
          <p:cNvSpPr/>
          <p:nvPr/>
        </p:nvSpPr>
        <p:spPr>
          <a:xfrm>
            <a:off x="1050524" y="2326249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）变换形式：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58BE362B-9DFE-4A63-B6F5-CFDC5405CDD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29968" y="2355782"/>
            <a:ext cx="2219325" cy="94297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A34140BA-E9D1-4AFC-9245-87895F4AB6B7}"/>
              </a:ext>
            </a:extLst>
          </p:cNvPr>
          <p:cNvSpPr/>
          <p:nvPr/>
        </p:nvSpPr>
        <p:spPr>
          <a:xfrm>
            <a:off x="1050523" y="4521372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）变换形式：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79642578-2F62-4742-BAA2-07C49AB4A8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29968" y="4554829"/>
            <a:ext cx="3209925" cy="63817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B0C97A29-3794-4655-B94F-4563B3096E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29968" y="5397064"/>
            <a:ext cx="2609850" cy="657225"/>
          </a:xfrm>
          <a:prstGeom prst="rect">
            <a:avLst/>
          </a:prstGeom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6F0C5E73-D4DB-43E5-9C1A-8209D862E8A1}"/>
              </a:ext>
            </a:extLst>
          </p:cNvPr>
          <p:cNvSpPr/>
          <p:nvPr/>
        </p:nvSpPr>
        <p:spPr>
          <a:xfrm>
            <a:off x="1050522" y="5365763"/>
            <a:ext cx="19223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）变换形式：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211D95F0-1A37-4022-9979-B486D45DABE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477853" y="5423698"/>
            <a:ext cx="2114550" cy="285750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77CC6681-F2EF-4E96-9238-5EC076115900}"/>
              </a:ext>
            </a:extLst>
          </p:cNvPr>
          <p:cNvSpPr/>
          <p:nvPr/>
        </p:nvSpPr>
        <p:spPr>
          <a:xfrm>
            <a:off x="8944749" y="5447144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t</a:t>
            </a:r>
            <a:r>
              <a:rPr lang="zh-CN" altLang="en-US" dirty="0"/>
              <a:t>是</a:t>
            </a:r>
            <a:r>
              <a:rPr lang="en-US" altLang="zh-CN" dirty="0"/>
              <a:t>targeted label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976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560327-5816-4F47-AB20-1F6E7EAE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1114832"/>
            <a:ext cx="5257800" cy="521970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FE1840E8-1632-4B87-BB0C-05F3C431D89C}"/>
              </a:ext>
            </a:extLst>
          </p:cNvPr>
          <p:cNvSpPr/>
          <p:nvPr/>
        </p:nvSpPr>
        <p:spPr>
          <a:xfrm>
            <a:off x="1050524" y="7278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解最小化问题，常量</a:t>
            </a:r>
            <a:r>
              <a:rPr lang="en-US" altLang="zh-CN" dirty="0"/>
              <a:t>c</a:t>
            </a:r>
            <a:r>
              <a:rPr lang="zh-CN" altLang="en-US" dirty="0"/>
              <a:t>的选取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2D997D-68F9-47B4-94CE-FC832F9DB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7297" y="4513185"/>
            <a:ext cx="2266950" cy="2286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6C7297-3A21-4121-A38C-638E358EC8B8}"/>
              </a:ext>
            </a:extLst>
          </p:cNvPr>
          <p:cNvSpPr/>
          <p:nvPr/>
        </p:nvSpPr>
        <p:spPr>
          <a:xfrm>
            <a:off x="838199" y="4862788"/>
            <a:ext cx="2991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选择能让</a:t>
            </a:r>
            <a:r>
              <a:rPr lang="en-US" altLang="zh-CN" dirty="0"/>
              <a:t>f&lt;0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最小的一个</a:t>
            </a:r>
            <a:r>
              <a:rPr lang="en-US" altLang="zh-CN" dirty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82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1840E8-1632-4B87-BB0C-05F3C431D89C}"/>
              </a:ext>
            </a:extLst>
          </p:cNvPr>
          <p:cNvSpPr/>
          <p:nvPr/>
        </p:nvSpPr>
        <p:spPr>
          <a:xfrm>
            <a:off x="1050524" y="7278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实现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Box Constraint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的三种近似法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031A9E-5BE7-41CD-B851-4D924931E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820" y="998876"/>
            <a:ext cx="372427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4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1840E8-1632-4B87-BB0C-05F3C431D89C}"/>
              </a:ext>
            </a:extLst>
          </p:cNvPr>
          <p:cNvSpPr/>
          <p:nvPr/>
        </p:nvSpPr>
        <p:spPr>
          <a:xfrm>
            <a:off x="1050523" y="727889"/>
            <a:ext cx="75319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中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objection function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下对抗样本平均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L2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距离、（。。）成功率的比较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8881735-0155-4280-B039-833337741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681162"/>
            <a:ext cx="106870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7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AD13410-E4E0-41EB-AF04-A44FB9EC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415"/>
            <a:ext cx="3913885" cy="392187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F28946-B519-46C7-A4D7-BC1C59EFC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350" y="1029414"/>
            <a:ext cx="3898008" cy="39218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2AA29F0-0F4F-4DD4-BE28-E242E02B4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823" y="1029415"/>
            <a:ext cx="3898009" cy="39218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940FD34-A68A-4FEC-A40B-8F7572DA0D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7" y="5153116"/>
            <a:ext cx="3752850" cy="3714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AD5557-190C-48D3-A19E-17F14C3C31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17" y="5649471"/>
            <a:ext cx="3095625" cy="2667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1A042E3-F1D8-4632-B884-7B8D8C4AA041}"/>
              </a:ext>
            </a:extLst>
          </p:cNvPr>
          <p:cNvSpPr/>
          <p:nvPr/>
        </p:nvSpPr>
        <p:spPr>
          <a:xfrm>
            <a:off x="0" y="5968147"/>
            <a:ext cx="301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多起点搜索，避免局部最优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D72250A-A8FA-4B94-AA34-47FE82B5E8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5591" y="5052287"/>
            <a:ext cx="3819525" cy="2095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C6337139-CE81-4FE5-9C5E-EAFAFF3E1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5591" y="5368546"/>
            <a:ext cx="2505075" cy="1714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F3690B6-96C9-4EB8-8A47-3CBC7CFC65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62591" y="5356179"/>
            <a:ext cx="1152525" cy="2095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238E065-559F-4F45-996F-6299513F11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7753" y="5634717"/>
            <a:ext cx="1209675" cy="200025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B91F5DD-AC10-4F42-9026-072D5C82C6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56350" y="5666263"/>
            <a:ext cx="1704975" cy="14287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A8D062E-6000-46C8-BC41-97C67F85C57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76121" y="5667958"/>
            <a:ext cx="190527" cy="14289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7E5E6F5-5513-4FD9-8373-01800D9768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56350" y="5914887"/>
            <a:ext cx="2219325" cy="1905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8E6DB72-A9F0-4900-891C-BCDFEA46372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5390" y="5893417"/>
            <a:ext cx="2066925" cy="20002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7CB0421-105C-4B1E-A2BE-DD4019F1714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56350" y="6204478"/>
            <a:ext cx="2657475" cy="18097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67BFFEF2-EA21-470F-82E9-F44029CA6D0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27657" y="6207861"/>
            <a:ext cx="1466850" cy="1714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68C9A5A-C5D2-4E21-89D5-3569991D8A3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26446" y="4981771"/>
            <a:ext cx="2047875" cy="26670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18F9046-EE03-4B97-A2B6-C87A064DFAE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774190" y="5765300"/>
            <a:ext cx="2714625" cy="39052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CEEC626E-E34B-4678-A570-BED68C42AE1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757195" y="5539255"/>
            <a:ext cx="962025" cy="1905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AED943BD-504B-4FDE-AF81-E90F174E5BC9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r="18041"/>
          <a:stretch/>
        </p:blipFill>
        <p:spPr>
          <a:xfrm>
            <a:off x="8804275" y="6072735"/>
            <a:ext cx="3146057" cy="200025"/>
          </a:xfrm>
          <a:prstGeom prst="rect">
            <a:avLst/>
          </a:prstGeom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6E23681C-4F1A-4C6B-B39A-18F03B2C970C}"/>
              </a:ext>
            </a:extLst>
          </p:cNvPr>
          <p:cNvSpPr/>
          <p:nvPr/>
        </p:nvSpPr>
        <p:spPr>
          <a:xfrm>
            <a:off x="8706930" y="515350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改成迭代：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325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1840E8-1632-4B87-BB0C-05F3C431D89C}"/>
              </a:ext>
            </a:extLst>
          </p:cNvPr>
          <p:cNvSpPr/>
          <p:nvPr/>
        </p:nvSpPr>
        <p:spPr>
          <a:xfrm>
            <a:off x="1050524" y="7278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解最小化问题，常量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的选取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4CDEE67C-2571-47FD-94DC-BCF6CF05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5" y="1816215"/>
            <a:ext cx="3913885" cy="392187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CDD34E7-17FB-4643-9A51-EB549ACA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011" y="288485"/>
            <a:ext cx="6066847" cy="613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1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DFBDDE-B776-44B9-B12B-CEF0FB919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6C8389BB-9B0F-456A-AE66-8265C74E74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0286CB-2345-4047-9276-F7E1C7A458DA}"/>
              </a:ext>
            </a:extLst>
          </p:cNvPr>
          <p:cNvSpPr/>
          <p:nvPr/>
        </p:nvSpPr>
        <p:spPr>
          <a:xfrm>
            <a:off x="838199" y="6352143"/>
            <a:ext cx="88118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— Towards Evaluating the Robustness of Neural Networks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1840E8-1632-4B87-BB0C-05F3C431D89C}"/>
              </a:ext>
            </a:extLst>
          </p:cNvPr>
          <p:cNvSpPr/>
          <p:nvPr/>
        </p:nvSpPr>
        <p:spPr>
          <a:xfrm>
            <a:off x="1050524" y="7278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解最小化问题，常量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的选取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611C8A-E6EC-4E73-A67F-234050049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796" y="405628"/>
            <a:ext cx="5868374" cy="604674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22824B0-A57C-4DC9-AB88-162B4BAD4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24" y="1763745"/>
            <a:ext cx="3898009" cy="392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7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12239</TotalTime>
  <Words>442</Words>
  <Application>Microsoft Office PowerPoint</Application>
  <PresentationFormat>宽屏</PresentationFormat>
  <Paragraphs>65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Times New Roman</vt:lpstr>
      <vt:lpstr>Office 主题​​</vt:lpstr>
      <vt:lpstr>Towards Evaluating the Robustness of Neural Networks (CW, Carlini&amp;Wagner)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Intriguing Properties of Neural Networks </dc:title>
  <dc:creator>黄 梦蝶</dc:creator>
  <cp:lastModifiedBy>黄 梦蝶</cp:lastModifiedBy>
  <cp:revision>588</cp:revision>
  <dcterms:created xsi:type="dcterms:W3CDTF">2020-05-21T02:04:26Z</dcterms:created>
  <dcterms:modified xsi:type="dcterms:W3CDTF">2020-06-17T05:48:22Z</dcterms:modified>
</cp:coreProperties>
</file>