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975" r:id="rId2"/>
    <p:sldId id="1172" r:id="rId3"/>
    <p:sldId id="1174" r:id="rId4"/>
    <p:sldId id="1175" r:id="rId5"/>
    <p:sldId id="1176" r:id="rId6"/>
    <p:sldId id="1178" r:id="rId7"/>
    <p:sldId id="1171" r:id="rId8"/>
    <p:sldId id="1197" r:id="rId9"/>
    <p:sldId id="1198" r:id="rId10"/>
    <p:sldId id="1199" r:id="rId11"/>
    <p:sldId id="1173" r:id="rId12"/>
    <p:sldId id="1177" r:id="rId13"/>
    <p:sldId id="1179" r:id="rId14"/>
    <p:sldId id="1183" r:id="rId15"/>
    <p:sldId id="1200" r:id="rId16"/>
    <p:sldId id="1201" r:id="rId17"/>
    <p:sldId id="1185" r:id="rId18"/>
    <p:sldId id="1202" r:id="rId19"/>
    <p:sldId id="1186" r:id="rId20"/>
    <p:sldId id="1195" r:id="rId21"/>
    <p:sldId id="1182" r:id="rId22"/>
    <p:sldId id="1187" r:id="rId23"/>
    <p:sldId id="1188" r:id="rId24"/>
    <p:sldId id="1189" r:id="rId25"/>
    <p:sldId id="1190" r:id="rId26"/>
    <p:sldId id="1192" r:id="rId27"/>
    <p:sldId id="1203" r:id="rId28"/>
    <p:sldId id="1205" r:id="rId29"/>
    <p:sldId id="1206" r:id="rId30"/>
    <p:sldId id="1191" r:id="rId31"/>
    <p:sldId id="1193" r:id="rId32"/>
    <p:sldId id="1207" r:id="rId33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CEE"/>
    <a:srgbClr val="192F3C"/>
    <a:srgbClr val="FFFFFF"/>
    <a:srgbClr val="137861"/>
    <a:srgbClr val="7EFF76"/>
    <a:srgbClr val="548D65"/>
    <a:srgbClr val="FCFDFE"/>
    <a:srgbClr val="D4D3D2"/>
    <a:srgbClr val="F4F7F7"/>
    <a:srgbClr val="6E6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5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2046" y="96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1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5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0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一个小的全局 </a:t>
            </a:r>
            <a:r>
              <a:rPr lang="en-US" altLang="zh-CN" dirty="0"/>
              <a:t>Lipschitz </a:t>
            </a:r>
            <a:r>
              <a:rPr lang="zh-CN" altLang="en-US" dirty="0"/>
              <a:t>常数对所有 𝑓 意味着一个良好的界限。反之不成立</a:t>
            </a:r>
          </a:p>
        </p:txBody>
      </p:sp>
    </p:spTree>
    <p:extLst>
      <p:ext uri="{BB962C8B-B14F-4D97-AF65-F5344CB8AC3E}">
        <p14:creationId xmlns:p14="http://schemas.microsoft.com/office/powerpoint/2010/main" val="31135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42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1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57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01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54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2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up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80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227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30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95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80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737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3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794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106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366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06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138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90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727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6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4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87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32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86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&gt;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变量</a:t>
                </a:r>
                <a:r>
                  <a:rPr lang="en-US" altLang="zh-CN" dirty="0"/>
                  <a:t>\delta</a:t>
                </a:r>
                <a:r>
                  <a:rPr lang="zh-CN" altLang="en-US" dirty="0"/>
                  <a:t>的积分平均值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6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2022/5/27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Formal Guarantees 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on the Robustness of a Classifier against Adversarial Manipulation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Local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Lipschitz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Constant )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FBAE272-329B-4EDA-A87E-7AEF0F98134B}"/>
              </a:ext>
            </a:extLst>
          </p:cNvPr>
          <p:cNvSpPr txBox="1"/>
          <p:nvPr/>
        </p:nvSpPr>
        <p:spPr bwMode="auto">
          <a:xfrm>
            <a:off x="3548205" y="5013931"/>
            <a:ext cx="4912227" cy="115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Matthias Hein, Maksym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Andriushchenko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Saarland University,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NIPS 2017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ED9D11-0027-45E3-AC4C-84BDF4A2A7BA}"/>
              </a:ext>
            </a:extLst>
          </p:cNvPr>
          <p:cNvCxnSpPr/>
          <p:nvPr/>
        </p:nvCxnSpPr>
        <p:spPr>
          <a:xfrm>
            <a:off x="3491880" y="5013721"/>
            <a:ext cx="0" cy="11521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A392783C-B405-429E-8CBB-6763521FC782}"/>
              </a:ext>
            </a:extLst>
          </p:cNvPr>
          <p:cNvSpPr/>
          <p:nvPr/>
        </p:nvSpPr>
        <p:spPr>
          <a:xfrm>
            <a:off x="7776804" y="886851"/>
            <a:ext cx="1008112" cy="1008112"/>
          </a:xfrm>
          <a:prstGeom prst="star8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03822F-2240-4881-850C-6E0657C6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62" y="5013176"/>
            <a:ext cx="1435661" cy="11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72457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8206925" cy="500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achieve a robustness guarantee 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因此，有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的对偶，即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nary>
                          <m:nary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移向得，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给定一个半径固定为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sup</m:t>
                        </m:r>
                      </m:e>
                      <m:li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lim>
                    </m:limLow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∇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∇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得证。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8206925" cy="5002331"/>
              </a:xfrm>
              <a:prstGeom prst="rect">
                <a:avLst/>
              </a:prstGeom>
              <a:blipFill>
                <a:blip r:embed="rId3"/>
                <a:stretch>
                  <a:fillRect l="-520" t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C3AA8092-BA85-4B40-B8DF-DBA97DD08102}"/>
              </a:ext>
            </a:extLst>
          </p:cNvPr>
          <p:cNvSpPr/>
          <p:nvPr/>
        </p:nvSpPr>
        <p:spPr>
          <a:xfrm>
            <a:off x="6804248" y="2708920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338D7C40-A397-4FB1-A25C-A252189BE85D}"/>
              </a:ext>
            </a:extLst>
          </p:cNvPr>
          <p:cNvSpPr/>
          <p:nvPr/>
        </p:nvSpPr>
        <p:spPr>
          <a:xfrm>
            <a:off x="8219344" y="4656501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968A6753-096F-4738-89E1-ECBCC26246C1}"/>
              </a:ext>
            </a:extLst>
          </p:cNvPr>
          <p:cNvSpPr/>
          <p:nvPr/>
        </p:nvSpPr>
        <p:spPr>
          <a:xfrm>
            <a:off x="6637942" y="5632756"/>
            <a:ext cx="2133600" cy="526815"/>
          </a:xfrm>
          <a:prstGeom prst="flowChartDocumen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Local Lipschitz Constant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2D6EE1-6C07-4F7C-9186-37BC1A6BC335}"/>
              </a:ext>
            </a:extLst>
          </p:cNvPr>
          <p:cNvCxnSpPr>
            <a:cxnSpLocks/>
          </p:cNvCxnSpPr>
          <p:nvPr/>
        </p:nvCxnSpPr>
        <p:spPr>
          <a:xfrm>
            <a:off x="5580112" y="5896163"/>
            <a:ext cx="10578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4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8BC1850-19E8-4407-A808-1F67BD88F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20"/>
          <a:stretch/>
        </p:blipFill>
        <p:spPr>
          <a:xfrm>
            <a:off x="899593" y="4633615"/>
            <a:ext cx="6480720" cy="181390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Local Lipschitz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Global Lipschitz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Local Lipschitz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02ACE-7AF7-4115-AD35-29FB91FF6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60"/>
          <a:stretch/>
        </p:blipFill>
        <p:spPr>
          <a:xfrm>
            <a:off x="899593" y="1936125"/>
            <a:ext cx="6480720" cy="21974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DDCD00-3C9A-4CD3-91CA-6CC6D4FE14C0}"/>
              </a:ext>
            </a:extLst>
          </p:cNvPr>
          <p:cNvSpPr/>
          <p:nvPr/>
        </p:nvSpPr>
        <p:spPr>
          <a:xfrm>
            <a:off x="2339752" y="1954384"/>
            <a:ext cx="1440160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F64C9-441F-4998-87C9-DA90EC0F5AC9}"/>
              </a:ext>
            </a:extLst>
          </p:cNvPr>
          <p:cNvSpPr/>
          <p:nvPr/>
        </p:nvSpPr>
        <p:spPr>
          <a:xfrm>
            <a:off x="2006642" y="4606467"/>
            <a:ext cx="1629254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EE5508-2B61-46F6-B928-D70193B532ED}"/>
              </a:ext>
            </a:extLst>
          </p:cNvPr>
          <p:cNvSpPr/>
          <p:nvPr/>
        </p:nvSpPr>
        <p:spPr>
          <a:xfrm>
            <a:off x="1556456" y="3274689"/>
            <a:ext cx="864096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0FA3C4-6AA5-44FB-8843-93A3168A45E8}"/>
              </a:ext>
            </a:extLst>
          </p:cNvPr>
          <p:cNvSpPr/>
          <p:nvPr/>
        </p:nvSpPr>
        <p:spPr>
          <a:xfrm>
            <a:off x="1556456" y="5594066"/>
            <a:ext cx="928735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2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28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Lipschitz Constant-based Regularization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Purpose: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the network’s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small perturbations by controlling its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Lipschitz constant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layerwise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regularization method,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networks, for maintaining a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Lipschitz constant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every hidden layer (fully-connected, convolutional or residual).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key quantity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governing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Lipschitz constant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norm (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谱范数，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𝑁𝑜𝑟𝑚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weight matrix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Main idea is to control this norm by parameterizing the network with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tight frames.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Achieve increased robustness.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282198"/>
              </a:xfrm>
              <a:prstGeom prst="rect">
                <a:avLst/>
              </a:prstGeom>
              <a:blipFill>
                <a:blip r:embed="rId3"/>
                <a:stretch>
                  <a:fillRect l="-536" t="-711" b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Cisse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Moustapha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,…, Nicolas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Usunier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Parseval networks: Improving robustness to adversarial examples. ICML, 2017.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Local Lipschitz</a:t>
            </a:r>
          </a:p>
        </p:txBody>
      </p:sp>
    </p:spTree>
    <p:extLst>
      <p:ext uri="{BB962C8B-B14F-4D97-AF65-F5344CB8AC3E}">
        <p14:creationId xmlns:p14="http://schemas.microsoft.com/office/powerpoint/2010/main" val="69158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71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Flaw of Global Lipschitz Constant-based Regularization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In [L-BFGS,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Parseval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], they suggest to study the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global Lipschitz constant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of each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 . . . 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A small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global Lipschitz constant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for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implies a good bound as,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But the converse does not hold.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Global Lipschitz constant would be influenced by the sharp transition zones and would not yield a good bound. Local bound can adapt to regions where the classifier is approximately constant and then yields good guarantees.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Local estimates are better than the global estimates which implies better robustness guarantees, that means tight bound.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714111"/>
              </a:xfrm>
              <a:prstGeom prst="rect">
                <a:avLst/>
              </a:prstGeom>
              <a:blipFill>
                <a:blip r:embed="rId3"/>
                <a:stretch>
                  <a:fillRect l="-536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Local Lipschitz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C90D7B-DDC9-48AD-93EE-4276FBD29858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2C23544-3F1C-4A30-A709-614CA0BD6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66917"/>
                  </p:ext>
                </p:extLst>
              </p:nvPr>
            </p:nvGraphicFramePr>
            <p:xfrm>
              <a:off x="541145" y="3001515"/>
              <a:ext cx="8014766" cy="643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2C23544-3F1C-4A30-A709-614CA0BD6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66917"/>
                  </p:ext>
                </p:extLst>
              </p:nvPr>
            </p:nvGraphicFramePr>
            <p:xfrm>
              <a:off x="541145" y="3001515"/>
              <a:ext cx="8014766" cy="643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643509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C3E48786-CBAF-411F-9A63-264F2E18212A}"/>
              </a:ext>
            </a:extLst>
          </p:cNvPr>
          <p:cNvSpPr/>
          <p:nvPr/>
        </p:nvSpPr>
        <p:spPr>
          <a:xfrm>
            <a:off x="7380312" y="3027910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1F173AD0-E274-45B9-AD05-25173DE84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972537"/>
                  </p:ext>
                </p:extLst>
              </p:nvPr>
            </p:nvGraphicFramePr>
            <p:xfrm>
              <a:off x="564617" y="5523124"/>
              <a:ext cx="8014766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𝑤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𝑤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1F173AD0-E274-45B9-AD05-25173DE84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972537"/>
                  </p:ext>
                </p:extLst>
              </p:nvPr>
            </p:nvGraphicFramePr>
            <p:xfrm>
              <a:off x="564617" y="5523124"/>
              <a:ext cx="8014766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930212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92916604-EBAA-4434-A909-BD2030AAAB97}"/>
              </a:ext>
            </a:extLst>
          </p:cNvPr>
          <p:cNvSpPr/>
          <p:nvPr/>
        </p:nvSpPr>
        <p:spPr>
          <a:xfrm>
            <a:off x="7968002" y="4342768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爆炸形: 8 pt  15">
            <a:extLst>
              <a:ext uri="{FF2B5EF4-FFF2-40B4-BE49-F238E27FC236}">
                <a16:creationId xmlns:a16="http://schemas.microsoft.com/office/drawing/2014/main" id="{8C513A48-DF64-4F78-A911-218462F8072B}"/>
              </a:ext>
            </a:extLst>
          </p:cNvPr>
          <p:cNvSpPr/>
          <p:nvPr/>
        </p:nvSpPr>
        <p:spPr>
          <a:xfrm>
            <a:off x="5990270" y="5700536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04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Kernel Method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18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Evaluation of the Bound for Kernel Methods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Notation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Training points:		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Positive definite kernel function: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Trained parameters of a SVM: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The classifier of kernel methods: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The goal is to upper bound the term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Kernel methods with a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Gaussian kernel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are robust to noise: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Gaussian kernel: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185826"/>
              </a:xfrm>
              <a:prstGeom prst="rect">
                <a:avLst/>
              </a:prstGeom>
              <a:blipFill>
                <a:blip r:embed="rId3"/>
                <a:stretch>
                  <a:fillRect l="-536" t="-728" b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189CE4-9EA3-4D40-AE85-74655435256F}"/>
                  </a:ext>
                </a:extLst>
              </p:cNvPr>
              <p:cNvSpPr/>
              <p:nvPr/>
            </p:nvSpPr>
            <p:spPr>
              <a:xfrm>
                <a:off x="383615" y="4077072"/>
                <a:ext cx="8376770" cy="860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0≤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𝑗𝑠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)&gt;</m:t>
                          </m:r>
                        </m:e>
                      </m:nary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189CE4-9EA3-4D40-AE85-74655435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5" y="4077072"/>
                <a:ext cx="8376770" cy="860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CDA967-242B-4C8D-B98D-DDA9CFDE7DE6}"/>
                  </a:ext>
                </a:extLst>
              </p:cNvPr>
              <p:cNvSpPr/>
              <p:nvPr/>
            </p:nvSpPr>
            <p:spPr>
              <a:xfrm>
                <a:off x="420001" y="5778693"/>
                <a:ext cx="8303998" cy="480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CDA967-242B-4C8D-B98D-DDA9CFD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1" y="5778693"/>
                <a:ext cx="8303998" cy="480196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FAADCDA9-A9AA-4D0A-B5B7-57F0450A75D5}"/>
              </a:ext>
            </a:extLst>
          </p:cNvPr>
          <p:cNvSpPr/>
          <p:nvPr/>
        </p:nvSpPr>
        <p:spPr>
          <a:xfrm>
            <a:off x="8112640" y="4211973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2FCE2432-5AEE-4B1D-95EF-51F63775F762}"/>
              </a:ext>
            </a:extLst>
          </p:cNvPr>
          <p:cNvSpPr/>
          <p:nvPr/>
        </p:nvSpPr>
        <p:spPr>
          <a:xfrm>
            <a:off x="6951652" y="3666608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爆炸形: 8 pt  15">
            <a:extLst>
              <a:ext uri="{FF2B5EF4-FFF2-40B4-BE49-F238E27FC236}">
                <a16:creationId xmlns:a16="http://schemas.microsoft.com/office/drawing/2014/main" id="{93B7AF2F-DACA-465A-B767-9CF41B4710BF}"/>
              </a:ext>
            </a:extLst>
          </p:cNvPr>
          <p:cNvSpPr/>
          <p:nvPr/>
        </p:nvSpPr>
        <p:spPr>
          <a:xfrm>
            <a:off x="7901355" y="5299709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82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Kernel Method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22FF6-88AE-419E-97A3-E6CA3CA2F41C}"/>
              </a:ext>
            </a:extLst>
          </p:cNvPr>
          <p:cNvSpPr txBox="1"/>
          <p:nvPr/>
        </p:nvSpPr>
        <p:spPr>
          <a:xfrm>
            <a:off x="564617" y="1574790"/>
            <a:ext cx="7967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Evaluation of the Bound for Kernel Methods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Proof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91040-C808-4F26-AAA5-7FC92CE1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81" y="1916832"/>
            <a:ext cx="7133118" cy="256256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4B164DD-D35C-44D6-AB07-5E37F9EB55E4}"/>
              </a:ext>
            </a:extLst>
          </p:cNvPr>
          <p:cNvSpPr/>
          <p:nvPr/>
        </p:nvSpPr>
        <p:spPr>
          <a:xfrm>
            <a:off x="2555776" y="1952625"/>
            <a:ext cx="2304256" cy="3772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爆炸形: 8 pt  16">
            <a:extLst>
              <a:ext uri="{FF2B5EF4-FFF2-40B4-BE49-F238E27FC236}">
                <a16:creationId xmlns:a16="http://schemas.microsoft.com/office/drawing/2014/main" id="{5934B4A2-9D6C-4EAC-A103-9471A851B6C3}"/>
              </a:ext>
            </a:extLst>
          </p:cNvPr>
          <p:cNvSpPr/>
          <p:nvPr/>
        </p:nvSpPr>
        <p:spPr>
          <a:xfrm>
            <a:off x="7864065" y="1846810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46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Kernel Method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22FF6-88AE-419E-97A3-E6CA3CA2F41C}"/>
              </a:ext>
            </a:extLst>
          </p:cNvPr>
          <p:cNvSpPr txBox="1"/>
          <p:nvPr/>
        </p:nvSpPr>
        <p:spPr>
          <a:xfrm>
            <a:off x="564617" y="1574790"/>
            <a:ext cx="79678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Evaluation of the Bound for Kernel Methods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Proof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AA2995-4545-4D7E-B552-224D2694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09443"/>
            <a:ext cx="6918973" cy="3463773"/>
          </a:xfrm>
          <a:prstGeom prst="rect">
            <a:avLst/>
          </a:prstGeom>
        </p:spPr>
      </p:pic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30D25347-F57C-4AF7-A869-D5E7680748D8}"/>
              </a:ext>
            </a:extLst>
          </p:cNvPr>
          <p:cNvSpPr/>
          <p:nvPr/>
        </p:nvSpPr>
        <p:spPr>
          <a:xfrm>
            <a:off x="7860612" y="1772816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8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Neural Network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0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Evaluation of the Bound for Neural Networks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Notation: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Number of hidden units: 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Weight matrices of the output layer: 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Weight matrices of the input layer: 	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Activation function: 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					      (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连续可微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latin typeface="Times New Roman" panose="02020603050405020304" pitchFamily="18" charset="0"/>
                  </a:rPr>
                  <a:t>ReLU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activation function: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⁡{0,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Prototype activation function: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Output of the neural network: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row of the weight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067717"/>
              </a:xfrm>
              <a:prstGeom prst="rect">
                <a:avLst/>
              </a:prstGeom>
              <a:blipFill>
                <a:blip r:embed="rId4"/>
                <a:stretch>
                  <a:fillRect l="-536" t="-749" r="-612" b="-6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17DF45-A66E-4620-B444-B040317F3C0F}"/>
                  </a:ext>
                </a:extLst>
              </p:cNvPr>
              <p:cNvSpPr txBox="1"/>
              <p:nvPr/>
            </p:nvSpPr>
            <p:spPr>
              <a:xfrm>
                <a:off x="971600" y="4501329"/>
                <a:ext cx="27855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17DF45-A66E-4620-B444-B040317F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01329"/>
                <a:ext cx="2785506" cy="307777"/>
              </a:xfrm>
              <a:prstGeom prst="rect">
                <a:avLst/>
              </a:prstGeom>
              <a:blipFill>
                <a:blip r:embed="rId5"/>
                <a:stretch>
                  <a:fillRect l="-2845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1A5D76-86F7-4545-9207-322BBD147A9D}"/>
                  </a:ext>
                </a:extLst>
              </p:cNvPr>
              <p:cNvSpPr txBox="1"/>
              <p:nvPr/>
            </p:nvSpPr>
            <p:spPr>
              <a:xfrm>
                <a:off x="4726045" y="4437112"/>
                <a:ext cx="1718163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1A5D76-86F7-4545-9207-322BBD14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045" y="4437112"/>
                <a:ext cx="1718163" cy="436210"/>
              </a:xfrm>
              <a:prstGeom prst="rect">
                <a:avLst/>
              </a:prstGeom>
              <a:blipFill>
                <a:blip r:embed="rId6"/>
                <a:stretch>
                  <a:fillRect l="-3191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DD0186A9-192D-4115-858C-79FF978E512A}"/>
              </a:ext>
            </a:extLst>
          </p:cNvPr>
          <p:cNvSpPr/>
          <p:nvPr/>
        </p:nvSpPr>
        <p:spPr>
          <a:xfrm>
            <a:off x="8150670" y="5452628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63B7D1-4907-4B4A-963C-AE4F054B9A36}"/>
                  </a:ext>
                </a:extLst>
              </p:cNvPr>
              <p:cNvSpPr/>
              <p:nvPr/>
            </p:nvSpPr>
            <p:spPr>
              <a:xfrm>
                <a:off x="1007342" y="5642507"/>
                <a:ext cx="7129317" cy="718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𝑐𝑚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(&lt;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&gt;)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(&lt;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&gt;)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63B7D1-4907-4B4A-963C-AE4F054B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42" y="5642507"/>
                <a:ext cx="7129317" cy="718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33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Neural Network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22FF6-88AE-419E-97A3-E6CA3CA2F41C}"/>
              </a:ext>
            </a:extLst>
          </p:cNvPr>
          <p:cNvSpPr txBox="1"/>
          <p:nvPr/>
        </p:nvSpPr>
        <p:spPr>
          <a:xfrm>
            <a:off x="564617" y="1574790"/>
            <a:ext cx="7967823" cy="323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Evaluation of the Bound for Neural Networks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Proof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D2196-3D03-4C22-B72C-E6D5D8EF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88840"/>
            <a:ext cx="7344816" cy="1947645"/>
          </a:xfrm>
          <a:prstGeom prst="rect">
            <a:avLst/>
          </a:prstGeom>
        </p:spPr>
      </p:pic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4D150325-C760-44A8-A4A3-52EE549BE598}"/>
              </a:ext>
            </a:extLst>
          </p:cNvPr>
          <p:cNvSpPr/>
          <p:nvPr/>
        </p:nvSpPr>
        <p:spPr>
          <a:xfrm>
            <a:off x="7808099" y="2310480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1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Regularization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5110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The Cross-Lipschitz Regularization Functional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large, then we get good robustness guarantee.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Cross-Entropy Loss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Cross-Lipschitz Regularization functional: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The goal is to minimize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2FF6-88AE-419E-97A3-E6CA3CA2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5110310"/>
              </a:xfrm>
              <a:prstGeom prst="rect">
                <a:avLst/>
              </a:prstGeom>
              <a:blipFill>
                <a:blip r:embed="rId3"/>
                <a:stretch>
                  <a:fillRect l="-536" t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E0430F-8AA9-4649-916D-B972EA1CBA5D}"/>
                  </a:ext>
                </a:extLst>
              </p:cNvPr>
              <p:cNvSpPr txBox="1"/>
              <p:nvPr/>
            </p:nvSpPr>
            <p:spPr>
              <a:xfrm>
                <a:off x="1419955" y="3191450"/>
                <a:ext cx="6125330" cy="9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E0430F-8AA9-4649-916D-B972EA1C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55" y="3191450"/>
                <a:ext cx="6125330" cy="968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7EB1D6-E064-4AB8-B4B0-77255B16A17D}"/>
                  </a:ext>
                </a:extLst>
              </p:cNvPr>
              <p:cNvSpPr/>
              <p:nvPr/>
            </p:nvSpPr>
            <p:spPr>
              <a:xfrm>
                <a:off x="2349886" y="4449934"/>
                <a:ext cx="4444229" cy="892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7EB1D6-E064-4AB8-B4B0-77255B16A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86" y="4449934"/>
                <a:ext cx="4444229" cy="892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76B639-18D3-43B6-A26E-CE5FF9174C7F}"/>
                  </a:ext>
                </a:extLst>
              </p:cNvPr>
              <p:cNvSpPr/>
              <p:nvPr/>
            </p:nvSpPr>
            <p:spPr>
              <a:xfrm>
                <a:off x="3183671" y="5527874"/>
                <a:ext cx="277665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76B639-18D3-43B6-A26E-CE5FF9174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1" y="5527874"/>
                <a:ext cx="2776658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6FE87229-32EC-4D23-A040-4A4A67B46A41}"/>
              </a:ext>
            </a:extLst>
          </p:cNvPr>
          <p:cNvSpPr/>
          <p:nvPr/>
        </p:nvSpPr>
        <p:spPr>
          <a:xfrm>
            <a:off x="7857933" y="2276872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BB8CF112-6552-4408-8756-992C6E250813}"/>
              </a:ext>
            </a:extLst>
          </p:cNvPr>
          <p:cNvSpPr/>
          <p:nvPr/>
        </p:nvSpPr>
        <p:spPr>
          <a:xfrm>
            <a:off x="7588717" y="3429000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AB30E33E-AF14-481E-B46C-FBC16B620EE5}"/>
              </a:ext>
            </a:extLst>
          </p:cNvPr>
          <p:cNvSpPr/>
          <p:nvPr/>
        </p:nvSpPr>
        <p:spPr>
          <a:xfrm>
            <a:off x="6834980" y="4632739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爆炸形: 8 pt  15">
            <a:extLst>
              <a:ext uri="{FF2B5EF4-FFF2-40B4-BE49-F238E27FC236}">
                <a16:creationId xmlns:a16="http://schemas.microsoft.com/office/drawing/2014/main" id="{9764EEBC-BCEC-4D17-A91F-C9CC3361555E}"/>
              </a:ext>
            </a:extLst>
          </p:cNvPr>
          <p:cNvSpPr/>
          <p:nvPr/>
        </p:nvSpPr>
        <p:spPr>
          <a:xfrm>
            <a:off x="5990270" y="5638628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8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378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Innovation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 the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formal guarantees on the robustness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 a classifier for the first time by giving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instance-specific lower bounds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on the norm of the input manipulation required to change the classifier decision (that is the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radius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of the norm ball in which the adversarial perturbation will not change the prediction).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 the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Cross-Lipschitz regularization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functional.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one can achieve a robustness guarantee 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3781613"/>
              </a:xfrm>
              <a:prstGeom prst="rect">
                <a:avLst/>
              </a:prstGeom>
              <a:blipFill>
                <a:blip r:embed="rId3"/>
                <a:stretch>
                  <a:fillRect l="-536" t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Brief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FEB4D-F0D8-49CD-A043-66B86A0C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05" y="4221278"/>
            <a:ext cx="7510827" cy="22320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58789A9-B19B-464B-A790-3EC91C38FBDA}"/>
              </a:ext>
            </a:extLst>
          </p:cNvPr>
          <p:cNvSpPr/>
          <p:nvPr/>
        </p:nvSpPr>
        <p:spPr>
          <a:xfrm>
            <a:off x="3995936" y="5571748"/>
            <a:ext cx="2448272" cy="3777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786360-CEAF-41A1-88E2-ABAFF751408B}"/>
              </a:ext>
            </a:extLst>
          </p:cNvPr>
          <p:cNvSpPr/>
          <p:nvPr/>
        </p:nvSpPr>
        <p:spPr>
          <a:xfrm>
            <a:off x="946828" y="6041208"/>
            <a:ext cx="2473043" cy="4121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BB678C-5D1C-427E-8E3E-9F0E91236078}"/>
              </a:ext>
            </a:extLst>
          </p:cNvPr>
          <p:cNvSpPr/>
          <p:nvPr/>
        </p:nvSpPr>
        <p:spPr>
          <a:xfrm>
            <a:off x="7536060" y="6066339"/>
            <a:ext cx="708348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5D5169-C4F0-4B53-9263-952D9CC8A6E0}"/>
              </a:ext>
            </a:extLst>
          </p:cNvPr>
          <p:cNvSpPr/>
          <p:nvPr/>
        </p:nvSpPr>
        <p:spPr>
          <a:xfrm>
            <a:off x="3912930" y="4795196"/>
            <a:ext cx="1584176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965F2-0206-44E8-845E-8F5F5ECEE6ED}"/>
              </a:ext>
            </a:extLst>
          </p:cNvPr>
          <p:cNvSpPr/>
          <p:nvPr/>
        </p:nvSpPr>
        <p:spPr>
          <a:xfrm>
            <a:off x="7157566" y="5425880"/>
            <a:ext cx="222746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CDE78A-C7ED-4370-9CFF-39BA53411F8C}"/>
              </a:ext>
            </a:extLst>
          </p:cNvPr>
          <p:cNvSpPr/>
          <p:nvPr/>
        </p:nvSpPr>
        <p:spPr>
          <a:xfrm>
            <a:off x="6581502" y="5425880"/>
            <a:ext cx="222746" cy="2726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20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Algorithm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3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The Cross-Lipschitz Regularization Functional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D595D-D996-40BA-8F52-9F4C578A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002194"/>
            <a:ext cx="7465888" cy="42351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BE09043-6C49-411D-865D-7E25F2BA2D02}"/>
              </a:ext>
            </a:extLst>
          </p:cNvPr>
          <p:cNvSpPr/>
          <p:nvPr/>
        </p:nvSpPr>
        <p:spPr>
          <a:xfrm>
            <a:off x="1907704" y="2374516"/>
            <a:ext cx="1440160" cy="2623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44402A-03D6-4772-92E2-3D5CC207BE3F}"/>
              </a:ext>
            </a:extLst>
          </p:cNvPr>
          <p:cNvSpPr/>
          <p:nvPr/>
        </p:nvSpPr>
        <p:spPr>
          <a:xfrm>
            <a:off x="3732436" y="2378150"/>
            <a:ext cx="1919684" cy="2623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10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Algorithm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3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The Cross-Lipschitz Regularization Functional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948A7-C7FA-4BB3-B8FD-1612A90A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02203"/>
            <a:ext cx="6498072" cy="44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0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192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Kernel Methods: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Cross-Lipschitz regularization achieves both better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test error </a:t>
            </a:r>
            <a:r>
              <a:rPr lang="en-US" altLang="zh-CN" dirty="0">
                <a:latin typeface="Times New Roman" panose="02020603050405020304" pitchFamily="18" charset="0"/>
              </a:rPr>
              <a:t>and robustness against adversarial samples (upper bounds, larger is better) compared to the standard regularization.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robustness guarantee is weaker than for neural networks </a:t>
            </a:r>
            <a:r>
              <a:rPr lang="en-US" altLang="zh-CN" dirty="0">
                <a:latin typeface="Times New Roman" panose="02020603050405020304" pitchFamily="18" charset="0"/>
              </a:rPr>
              <a:t>but this is most likely due to the relatively loose bound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E039D-71D1-4555-973B-C175AFC4D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0" r="52036" b="24541"/>
          <a:stretch/>
        </p:blipFill>
        <p:spPr>
          <a:xfrm>
            <a:off x="546052" y="4626475"/>
            <a:ext cx="3600400" cy="180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F1FAD8-7067-4809-9C63-C3A4D9153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79" r="5609" b="24541"/>
          <a:stretch/>
        </p:blipFill>
        <p:spPr>
          <a:xfrm>
            <a:off x="4146452" y="3791482"/>
            <a:ext cx="4597118" cy="26548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2EA966-9D89-4A76-BEFD-44B86F34FE72}"/>
              </a:ext>
            </a:extLst>
          </p:cNvPr>
          <p:cNvSpPr/>
          <p:nvPr/>
        </p:nvSpPr>
        <p:spPr>
          <a:xfrm>
            <a:off x="683568" y="6078302"/>
            <a:ext cx="3108720" cy="2623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0C590-8CC2-4A20-9B89-89A4B49AD523}"/>
              </a:ext>
            </a:extLst>
          </p:cNvPr>
          <p:cNvSpPr/>
          <p:nvPr/>
        </p:nvSpPr>
        <p:spPr>
          <a:xfrm rot="16200000">
            <a:off x="3352985" y="5271863"/>
            <a:ext cx="1875274" cy="26239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8586E3-30C9-45A4-B4A8-9B210B1623B0}"/>
              </a:ext>
            </a:extLst>
          </p:cNvPr>
          <p:cNvSpPr/>
          <p:nvPr/>
        </p:nvSpPr>
        <p:spPr>
          <a:xfrm>
            <a:off x="7386918" y="5598899"/>
            <a:ext cx="719867" cy="1751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22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77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Global Lipschitz and Local Lipschitz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 average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of the robustness guarantees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from Theorem 2.1 on the test data for MNIST and CIFAR10 and different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regularizers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 guarantees using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local Cross-Lipschitz constant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are up to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eight times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better than with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global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one.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778179"/>
              </a:xfrm>
              <a:prstGeom prst="rect">
                <a:avLst/>
              </a:prstGeom>
              <a:blipFill>
                <a:blip r:embed="rId3"/>
                <a:stretch>
                  <a:fillRect l="-536" t="-1712" r="-1377" b="-4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3A3C61B-A09B-4EB3-874C-12E4AC45E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56"/>
          <a:stretch/>
        </p:blipFill>
        <p:spPr>
          <a:xfrm>
            <a:off x="635596" y="3892186"/>
            <a:ext cx="7872808" cy="750648"/>
          </a:xfrm>
          <a:prstGeom prst="rect">
            <a:avLst/>
          </a:prstGeom>
        </p:spPr>
      </p:pic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7A8B3425-3021-4420-B2A7-97B2D9F892FD}"/>
              </a:ext>
            </a:extLst>
          </p:cNvPr>
          <p:cNvSpPr/>
          <p:nvPr/>
        </p:nvSpPr>
        <p:spPr>
          <a:xfrm>
            <a:off x="7236296" y="3065397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57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D68D55-A719-4C14-85C8-E31EBE0D6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0" r="4931" b="11440"/>
          <a:stretch/>
        </p:blipFill>
        <p:spPr>
          <a:xfrm>
            <a:off x="3055044" y="1676053"/>
            <a:ext cx="5691258" cy="4714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26349F-07FD-4237-87E3-E1CB55F5ACBF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2639231" cy="475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Neural Networks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Top: plain MNIST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Middle: Data Augmentation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Bottom: Adversarial Training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Left: Adversarial resistance </a:t>
                </a:r>
                <a:r>
                  <a:rPr lang="en-US" altLang="zh-CN" sz="1400" dirty="0" err="1">
                    <a:latin typeface="Times New Roman" panose="02020603050405020304" pitchFamily="18" charset="0"/>
                  </a:rPr>
                  <a:t>wrt</a:t>
                </a:r>
                <a:r>
                  <a:rPr lang="en-US" altLang="zh-CN" sz="14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-norm on MNIST.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Right: Average robustness guarantee </a:t>
                </a:r>
                <a:r>
                  <a:rPr lang="en-US" altLang="zh-CN" sz="1400" dirty="0" err="1">
                    <a:latin typeface="Times New Roman" panose="02020603050405020304" pitchFamily="18" charset="0"/>
                  </a:rPr>
                  <a:t>wrt</a:t>
                </a:r>
                <a:r>
                  <a:rPr lang="en-US" altLang="zh-CN" sz="14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-norm on MNIST for different neural networks and hyperparameters.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The Cross-Lipschitz regularization leads to better robustness with similar or better prediction performance.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26349F-07FD-4237-87E3-E1CB55F5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2639231" cy="4757521"/>
              </a:xfrm>
              <a:prstGeom prst="rect">
                <a:avLst/>
              </a:prstGeom>
              <a:blipFill>
                <a:blip r:embed="rId4"/>
                <a:stretch>
                  <a:fillRect l="-1617" t="-896" r="-3926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7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ED4D82-1361-49D6-B588-D03138FD9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7" r="9082" b="13435"/>
          <a:stretch/>
        </p:blipFill>
        <p:spPr>
          <a:xfrm>
            <a:off x="3267370" y="1671545"/>
            <a:ext cx="5483959" cy="463153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2711239" cy="49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Left: Adversarial resistance </a:t>
            </a:r>
            <a:r>
              <a:rPr lang="en-US" altLang="zh-CN" sz="1400" dirty="0" err="1">
                <a:latin typeface="Times New Roman" panose="02020603050405020304" pitchFamily="18" charset="0"/>
              </a:rPr>
              <a:t>wrt</a:t>
            </a:r>
            <a:r>
              <a:rPr lang="en-US" altLang="zh-CN" sz="1400" dirty="0">
                <a:latin typeface="Times New Roman" panose="02020603050405020304" pitchFamily="18" charset="0"/>
              </a:rPr>
              <a:t> to L2-norm on test set of CIFAR10.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Right: Average robustness guarantee on the test set </a:t>
            </a:r>
            <a:r>
              <a:rPr lang="en-US" altLang="zh-CN" sz="1400" dirty="0" err="1">
                <a:latin typeface="Times New Roman" panose="02020603050405020304" pitchFamily="18" charset="0"/>
              </a:rPr>
              <a:t>wrt</a:t>
            </a:r>
            <a:r>
              <a:rPr lang="en-US" altLang="zh-CN" sz="1400" dirty="0">
                <a:latin typeface="Times New Roman" panose="02020603050405020304" pitchFamily="18" charset="0"/>
              </a:rPr>
              <a:t> to L2-norm for the test set of CIFAR10 for different neural networks and hyperparameters.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While Cross-Lipschitz regularization yields good test errors, the guarantees are not necessarily stronger.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Top row: CIFAR10 (plain),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Middle: CIFAR10 trained with data augmentation,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</a:rPr>
              <a:t>Bottom: Adversarial Training.</a:t>
            </a:r>
          </a:p>
        </p:txBody>
      </p:sp>
    </p:spTree>
    <p:extLst>
      <p:ext uri="{BB962C8B-B14F-4D97-AF65-F5344CB8AC3E}">
        <p14:creationId xmlns:p14="http://schemas.microsoft.com/office/powerpoint/2010/main" val="254588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8B3B43-808C-431C-BC0C-686239824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" r="2110" b="5977"/>
          <a:stretch/>
        </p:blipFill>
        <p:spPr>
          <a:xfrm>
            <a:off x="3141179" y="1351450"/>
            <a:ext cx="5616624" cy="506407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8" y="1574790"/>
            <a:ext cx="2576562" cy="369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Figure 4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Top left: original test image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Others: adversarial sample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For Cross-Lipschitz regularization, whereas for the neural network models (weight decay/dropout) the change is small.</a:t>
            </a:r>
          </a:p>
        </p:txBody>
      </p:sp>
    </p:spTree>
    <p:extLst>
      <p:ext uri="{BB962C8B-B14F-4D97-AF65-F5344CB8AC3E}">
        <p14:creationId xmlns:p14="http://schemas.microsoft.com/office/powerpoint/2010/main" val="43622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8" y="1574790"/>
            <a:ext cx="7920880" cy="135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Figure 6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Top left: original test image,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for the kernel methods, whereas for all neural network models the change is so small that the new decision is clearly wrong.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6652D-A6BD-424A-8F3B-A789E5D9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39" y="3010097"/>
            <a:ext cx="7920880" cy="34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01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8" y="1574790"/>
            <a:ext cx="7920880" cy="135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Figure 7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Top left: original test image,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for the kernel methods, whereas for all neural network models the change is so small that the new decision is clearly wrong.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88A1D-AE48-4F8F-ACEE-CC1633F6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9" y="3002468"/>
            <a:ext cx="7996001" cy="33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2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8" y="1574790"/>
            <a:ext cx="7920880" cy="135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Figure 8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Top left: original test image,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for the kernel methods, whereas for all neural network models the change is so small that the new decision is clearly wrong.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DACE4-2F9B-49FA-BD56-0AC2F370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2" y="2951218"/>
            <a:ext cx="7970080" cy="34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86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Why introduce Lipschitz Constant  to DNN training?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Issue: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Adversarial examples show that there exist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small additive perturbations of the input that produce large perturbations at the output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of the last layer.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Purpose: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Use Lipschitz Constant to measure and control the additive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stability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of the network by measuring the spectrum of each rectified layer.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What is Lipschitz Constant?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Lipschitz Continuity: a strong form of uniform continuity for functions. </a:t>
                </a:r>
              </a:p>
              <a:p>
                <a:pPr marL="342000" indent="-342000">
                  <a:spcAft>
                    <a:spcPts val="600"/>
                  </a:spcAft>
                </a:pPr>
                <a:r>
                  <a:rPr lang="en-US" altLang="zh-CN" sz="1600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	Lipschitz </a:t>
                </a:r>
                <a:r>
                  <a:rPr lang="zh-CN" altLang="en-US" sz="1600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连续函数的变化速度是有限的：存在一个实数，使得对于该函数输入域上的每一对点，连接它们的</a:t>
                </a:r>
                <a:r>
                  <a:rPr lang="zh-CN" altLang="en-US" sz="1600" i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直线斜率</a:t>
                </a:r>
                <a:r>
                  <a:rPr lang="zh-CN" altLang="en-US" sz="1600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的绝对值不大于这个实数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000" indent="-342000"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Lipschitz Constant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): the smallest such bound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sup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sup</m:t>
                    </m:r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，则该函数称为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short map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；如果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，则该函数称为收缩。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866204"/>
              </a:xfrm>
              <a:prstGeom prst="rect">
                <a:avLst/>
              </a:prstGeom>
              <a:blipFill>
                <a:blip r:embed="rId3"/>
                <a:stretch>
                  <a:fillRect l="-536" t="-626" b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Szegedy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Christian, …, Ian Goodfellow. Intriguing properties of neural networks. arXiv:1312.6199.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2013.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Background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9BA9AF7-18DF-4EC7-B889-0104C95A84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69908"/>
                  </p:ext>
                </p:extLst>
              </p:nvPr>
            </p:nvGraphicFramePr>
            <p:xfrm>
              <a:off x="564617" y="5206484"/>
              <a:ext cx="801476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|</m:t>
                                    </m:r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b="0" i="1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b="0" i="1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baseline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|</m:t>
                                    </m:r>
                                  </m:e>
                                </m:d>
                                <m:r>
                                  <a:rPr lang="en-US" altLang="zh-CN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≤</m:t>
                                </m:r>
                                <m:r>
                                  <a:rPr lang="en-US" altLang="zh-CN" b="0" i="1" baseline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baseline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|</m:t>
                                    </m:r>
                                    <m:r>
                                      <a:rPr lang="en-US" altLang="zh-CN" i="1" baseline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  <m:r>
                                      <a:rPr lang="en-US" altLang="zh-CN" i="1" baseline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 baseline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9BA9AF7-18DF-4EC7-B889-0104C95A84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69908"/>
                  </p:ext>
                </p:extLst>
              </p:nvPr>
            </p:nvGraphicFramePr>
            <p:xfrm>
              <a:off x="564617" y="5206484"/>
              <a:ext cx="801476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73" r="-1036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60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99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Figure 13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Left: Adversarial resistance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wrt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-norm on test set of the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german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traffic sign benchmark (GTSB) in the plain setting.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Right: Average robustness guarantee on the test set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wrt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-norm for the test set of GTSB for different neural networks and hyperparameters.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Here dropout performs very well both in terms of performance and robustness.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999522"/>
              </a:xfrm>
              <a:prstGeom prst="rect">
                <a:avLst/>
              </a:prstGeom>
              <a:blipFill>
                <a:blip r:embed="rId3"/>
                <a:stretch>
                  <a:fillRect l="-536" t="-2134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C620500-695C-4D43-8F06-C722F5F5F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3" r="8467" b="27830"/>
          <a:stretch/>
        </p:blipFill>
        <p:spPr>
          <a:xfrm>
            <a:off x="699958" y="3845877"/>
            <a:ext cx="7817996" cy="2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13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Results on CIFAR10 for a residual network with different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regularizers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As we only have lower bounds for one hidden layer networks, we can only show upper bounds for adversarial resistance.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Left: with data augmentation similar to [25]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Right: plain setting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E548DA-BD3F-405B-B348-5A100BE42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50"/>
          <a:stretch/>
        </p:blipFill>
        <p:spPr>
          <a:xfrm>
            <a:off x="588088" y="3405513"/>
            <a:ext cx="7967823" cy="30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7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Conclusion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45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Formal guarantees on machine learning systems are becoming increasingly more important as they are used in safety-critical systems.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机器学习模型的形式保证正很重要，尤其是对于重视安全的系统来说。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We think that there should be more research on robustness guarantees (lower bounds), whereas current research is focused on new attacks (upper bounds). </a:t>
            </a:r>
          </a:p>
          <a:p>
            <a:pPr marL="285750" indent="-28575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应该对鲁棒性保证（下限）进行更多研究，而目前的研究主要集中在新攻击（上限）上。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We have argued that our instance-specific guarantees using our local Cross-Lipschitz constant is more effective than using a global one and leads to lower bounds which are up to 8 times better.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使用局部 </a:t>
            </a:r>
            <a:r>
              <a:rPr lang="en-US" altLang="zh-CN" dirty="0">
                <a:latin typeface="Times New Roman" panose="02020603050405020304" pitchFamily="18" charset="0"/>
              </a:rPr>
              <a:t>Cross-Lipschitz </a:t>
            </a:r>
            <a:r>
              <a:rPr lang="zh-CN" altLang="en-US" dirty="0">
                <a:latin typeface="Times New Roman" panose="02020603050405020304" pitchFamily="18" charset="0"/>
              </a:rPr>
              <a:t>常数的特定于实例的保证比使用全局常数更有效，下限好了 </a:t>
            </a:r>
            <a:r>
              <a:rPr lang="en-US" altLang="zh-CN" dirty="0">
                <a:latin typeface="Times New Roman" panose="02020603050405020304" pitchFamily="18" charset="0"/>
              </a:rPr>
              <a:t>8 </a:t>
            </a:r>
            <a:r>
              <a:rPr lang="zh-CN" altLang="en-US" dirty="0">
                <a:latin typeface="Times New Roman" panose="02020603050405020304" pitchFamily="18" charset="0"/>
              </a:rPr>
              <a:t>倍。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A major open problem is to come up with tight lower bounds for deep networks.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该领域的开放问题是：为</a:t>
            </a:r>
            <a:r>
              <a:rPr lang="zh-CN" altLang="en-US" dirty="0">
                <a:latin typeface="Times New Roman" panose="02020603050405020304" pitchFamily="18" charset="0"/>
              </a:rPr>
              <a:t>深度网络提供严格的下限。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692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relationship between the Lipschitz Constant of the output function of the DNN and the adversarial robustness of the DNN?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function of the DNN: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function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of the DNN: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unstability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explained by inspecting the upper Lipschitz constant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each layer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upper Lipschitz constant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692567"/>
              </a:xfrm>
              <a:prstGeom prst="rect">
                <a:avLst/>
              </a:prstGeom>
              <a:blipFill>
                <a:blip r:embed="rId3"/>
                <a:stretch>
                  <a:fillRect l="-536" t="-649" r="-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Szegedy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Christian, …, Ian Goodfellow. Intriguing properties of neural networks. arXiv:1312.6199.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2013.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Background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8A162CC-6681-4A3F-B8DB-D18CA4622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182342"/>
                  </p:ext>
                </p:extLst>
              </p:nvPr>
            </p:nvGraphicFramePr>
            <p:xfrm>
              <a:off x="564617" y="2627000"/>
              <a:ext cx="8014766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8A162CC-6681-4A3F-B8DB-D18CA4622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182342"/>
                  </p:ext>
                </p:extLst>
              </p:nvPr>
            </p:nvGraphicFramePr>
            <p:xfrm>
              <a:off x="564617" y="2627000"/>
              <a:ext cx="8014766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88E6262E-8A57-47F5-9C25-D648CC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439098"/>
                  </p:ext>
                </p:extLst>
              </p:nvPr>
            </p:nvGraphicFramePr>
            <p:xfrm>
              <a:off x="565928" y="3455928"/>
              <a:ext cx="8014766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88E6262E-8A57-47F5-9C25-D648CC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439098"/>
                  </p:ext>
                </p:extLst>
              </p:nvPr>
            </p:nvGraphicFramePr>
            <p:xfrm>
              <a:off x="565928" y="3455928"/>
              <a:ext cx="8014766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6299BED7-A8D2-4252-9C20-703EBB8989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581243"/>
                  </p:ext>
                </p:extLst>
              </p:nvPr>
            </p:nvGraphicFramePr>
            <p:xfrm>
              <a:off x="565928" y="4581128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6299BED7-A8D2-4252-9C20-703EBB8989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581243"/>
                  </p:ext>
                </p:extLst>
              </p:nvPr>
            </p:nvGraphicFramePr>
            <p:xfrm>
              <a:off x="565928" y="4581128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477266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97ABA636-23B9-4663-8606-5655FE648A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184076"/>
                  </p:ext>
                </p:extLst>
              </p:nvPr>
            </p:nvGraphicFramePr>
            <p:xfrm>
              <a:off x="563306" y="5445224"/>
              <a:ext cx="8014766" cy="938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97ABA636-23B9-4663-8606-5655FE648A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184076"/>
                  </p:ext>
                </p:extLst>
              </p:nvPr>
            </p:nvGraphicFramePr>
            <p:xfrm>
              <a:off x="563306" y="5445224"/>
              <a:ext cx="8014766" cy="938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938975"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181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68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 upper Lipschitz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half-rectified layer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 upper Lipschitz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max-pooling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686348"/>
              </a:xfrm>
              <a:prstGeom prst="rect">
                <a:avLst/>
              </a:prstGeom>
              <a:blipFill>
                <a:blip r:embed="rId3"/>
                <a:stretch>
                  <a:fillRect l="-536" t="-650" r="-1913" b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Szegedy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Christian, …, Ian Goodfellow. Intriguing properties of neural networks. arXiv:1312.6199.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2013.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Background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F9FCEE6-0EAC-4B5D-92BD-1CB163C21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483360"/>
                  </p:ext>
                </p:extLst>
              </p:nvPr>
            </p:nvGraphicFramePr>
            <p:xfrm>
              <a:off x="565928" y="2708920"/>
              <a:ext cx="8014766" cy="1406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F9FCEE6-0EAC-4B5D-92BD-1CB163C21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483360"/>
                  </p:ext>
                </p:extLst>
              </p:nvPr>
            </p:nvGraphicFramePr>
            <p:xfrm>
              <a:off x="565928" y="2708920"/>
              <a:ext cx="8014766" cy="1406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1406144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8249B0B-F4DA-43B7-823F-4D4F692ED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887431"/>
                  </p:ext>
                </p:extLst>
              </p:nvPr>
            </p:nvGraphicFramePr>
            <p:xfrm>
              <a:off x="541145" y="5229200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8249B0B-F4DA-43B7-823F-4D4F692ED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887431"/>
                  </p:ext>
                </p:extLst>
              </p:nvPr>
            </p:nvGraphicFramePr>
            <p:xfrm>
              <a:off x="541145" y="5229200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477266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861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51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compute the upper Lipschitz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contrast-normalization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Contrast-normalization function,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Lipschitz constant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no adversarial examples can appear.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Penalizing each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Lipschitz constant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might help improve the generalization error of the networks.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513030"/>
              </a:xfrm>
              <a:prstGeom prst="rect">
                <a:avLst/>
              </a:prstGeom>
              <a:blipFill>
                <a:blip r:embed="rId3"/>
                <a:stretch>
                  <a:fillRect l="-536" t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Szegedy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Christian, …, Ian Goodfellow. Intriguing properties of neural networks. arXiv:1312.6199.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2013.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Background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8249B0B-F4DA-43B7-823F-4D4F692ED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025470"/>
                  </p:ext>
                </p:extLst>
              </p:nvPr>
            </p:nvGraphicFramePr>
            <p:xfrm>
              <a:off x="541145" y="2564904"/>
              <a:ext cx="8014766" cy="6762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8249B0B-F4DA-43B7-823F-4D4F692ED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025470"/>
                  </p:ext>
                </p:extLst>
              </p:nvPr>
            </p:nvGraphicFramePr>
            <p:xfrm>
              <a:off x="541145" y="2564904"/>
              <a:ext cx="8014766" cy="6762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676275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089C0EB0-8449-4474-9C4D-F95FB112A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8425509"/>
                  </p:ext>
                </p:extLst>
              </p:nvPr>
            </p:nvGraphicFramePr>
            <p:xfrm>
              <a:off x="541145" y="3789040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281817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089C0EB0-8449-4474-9C4D-F95FB112A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8425509"/>
                  </p:ext>
                </p:extLst>
              </p:nvPr>
            </p:nvGraphicFramePr>
            <p:xfrm>
              <a:off x="541145" y="3789040"/>
              <a:ext cx="8014766" cy="477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007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477266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73" r="-10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502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5E021-3DF6-4D01-9584-820D2C5F641D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33ABC4B-E6D4-4AEC-A0FA-0A9E09C5F2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84264"/>
                  </p:ext>
                </p:extLst>
              </p:nvPr>
            </p:nvGraphicFramePr>
            <p:xfrm>
              <a:off x="564616" y="1620461"/>
              <a:ext cx="7967824" cy="226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8">
                      <a:extLst>
                        <a:ext uri="{9D8B030D-6E8A-4147-A177-3AD203B41FA5}">
                          <a16:colId xmlns:a16="http://schemas.microsoft.com/office/drawing/2014/main" val="1551732558"/>
                        </a:ext>
                      </a:extLst>
                    </a:gridCol>
                    <a:gridCol w="2280784">
                      <a:extLst>
                        <a:ext uri="{9D8B030D-6E8A-4147-A177-3AD203B41FA5}">
                          <a16:colId xmlns:a16="http://schemas.microsoft.com/office/drawing/2014/main" val="1667318852"/>
                        </a:ext>
                      </a:extLst>
                    </a:gridCol>
                    <a:gridCol w="1175600">
                      <a:extLst>
                        <a:ext uri="{9D8B030D-6E8A-4147-A177-3AD203B41FA5}">
                          <a16:colId xmlns:a16="http://schemas.microsoft.com/office/drawing/2014/main" val="3035467035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1329952468"/>
                        </a:ext>
                      </a:extLst>
                    </a:gridCol>
                  </a:tblGrid>
                  <a:tr h="3616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Symbol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Meaning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Symbol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Meaning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331980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Number of Classes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Number of features of the input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216842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Classifier 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Instance 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168355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arg</m:t>
                                        </m:r>
                                        <m:r>
                                          <a:rPr lang="en-US" altLang="zh-CN" sz="1400" b="0" i="0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=1,…,</m:t>
                                        </m:r>
                                        <m: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𝐾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baseline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Class 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with highest score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Adversarial perturbation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2597720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Other class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p-norm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baseline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r>
                                <a:rPr lang="en-US" altLang="zh-CN" sz="1400" b="0" i="1" baseline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=1, 2, ∞</m:t>
                              </m:r>
                            </m:oMath>
                          </a14:m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8199223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baseline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constraint set specifying certain requirements on adversarial example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1910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33ABC4B-E6D4-4AEC-A0FA-0A9E09C5F2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84264"/>
                  </p:ext>
                </p:extLst>
              </p:nvPr>
            </p:nvGraphicFramePr>
            <p:xfrm>
              <a:off x="564616" y="1620461"/>
              <a:ext cx="7967824" cy="226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8">
                      <a:extLst>
                        <a:ext uri="{9D8B030D-6E8A-4147-A177-3AD203B41FA5}">
                          <a16:colId xmlns:a16="http://schemas.microsoft.com/office/drawing/2014/main" val="1551732558"/>
                        </a:ext>
                      </a:extLst>
                    </a:gridCol>
                    <a:gridCol w="2280784">
                      <a:extLst>
                        <a:ext uri="{9D8B030D-6E8A-4147-A177-3AD203B41FA5}">
                          <a16:colId xmlns:a16="http://schemas.microsoft.com/office/drawing/2014/main" val="1667318852"/>
                        </a:ext>
                      </a:extLst>
                    </a:gridCol>
                    <a:gridCol w="1175600">
                      <a:extLst>
                        <a:ext uri="{9D8B030D-6E8A-4147-A177-3AD203B41FA5}">
                          <a16:colId xmlns:a16="http://schemas.microsoft.com/office/drawing/2014/main" val="3035467035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132995246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Symbol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Meaning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Symbol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Meaning</a:t>
                          </a:r>
                          <a:endParaRPr lang="zh-CN" altLang="en-US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331980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" t="-108333" r="-368571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Number of Classes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378" t="-108333" r="-240933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Number of features of the input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216842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" t="-211864" r="-368571" b="-3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Classifier 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378" t="-211864" r="-240933" b="-3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Instance 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168355"/>
                      </a:ext>
                    </a:extLst>
                  </a:tr>
                  <a:tr h="4321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" t="-259155" r="-368571" b="-1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Class 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with highest score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378" t="-259155" r="-240933" b="-1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Adversarial perturbation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2597720"/>
                      </a:ext>
                    </a:extLst>
                  </a:tr>
                  <a:tr h="3846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" t="-398438" r="-368571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Other class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378" t="-398438" r="-240933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3948" t="-398438" r="-868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199223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" t="-540678" r="-368571" b="-1016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constraint set specifying certain requirements on adversarial example</a:t>
                          </a:r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1400" b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19100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E659FAE-4DBB-4581-BA1E-8C4219DDB3E0}"/>
                  </a:ext>
                </a:extLst>
              </p:cNvPr>
              <p:cNvSpPr txBox="1"/>
              <p:nvPr/>
            </p:nvSpPr>
            <p:spPr>
              <a:xfrm>
                <a:off x="564617" y="3933056"/>
                <a:ext cx="7967823" cy="251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generate an adversarial example?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robustness guarantee?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classifier decision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does not change in a small ball around the instance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E659FAE-4DBB-4581-BA1E-8C4219DD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3933056"/>
                <a:ext cx="7967823" cy="2512483"/>
              </a:xfrm>
              <a:prstGeom prst="rect">
                <a:avLst/>
              </a:prstGeom>
              <a:blipFill>
                <a:blip r:embed="rId4"/>
                <a:stretch>
                  <a:fillRect l="-536" t="-1214" r="-1301" b="-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2BD7720-2F2C-48FB-B1B5-258C6C56A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342643"/>
                  </p:ext>
                </p:extLst>
              </p:nvPr>
            </p:nvGraphicFramePr>
            <p:xfrm>
              <a:off x="611560" y="4308317"/>
              <a:ext cx="7944351" cy="1352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592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8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     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≠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2BD7720-2F2C-48FB-B1B5-258C6C56A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342643"/>
                  </p:ext>
                </p:extLst>
              </p:nvPr>
            </p:nvGraphicFramePr>
            <p:xfrm>
              <a:off x="611560" y="4308317"/>
              <a:ext cx="7944351" cy="1352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592">
                      <a:extLst>
                        <a:ext uri="{9D8B030D-6E8A-4147-A177-3AD203B41FA5}">
                          <a16:colId xmlns:a16="http://schemas.microsoft.com/office/drawing/2014/main" val="4123200973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60206989"/>
                        </a:ext>
                      </a:extLst>
                    </a:gridCol>
                    <a:gridCol w="695015">
                      <a:extLst>
                        <a:ext uri="{9D8B030D-6E8A-4147-A177-3AD203B41FA5}">
                          <a16:colId xmlns:a16="http://schemas.microsoft.com/office/drawing/2014/main" val="1240000738"/>
                        </a:ext>
                      </a:extLst>
                    </a:gridCol>
                  </a:tblGrid>
                  <a:tr h="1352931">
                    <a:tc>
                      <a:txBody>
                        <a:bodyPr/>
                        <a:lstStyle/>
                        <a:p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280" r="-10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402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821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72457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05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achieve a robustness guarantee 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difference: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冠军类得分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亚军类得分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p-norm ball: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059381"/>
              </a:xfrm>
              <a:prstGeom prst="rect">
                <a:avLst/>
              </a:prstGeom>
              <a:blipFill>
                <a:blip r:embed="rId3"/>
                <a:stretch>
                  <a:fillRect l="-536" t="-751" r="-1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F8FBE4-4977-44C4-B569-CFF6852787CF}"/>
              </a:ext>
            </a:extLst>
          </p:cNvPr>
          <p:cNvGrpSpPr/>
          <p:nvPr/>
        </p:nvGrpSpPr>
        <p:grpSpPr>
          <a:xfrm>
            <a:off x="946828" y="3068960"/>
            <a:ext cx="7513604" cy="2232058"/>
            <a:chOff x="946828" y="2348880"/>
            <a:chExt cx="7513604" cy="223205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B1FEB4D-F0D8-49CD-A043-66B86A0C7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605" y="2348880"/>
              <a:ext cx="7510827" cy="223205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8789A9-B19B-464B-A790-3EC91C38FBDA}"/>
                </a:ext>
              </a:extLst>
            </p:cNvPr>
            <p:cNvSpPr/>
            <p:nvPr/>
          </p:nvSpPr>
          <p:spPr>
            <a:xfrm>
              <a:off x="3995936" y="3699350"/>
              <a:ext cx="2448272" cy="37772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786360-CEAF-41A1-88E2-ABAFF751408B}"/>
                </a:ext>
              </a:extLst>
            </p:cNvPr>
            <p:cNvSpPr/>
            <p:nvPr/>
          </p:nvSpPr>
          <p:spPr>
            <a:xfrm>
              <a:off x="946828" y="4168810"/>
              <a:ext cx="2473043" cy="4121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DBB678C-5D1C-427E-8E3E-9F0E91236078}"/>
                </a:ext>
              </a:extLst>
            </p:cNvPr>
            <p:cNvSpPr/>
            <p:nvPr/>
          </p:nvSpPr>
          <p:spPr>
            <a:xfrm>
              <a:off x="7536060" y="4193941"/>
              <a:ext cx="708348" cy="2726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D5169-C4F0-4B53-9263-952D9CC8A6E0}"/>
                </a:ext>
              </a:extLst>
            </p:cNvPr>
            <p:cNvSpPr/>
            <p:nvPr/>
          </p:nvSpPr>
          <p:spPr>
            <a:xfrm>
              <a:off x="3912930" y="2922798"/>
              <a:ext cx="1584176" cy="2726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B1965F2-0206-44E8-845E-8F5F5ECEE6ED}"/>
                </a:ext>
              </a:extLst>
            </p:cNvPr>
            <p:cNvSpPr/>
            <p:nvPr/>
          </p:nvSpPr>
          <p:spPr>
            <a:xfrm>
              <a:off x="7157566" y="3553482"/>
              <a:ext cx="222746" cy="2726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CDE78A-C7ED-4370-9CFF-39BA53411F8C}"/>
                </a:ext>
              </a:extLst>
            </p:cNvPr>
            <p:cNvSpPr/>
            <p:nvPr/>
          </p:nvSpPr>
          <p:spPr>
            <a:xfrm>
              <a:off x="6581502" y="3553482"/>
              <a:ext cx="222746" cy="2726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5CE6D0-D82E-4878-832F-619D8DC3C381}"/>
                  </a:ext>
                </a:extLst>
              </p:cNvPr>
              <p:cNvSpPr txBox="1"/>
              <p:nvPr/>
            </p:nvSpPr>
            <p:spPr>
              <a:xfrm>
                <a:off x="564616" y="5321680"/>
                <a:ext cx="7967823" cy="113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个类别的计分函数分别为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连续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可微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5CE6D0-D82E-4878-832F-619D8DC3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" y="5321680"/>
                <a:ext cx="7967823" cy="1131656"/>
              </a:xfrm>
              <a:prstGeom prst="rect">
                <a:avLst/>
              </a:prstGeom>
              <a:blipFill>
                <a:blip r:embed="rId5"/>
                <a:stretch>
                  <a:fillRect l="-536" t="-3226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6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72457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8206925" cy="501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achieve a robustness guarantee ?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根据微积分基本定理，有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因此，如果要让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那么得有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	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是冠军类得分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因此，有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8206925" cy="5019387"/>
              </a:xfrm>
              <a:prstGeom prst="rect">
                <a:avLst/>
              </a:prstGeom>
              <a:blipFill>
                <a:blip r:embed="rId3"/>
                <a:stretch>
                  <a:fillRect l="-520" t="-607" r="-594" b="-14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Hein, Matthias, Maksym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Andriushchenko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Formal guarantees on the robustness of a classifier against adversarial manipulation. NIPS 2017.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C9B62538-02FC-4C12-ADF0-A3B73EBD0B95}"/>
              </a:ext>
            </a:extLst>
          </p:cNvPr>
          <p:cNvSpPr/>
          <p:nvPr/>
        </p:nvSpPr>
        <p:spPr>
          <a:xfrm>
            <a:off x="5438072" y="2636912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爆炸形: 8 pt  18">
            <a:extLst>
              <a:ext uri="{FF2B5EF4-FFF2-40B4-BE49-F238E27FC236}">
                <a16:creationId xmlns:a16="http://schemas.microsoft.com/office/drawing/2014/main" id="{B9665F71-BE7E-484F-8F7A-E7532A8EA886}"/>
              </a:ext>
            </a:extLst>
          </p:cNvPr>
          <p:cNvSpPr/>
          <p:nvPr/>
        </p:nvSpPr>
        <p:spPr>
          <a:xfrm>
            <a:off x="6804248" y="5157192"/>
            <a:ext cx="552198" cy="526814"/>
          </a:xfrm>
          <a:prstGeom prst="irregularSeal1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999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20000"/>
          </a:srgbClr>
        </a:solidFill>
        <a:ln>
          <a:noFill/>
        </a:ln>
      </a:spPr>
      <a:bodyPr wrap="square" rtlCol="0" anchor="ctr">
        <a:noAutofit/>
      </a:bodyPr>
      <a:lstStyle>
        <a:defPPr algn="l">
          <a:defRPr sz="2000"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marL="342900" indent="-342900" algn="l">
          <a:spcAft>
            <a:spcPts val="600"/>
          </a:spcAft>
          <a:buFont typeface="Wingdings" panose="05000000000000000000" pitchFamily="2" charset="2"/>
          <a:buChar char="l"/>
          <a:defRPr sz="2000" dirty="0" smtClean="0">
            <a:solidFill>
              <a:srgbClr val="0070C0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16180</TotalTime>
  <Words>2743</Words>
  <Application>Microsoft Office PowerPoint</Application>
  <PresentationFormat>全屏显示(4:3)</PresentationFormat>
  <Paragraphs>425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maggie</cp:lastModifiedBy>
  <cp:revision>3613</cp:revision>
  <dcterms:created xsi:type="dcterms:W3CDTF">2014-06-10T08:42:00Z</dcterms:created>
  <dcterms:modified xsi:type="dcterms:W3CDTF">2022-05-27T09:52:21Z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