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77" r:id="rId1"/>
  </p:sldMasterIdLst>
  <p:notesMasterIdLst>
    <p:notesMasterId r:id="rId22"/>
  </p:notesMasterIdLst>
  <p:handoutMasterIdLst>
    <p:handoutMasterId r:id="rId23"/>
  </p:handoutMasterIdLst>
  <p:sldIdLst>
    <p:sldId id="975" r:id="rId2"/>
    <p:sldId id="1213" r:id="rId3"/>
    <p:sldId id="1223" r:id="rId4"/>
    <p:sldId id="1219" r:id="rId5"/>
    <p:sldId id="1224" r:id="rId6"/>
    <p:sldId id="1225" r:id="rId7"/>
    <p:sldId id="1218" r:id="rId8"/>
    <p:sldId id="1226" r:id="rId9"/>
    <p:sldId id="1227" r:id="rId10"/>
    <p:sldId id="1228" r:id="rId11"/>
    <p:sldId id="1229" r:id="rId12"/>
    <p:sldId id="1221" r:id="rId13"/>
    <p:sldId id="1222" r:id="rId14"/>
    <p:sldId id="1211" r:id="rId15"/>
    <p:sldId id="1212" r:id="rId16"/>
    <p:sldId id="1230" r:id="rId17"/>
    <p:sldId id="1193" r:id="rId18"/>
    <p:sldId id="1209" r:id="rId19"/>
    <p:sldId id="1210" r:id="rId20"/>
    <p:sldId id="1207" r:id="rId21"/>
  </p:sldIdLst>
  <p:sldSz cx="9144000" cy="6858000" type="screen4x3"/>
  <p:notesSz cx="6797675" cy="9928225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F9CEE"/>
    <a:srgbClr val="192F3C"/>
    <a:srgbClr val="FFFFFF"/>
    <a:srgbClr val="137861"/>
    <a:srgbClr val="7EFF76"/>
    <a:srgbClr val="548D65"/>
    <a:srgbClr val="FCFDFE"/>
    <a:srgbClr val="D4D3D2"/>
    <a:srgbClr val="F4F7F7"/>
    <a:srgbClr val="6E67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5" autoAdjust="0"/>
    <p:restoredTop sz="96357" autoAdjust="0"/>
  </p:normalViewPr>
  <p:slideViewPr>
    <p:cSldViewPr>
      <p:cViewPr varScale="1">
        <p:scale>
          <a:sx n="110" d="100"/>
          <a:sy n="110" d="100"/>
        </p:scale>
        <p:origin x="2046" y="96"/>
      </p:cViewPr>
      <p:guideLst>
        <p:guide orient="horz" pos="2266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618"/>
    </p:cViewPr>
  </p:sorterViewPr>
  <p:notesViewPr>
    <p:cSldViewPr>
      <p:cViewPr varScale="1">
        <p:scale>
          <a:sx n="114" d="100"/>
          <a:sy n="114" d="100"/>
        </p:scale>
        <p:origin x="24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5717A08-4EFF-4E1F-9428-32B3E8AA5BBF}" type="datetimeFigureOut">
              <a:rPr lang="zh-CN" altLang="en-US"/>
              <a:t>2022/5/27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E6EAC048-E547-47CB-AD87-3FAD1B682181}" type="slidenum">
              <a:rPr lang="zh-CN" altLang="en-US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837" y="0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238F86A1-69B5-4E18-BFA8-3F70A1ECBA97}" type="datetimeFigureOut">
              <a:rPr lang="zh-CN" altLang="en-US"/>
              <a:t>2022/5/27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15907"/>
            <a:ext cx="5438140" cy="44677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1" y="9429516"/>
            <a:ext cx="2945659" cy="4964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837" y="9429516"/>
            <a:ext cx="2945659" cy="4964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>
                <a:latin typeface="Calibri" panose="020F0502020204030204" pitchFamily="34" charset="0"/>
              </a:defRPr>
            </a:lvl1pPr>
          </a:lstStyle>
          <a:p>
            <a:fld id="{178C7A2D-8CC7-4A6A-8E6B-F00CC693A825}" type="slidenum">
              <a:rPr lang="zh-CN" altLang="en-US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2835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5844644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760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364547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48591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1274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228500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38213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2772707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97157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80315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44307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205694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9648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76622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67496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200483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782875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899256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None/>
                  <a:tabLst/>
                  <a:defRPr/>
                </a:pPr>
                <a:endParaRPr lang="zh-CN" altLang="en-US" dirty="0"/>
              </a:p>
            </p:txBody>
          </p:sp>
        </mc:Choice>
        <mc:Fallback xmlns="">
          <p:sp>
            <p:nvSpPr>
              <p:cNvPr id="3" name="备注占位符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en-US" altLang="zh-CN" b="0" i="0" dirty="0">
                    <a:latin typeface="Cambria Math" panose="02040503050406030204" pitchFamily="18" charset="0"/>
                    <a:ea typeface="微软雅黑" panose="020B0503020204020204" pitchFamily="34" charset="-122"/>
                  </a:rPr>
                  <a:t>Sup</a:t>
                </a:r>
                <a:r>
                  <a:rPr lang="en-US" altLang="zh-CN" dirty="0"/>
                  <a:t> </a:t>
                </a:r>
                <a:r>
                  <a:rPr lang="zh-CN" altLang="en-US" dirty="0"/>
                  <a:t>上确界，即最小上届</a:t>
                </a:r>
                <a:endParaRPr lang="en-US" altLang="zh-CN" dirty="0"/>
              </a:p>
              <a:p>
                <a:pPr marL="171450" marR="0" lvl="0" indent="-17145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lang="zh-CN" altLang="en-US" dirty="0"/>
                  <a:t>分段连续可微函数</a:t>
                </a:r>
                <a:r>
                  <a:rPr lang="en-US" altLang="zh-CN" i="0" dirty="0">
                    <a:latin typeface="Cambria Math" panose="02040503050406030204" pitchFamily="18" charset="0"/>
                  </a:rPr>
                  <a:t>𝑓(𝑥)</a:t>
                </a:r>
                <a:r>
                  <a:rPr lang="zh-CN" altLang="en-US" dirty="0"/>
                  <a:t>的 𝑝 范数的 </a:t>
                </a:r>
                <a:r>
                  <a:rPr lang="en-US" altLang="zh-CN" dirty="0"/>
                  <a:t>Lipschitz </a:t>
                </a:r>
                <a:r>
                  <a:rPr lang="zh-CN" altLang="en-US" dirty="0"/>
                  <a:t>常数 𝐿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0384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68D37E90-135C-4921-BC1B-4A2FD2335E7A}" type="datetime1">
              <a:rPr lang="zh-CN" altLang="en-US" smtClean="0"/>
              <a:pPr>
                <a:defRPr/>
              </a:pPr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C537FACC-D014-47B5-A30C-82A44384C30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851422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/>
            </a:lvl1pPr>
            <a:lvl2pPr>
              <a:defRPr baseline="0"/>
            </a:lvl2pPr>
            <a:lvl3pPr>
              <a:defRPr baseline="0"/>
            </a:lvl3pPr>
            <a:lvl4pPr>
              <a:defRPr baseline="0"/>
            </a:lvl4pPr>
            <a:lvl5pPr>
              <a:defRPr baseline="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fld id="{EFDC3540-BAF8-4B99-8FE0-A863CE49D274}" type="datetime1">
              <a:rPr lang="zh-CN" altLang="en-US" smtClean="0"/>
              <a:pPr>
                <a:defRPr/>
              </a:pPr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baseline="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aseline="0"/>
            </a:lvl1pPr>
          </a:lstStyle>
          <a:p>
            <a:fld id="{44F5953E-B3A8-45A7-88F1-C9BDD8F63004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1254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3"/>
          <p:cNvSpPr>
            <a:spLocks noGrp="1"/>
          </p:cNvSpPr>
          <p:nvPr>
            <p:ph type="dt" sz="half" idx="10"/>
          </p:nvPr>
        </p:nvSpPr>
        <p:spPr>
          <a:xfrm>
            <a:off x="1313" y="6490369"/>
            <a:ext cx="2133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53FC90-6BBA-44C2-9893-E798A4B97E17}" type="datetime1">
              <a:rPr lang="zh-CN" altLang="en-US" smtClean="0"/>
              <a:t>2022/5/27</a:t>
            </a:fld>
            <a:endParaRPr lang="zh-CN" altLang="en-US"/>
          </a:p>
        </p:txBody>
      </p:sp>
      <p:sp>
        <p:nvSpPr>
          <p:cNvPr id="3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490368"/>
            <a:ext cx="2895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78367" y="6490370"/>
            <a:ext cx="2133600" cy="365125"/>
          </a:xfrm>
        </p:spPr>
        <p:txBody>
          <a:bodyPr/>
          <a:lstStyle>
            <a:lvl1pPr>
              <a:defRPr b="0">
                <a:solidFill>
                  <a:srgbClr val="C00000"/>
                </a:solidFill>
              </a:defRPr>
            </a:lvl1pPr>
          </a:lstStyle>
          <a:p>
            <a:r>
              <a:rPr lang="en-US" altLang="zh-CN" dirty="0"/>
              <a:t>Page </a:t>
            </a:r>
            <a:fld id="{AFB9E909-1E1D-4726-9675-978F608919A4}" type="slidenum">
              <a:rPr lang="zh-CN" altLang="en-US" smtClean="0"/>
              <a:pPr/>
              <a:t>‹#›</a:t>
            </a:fld>
            <a:endParaRPr lang="en-US" altLang="zh-CN" b="0" dirty="0"/>
          </a:p>
        </p:txBody>
      </p:sp>
    </p:spTree>
    <p:extLst>
      <p:ext uri="{BB962C8B-B14F-4D97-AF65-F5344CB8AC3E}">
        <p14:creationId xmlns:p14="http://schemas.microsoft.com/office/powerpoint/2010/main" val="34832142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A2B256E-292F-4D23-A28C-376327F0AEFF}" type="datetime1">
              <a:rPr lang="zh-CN" altLang="en-US" smtClean="0"/>
              <a:t>2022/5/27</a:t>
            </a:fld>
            <a:endParaRPr lang="en-US" altLang="zh-CN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235825" y="6324600"/>
            <a:ext cx="1905000" cy="457200"/>
          </a:xfrm>
        </p:spPr>
        <p:txBody>
          <a:bodyPr/>
          <a:lstStyle>
            <a:lvl1pPr>
              <a:defRPr sz="1600" b="1">
                <a:solidFill>
                  <a:srgbClr val="0000FF"/>
                </a:solidFill>
                <a:latin typeface="Times New Roman" panose="02020603050405020304" pitchFamily="18" charset="0"/>
              </a:defRPr>
            </a:lvl1pPr>
          </a:lstStyle>
          <a:p>
            <a:fld id="{E5190028-3255-4271-BAA0-8BC7E691A70B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883150"/>
      </p:ext>
    </p:extLst>
  </p:cSld>
  <p:clrMapOvr>
    <a:masterClrMapping/>
  </p:clrMapOvr>
  <p:transition advTm="42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6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标题占位符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文本占位符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0F0D77CF-62E8-4926-A48B-FDE8523AB173}" type="datetime1">
              <a:rPr lang="zh-CN" altLang="en-US" smtClean="0"/>
              <a:pPr>
                <a:defRPr/>
              </a:pPr>
              <a:t>2022/5/27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baseline="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 baseline="0">
                <a:solidFill>
                  <a:srgbClr val="898989"/>
                </a:solidFill>
                <a:latin typeface="Times New Roman" panose="02020603050405020304" pitchFamily="18" charset="0"/>
                <a:ea typeface="微软雅黑" panose="020B0503020204020204" pitchFamily="34" charset="-122"/>
              </a:defRPr>
            </a:lvl1pPr>
          </a:lstStyle>
          <a:p>
            <a:fld id="{746FFBFF-1A94-4112-9962-6DC4E97A93A0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83634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 baseline="0">
          <a:solidFill>
            <a:schemeClr val="tx1"/>
          </a:solidFill>
          <a:latin typeface="Times New Roman" panose="02020603050405020304" pitchFamily="18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5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0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B228A1FB-5099-478A-BB47-CA92B622D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</a:t>
            </a:fld>
            <a:endParaRPr lang="en-US" altLang="zh-CN" b="0" dirty="0"/>
          </a:p>
        </p:txBody>
      </p:sp>
      <p:pic>
        <p:nvPicPr>
          <p:cNvPr id="3" name="Picture 2" descr="a1">
            <a:extLst>
              <a:ext uri="{FF2B5EF4-FFF2-40B4-BE49-F238E27FC236}">
                <a16:creationId xmlns:a16="http://schemas.microsoft.com/office/drawing/2014/main" id="{2FF8581D-A5A4-46A7-8423-7C7CE7373F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81" t="71016" r="95958" b="5880"/>
          <a:stretch/>
        </p:blipFill>
        <p:spPr bwMode="auto">
          <a:xfrm>
            <a:off x="-108520" y="4869161"/>
            <a:ext cx="477587" cy="15841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6189E487-B395-4464-A9DA-DA3D2C4DEC11}"/>
              </a:ext>
            </a:extLst>
          </p:cNvPr>
          <p:cNvSpPr txBox="1"/>
          <p:nvPr/>
        </p:nvSpPr>
        <p:spPr bwMode="auto">
          <a:xfrm>
            <a:off x="179512" y="1892826"/>
            <a:ext cx="8784976" cy="1985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 algn="ctr">
              <a:lnSpc>
                <a:spcPct val="150000"/>
              </a:lnSpc>
              <a:defRPr/>
            </a:pP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Towards Fast Computation of Certified Robustness for </a:t>
            </a:r>
            <a:r>
              <a:rPr lang="en-US" altLang="zh-CN" sz="32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ReLU</a:t>
            </a:r>
            <a:r>
              <a:rPr lang="en-US" altLang="zh-CN" sz="3200" b="1" dirty="0"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 Networks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(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Local 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Lipschitz </a:t>
            </a: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+mj-cs"/>
              </a:rPr>
              <a:t>Constant )</a:t>
            </a:r>
          </a:p>
        </p:txBody>
      </p:sp>
      <p:sp>
        <p:nvSpPr>
          <p:cNvPr id="6" name="星形: 八角 5">
            <a:extLst>
              <a:ext uri="{FF2B5EF4-FFF2-40B4-BE49-F238E27FC236}">
                <a16:creationId xmlns:a16="http://schemas.microsoft.com/office/drawing/2014/main" id="{A392783C-B405-429E-8CBB-6763521FC782}"/>
              </a:ext>
            </a:extLst>
          </p:cNvPr>
          <p:cNvSpPr/>
          <p:nvPr/>
        </p:nvSpPr>
        <p:spPr>
          <a:xfrm>
            <a:off x="7776804" y="886851"/>
            <a:ext cx="1008112" cy="1008112"/>
          </a:xfrm>
          <a:prstGeom prst="star8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</a:rPr>
              <a:t>2nd</a:t>
            </a:r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AF0E7756-7A6F-49A4-A716-CC8E25017A51}"/>
              </a:ext>
            </a:extLst>
          </p:cNvPr>
          <p:cNvGrpSpPr/>
          <p:nvPr/>
        </p:nvGrpSpPr>
        <p:grpSpPr>
          <a:xfrm>
            <a:off x="1403651" y="5013721"/>
            <a:ext cx="6336698" cy="1152127"/>
            <a:chOff x="2195736" y="5013721"/>
            <a:chExt cx="6336698" cy="1152127"/>
          </a:xfrm>
        </p:grpSpPr>
        <p:sp>
          <p:nvSpPr>
            <p:cNvPr id="5" name="副标题 2">
              <a:extLst>
                <a:ext uri="{FF2B5EF4-FFF2-40B4-BE49-F238E27FC236}">
                  <a16:creationId xmlns:a16="http://schemas.microsoft.com/office/drawing/2014/main" id="{0FBAE272-329B-4EDA-A87E-7AEF0F98134B}"/>
                </a:ext>
              </a:extLst>
            </p:cNvPr>
            <p:cNvSpPr txBox="1"/>
            <p:nvPr/>
          </p:nvSpPr>
          <p:spPr bwMode="auto">
            <a:xfrm>
              <a:off x="3548205" y="5013931"/>
              <a:ext cx="4984229" cy="11519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>
                <a:spcBef>
                  <a:spcPct val="20000"/>
                </a:spcBef>
                <a:defRPr/>
              </a:pPr>
              <a:r>
                <a:rPr lang="en-US" altLang="zh-CN" sz="2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Tsui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-Wei Weng, </a:t>
              </a:r>
              <a:r>
                <a:rPr lang="en-US" altLang="zh-CN" sz="2000" dirty="0" err="1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Hongge</a:t>
              </a: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 Chen,…, Luca Daniel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Massachusetts Institute of Technology</a:t>
              </a:r>
            </a:p>
            <a:p>
              <a:pPr>
                <a:spcBef>
                  <a:spcPct val="20000"/>
                </a:spcBef>
                <a:defRPr/>
              </a:pPr>
              <a:r>
                <a:rPr lang="en-US" altLang="zh-CN" sz="20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rPr>
                <a:t>ICML 2018</a:t>
              </a:r>
            </a:p>
          </p:txBody>
        </p: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C7ED9D11-0027-45E3-AC4C-84BDF4A2A7BA}"/>
                </a:ext>
              </a:extLst>
            </p:cNvPr>
            <p:cNvCxnSpPr/>
            <p:nvPr/>
          </p:nvCxnSpPr>
          <p:spPr>
            <a:xfrm>
              <a:off x="3491880" y="5013721"/>
              <a:ext cx="0" cy="1152127"/>
            </a:xfrm>
            <a:prstGeom prst="line">
              <a:avLst/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B0C55694-1CE2-437A-B2F3-789B6C63A9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195736" y="5013721"/>
              <a:ext cx="1090966" cy="115212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046226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10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EC3227-B0DB-4C13-BB4B-4B21511D4D34}"/>
              </a:ext>
            </a:extLst>
          </p:cNvPr>
          <p:cNvSpPr txBox="1"/>
          <p:nvPr/>
        </p:nvSpPr>
        <p:spPr>
          <a:xfrm>
            <a:off x="564617" y="1574790"/>
            <a:ext cx="796782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 (Fast-Lin): Certified Lower Bounds via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Approximations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the Output Bounds via Linear Upper And Lower Bounds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4099350-3606-44C5-93A7-DD84CF431DD7}"/>
              </a:ext>
            </a:extLst>
          </p:cNvPr>
          <p:cNvGrpSpPr/>
          <p:nvPr/>
        </p:nvGrpSpPr>
        <p:grpSpPr>
          <a:xfrm>
            <a:off x="955270" y="2276873"/>
            <a:ext cx="7577170" cy="1224135"/>
            <a:chOff x="955270" y="2276873"/>
            <a:chExt cx="7577170" cy="122413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935AB5FB-EB4F-4B5D-9C6E-56BCC87C2C0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9197"/>
            <a:stretch/>
          </p:blipFill>
          <p:spPr>
            <a:xfrm>
              <a:off x="955270" y="2276873"/>
              <a:ext cx="5272914" cy="28803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879B25A3-AF6C-483C-8307-88D93C712FA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2197" r="60087" b="60115"/>
            <a:stretch/>
          </p:blipFill>
          <p:spPr>
            <a:xfrm>
              <a:off x="6211854" y="2320006"/>
              <a:ext cx="2104562" cy="244899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E5E539E0-291D-42F8-BB63-1C5558CDD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8505" r="17305" b="42180"/>
            <a:stretch/>
          </p:blipFill>
          <p:spPr>
            <a:xfrm>
              <a:off x="4172001" y="2564904"/>
              <a:ext cx="4360439" cy="267447"/>
            </a:xfrm>
            <a:prstGeom prst="rect">
              <a:avLst/>
            </a:prstGeom>
          </p:spPr>
        </p:pic>
        <p:pic>
          <p:nvPicPr>
            <p:cNvPr id="27" name="图片 26">
              <a:extLst>
                <a:ext uri="{FF2B5EF4-FFF2-40B4-BE49-F238E27FC236}">
                  <a16:creationId xmlns:a16="http://schemas.microsoft.com/office/drawing/2014/main" id="{031823E5-0D1C-4EEE-8249-A33A444A160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9662" t="22197" b="60115"/>
            <a:stretch/>
          </p:blipFill>
          <p:spPr>
            <a:xfrm>
              <a:off x="990446" y="2608967"/>
              <a:ext cx="3181555" cy="244899"/>
            </a:xfrm>
            <a:prstGeom prst="rect">
              <a:avLst/>
            </a:prstGeom>
          </p:spPr>
        </p:pic>
        <p:pic>
          <p:nvPicPr>
            <p:cNvPr id="28" name="图片 27">
              <a:extLst>
                <a:ext uri="{FF2B5EF4-FFF2-40B4-BE49-F238E27FC236}">
                  <a16:creationId xmlns:a16="http://schemas.microsoft.com/office/drawing/2014/main" id="{90B22CAC-32D3-4F3C-8BC3-2CD31362ABA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9069" b="21997"/>
            <a:stretch/>
          </p:blipFill>
          <p:spPr>
            <a:xfrm>
              <a:off x="1863535" y="2954346"/>
              <a:ext cx="5272914" cy="262158"/>
            </a:xfrm>
            <a:prstGeom prst="rect">
              <a:avLst/>
            </a:prstGeom>
          </p:spPr>
        </p:pic>
        <p:pic>
          <p:nvPicPr>
            <p:cNvPr id="32" name="图片 31">
              <a:extLst>
                <a:ext uri="{FF2B5EF4-FFF2-40B4-BE49-F238E27FC236}">
                  <a16:creationId xmlns:a16="http://schemas.microsoft.com/office/drawing/2014/main" id="{7736B131-EC16-4339-BD5F-E05559630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82775" t="41491" b="42180"/>
            <a:stretch/>
          </p:blipFill>
          <p:spPr>
            <a:xfrm>
              <a:off x="955270" y="2975861"/>
              <a:ext cx="908265" cy="226107"/>
            </a:xfrm>
            <a:prstGeom prst="rect">
              <a:avLst/>
            </a:prstGeom>
          </p:spPr>
        </p:pic>
        <p:pic>
          <p:nvPicPr>
            <p:cNvPr id="38" name="图片 37">
              <a:extLst>
                <a:ext uri="{FF2B5EF4-FFF2-40B4-BE49-F238E27FC236}">
                  <a16:creationId xmlns:a16="http://schemas.microsoft.com/office/drawing/2014/main" id="{85832A47-5D94-4245-8F41-AC8D2FD22F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6818" r="76475"/>
            <a:stretch/>
          </p:blipFill>
          <p:spPr>
            <a:xfrm>
              <a:off x="7136449" y="2924944"/>
              <a:ext cx="1240466" cy="320962"/>
            </a:xfrm>
            <a:prstGeom prst="rect">
              <a:avLst/>
            </a:prstGeom>
          </p:spPr>
        </p:pic>
        <p:pic>
          <p:nvPicPr>
            <p:cNvPr id="39" name="图片 38">
              <a:extLst>
                <a:ext uri="{FF2B5EF4-FFF2-40B4-BE49-F238E27FC236}">
                  <a16:creationId xmlns:a16="http://schemas.microsoft.com/office/drawing/2014/main" id="{420E0FD8-90CC-4127-A9BF-8C7B85EEA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3835" t="76818" b="4247"/>
            <a:stretch/>
          </p:blipFill>
          <p:spPr>
            <a:xfrm>
              <a:off x="955270" y="3238850"/>
              <a:ext cx="4016118" cy="262158"/>
            </a:xfrm>
            <a:prstGeom prst="rect">
              <a:avLst/>
            </a:prstGeom>
          </p:spPr>
        </p:pic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84C11C17-6C5F-49CF-A6F1-81FD0EB76450}"/>
              </a:ext>
            </a:extLst>
          </p:cNvPr>
          <p:cNvGrpSpPr/>
          <p:nvPr/>
        </p:nvGrpSpPr>
        <p:grpSpPr>
          <a:xfrm>
            <a:off x="955270" y="3711517"/>
            <a:ext cx="7361146" cy="925620"/>
            <a:chOff x="955270" y="3711517"/>
            <a:chExt cx="7361146" cy="925620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5E0B1ED4-748C-49AE-94D1-E3872F7FBD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71399"/>
            <a:stretch/>
          </p:blipFill>
          <p:spPr>
            <a:xfrm>
              <a:off x="955270" y="3711517"/>
              <a:ext cx="4805690" cy="293547"/>
            </a:xfrm>
            <a:prstGeom prst="rect">
              <a:avLst/>
            </a:prstGeom>
          </p:spPr>
        </p:pic>
        <p:pic>
          <p:nvPicPr>
            <p:cNvPr id="20" name="图片 19">
              <a:extLst>
                <a:ext uri="{FF2B5EF4-FFF2-40B4-BE49-F238E27FC236}">
                  <a16:creationId xmlns:a16="http://schemas.microsoft.com/office/drawing/2014/main" id="{506A7983-015A-4BDC-BEEF-95D37BCB7F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27152" r="46824" b="50889"/>
            <a:stretch/>
          </p:blipFill>
          <p:spPr>
            <a:xfrm>
              <a:off x="5760960" y="3740919"/>
              <a:ext cx="2555456" cy="225383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4B11850-2F6D-47CD-8E7C-2707A2FF77D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2443" t="26324" b="50889"/>
            <a:stretch/>
          </p:blipFill>
          <p:spPr>
            <a:xfrm>
              <a:off x="955270" y="4022583"/>
              <a:ext cx="2285410" cy="233879"/>
            </a:xfrm>
            <a:prstGeom prst="rect">
              <a:avLst/>
            </a:prstGeom>
          </p:spPr>
        </p:pic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222520F-E12E-4FD1-B90E-15719372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4" t="48426" b="25458"/>
            <a:stretch/>
          </p:blipFill>
          <p:spPr>
            <a:xfrm>
              <a:off x="3240680" y="4009036"/>
              <a:ext cx="4783800" cy="268062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6C7C87C7-849F-4D91-8E9E-54CA7764EB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454" t="72503" b="-7579"/>
            <a:stretch/>
          </p:blipFill>
          <p:spPr>
            <a:xfrm>
              <a:off x="977160" y="4277098"/>
              <a:ext cx="4783800" cy="360039"/>
            </a:xfrm>
            <a:prstGeom prst="rect">
              <a:avLst/>
            </a:prstGeom>
          </p:spPr>
        </p:pic>
      </p:grpSp>
      <p:pic>
        <p:nvPicPr>
          <p:cNvPr id="5" name="图片 4">
            <a:extLst>
              <a:ext uri="{FF2B5EF4-FFF2-40B4-BE49-F238E27FC236}">
                <a16:creationId xmlns:a16="http://schemas.microsoft.com/office/drawing/2014/main" id="{0FFD3D54-3BBC-45C4-B789-3F3FCA8797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8284" y="4646399"/>
            <a:ext cx="4307432" cy="1248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47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11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EC3227-B0DB-4C13-BB4B-4B21511D4D34}"/>
              </a:ext>
            </a:extLst>
          </p:cNvPr>
          <p:cNvSpPr txBox="1"/>
          <p:nvPr/>
        </p:nvSpPr>
        <p:spPr>
          <a:xfrm>
            <a:off x="564617" y="1574790"/>
            <a:ext cx="7967823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 (Fast-Lin): Certified Lower Bounds via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Approximations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the Output Bounds via Linear Upper And Lower Bounds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830467B8-64DA-4988-A4D6-CFF54971CB87}"/>
              </a:ext>
            </a:extLst>
          </p:cNvPr>
          <p:cNvGrpSpPr/>
          <p:nvPr/>
        </p:nvGrpSpPr>
        <p:grpSpPr>
          <a:xfrm>
            <a:off x="971600" y="2348880"/>
            <a:ext cx="7560840" cy="803347"/>
            <a:chOff x="971600" y="2348880"/>
            <a:chExt cx="7560840" cy="803347"/>
          </a:xfrm>
        </p:grpSpPr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58306C2E-17FB-4161-BAAD-C8B3B327D13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82093"/>
            <a:stretch/>
          </p:blipFill>
          <p:spPr>
            <a:xfrm>
              <a:off x="971600" y="2348880"/>
              <a:ext cx="4464496" cy="216024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48C9AF70-9B4A-4ADF-B703-9923F6FCD83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820" r="30645" b="63272"/>
            <a:stretch/>
          </p:blipFill>
          <p:spPr>
            <a:xfrm>
              <a:off x="5436096" y="2348880"/>
              <a:ext cx="3096344" cy="216024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F6B996BD-45E6-42D6-8638-9965657A22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39156" b="42937"/>
            <a:stretch/>
          </p:blipFill>
          <p:spPr>
            <a:xfrm>
              <a:off x="2339754" y="2621912"/>
              <a:ext cx="4464496" cy="216024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180E1E79-9D81-42F4-9357-7D1F50C70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69355" t="22700" b="62153"/>
            <a:stretch/>
          </p:blipFill>
          <p:spPr>
            <a:xfrm>
              <a:off x="971600" y="2638564"/>
              <a:ext cx="1368152" cy="182721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6B8C6E4F-C16E-4018-A08A-0C1ED86A6FA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893" r="65669" b="25199"/>
            <a:stretch/>
          </p:blipFill>
          <p:spPr>
            <a:xfrm>
              <a:off x="6855711" y="2621912"/>
              <a:ext cx="1532713" cy="216024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079E759D-9ECF-4787-A4AE-7819DB91D3E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9021"/>
            <a:stretch/>
          </p:blipFill>
          <p:spPr>
            <a:xfrm>
              <a:off x="3923928" y="2899150"/>
              <a:ext cx="4464496" cy="253076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B79344C0-864A-4A6B-BCFC-9470BF569B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5414" t="58805" b="21325"/>
            <a:stretch/>
          </p:blipFill>
          <p:spPr>
            <a:xfrm>
              <a:off x="1004487" y="2912535"/>
              <a:ext cx="2883449" cy="239692"/>
            </a:xfrm>
            <a:prstGeom prst="rect">
              <a:avLst/>
            </a:prstGeom>
          </p:spPr>
        </p:pic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7" name="表格 36">
                <a:extLst>
                  <a:ext uri="{FF2B5EF4-FFF2-40B4-BE49-F238E27FC236}">
                    <a16:creationId xmlns:a16="http://schemas.microsoft.com/office/drawing/2014/main" id="{A9984A9C-D116-4C40-8FE8-289107526D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517365"/>
                  </p:ext>
                </p:extLst>
              </p:nvPr>
            </p:nvGraphicFramePr>
            <p:xfrm>
              <a:off x="629154" y="4527128"/>
              <a:ext cx="79032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694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𝐿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60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global lower bound of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neuron at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 :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𝑈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indent="0">
                            <a:spcAft>
                              <a:spcPts val="600"/>
                            </a:spcAft>
                            <a:buFont typeface="Wingdings" panose="05000000000000000000" pitchFamily="2" charset="2"/>
                            <a:buNone/>
                          </a:pP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global upper bound of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neuron at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i="1" dirty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 :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p>
                                    <m:r>
                                      <a:rPr lang="en-US" altLang="zh-CN" sz="1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Lower bound for the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</a:t>
                          </a:r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 dirty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p>
                                    <m:r>
                                      <a:rPr lang="en-US" altLang="zh-CN" sz="1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i="1" dirty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  <m:r>
                                      <m:rPr>
                                        <m:nor/>
                                      </m:rPr>
                                      <a:rPr lang="en-US" altLang="zh-CN" sz="1400" dirty="0">
                                        <a:latin typeface="Times New Roman" panose="02020603050405020304" pitchFamily="18" charset="0"/>
                                        <a:cs typeface="Times New Roman" panose="02020603050405020304" pitchFamily="18" charset="0"/>
                                      </a:rPr>
                                      <m:t> 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Upper bound for the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</a:t>
                          </a:r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7" name="表格 36">
                <a:extLst>
                  <a:ext uri="{FF2B5EF4-FFF2-40B4-BE49-F238E27FC236}">
                    <a16:creationId xmlns:a16="http://schemas.microsoft.com/office/drawing/2014/main" id="{A9984A9C-D116-4C40-8FE8-289107526D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5517365"/>
                  </p:ext>
                </p:extLst>
              </p:nvPr>
            </p:nvGraphicFramePr>
            <p:xfrm>
              <a:off x="629154" y="4527128"/>
              <a:ext cx="7903286" cy="1854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694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101639" r="-207565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513" t="-101639" r="-458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201639" r="-207565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513" t="-201639" r="-458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301639" r="-207565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Lower bound for the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</a:t>
                          </a:r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401639" r="-207565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Upper bound for the 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</a:t>
                          </a:r>
                          <a:r>
                            <a:rPr lang="en-US" altLang="zh-CN" sz="140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224116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EC3227-B0DB-4C13-BB4B-4B21511D4D34}"/>
              </a:ext>
            </a:extLst>
          </p:cNvPr>
          <p:cNvSpPr txBox="1"/>
          <p:nvPr/>
        </p:nvSpPr>
        <p:spPr>
          <a:xfrm>
            <a:off x="564617" y="1574790"/>
            <a:ext cx="796782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 (Fast-Lin): Certified Lower Bounds via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Approximations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Deriving Maximum Certified Lower Bounds of Minimum Adversarial Distortion</a:t>
            </a:r>
          </a:p>
          <a:p>
            <a:pPr>
              <a:spcAft>
                <a:spcPts val="600"/>
              </a:spcAft>
            </a:pP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71363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EC3227-B0DB-4C13-BB4B-4B21511D4D34}"/>
              </a:ext>
            </a:extLst>
          </p:cNvPr>
          <p:cNvSpPr txBox="1"/>
          <p:nvPr/>
        </p:nvSpPr>
        <p:spPr>
          <a:xfrm>
            <a:off x="564617" y="1574790"/>
            <a:ext cx="7967823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 (Fast-Lin): Certified Lower Bounds via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Approximations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Discussions</a:t>
            </a:r>
            <a:endParaRPr lang="en-US" altLang="zh-CN" dirty="0"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9276162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14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32467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1 (Fast-Lin): Certified Lower Bounds via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Approximations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Illustration of deriving output bounds for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networks via Fast-Lin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final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output upper bounds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and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lower bounds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can be derived by considering the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activation status of neurons 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input perturbation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1600" i="1" dirty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altLang="zh-CN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sz="1600" i="1" dirty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𝛿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𝜖</m:t>
                    </m:r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neurons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their outputs are identical to their inputs (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输出等价输入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neurons in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they can be removed during computation as their outputs are always zero (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负半轴因为激活输出总是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所以可以移除计算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For neurons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sz="1600" i="1" dirty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their outputs can be bounded by corresponding </a:t>
                </a:r>
                <a:r>
                  <a:rPr lang="en-US" altLang="zh-CN" sz="1600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upper bounds and lower bounds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considering the signs (</a:t>
                </a:r>
                <a:r>
                  <a:rPr lang="zh-CN" alt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符号</a:t>
                </a:r>
                <a:r>
                  <a:rPr lang="en-US" altLang="zh-CN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of associated weights.</a:t>
                </a:r>
              </a:p>
              <a:p>
                <a:pPr marL="342900" indent="-34290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3246786"/>
              </a:xfrm>
              <a:prstGeom prst="rect">
                <a:avLst/>
              </a:prstGeom>
              <a:blipFill>
                <a:blip r:embed="rId3"/>
                <a:stretch>
                  <a:fillRect l="-536" t="-9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3DB4A1E-F1D5-482A-BC1E-7FD7E481384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466" y="4653136"/>
            <a:ext cx="8177067" cy="177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4656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15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172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2 (Fast-Lip): Certified Lower Bounds via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Bounding the Local Lipschitz Constant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Upper Bound of Lipschitz Constant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结论：通过推导局部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Lipschitz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常数的上限可以获得可认证的最小扰动下限。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1729576"/>
              </a:xfrm>
              <a:prstGeom prst="rect">
                <a:avLst/>
              </a:prstGeom>
              <a:blipFill>
                <a:blip r:embed="rId3"/>
                <a:stretch>
                  <a:fillRect l="-536" t="-1761" r="-25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Fast-Lip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1F673431-A621-432A-925E-6676AD5A0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3216" y="2892037"/>
            <a:ext cx="3439005" cy="10383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33A1AF2-B8B1-4C86-AD0C-122630F3AD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1662" y="3883722"/>
            <a:ext cx="4382112" cy="781159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ED669B7-F95F-483B-A665-F0253CD6F6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91162" y="4633729"/>
            <a:ext cx="4563112" cy="180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65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16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17295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2 (Fast-Lip): Certified Lower Bounds via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Bounding the Local Lipschitz Constant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General Upper Bound of Lipschitz Constant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Norm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1729576"/>
              </a:xfrm>
              <a:prstGeom prst="rect">
                <a:avLst/>
              </a:prstGeom>
              <a:blipFill>
                <a:blip r:embed="rId3"/>
                <a:stretch>
                  <a:fillRect l="-536" t="-17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Fast-Lip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44323D7-B0E4-4B5C-B93E-6F3F0A948B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33312" y="2700236"/>
            <a:ext cx="4477375" cy="145752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B955F9AE-73F7-4810-8851-CC87B5E336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85680" y="4201827"/>
            <a:ext cx="4572638" cy="93358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BEF2E24-AAC8-4CAB-8CD9-1476ED380E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8049" y="5234805"/>
            <a:ext cx="4667901" cy="7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6588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17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27946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Comparison of methods of computing various bounds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Certified lower bounds: 		Fast-Lin, Fast-Lip, LP, LP-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Full,Op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-norm,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Estimated lower bound: 		CLEVER 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Exact minimum distortion: 	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Reluplex</a:t>
                </a:r>
                <a:endParaRPr lang="en-US" altLang="zh-CN" dirty="0">
                  <a:solidFill>
                    <a:schemeClr val="tx1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Upper bounds: 				(Attack: CW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=2, ∞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, EAD for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zh-CN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) </a:t>
                </a:r>
                <a:endParaRPr lang="en-US" altLang="zh-CN" dirty="0">
                  <a:solidFill>
                    <a:srgbClr val="0070C0"/>
                  </a:solidFill>
                  <a:latin typeface="Times New Roman" panose="02020603050405020304" pitchFamily="18" charset="0"/>
                </a:endParaRP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on (a) 2, 3 layers toy MNIST networks with 20 neurons per layer.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Fast bounds are close to exact minimum distortions (</a:t>
                </a:r>
                <a:r>
                  <a:rPr lang="en-US" altLang="zh-CN" dirty="0" err="1">
                    <a:latin typeface="Times New Roman" panose="02020603050405020304" pitchFamily="18" charset="0"/>
                  </a:rPr>
                  <a:t>Reluplex</a:t>
                </a:r>
                <a:r>
                  <a:rPr lang="en-US" altLang="zh-CN" dirty="0">
                    <a:latin typeface="Times New Roman" panose="02020603050405020304" pitchFamily="18" charset="0"/>
                  </a:rPr>
                  <a:t>) and the bounds that are slightly tighter but very expensive (LP-Full). 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2794611"/>
              </a:xfrm>
              <a:prstGeom prst="rect">
                <a:avLst/>
              </a:prstGeom>
              <a:blipFill>
                <a:blip r:embed="rId3"/>
                <a:stretch>
                  <a:fillRect l="-536" t="-1525" b="-23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C216991-8A62-4EDF-9773-97F0C864EEE7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E456723-A3F6-4220-BDE0-C4732011CE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2340" y="4468500"/>
            <a:ext cx="8259320" cy="198483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E198E00-8002-46E2-BA08-4678548CC3F2}"/>
              </a:ext>
            </a:extLst>
          </p:cNvPr>
          <p:cNvSpPr/>
          <p:nvPr/>
        </p:nvSpPr>
        <p:spPr>
          <a:xfrm>
            <a:off x="2051720" y="5013176"/>
            <a:ext cx="1224136" cy="1152128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06464D3-61F9-4E27-A142-8E37E3326BF8}"/>
              </a:ext>
            </a:extLst>
          </p:cNvPr>
          <p:cNvSpPr/>
          <p:nvPr/>
        </p:nvSpPr>
        <p:spPr>
          <a:xfrm>
            <a:off x="5652120" y="4848734"/>
            <a:ext cx="1008112" cy="1316570"/>
          </a:xfrm>
          <a:prstGeom prst="rect">
            <a:avLst/>
          </a:prstGeom>
          <a:solidFill>
            <a:srgbClr val="FFC000">
              <a:alpha val="20000"/>
            </a:srgbClr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l"/>
            <a:endParaRPr lang="zh-CN" altLang="en-US" sz="20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0014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18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16404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</a:rPr>
              <a:t>Comparison of methods of computing various bounds on  (b) large networks with 2-7 layers, 1024 or 2048 nodes per layer. 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Differences of lower bounds and speedup are measured on the best bound from proposed algorithms and LP-based approaches (the bold numbers in each row).</a:t>
            </a:r>
          </a:p>
          <a:p>
            <a:pPr marL="342900" indent="-342900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</a:rPr>
              <a:t>LP-Full and </a:t>
            </a:r>
            <a:r>
              <a:rPr lang="en-US" altLang="zh-CN" dirty="0" err="1">
                <a:latin typeface="Times New Roman" panose="02020603050405020304" pitchFamily="18" charset="0"/>
              </a:rPr>
              <a:t>Reluplex</a:t>
            </a:r>
            <a:r>
              <a:rPr lang="en-US" altLang="zh-CN" dirty="0">
                <a:latin typeface="Times New Roman" panose="02020603050405020304" pitchFamily="18" charset="0"/>
              </a:rPr>
              <a:t> are computationally infeasible for all the networks.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C216991-8A62-4EDF-9773-97F0C864EEE7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23486CE-AC40-409E-BFFB-EEDFFFE5CA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2345" y="3185969"/>
            <a:ext cx="8119310" cy="3282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6784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19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Experiments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13583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Comparison of the lower bounds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</a:rPr>
                  <a:t> distortion found by our algorithms on models with DD and Adv. Training for 3 targeted attack classes.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</a:rPr>
                  <a:t>DD: defensive 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distillation 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Papernot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2016) 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𝑡𝑒𝑚𝑝𝑒𝑟𝑎𝑡𝑢𝑟𝑒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=100 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.</a:t>
                </a:r>
              </a:p>
              <a:p>
                <a:pPr marL="342900" indent="-342900">
                  <a:lnSpc>
                    <a:spcPts val="2200"/>
                  </a:lnSpc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Adv. Training: adversarial training (</a:t>
                </a:r>
                <a:r>
                  <a:rPr lang="en-US" altLang="zh-CN" dirty="0" err="1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Madry</a:t>
                </a:r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2018) with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altLang="zh-CN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=0.3</m:t>
                    </m:r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latin typeface="Times New Roman" panose="02020603050405020304" pitchFamily="18" charset="0"/>
                  </a:rPr>
                  <a:t> .</a:t>
                </a:r>
              </a:p>
            </p:txBody>
          </p:sp>
        </mc:Choice>
        <mc:Fallback xmlns="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125C43E0-C687-4D68-AF3F-1517AB98C5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1358321"/>
              </a:xfrm>
              <a:prstGeom prst="rect">
                <a:avLst/>
              </a:prstGeom>
              <a:blipFill>
                <a:blip r:embed="rId3"/>
                <a:stretch>
                  <a:fillRect l="-536" t="-3139" b="-62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文本框 11">
            <a:extLst>
              <a:ext uri="{FF2B5EF4-FFF2-40B4-BE49-F238E27FC236}">
                <a16:creationId xmlns:a16="http://schemas.microsoft.com/office/drawing/2014/main" id="{AC216991-8A62-4EDF-9773-97F0C864EEE7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1561265-A414-4A54-A0FF-EBA437DE7E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9047" y="2996952"/>
            <a:ext cx="8305906" cy="1041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269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100027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 the Minimum Distortion with 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0.99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 Ratio is Hard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不存在能够找到具有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(1))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近似比的最小对抗失真的多项式时间算法。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1000274"/>
              </a:xfrm>
              <a:prstGeom prst="rect">
                <a:avLst/>
              </a:prstGeom>
              <a:blipFill>
                <a:blip r:embed="rId3"/>
                <a:stretch>
                  <a:fillRect l="-536" t="-3049" b="-73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6" y="1055920"/>
            <a:ext cx="2279192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Motivating Theorem</a:t>
            </a:r>
            <a:endParaRPr kumimoji="1" lang="en-US" altLang="zh-CN" sz="2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66997DA-BD4E-4F06-B2B0-DD905AF0D0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0082138"/>
                  </p:ext>
                </p:extLst>
              </p:nvPr>
            </p:nvGraphicFramePr>
            <p:xfrm>
              <a:off x="629154" y="2644421"/>
              <a:ext cx="7903286" cy="2473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08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6635778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norm of the true minimum adversarial distortion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𝐴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robustness verification program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certified</a:t>
                          </a:r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radius of the certificate given by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oMath>
                          </a14:m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, indicating that no adversarial examples exist within an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dirty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ball of radius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𝛼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approximation ratio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868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neurons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F66997DA-BD4E-4F06-B2B0-DD905AF0D07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0082138"/>
                  </p:ext>
                </p:extLst>
              </p:nvPr>
            </p:nvGraphicFramePr>
            <p:xfrm>
              <a:off x="629154" y="2644421"/>
              <a:ext cx="7903286" cy="247338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67508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6635778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1" t="-101639" r="-525481" b="-4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192" t="-101639" r="-367" b="-47541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1" t="-201639" r="-525481" b="-3754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 robustness verification program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53460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1" t="-209091" r="-525481" b="-16022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19192" t="-209091" r="-367" b="-16022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455422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1" t="-362667" r="-525481" b="-88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approximation ratio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11868977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1" t="-568852" r="-525481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number of neurons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076071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20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Conclusion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25C43E0-C687-4D68-AF3F-1517AB98C5E4}"/>
              </a:ext>
            </a:extLst>
          </p:cNvPr>
          <p:cNvSpPr txBox="1"/>
          <p:nvPr/>
        </p:nvSpPr>
        <p:spPr>
          <a:xfrm>
            <a:off x="564617" y="1574790"/>
            <a:ext cx="7967823" cy="48322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</a:rPr>
              <a:t>In this paper we have considered the problem of verifying the robustness property of </a:t>
            </a:r>
            <a:r>
              <a:rPr lang="en-US" altLang="zh-CN" sz="1400" dirty="0" err="1">
                <a:latin typeface="Times New Roman" panose="02020603050405020304" pitchFamily="18" charset="0"/>
              </a:rPr>
              <a:t>ReLU</a:t>
            </a:r>
            <a:r>
              <a:rPr lang="en-US" altLang="zh-CN" sz="1400" dirty="0">
                <a:latin typeface="Times New Roman" panose="02020603050405020304" pitchFamily="18" charset="0"/>
              </a:rPr>
              <a:t> networks. </a:t>
            </a:r>
          </a:p>
          <a:p>
            <a:pPr marL="342900" indent="-342900" algn="just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Times New Roman" panose="02020603050405020304" pitchFamily="18" charset="0"/>
              </a:rPr>
              <a:t>本文考虑了验证 </a:t>
            </a:r>
            <a:r>
              <a:rPr lang="en-US" altLang="zh-CN" sz="1400" dirty="0" err="1">
                <a:latin typeface="Times New Roman" panose="02020603050405020304" pitchFamily="18" charset="0"/>
              </a:rPr>
              <a:t>ReLU</a:t>
            </a: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</a:rPr>
              <a:t>网络鲁棒性的问题。</a:t>
            </a:r>
            <a:endParaRPr lang="en-US" altLang="zh-CN" sz="14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</a:rPr>
              <a:t>By exploiting the special properties of </a:t>
            </a:r>
            <a:r>
              <a:rPr lang="en-US" altLang="zh-CN" sz="1400" dirty="0" err="1">
                <a:latin typeface="Times New Roman" panose="02020603050405020304" pitchFamily="18" charset="0"/>
              </a:rPr>
              <a:t>ReLU</a:t>
            </a:r>
            <a:r>
              <a:rPr lang="en-US" altLang="zh-CN" sz="1400" dirty="0">
                <a:latin typeface="Times New Roman" panose="02020603050405020304" pitchFamily="18" charset="0"/>
              </a:rPr>
              <a:t> networks, we have here presented two computational efficient methods Fast-Lin and Fast-Lip for this problem. </a:t>
            </a:r>
          </a:p>
          <a:p>
            <a:pPr marL="342900" indent="-342900" algn="just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Times New Roman" panose="02020603050405020304" pitchFamily="18" charset="0"/>
              </a:rPr>
              <a:t>通过利用 </a:t>
            </a:r>
            <a:r>
              <a:rPr lang="en-US" altLang="zh-CN" sz="1400" dirty="0" err="1">
                <a:latin typeface="Times New Roman" panose="02020603050405020304" pitchFamily="18" charset="0"/>
              </a:rPr>
              <a:t>ReLU</a:t>
            </a:r>
            <a:r>
              <a:rPr lang="en-US" altLang="zh-CN" sz="1400" dirty="0">
                <a:latin typeface="Times New Roman" panose="02020603050405020304" pitchFamily="18" charset="0"/>
              </a:rPr>
              <a:t> </a:t>
            </a:r>
            <a:r>
              <a:rPr lang="zh-CN" altLang="en-US" sz="1400" dirty="0">
                <a:latin typeface="Times New Roman" panose="02020603050405020304" pitchFamily="18" charset="0"/>
              </a:rPr>
              <a:t>网络的特殊性质，我们在提出了两种计算效率高的方法</a:t>
            </a:r>
            <a:r>
              <a:rPr lang="en-US" altLang="zh-CN" sz="1400" dirty="0">
                <a:latin typeface="Times New Roman" panose="02020603050405020304" pitchFamily="18" charset="0"/>
              </a:rPr>
              <a:t>:</a:t>
            </a:r>
            <a:r>
              <a:rPr lang="zh-CN" altLang="en-US" sz="1400" dirty="0">
                <a:latin typeface="Times New Roman" panose="02020603050405020304" pitchFamily="18" charset="0"/>
              </a:rPr>
              <a:t> </a:t>
            </a:r>
            <a:r>
              <a:rPr lang="en-US" altLang="zh-CN" sz="1400" dirty="0">
                <a:latin typeface="Times New Roman" panose="02020603050405020304" pitchFamily="18" charset="0"/>
              </a:rPr>
              <a:t>Fast-Lin </a:t>
            </a:r>
            <a:r>
              <a:rPr lang="zh-CN" altLang="en-US" sz="1400" dirty="0">
                <a:latin typeface="Times New Roman" panose="02020603050405020304" pitchFamily="18" charset="0"/>
              </a:rPr>
              <a:t>和 </a:t>
            </a:r>
            <a:r>
              <a:rPr lang="en-US" altLang="zh-CN" sz="1400" dirty="0">
                <a:latin typeface="Times New Roman" panose="02020603050405020304" pitchFamily="18" charset="0"/>
              </a:rPr>
              <a:t>Fast-Lip </a:t>
            </a:r>
            <a:r>
              <a:rPr lang="zh-CN" altLang="en-US" sz="1400" dirty="0">
                <a:latin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</a:rPr>
              <a:t>Our algorithms are two orders of magnitude (or more) faster than LP-based methods, while obtaining solutions with similar quality; meanwhile, our bounds qualities are much better than the previously proposed operator-norm based methods. </a:t>
            </a:r>
          </a:p>
          <a:p>
            <a:pPr marL="342900" indent="-342900" algn="just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Times New Roman" panose="02020603050405020304" pitchFamily="18" charset="0"/>
              </a:rPr>
              <a:t>比基于 </a:t>
            </a:r>
            <a:r>
              <a:rPr lang="en-US" altLang="zh-CN" sz="1400" dirty="0">
                <a:latin typeface="Times New Roman" panose="02020603050405020304" pitchFamily="18" charset="0"/>
              </a:rPr>
              <a:t>LP </a:t>
            </a:r>
            <a:r>
              <a:rPr lang="zh-CN" altLang="en-US" sz="1400" dirty="0">
                <a:latin typeface="Times New Roman" panose="02020603050405020304" pitchFamily="18" charset="0"/>
              </a:rPr>
              <a:t>的方法快两个数量级；同时获得具有相似质量的解决方案；同时边界质量比之前提出的基于算子范数的方法好得多。</a:t>
            </a:r>
            <a:endParaRPr lang="en-US" altLang="zh-CN" sz="1400" dirty="0">
              <a:latin typeface="Times New Roman" panose="02020603050405020304" pitchFamily="18" charset="0"/>
            </a:endParaRPr>
          </a:p>
          <a:p>
            <a:pPr marL="342900" indent="-342900" algn="just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sz="1400" dirty="0">
                <a:latin typeface="Times New Roman" panose="02020603050405020304" pitchFamily="18" charset="0"/>
              </a:rPr>
              <a:t> Additionally, our methods are efficient and easy to implement: we compute the bounds layer-by-layer, and the computation cost for each layer is similar to the cost of matrix products in forward propagation; moreover, we do not need to solve any integer programming, linear programming or their duals.  </a:t>
            </a:r>
          </a:p>
          <a:p>
            <a:pPr marL="342900" indent="-342900" algn="just">
              <a:lnSpc>
                <a:spcPts val="2200"/>
              </a:lnSpc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zh-CN" altLang="en-US" sz="1400" dirty="0">
                <a:latin typeface="Times New Roman" panose="02020603050405020304" pitchFamily="18" charset="0"/>
              </a:rPr>
              <a:t>高效且易于实现：逐层计算边界，每一层的计算成本类似于前向传播中矩阵乘积的成本；此外，不需要解决任何整数规划、线性规划问题或它们的对偶问题。</a:t>
            </a:r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6D8F5CA-A930-4C44-BC98-45D54A3D5E22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</p:spTree>
    <p:extLst>
      <p:ext uri="{BB962C8B-B14F-4D97-AF65-F5344CB8AC3E}">
        <p14:creationId xmlns:p14="http://schemas.microsoft.com/office/powerpoint/2010/main" val="33845979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3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5397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Finding the Minimum Distortion with 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0.99</m:t>
                    </m:r>
                    <m:func>
                      <m:funcPr>
                        <m:ctrlP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ln</m:t>
                        </m:r>
                      </m:fName>
                      <m:e>
                        <m:r>
                          <a:rPr lang="en-US" altLang="zh-CN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</m:func>
                    <m:r>
                      <a:rPr lang="en-US" altLang="zh-CN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Approximation Ratio is Hard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定理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3.1 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意味着任何多项式时间算法都不能提供比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(1−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𝑜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(1)) 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ln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逼近更好的保证。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指数时间假设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(Exponential Time Hypothesis, ETH)</a:t>
                </a: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r>
                  <a:rPr lang="en-US" altLang="zh-CN" dirty="0">
                    <a:latin typeface="Times New Roman" panose="02020603050405020304" pitchFamily="18" charset="0"/>
                    <a:ea typeface="宋体" panose="02010600030101010101" pitchFamily="2" charset="-122"/>
                    <a:cs typeface="Times New Roman" panose="02020603050405020304" pitchFamily="18" charset="0"/>
                  </a:rPr>
                  <a:t> 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539704"/>
              </a:xfrm>
              <a:prstGeom prst="rect">
                <a:avLst/>
              </a:prstGeom>
              <a:blipFill>
                <a:blip r:embed="rId3"/>
                <a:stretch>
                  <a:fillRect l="-536" t="-6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6" y="1055920"/>
            <a:ext cx="2279192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Motivating Theorem</a:t>
            </a:r>
            <a:endParaRPr kumimoji="1" lang="en-US" altLang="zh-CN" sz="200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C804A08F-282F-41E0-9483-8571E3EE4524}"/>
              </a:ext>
            </a:extLst>
          </p:cNvPr>
          <p:cNvGrpSpPr/>
          <p:nvPr/>
        </p:nvGrpSpPr>
        <p:grpSpPr>
          <a:xfrm>
            <a:off x="899593" y="1988841"/>
            <a:ext cx="7689639" cy="1002810"/>
            <a:chOff x="899593" y="1988841"/>
            <a:chExt cx="7689639" cy="1002810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3CCAC7DB-1D18-4D07-BCF5-E77FF7F72F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68344"/>
            <a:stretch/>
          </p:blipFill>
          <p:spPr>
            <a:xfrm>
              <a:off x="899593" y="1988841"/>
              <a:ext cx="5976664" cy="288032"/>
            </a:xfrm>
            <a:prstGeom prst="rect">
              <a:avLst/>
            </a:prstGeom>
          </p:spPr>
        </p:pic>
        <p:pic>
          <p:nvPicPr>
            <p:cNvPr id="11" name="图片 10">
              <a:extLst>
                <a:ext uri="{FF2B5EF4-FFF2-40B4-BE49-F238E27FC236}">
                  <a16:creationId xmlns:a16="http://schemas.microsoft.com/office/drawing/2014/main" id="{87915C5E-3BC2-4935-B2F6-3095273CD55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34469" r="73494" b="33875"/>
            <a:stretch/>
          </p:blipFill>
          <p:spPr>
            <a:xfrm>
              <a:off x="6861922" y="1988841"/>
              <a:ext cx="1584176" cy="288032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366606E9-F475-4086-BBB9-9C4E11BFA9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68344" r="45043"/>
            <a:stretch/>
          </p:blipFill>
          <p:spPr>
            <a:xfrm>
              <a:off x="5304678" y="2346230"/>
              <a:ext cx="3284554" cy="288032"/>
            </a:xfrm>
            <a:prstGeom prst="rect">
              <a:avLst/>
            </a:prstGeom>
          </p:spPr>
        </p:pic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079A4C65-CBF5-4E0D-AAE5-92F202D5D4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6002" t="34469" b="33875"/>
            <a:stretch/>
          </p:blipFill>
          <p:spPr>
            <a:xfrm>
              <a:off x="900385" y="2346230"/>
              <a:ext cx="4422591" cy="288032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6687648-FA78-4D76-8693-EC849C994D1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55299" t="68344"/>
            <a:stretch/>
          </p:blipFill>
          <p:spPr>
            <a:xfrm>
              <a:off x="899593" y="2703619"/>
              <a:ext cx="2671625" cy="288032"/>
            </a:xfrm>
            <a:prstGeom prst="rect">
              <a:avLst/>
            </a:prstGeom>
          </p:spPr>
        </p:pic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47A861E1-6C58-461C-BBE7-FFD9378A6B7C}"/>
              </a:ext>
            </a:extLst>
          </p:cNvPr>
          <p:cNvGrpSpPr/>
          <p:nvPr/>
        </p:nvGrpSpPr>
        <p:grpSpPr>
          <a:xfrm>
            <a:off x="899593" y="4005064"/>
            <a:ext cx="7818801" cy="983559"/>
            <a:chOff x="899593" y="4047724"/>
            <a:chExt cx="7818801" cy="983559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8305230A-184C-4A0C-B224-8106B2FF03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1510"/>
            <a:stretch/>
          </p:blipFill>
          <p:spPr>
            <a:xfrm>
              <a:off x="899593" y="4047724"/>
              <a:ext cx="6062366" cy="357164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55A985E1-F16E-45CD-8001-41FFD4D16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7441" r="76244" b="49978"/>
            <a:stretch/>
          </p:blipFill>
          <p:spPr>
            <a:xfrm>
              <a:off x="6911779" y="4084757"/>
              <a:ext cx="1440160" cy="283098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448DB757-AC4C-46BF-9129-4A70DA8CC74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756" t="27023" b="49977"/>
            <a:stretch/>
          </p:blipFill>
          <p:spPr>
            <a:xfrm>
              <a:off x="930014" y="4385315"/>
              <a:ext cx="4622206" cy="288352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6E4184C5-CF5C-48B7-BF24-51B084377D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53346" r="64254" b="24711"/>
            <a:stretch/>
          </p:blipFill>
          <p:spPr>
            <a:xfrm>
              <a:off x="5501257" y="4420705"/>
              <a:ext cx="2167087" cy="275091"/>
            </a:xfrm>
            <a:prstGeom prst="rect">
              <a:avLst/>
            </a:prstGeom>
          </p:spPr>
        </p:pic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539B25CD-284B-4694-97B3-7CA2C066BD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6999" r="34036"/>
            <a:stretch/>
          </p:blipFill>
          <p:spPr>
            <a:xfrm>
              <a:off x="4719424" y="4742931"/>
              <a:ext cx="3998970" cy="288352"/>
            </a:xfrm>
            <a:prstGeom prst="rect">
              <a:avLst/>
            </a:prstGeom>
          </p:spPr>
        </p:pic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4A114C68-7068-4B0C-81A4-C7B7471E4C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5916" t="53346" b="24711"/>
            <a:stretch/>
          </p:blipFill>
          <p:spPr>
            <a:xfrm>
              <a:off x="901304" y="4755764"/>
              <a:ext cx="3885008" cy="2750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9341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4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6352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 Networks and Their Activation Patterns</a:t>
                </a: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Relation between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−1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layer: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𝑊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∙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</m:e>
                      <m:sup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e>
                        </m:d>
                      </m:sup>
                    </m:sSup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635243"/>
              </a:xfrm>
              <a:prstGeom prst="rect">
                <a:avLst/>
              </a:prstGeom>
              <a:blipFill>
                <a:blip r:embed="rId3"/>
                <a:stretch>
                  <a:fillRect l="-536" t="-657" b="-10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F667A3EB-62CB-47D0-A277-37D7C3A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4931883"/>
                  </p:ext>
                </p:extLst>
              </p:nvPr>
            </p:nvGraphicFramePr>
            <p:xfrm>
              <a:off x="629154" y="1988840"/>
              <a:ext cx="790328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558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6552728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vector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the neural network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the hidden layers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[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𝑚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set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{1,2,…,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}</m:t>
                              </m:r>
                            </m:oMath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the neurons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∈[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]</m:t>
                              </m:r>
                            </m:oMath>
                          </a14:m>
                          <a:r>
                            <a:rPr lang="zh-CN" altLang="en-US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564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Weight matrix for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 have</a:t>
                          </a:r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altLang="zh-CN" sz="1400" b="0" i="1" baseline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×</m:t>
                              </m:r>
                              <m:sSub>
                                <m:sSubPr>
                                  <m:ctrlP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9507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Bias vector for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 have</a:t>
                          </a:r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dimension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𝑛</m:t>
                                  </m:r>
                                </m:e>
                                <m:sub>
                                  <m:r>
                                    <a:rPr lang="en-US" altLang="zh-CN" sz="1400" b="0" i="1" baseline="0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7641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: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Operator mapping from input layer to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 layer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058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(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Coordinatewise activation function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70136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F667A3EB-62CB-47D0-A277-37D7C3A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174931883"/>
                  </p:ext>
                </p:extLst>
              </p:nvPr>
            </p:nvGraphicFramePr>
            <p:xfrm>
              <a:off x="629154" y="1988840"/>
              <a:ext cx="7903286" cy="37084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50558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6552728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101639" r="-486036" b="-8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Input vector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201639" r="-486036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the neural network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301639" r="-486036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Number of the hidden layers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401639" r="-486036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744" t="-401639" r="-372" b="-5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510000" r="-486036" b="-41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744" t="-510000" r="-372" b="-41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564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600000" r="-486036" b="-3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744" t="-600000" r="-372" b="-3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89507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700000" r="-486036" b="-2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744" t="-700000" r="-372" b="-2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641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800000" r="-486036" b="-10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0744" t="-800000" r="-372" b="-1081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5829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50" t="-900000" r="-486036" b="-81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Coordinatewise activation function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25670136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385835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5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2841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 Networks and Their Activation Patterns</a:t>
                </a: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Input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constrained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𝜖</m:t>
                        </m:r>
                      </m:e>
                    </m:d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284122"/>
              </a:xfrm>
              <a:prstGeom prst="rect">
                <a:avLst/>
              </a:prstGeom>
              <a:blipFill>
                <a:blip r:embed="rId3"/>
                <a:stretch>
                  <a:fillRect l="-536" t="-711" b="-7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F667A3EB-62CB-47D0-A277-37D7C3A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96200"/>
                  </p:ext>
                </p:extLst>
              </p:nvPr>
            </p:nvGraphicFramePr>
            <p:xfrm>
              <a:off x="629154" y="1988840"/>
              <a:ext cx="7903286" cy="3351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8710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5184576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Operator mapping for the input layer 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US" altLang="zh-CN" sz="140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∙</m:t>
                                </m:r>
                                <m:sSub>
                                  <m:sSub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p>
                                    <m:d>
                                      <m:dPr>
                                        <m:ctrlPr>
                                          <a:rPr lang="en-US" altLang="zh-CN" sz="1400" i="1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𝑚</m:t>
                                        </m:r>
                                      </m:e>
                                    </m:d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Operator mapping for the output layer 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of the neural network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𝑓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zh-CN" altLang="en-US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𝜙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𝑚</m:t>
                                            </m:r>
                                          </m:sub>
                                        </m:sSub>
                                        <m:d>
                                          <m:dPr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𝑗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output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𝜎</m:t>
                                </m:r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func>
                                  <m:func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max</m:t>
                                    </m:r>
                                  </m:fName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,0)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 function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564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p>
                                  <m:s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p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</m:sup>
                                </m:s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 input data point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9507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ℝ</m:t>
                                    </m:r>
                                  </m:e>
                                  <m:sub>
                                    <m:r>
                                      <a:rPr lang="en-US" altLang="zh-CN" sz="1400" b="0" i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Bounded 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perturbation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7641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0</m:t>
                                        </m:r>
                                      </m:sub>
                                    </m:s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𝜖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begChr m:val="{"/>
                                    <m:endChr m:val="|"/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begChr m:val="|"/>
                                            <m:endChr m:val="|"/>
                                            <m:ctrlP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𝑥</m:t>
                                            </m:r>
                                            <m:r>
                                              <a:rPr lang="en-US" altLang="zh-CN" sz="1400" b="0" i="1" smtClean="0">
                                                <a:latin typeface="Cambria Math" panose="02040503050406030204" pitchFamily="18" charset="0"/>
                                                <a:cs typeface="Times New Roman" panose="02020603050405020304" pitchFamily="18" charset="0"/>
                                              </a:rPr>
                                              <m:t>−</m:t>
                                            </m:r>
                                            <m:sSub>
                                              <m:sSubPr>
                                                <m:ctrlP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</m:ctrlPr>
                                              </m:sSubPr>
                                              <m:e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𝑥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en-US" altLang="zh-CN" sz="1400" b="0" i="1" smtClean="0">
                                                    <a:latin typeface="Cambria Math" panose="02040503050406030204" pitchFamily="18" charset="0"/>
                                                    <a:cs typeface="Times New Roman" panose="02020603050405020304" pitchFamily="18" charset="0"/>
                                                  </a:rPr>
                                                  <m:t>0</m:t>
                                                </m:r>
                                              </m:sub>
                                            </m:sSub>
                                          </m:e>
                                        </m:d>
                                      </m:e>
                                    </m:d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𝑝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𝜖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}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𝑙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𝑝</m:t>
                                  </m:r>
                                </m:sub>
                              </m:sSub>
                            </m:oMath>
                          </a14:m>
                          <a:r>
                            <a:rPr lang="zh-CN" altLang="en-US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ball with</a:t>
                          </a:r>
                          <a:r>
                            <a:rPr lang="en-US" altLang="zh-CN" sz="1400" b="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the radius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baseline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𝜖</m:t>
                              </m:r>
                            </m:oMath>
                          </a14:m>
                          <a:r>
                            <a:rPr lang="zh-CN" altLang="en-US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centered at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4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05829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F667A3EB-62CB-47D0-A277-37D7C3A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7396200"/>
                  </p:ext>
                </p:extLst>
              </p:nvPr>
            </p:nvGraphicFramePr>
            <p:xfrm>
              <a:off x="629154" y="1988840"/>
              <a:ext cx="7903286" cy="335134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718710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5184576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4" t="-101639" r="-191704" b="-7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Operator mapping for the input layer 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4" t="-201639" r="-191704" b="-6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Operator mapping for the output layer 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4" t="-301639" r="-191704" b="-5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Output of the neural network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4" t="-401639" r="-191704" b="-4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2526" t="-401639" r="-470" b="-4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4" t="-501639" r="-191704" b="-3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 function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564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4" t="-601639" r="-191704" b="-2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An input data point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9507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4" t="-701639" r="-191704" b="-10655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2526" t="-701639" r="-470" b="-10655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17641318"/>
                      </a:ext>
                    </a:extLst>
                  </a:tr>
                  <a:tr h="38462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24" t="-776190" r="-191704" b="-317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52526" t="-776190" r="-470" b="-317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805829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49378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6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6745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 Networks and Their Activation Patterns</a:t>
                </a: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ea typeface="宋体" panose="02010600030101010101" pitchFamily="2" charset="-122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𝑟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sup>
                        </m:sSub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𝐼</m:t>
                            </m:r>
                          </m:e>
                          <m:sub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674549"/>
              </a:xfrm>
              <a:prstGeom prst="rect">
                <a:avLst/>
              </a:prstGeom>
              <a:blipFill>
                <a:blip r:embed="rId3"/>
                <a:stretch>
                  <a:fillRect l="-536" t="-652" b="-7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Notation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F667A3EB-62CB-47D0-A277-37D7C3A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330310"/>
                  </p:ext>
                </p:extLst>
              </p:nvPr>
            </p:nvGraphicFramePr>
            <p:xfrm>
              <a:off x="629154" y="1988840"/>
              <a:ext cx="7903286" cy="348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694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𝑙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Lower bound for each pre-</a:t>
                          </a:r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 neuron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𝑢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ℝ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Upper bound for each pre-</a:t>
                          </a:r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 neuron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Lower bound for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neuron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Upper bound for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neuron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𝑧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,: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CN" altLang="en-US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d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pre-</a:t>
                          </a:r>
                          <a:r>
                            <a:rPr lang="en-US" altLang="zh-CN" sz="1400" b="1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b="1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 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for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neuron in the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4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</m:oMath>
                          </a14:m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layer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325564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={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∈[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]|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≥0}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CN" sz="1400" b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category of activation patterns:  the neuron is always activated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9507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  <m:sup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−</m:t>
                                    </m:r>
                                  </m:sup>
                                </m:sSub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={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∈[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]|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≤0}</m:t>
                                </m:r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400" b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category of activation patterns:  the neuron is always inactivated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764131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={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𝑟</m:t>
                                </m:r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∈[</m:t>
                                </m:r>
                                <m:sSub>
                                  <m:sSub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]|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  <m:r>
                                  <a:rPr lang="en-US" altLang="zh-CN" sz="14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&lt;0&lt;</m:t>
                                </m:r>
                                <m:sSubSup>
                                  <m:sSubSupPr>
                                    <m:ctrlP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zh-CN" sz="14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𝑟</m:t>
                                    </m:r>
                                  </m:sub>
                                  <m:sup>
                                    <m:d>
                                      <m:dPr>
                                        <m:ctrlP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400" b="0" i="1" smtClean="0">
                                            <a:latin typeface="Cambria Math" panose="02040503050406030204" pitchFamily="18" charset="0"/>
                                            <a:cs typeface="Times New Roman" panose="02020603050405020304" pitchFamily="18" charset="0"/>
                                          </a:rPr>
                                          <m:t>𝑘</m:t>
                                        </m:r>
                                      </m:e>
                                    </m:d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1400" b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category of activation patterns:  the neuron could be either activated or inactivated: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05829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表格 10">
                <a:extLst>
                  <a:ext uri="{FF2B5EF4-FFF2-40B4-BE49-F238E27FC236}">
                    <a16:creationId xmlns:a16="http://schemas.microsoft.com/office/drawing/2014/main" id="{F667A3EB-62CB-47D0-A277-37D7C3A974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4330310"/>
                  </p:ext>
                </p:extLst>
              </p:nvPr>
            </p:nvGraphicFramePr>
            <p:xfrm>
              <a:off x="629154" y="1988840"/>
              <a:ext cx="7903286" cy="3484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74694">
                      <a:extLst>
                        <a:ext uri="{9D8B030D-6E8A-4147-A177-3AD203B41FA5}">
                          <a16:colId xmlns:a16="http://schemas.microsoft.com/office/drawing/2014/main" val="3510204898"/>
                        </a:ext>
                      </a:extLst>
                    </a:gridCol>
                    <a:gridCol w="5328592">
                      <a:extLst>
                        <a:ext uri="{9D8B030D-6E8A-4147-A177-3AD203B41FA5}">
                          <a16:colId xmlns:a16="http://schemas.microsoft.com/office/drawing/2014/main" val="1866366448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Symbol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Meaning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0525245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101639" r="-207565" b="-7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Lower bound for each pre-</a:t>
                          </a:r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 neuron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40242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201639" r="-207565" b="-65409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Upper bound for each pre-</a:t>
                          </a:r>
                          <a:r>
                            <a:rPr lang="en-US" altLang="zh-CN" sz="1400" b="0" dirty="0" err="1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ReLU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activation neuron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39535101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306667" r="-207565" b="-565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513" t="-306667" r="-458" b="-565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7124691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400000" r="-207565" b="-4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513" t="-400000" r="-458" b="-4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9709452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500000" r="-207565" b="-3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48513" t="-500000" r="-458" b="-3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2556443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600000" r="-207565" b="-2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en-US" altLang="zh-CN" sz="1400" b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st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category of activation patterns:  the neuron is always activated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1895074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700000" r="-207565" b="-1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altLang="zh-CN" sz="1400" b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nd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category of activation patterns:  the neuron is always inactivated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17641318"/>
                      </a:ext>
                    </a:extLst>
                  </a:tr>
                  <a:tr h="51816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4"/>
                          <a:stretch>
                            <a:fillRect l="-236" t="-574118" r="-207565" b="-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altLang="zh-CN" sz="1400" b="0" baseline="300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rd</a:t>
                          </a:r>
                          <a:r>
                            <a:rPr lang="en-US" altLang="zh-CN" sz="1400" b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category of activation patterns:  the neuron could be either activated or inactivated:</a:t>
                          </a:r>
                          <a:endParaRPr lang="zh-CN" altLang="en-US" sz="1400" b="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98058297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339882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7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1337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1 (Fast-Lin): Certified Lower Bounds via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Approximations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Derivation of the Output Bounds via Linear Upper And Lower Bounds for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结论：面对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范数扰动，通过线性近似可以推导出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zh-CN" alt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网络的输出边界；通过对输出边界的分析可以快速计算鲁棒认证的下限。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output of a 2-layer network: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use the following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upper bound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and a </a:t>
                </a:r>
                <a:r>
                  <a:rPr lang="en-US" altLang="zh-CN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lower bound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 replace the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activation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𝜎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133760"/>
              </a:xfrm>
              <a:prstGeom prst="rect">
                <a:avLst/>
              </a:prstGeom>
              <a:blipFill>
                <a:blip r:embed="rId3"/>
                <a:stretch>
                  <a:fillRect l="-536" t="-737" r="-230" b="-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AA41789-8EF5-441F-9C4D-25EDF20A49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5976" y="2893531"/>
            <a:ext cx="4025614" cy="611486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0F6FEE82-94AB-4F28-9D53-B1A84D7AD567}"/>
              </a:ext>
            </a:extLst>
          </p:cNvPr>
          <p:cNvGrpSpPr/>
          <p:nvPr/>
        </p:nvGrpSpPr>
        <p:grpSpPr>
          <a:xfrm>
            <a:off x="2210202" y="3654942"/>
            <a:ext cx="2793846" cy="317901"/>
            <a:chOff x="2289942" y="4282208"/>
            <a:chExt cx="3516298" cy="40010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17871AD-319D-4386-ADF1-584EF4EB460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289942" y="4282208"/>
              <a:ext cx="3086531" cy="400106"/>
            </a:xfrm>
            <a:prstGeom prst="rect">
              <a:avLst/>
            </a:prstGeom>
          </p:spPr>
        </p:pic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6526E0F6-C39A-472B-87A3-619E12AC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5358503" y="4286971"/>
              <a:ext cx="447737" cy="390580"/>
            </a:xfrm>
            <a:prstGeom prst="rect">
              <a:avLst/>
            </a:prstGeom>
          </p:spPr>
        </p:pic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F6FFEF6-81B2-4F4A-9B57-EBA1047A496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10758" y="4368852"/>
            <a:ext cx="1793466" cy="27307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FFB8867F-1739-4EEC-8105-76E3457ACD4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436391" y="5725193"/>
            <a:ext cx="4071669" cy="521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4595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8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/>
              <p:nvPr/>
            </p:nvSpPr>
            <p:spPr>
              <a:xfrm>
                <a:off x="564617" y="1574790"/>
                <a:ext cx="7967823" cy="43091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l"/>
                </a:pPr>
                <a:r>
                  <a:rPr lang="en-US" altLang="zh-CN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Approach 1 (Fast-Lin): Certified Lower Bounds via </a:t>
                </a:r>
                <a:r>
                  <a:rPr lang="en-US" altLang="zh-CN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Linear Approximations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n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Derivation of the Output Bounds via Linear Upper And Lower Bounds for 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ReLU</a:t>
                </a: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                            ,</a:t>
                </a: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Set                for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altLang="zh-CN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sSubSup>
                      <m:sSubSupPr>
                        <m:ctrlP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</m:sup>
                    </m:sSubSup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spcAft>
                    <a:spcPts val="600"/>
                  </a:spcAft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𝐿</m:t>
                        </m:r>
                      </m:sup>
                    </m:sSubSup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>
                      <m:sSub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≤</m:t>
                    </m:r>
                    <m:sSubSup>
                      <m:sSubSupPr>
                        <m:ctrlP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zh-CN" b="0" i="1" dirty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𝑈</m:t>
                        </m:r>
                      </m:sup>
                    </m:sSubSup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US" altLang="zh-CN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342900">
                  <a:spcAft>
                    <a:spcPts val="600"/>
                  </a:spcAft>
                  <a:buFont typeface="Wingdings" panose="05000000000000000000" pitchFamily="2" charset="2"/>
                  <a:buChar char="Ø"/>
                </a:pPr>
                <a:endParaRPr lang="en-US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96EC3227-B0DB-4C13-BB4B-4B21511D4D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617" y="1574790"/>
                <a:ext cx="7967823" cy="4309128"/>
              </a:xfrm>
              <a:prstGeom prst="rect">
                <a:avLst/>
              </a:prstGeom>
              <a:blipFill>
                <a:blip r:embed="rId3"/>
                <a:stretch>
                  <a:fillRect l="-536" t="-707" r="-2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595FCAE0-30B9-42B7-9223-3EC58F6C19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2276872"/>
            <a:ext cx="1506279" cy="441065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75CDD0CE-13B1-4822-90C1-3E8AF56F2B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03648" y="3356992"/>
            <a:ext cx="800212" cy="295316"/>
          </a:xfrm>
          <a:prstGeom prst="rect">
            <a:avLst/>
          </a:prstGeom>
        </p:spPr>
      </p:pic>
      <p:grpSp>
        <p:nvGrpSpPr>
          <p:cNvPr id="18" name="组合 17">
            <a:extLst>
              <a:ext uri="{FF2B5EF4-FFF2-40B4-BE49-F238E27FC236}">
                <a16:creationId xmlns:a16="http://schemas.microsoft.com/office/drawing/2014/main" id="{041E8731-C726-4F37-8A23-20F706C5218C}"/>
              </a:ext>
            </a:extLst>
          </p:cNvPr>
          <p:cNvGrpSpPr/>
          <p:nvPr/>
        </p:nvGrpSpPr>
        <p:grpSpPr>
          <a:xfrm>
            <a:off x="1721548" y="2780928"/>
            <a:ext cx="5700905" cy="441066"/>
            <a:chOff x="2447764" y="2809171"/>
            <a:chExt cx="5700905" cy="441066"/>
          </a:xfrm>
        </p:grpSpPr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2AA433E2-47C4-4557-8063-FC1BC125701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r="5932" b="38471"/>
            <a:stretch/>
          </p:blipFill>
          <p:spPr>
            <a:xfrm>
              <a:off x="2447764" y="2809171"/>
              <a:ext cx="3996444" cy="441066"/>
            </a:xfrm>
            <a:prstGeom prst="rect">
              <a:avLst/>
            </a:prstGeom>
          </p:spPr>
        </p:pic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7FAB4F60-3EA2-41C9-8EF6-8E3DFD5ED01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7177" t="58803" r="5932"/>
            <a:stretch/>
          </p:blipFill>
          <p:spPr>
            <a:xfrm>
              <a:off x="5731683" y="2882046"/>
              <a:ext cx="2416986" cy="295316"/>
            </a:xfrm>
            <a:prstGeom prst="rect">
              <a:avLst/>
            </a:prstGeom>
          </p:spPr>
        </p:pic>
      </p:grp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B5ACF2B1-C1DA-4B60-8B0D-44C2F4446C67}"/>
              </a:ext>
            </a:extLst>
          </p:cNvPr>
          <p:cNvGrpSpPr/>
          <p:nvPr/>
        </p:nvGrpSpPr>
        <p:grpSpPr>
          <a:xfrm>
            <a:off x="1403648" y="3844243"/>
            <a:ext cx="6410031" cy="592869"/>
            <a:chOff x="1803755" y="3946422"/>
            <a:chExt cx="7779503" cy="719533"/>
          </a:xfrm>
        </p:grpSpPr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11921441-0AA6-4654-98A3-E842EF6021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2758" r="15310" b="53695"/>
            <a:stretch/>
          </p:blipFill>
          <p:spPr>
            <a:xfrm>
              <a:off x="1803755" y="3946422"/>
              <a:ext cx="3848366" cy="634706"/>
            </a:xfrm>
            <a:prstGeom prst="rect">
              <a:avLst/>
            </a:prstGeom>
          </p:spPr>
        </p:pic>
        <p:pic>
          <p:nvPicPr>
            <p:cNvPr id="21" name="图片 20">
              <a:extLst>
                <a:ext uri="{FF2B5EF4-FFF2-40B4-BE49-F238E27FC236}">
                  <a16:creationId xmlns:a16="http://schemas.microsoft.com/office/drawing/2014/main" id="{86EEE84E-44D7-43A2-9B9F-03D1C8E30A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13726" t="52857"/>
            <a:stretch/>
          </p:blipFill>
          <p:spPr>
            <a:xfrm>
              <a:off x="5662896" y="3978839"/>
              <a:ext cx="3920362" cy="687116"/>
            </a:xfrm>
            <a:prstGeom prst="rect">
              <a:avLst/>
            </a:prstGeom>
          </p:spPr>
        </p:pic>
      </p:grpSp>
      <p:sp>
        <p:nvSpPr>
          <p:cNvPr id="22" name="矩形 21">
            <a:extLst>
              <a:ext uri="{FF2B5EF4-FFF2-40B4-BE49-F238E27FC236}">
                <a16:creationId xmlns:a16="http://schemas.microsoft.com/office/drawing/2014/main" id="{ED607426-5D58-4721-BA83-AB6D4830438B}"/>
              </a:ext>
            </a:extLst>
          </p:cNvPr>
          <p:cNvSpPr/>
          <p:nvPr/>
        </p:nvSpPr>
        <p:spPr>
          <a:xfrm>
            <a:off x="8006462" y="2780928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  <a:endParaRPr lang="zh-CN" altLang="en-US" dirty="0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1269237-2765-4DA3-BDC3-45F516D9CCF4}"/>
              </a:ext>
            </a:extLst>
          </p:cNvPr>
          <p:cNvSpPr/>
          <p:nvPr/>
        </p:nvSpPr>
        <p:spPr>
          <a:xfrm>
            <a:off x="8006462" y="3784700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</a:t>
            </a:r>
            <a:endParaRPr lang="zh-CN" altLang="en-US" dirty="0"/>
          </a:p>
        </p:txBody>
      </p:sp>
      <p:grpSp>
        <p:nvGrpSpPr>
          <p:cNvPr id="27" name="组合 26">
            <a:extLst>
              <a:ext uri="{FF2B5EF4-FFF2-40B4-BE49-F238E27FC236}">
                <a16:creationId xmlns:a16="http://schemas.microsoft.com/office/drawing/2014/main" id="{DADAE193-BACF-44D9-9532-197CE6C0E731}"/>
              </a:ext>
            </a:extLst>
          </p:cNvPr>
          <p:cNvGrpSpPr/>
          <p:nvPr/>
        </p:nvGrpSpPr>
        <p:grpSpPr>
          <a:xfrm>
            <a:off x="1377217" y="4437112"/>
            <a:ext cx="6389567" cy="627152"/>
            <a:chOff x="-1093334" y="4244106"/>
            <a:chExt cx="12465932" cy="1223562"/>
          </a:xfrm>
        </p:grpSpPr>
        <p:pic>
          <p:nvPicPr>
            <p:cNvPr id="23" name="图片 22">
              <a:extLst>
                <a:ext uri="{FF2B5EF4-FFF2-40B4-BE49-F238E27FC236}">
                  <a16:creationId xmlns:a16="http://schemas.microsoft.com/office/drawing/2014/main" id="{C6BB89B2-4D66-4C48-AB21-7FC27A488BE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b="52099"/>
            <a:stretch/>
          </p:blipFill>
          <p:spPr>
            <a:xfrm>
              <a:off x="-1093334" y="4244106"/>
              <a:ext cx="6811326" cy="1154492"/>
            </a:xfrm>
            <a:prstGeom prst="rect">
              <a:avLst/>
            </a:prstGeom>
          </p:spPr>
        </p:pic>
        <p:pic>
          <p:nvPicPr>
            <p:cNvPr id="26" name="图片 25">
              <a:extLst>
                <a:ext uri="{FF2B5EF4-FFF2-40B4-BE49-F238E27FC236}">
                  <a16:creationId xmlns:a16="http://schemas.microsoft.com/office/drawing/2014/main" id="{55AD5297-652B-4014-972A-7D14A725D8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/>
            <a:srcRect l="16605" t="51955"/>
            <a:stretch/>
          </p:blipFill>
          <p:spPr>
            <a:xfrm>
              <a:off x="5692282" y="4309709"/>
              <a:ext cx="5680316" cy="1157959"/>
            </a:xfrm>
            <a:prstGeom prst="rect">
              <a:avLst/>
            </a:prstGeom>
          </p:spPr>
        </p:pic>
      </p:grpSp>
      <p:sp>
        <p:nvSpPr>
          <p:cNvPr id="28" name="矩形 27">
            <a:extLst>
              <a:ext uri="{FF2B5EF4-FFF2-40B4-BE49-F238E27FC236}">
                <a16:creationId xmlns:a16="http://schemas.microsoft.com/office/drawing/2014/main" id="{486E9BAD-E92C-4E82-934C-A1519A7434EE}"/>
              </a:ext>
            </a:extLst>
          </p:cNvPr>
          <p:cNvSpPr/>
          <p:nvPr/>
        </p:nvSpPr>
        <p:spPr>
          <a:xfrm>
            <a:off x="8007644" y="4437112"/>
            <a:ext cx="45397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78482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8300004-1EE1-4A47-BF49-8FDE628E1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Page </a:t>
            </a:r>
            <a:fld id="{AFB9E909-1E1D-4726-9675-978F608919A4}" type="slidenum">
              <a:rPr lang="zh-CN" altLang="en-US" smtClean="0"/>
              <a:pPr/>
              <a:t>9</a:t>
            </a:fld>
            <a:endParaRPr lang="en-US" altLang="zh-CN" b="0" dirty="0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C038526C-FEF6-41A9-B4EA-4494A214F4B6}"/>
              </a:ext>
            </a:extLst>
          </p:cNvPr>
          <p:cNvSpPr/>
          <p:nvPr/>
        </p:nvSpPr>
        <p:spPr bwMode="auto">
          <a:xfrm>
            <a:off x="358718" y="1280676"/>
            <a:ext cx="8399085" cy="5209694"/>
          </a:xfrm>
          <a:prstGeom prst="roundRect">
            <a:avLst>
              <a:gd name="adj" fmla="val 1217"/>
            </a:avLst>
          </a:prstGeom>
          <a:noFill/>
          <a:ln w="19050" cap="flat" cmpd="sng" algn="ctr">
            <a:solidFill>
              <a:srgbClr val="C3C3C1"/>
            </a:solidFill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0" i="0" u="none" strike="noStrike" cap="none" normalizeH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6EC3227-B0DB-4C13-BB4B-4B21511D4D34}"/>
              </a:ext>
            </a:extLst>
          </p:cNvPr>
          <p:cNvSpPr txBox="1"/>
          <p:nvPr/>
        </p:nvSpPr>
        <p:spPr>
          <a:xfrm>
            <a:off x="564617" y="1574790"/>
            <a:ext cx="7967823" cy="32008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Approach 1 (Fast-Lin): Certified Lower Bounds via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Linear Approximations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n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the Output Bounds via Linear Upper And Lower Bounds for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600"/>
              </a:spcAft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spcAft>
                <a:spcPts val="600"/>
              </a:spcAft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7BFD0B64-23DC-4A8A-AB5C-81078D82388B}"/>
              </a:ext>
            </a:extLst>
          </p:cNvPr>
          <p:cNvSpPr txBox="1"/>
          <p:nvPr/>
        </p:nvSpPr>
        <p:spPr>
          <a:xfrm>
            <a:off x="358718" y="6534433"/>
            <a:ext cx="8173722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Weng Lily,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Hongge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Chen, Luca Daniel. Towards fast computation of certified robustness for </a:t>
            </a:r>
            <a:r>
              <a:rPr lang="en-US" altLang="zh-CN" sz="10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ReLU</a:t>
            </a:r>
            <a:r>
              <a:rPr lang="en-US" altLang="zh-CN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networks. ICML. 2018.</a:t>
            </a:r>
          </a:p>
        </p:txBody>
      </p:sp>
      <p:sp>
        <p:nvSpPr>
          <p:cNvPr id="9" name="对角圆角矩形 34">
            <a:extLst>
              <a:ext uri="{FF2B5EF4-FFF2-40B4-BE49-F238E27FC236}">
                <a16:creationId xmlns:a16="http://schemas.microsoft.com/office/drawing/2014/main" id="{2AC6AC01-0E0F-4687-B650-A93DD7405B59}"/>
              </a:ext>
            </a:extLst>
          </p:cNvPr>
          <p:cNvSpPr/>
          <p:nvPr/>
        </p:nvSpPr>
        <p:spPr bwMode="auto">
          <a:xfrm>
            <a:off x="2843808" y="119038"/>
            <a:ext cx="6292924" cy="500041"/>
          </a:xfrm>
          <a:prstGeom prst="round2DiagRect">
            <a:avLst/>
          </a:prstGeom>
          <a:noFill/>
          <a:ln w="63500" cap="rnd" cmpd="sng" algn="ctr">
            <a:noFill/>
            <a:prstDash val="solid"/>
            <a:round/>
            <a:headEnd type="none" w="med" len="med"/>
            <a:tailEnd type="none" w="med" len="med"/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orthographicFront"/>
            <a:lightRig rig="threePt" dir="t"/>
          </a:scene3d>
          <a:sp3d>
            <a:bevelT w="50800" h="25400" prst="hardEdge"/>
          </a:sp3d>
        </p:spPr>
        <p:txBody>
          <a:bodyPr anchor="ctr"/>
          <a:lstStyle/>
          <a:p>
            <a:pPr marL="342900" lvl="0" indent="-342900" algn="r" defTabSz="914400">
              <a:lnSpc>
                <a:spcPct val="90000"/>
              </a:lnSpc>
              <a:spcBef>
                <a:spcPct val="20000"/>
              </a:spcBef>
              <a:buClr>
                <a:srgbClr val="66FFFF"/>
              </a:buClr>
              <a:defRPr/>
            </a:pPr>
            <a:r>
              <a:rPr lang="en-US" altLang="zh-CN" sz="2800" b="1" dirty="0">
                <a:solidFill>
                  <a:prstClr val="white">
                    <a:lumMod val="85000"/>
                  </a:prstClr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Arial" panose="020B0604020202020204" pitchFamily="34" charset="0"/>
                <a:sym typeface="Symbol" panose="05050102010706020507" pitchFamily="18" charset="2"/>
              </a:rPr>
              <a:t>Lipschitz Constant</a:t>
            </a:r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8A04798C-A1C8-4B4D-82D0-5A8941729F15}"/>
              </a:ext>
            </a:extLst>
          </p:cNvPr>
          <p:cNvSpPr/>
          <p:nvPr/>
        </p:nvSpPr>
        <p:spPr bwMode="auto">
          <a:xfrm>
            <a:off x="564617" y="1055920"/>
            <a:ext cx="2047164" cy="449513"/>
          </a:xfrm>
          <a:prstGeom prst="roundRect">
            <a:avLst/>
          </a:prstGeom>
          <a:solidFill>
            <a:srgbClr val="B0252A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</p:spPr>
        <p:txBody>
          <a:bodyPr vert="horz" wrap="none" lIns="91440" tIns="45720" rIns="91440" bIns="45720" numCol="1" rtlCol="0" anchor="ctr" anchorCtr="0" compatLnSpc="1"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1" lang="en-US" altLang="zh-CN" sz="2000" dirty="0">
                <a:solidFill>
                  <a:schemeClr val="bg1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Fast-Lin</a:t>
            </a:r>
            <a:endParaRPr kumimoji="1" lang="en-US" altLang="zh-CN" sz="2000" b="0" i="0" u="none" strike="noStrike" cap="none" normalizeH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4D6BB3F-BEF1-4385-A7CF-4EBDE0891814}"/>
              </a:ext>
            </a:extLst>
          </p:cNvPr>
          <p:cNvGrpSpPr/>
          <p:nvPr/>
        </p:nvGrpSpPr>
        <p:grpSpPr>
          <a:xfrm>
            <a:off x="962802" y="2363933"/>
            <a:ext cx="6561526" cy="854277"/>
            <a:chOff x="962802" y="2363933"/>
            <a:chExt cx="7137590" cy="929278"/>
          </a:xfrm>
        </p:grpSpPr>
        <p:pic>
          <p:nvPicPr>
            <p:cNvPr id="3" name="图片 2">
              <a:extLst>
                <a:ext uri="{FF2B5EF4-FFF2-40B4-BE49-F238E27FC236}">
                  <a16:creationId xmlns:a16="http://schemas.microsoft.com/office/drawing/2014/main" id="{5B5957EA-AA19-4E45-BB23-59D26BB397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75613"/>
            <a:stretch/>
          </p:blipFill>
          <p:spPr>
            <a:xfrm>
              <a:off x="962802" y="2363934"/>
              <a:ext cx="5659402" cy="272978"/>
            </a:xfrm>
            <a:prstGeom prst="rect">
              <a:avLst/>
            </a:prstGeom>
          </p:spPr>
        </p:pic>
        <p:pic>
          <p:nvPicPr>
            <p:cNvPr id="29" name="图片 28">
              <a:extLst>
                <a:ext uri="{FF2B5EF4-FFF2-40B4-BE49-F238E27FC236}">
                  <a16:creationId xmlns:a16="http://schemas.microsoft.com/office/drawing/2014/main" id="{D928D290-5A3E-4CFA-A3D5-AFFA2688E47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25493" r="73881" b="49578"/>
            <a:stretch/>
          </p:blipFill>
          <p:spPr>
            <a:xfrm>
              <a:off x="6622204" y="2363933"/>
              <a:ext cx="1478188" cy="279033"/>
            </a:xfrm>
            <a:prstGeom prst="rect">
              <a:avLst/>
            </a:prstGeom>
          </p:spPr>
        </p:pic>
        <p:pic>
          <p:nvPicPr>
            <p:cNvPr id="30" name="图片 29">
              <a:extLst>
                <a:ext uri="{FF2B5EF4-FFF2-40B4-BE49-F238E27FC236}">
                  <a16:creationId xmlns:a16="http://schemas.microsoft.com/office/drawing/2014/main" id="{BC60518C-D8D3-4167-80DC-C63E729F7D0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9074" r="49856" b="24459"/>
            <a:stretch/>
          </p:blipFill>
          <p:spPr>
            <a:xfrm>
              <a:off x="5118497" y="2636912"/>
              <a:ext cx="2837879" cy="296259"/>
            </a:xfrm>
            <a:prstGeom prst="rect">
              <a:avLst/>
            </a:prstGeom>
          </p:spPr>
        </p:pic>
        <p:pic>
          <p:nvPicPr>
            <p:cNvPr id="31" name="图片 30">
              <a:extLst>
                <a:ext uri="{FF2B5EF4-FFF2-40B4-BE49-F238E27FC236}">
                  <a16:creationId xmlns:a16="http://schemas.microsoft.com/office/drawing/2014/main" id="{141A3E4D-05ED-4162-8BF6-DBCD988EE85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6570" t="24740" b="49578"/>
            <a:stretch/>
          </p:blipFill>
          <p:spPr>
            <a:xfrm>
              <a:off x="962802" y="2652008"/>
              <a:ext cx="4155695" cy="287466"/>
            </a:xfrm>
            <a:prstGeom prst="rect">
              <a:avLst/>
            </a:prstGeom>
          </p:spPr>
        </p:pic>
        <p:pic>
          <p:nvPicPr>
            <p:cNvPr id="33" name="图片 32">
              <a:extLst>
                <a:ext uri="{FF2B5EF4-FFF2-40B4-BE49-F238E27FC236}">
                  <a16:creationId xmlns:a16="http://schemas.microsoft.com/office/drawing/2014/main" id="{261A4AB0-50BD-4038-A093-74F2824C86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50351" t="49858" b="24460"/>
            <a:stretch/>
          </p:blipFill>
          <p:spPr>
            <a:xfrm>
              <a:off x="962802" y="3001349"/>
              <a:ext cx="2809932" cy="287466"/>
            </a:xfrm>
            <a:prstGeom prst="rect">
              <a:avLst/>
            </a:prstGeom>
          </p:spPr>
        </p:pic>
        <p:pic>
          <p:nvPicPr>
            <p:cNvPr id="34" name="图片 33">
              <a:extLst>
                <a:ext uri="{FF2B5EF4-FFF2-40B4-BE49-F238E27FC236}">
                  <a16:creationId xmlns:a16="http://schemas.microsoft.com/office/drawing/2014/main" id="{92CB62E3-7B3D-4380-94ED-7E2A51950A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74318" r="25379" b="-785"/>
            <a:stretch/>
          </p:blipFill>
          <p:spPr>
            <a:xfrm>
              <a:off x="3822025" y="2996952"/>
              <a:ext cx="4223142" cy="296259"/>
            </a:xfrm>
            <a:prstGeom prst="rect">
              <a:avLst/>
            </a:prstGeom>
          </p:spPr>
        </p:pic>
      </p:grpSp>
      <p:pic>
        <p:nvPicPr>
          <p:cNvPr id="6" name="图片 5">
            <a:extLst>
              <a:ext uri="{FF2B5EF4-FFF2-40B4-BE49-F238E27FC236}">
                <a16:creationId xmlns:a16="http://schemas.microsoft.com/office/drawing/2014/main" id="{E9A17294-3F6E-4476-A342-87039B69B1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5434" y="3322058"/>
            <a:ext cx="3793133" cy="998984"/>
          </a:xfrm>
          <a:prstGeom prst="rect">
            <a:avLst/>
          </a:prstGeom>
        </p:spPr>
      </p:pic>
      <p:grpSp>
        <p:nvGrpSpPr>
          <p:cNvPr id="8" name="组合 7">
            <a:extLst>
              <a:ext uri="{FF2B5EF4-FFF2-40B4-BE49-F238E27FC236}">
                <a16:creationId xmlns:a16="http://schemas.microsoft.com/office/drawing/2014/main" id="{1FE7106A-2419-4AE8-A948-5B2C62398F27}"/>
              </a:ext>
            </a:extLst>
          </p:cNvPr>
          <p:cNvGrpSpPr/>
          <p:nvPr/>
        </p:nvGrpSpPr>
        <p:grpSpPr>
          <a:xfrm>
            <a:off x="862460" y="4402812"/>
            <a:ext cx="6661868" cy="863503"/>
            <a:chOff x="862460" y="4727335"/>
            <a:chExt cx="7886004" cy="1022174"/>
          </a:xfrm>
        </p:grpSpPr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69941697-6398-4BF8-9636-AC761509B60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75315" r="31789" b="2051"/>
            <a:stretch/>
          </p:blipFill>
          <p:spPr>
            <a:xfrm>
              <a:off x="4557263" y="5458426"/>
              <a:ext cx="4191201" cy="291083"/>
            </a:xfrm>
            <a:prstGeom prst="rect">
              <a:avLst/>
            </a:prstGeom>
          </p:spPr>
        </p:pic>
        <p:pic>
          <p:nvPicPr>
            <p:cNvPr id="7" name="图片 6">
              <a:extLst>
                <a:ext uri="{FF2B5EF4-FFF2-40B4-BE49-F238E27FC236}">
                  <a16:creationId xmlns:a16="http://schemas.microsoft.com/office/drawing/2014/main" id="{312292AE-2363-4187-B174-FAF3D7209B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72174"/>
            <a:stretch/>
          </p:blipFill>
          <p:spPr>
            <a:xfrm>
              <a:off x="862460" y="4727335"/>
              <a:ext cx="6144482" cy="357849"/>
            </a:xfrm>
            <a:prstGeom prst="rect">
              <a:avLst/>
            </a:prstGeom>
          </p:spPr>
        </p:pic>
        <p:pic>
          <p:nvPicPr>
            <p:cNvPr id="35" name="图片 34">
              <a:extLst>
                <a:ext uri="{FF2B5EF4-FFF2-40B4-BE49-F238E27FC236}">
                  <a16:creationId xmlns:a16="http://schemas.microsoft.com/office/drawing/2014/main" id="{5ACD2AF3-0C24-48A8-94E0-A44DDF5DA5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28245" r="76727" b="50338"/>
            <a:stretch/>
          </p:blipFill>
          <p:spPr>
            <a:xfrm>
              <a:off x="6978367" y="4780799"/>
              <a:ext cx="1429982" cy="275425"/>
            </a:xfrm>
            <a:prstGeom prst="rect">
              <a:avLst/>
            </a:prstGeom>
          </p:spPr>
        </p:pic>
        <p:pic>
          <p:nvPicPr>
            <p:cNvPr id="36" name="图片 35">
              <a:extLst>
                <a:ext uri="{FF2B5EF4-FFF2-40B4-BE49-F238E27FC236}">
                  <a16:creationId xmlns:a16="http://schemas.microsoft.com/office/drawing/2014/main" id="{AFEFE9CD-4F35-4E60-AF65-43E3DF0ABFE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-59537" t="52165" r="59537" b="25882"/>
            <a:stretch/>
          </p:blipFill>
          <p:spPr>
            <a:xfrm>
              <a:off x="1921902" y="5136884"/>
              <a:ext cx="6144482" cy="282325"/>
            </a:xfrm>
            <a:prstGeom prst="rect">
              <a:avLst/>
            </a:prstGeom>
          </p:spPr>
        </p:pic>
        <p:pic>
          <p:nvPicPr>
            <p:cNvPr id="37" name="图片 36">
              <a:extLst>
                <a:ext uri="{FF2B5EF4-FFF2-40B4-BE49-F238E27FC236}">
                  <a16:creationId xmlns:a16="http://schemas.microsoft.com/office/drawing/2014/main" id="{3CA109A2-C802-4CE6-81E4-74174D7EAE1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23240" t="26906" b="47561"/>
            <a:stretch/>
          </p:blipFill>
          <p:spPr>
            <a:xfrm>
              <a:off x="962802" y="5116865"/>
              <a:ext cx="4716524" cy="328359"/>
            </a:xfrm>
            <a:prstGeom prst="rect">
              <a:avLst/>
            </a:prstGeom>
          </p:spPr>
        </p:pic>
        <p:pic>
          <p:nvPicPr>
            <p:cNvPr id="41" name="图片 40">
              <a:extLst>
                <a:ext uri="{FF2B5EF4-FFF2-40B4-BE49-F238E27FC236}">
                  <a16:creationId xmlns:a16="http://schemas.microsoft.com/office/drawing/2014/main" id="{F4DEF229-73D8-4E53-A859-E778F71E184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40574" t="50373" b="27674"/>
            <a:stretch/>
          </p:blipFill>
          <p:spPr>
            <a:xfrm>
              <a:off x="969088" y="5447415"/>
              <a:ext cx="3651420" cy="282325"/>
            </a:xfrm>
            <a:prstGeom prst="rect">
              <a:avLst/>
            </a:prstGeom>
          </p:spPr>
        </p:pic>
      </p:grpSp>
      <p:pic>
        <p:nvPicPr>
          <p:cNvPr id="11" name="图片 10">
            <a:extLst>
              <a:ext uri="{FF2B5EF4-FFF2-40B4-BE49-F238E27FC236}">
                <a16:creationId xmlns:a16="http://schemas.microsoft.com/office/drawing/2014/main" id="{4B6F6D23-6A51-40A1-A471-32D7E1F0A7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35283" y="5372305"/>
            <a:ext cx="3473434" cy="1108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14111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C000">
            <a:alpha val="20000"/>
          </a:srgbClr>
        </a:solidFill>
        <a:ln>
          <a:noFill/>
        </a:ln>
      </a:spPr>
      <a:bodyPr wrap="square" rtlCol="0" anchor="ctr">
        <a:noAutofit/>
      </a:bodyPr>
      <a:lstStyle>
        <a:defPPr algn="l">
          <a:defRPr sz="2000" dirty="0"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txDef>
      <a:spPr>
        <a:noFill/>
      </a:spPr>
      <a:bodyPr wrap="square" rtlCol="0">
        <a:spAutoFit/>
      </a:bodyPr>
      <a:lstStyle>
        <a:defPPr marL="342900" indent="-342900" algn="l">
          <a:spcAft>
            <a:spcPts val="600"/>
          </a:spcAft>
          <a:buFont typeface="Wingdings" panose="05000000000000000000" pitchFamily="2" charset="2"/>
          <a:buChar char="l"/>
          <a:defRPr sz="2000" dirty="0" smtClean="0">
            <a:solidFill>
              <a:srgbClr val="0070C0"/>
            </a:solidFill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17678</TotalTime>
  <Words>1955</Words>
  <Application>Microsoft Office PowerPoint</Application>
  <PresentationFormat>全屏显示(4:3)</PresentationFormat>
  <Paragraphs>294</Paragraphs>
  <Slides>20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宋体</vt:lpstr>
      <vt:lpstr>微软雅黑</vt:lpstr>
      <vt:lpstr>Arial</vt:lpstr>
      <vt:lpstr>Calibri</vt:lpstr>
      <vt:lpstr>Cambria Math</vt:lpstr>
      <vt:lpstr>Symbol</vt:lpstr>
      <vt:lpstr>Times New Roman</vt:lpstr>
      <vt:lpstr>Wingdings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whier</dc:creator>
  <cp:lastModifiedBy>maggie</cp:lastModifiedBy>
  <cp:revision>3963</cp:revision>
  <dcterms:created xsi:type="dcterms:W3CDTF">2014-06-10T08:42:00Z</dcterms:created>
  <dcterms:modified xsi:type="dcterms:W3CDTF">2022-05-27T09:52:09Z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2052-10.1.0.7311</vt:lpwstr>
  </property>
  <property fmtid="{D5CDD505-2E9C-101B-9397-08002B2CF9AE}" pid="3" name="KSORubyTemplateID">
    <vt:lpwstr>2</vt:lpwstr>
  </property>
</Properties>
</file>