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975" r:id="rId2"/>
    <p:sldId id="1219" r:id="rId3"/>
    <p:sldId id="1220" r:id="rId4"/>
    <p:sldId id="1221" r:id="rId5"/>
    <p:sldId id="1222" r:id="rId6"/>
    <p:sldId id="1223" r:id="rId7"/>
    <p:sldId id="1224" r:id="rId8"/>
    <p:sldId id="1225" r:id="rId9"/>
    <p:sldId id="1231" r:id="rId10"/>
    <p:sldId id="1230" r:id="rId11"/>
    <p:sldId id="1232" r:id="rId12"/>
    <p:sldId id="1229" r:id="rId13"/>
    <p:sldId id="1233" r:id="rId14"/>
    <p:sldId id="1227" r:id="rId15"/>
    <p:sldId id="1234" r:id="rId16"/>
    <p:sldId id="1228" r:id="rId17"/>
    <p:sldId id="1235" r:id="rId18"/>
    <p:sldId id="1210" r:id="rId19"/>
    <p:sldId id="1215" r:id="rId20"/>
    <p:sldId id="1216" r:id="rId21"/>
    <p:sldId id="1217" r:id="rId22"/>
    <p:sldId id="1218" r:id="rId23"/>
    <p:sldId id="1207" r:id="rId24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CEE"/>
    <a:srgbClr val="192F3C"/>
    <a:srgbClr val="FFFFFF"/>
    <a:srgbClr val="137861"/>
    <a:srgbClr val="7EFF76"/>
    <a:srgbClr val="548D65"/>
    <a:srgbClr val="FCFDFE"/>
    <a:srgbClr val="D4D3D2"/>
    <a:srgbClr val="F4F7F7"/>
    <a:srgbClr val="6E6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45" autoAdjust="0"/>
    <p:restoredTop sz="94595" autoAdjust="0"/>
  </p:normalViewPr>
  <p:slideViewPr>
    <p:cSldViewPr>
      <p:cViewPr varScale="1">
        <p:scale>
          <a:sx n="107" d="100"/>
          <a:sy n="107" d="100"/>
        </p:scale>
        <p:origin x="2370" y="114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799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096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83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611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463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145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86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50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315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50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258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155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785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07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6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4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5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dirty="0"/>
                  <a:t>定义 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输入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和对应标签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的外界 </a:t>
                </a:r>
                <a:r>
                  <a:rPr lang="en-US" altLang="zh-CN" dirty="0"/>
                  <a:t>^z(B(x)) </a:t>
                </a:r>
                <a:r>
                  <a:rPr lang="zh-CN" altLang="en-US" dirty="0"/>
                  <a:t>上的最差转换 </a:t>
                </a:r>
                <a:r>
                  <a:rPr lang="en-US" altLang="zh-CN" dirty="0"/>
                  <a:t>logit </a:t>
                </a:r>
                <a:r>
                  <a:rPr lang="zh-CN" altLang="en-US" dirty="0"/>
                  <a:t>定义为 </a:t>
                </a:r>
                <a:r>
                  <a:rPr lang="en-US" altLang="zh-CN" dirty="0"/>
                  <a:t>z(x; y) = z(x) + t(x; y) </a:t>
                </a:r>
                <a:r>
                  <a:rPr lang="zh-CN" altLang="en-US" dirty="0"/>
                  <a:t>其中平移向量 </a:t>
                </a:r>
                <a:r>
                  <a:rPr lang="en-US" altLang="zh-CN" dirty="0"/>
                  <a:t>t(x; y) </a:t>
                </a:r>
                <a:r>
                  <a:rPr lang="zh-CN" altLang="en-US" dirty="0"/>
                  <a:t>的第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个元素为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24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05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80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6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65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2022/5/30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Lipschitz-Certifiable Training with a Tight Outer Bound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(Local Lipschitz Constant )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A392783C-B405-429E-8CBB-6763521FC782}"/>
              </a:ext>
            </a:extLst>
          </p:cNvPr>
          <p:cNvSpPr/>
          <p:nvPr/>
        </p:nvSpPr>
        <p:spPr>
          <a:xfrm>
            <a:off x="7776804" y="886851"/>
            <a:ext cx="1008112" cy="1008112"/>
          </a:xfrm>
          <a:prstGeom prst="star8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3rd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D282A39-D243-4009-B75A-8B46586C38DE}"/>
              </a:ext>
            </a:extLst>
          </p:cNvPr>
          <p:cNvGrpSpPr/>
          <p:nvPr/>
        </p:nvGrpSpPr>
        <p:grpSpPr>
          <a:xfrm>
            <a:off x="562322" y="5013111"/>
            <a:ext cx="8019357" cy="1152737"/>
            <a:chOff x="-696714" y="5013111"/>
            <a:chExt cx="8019357" cy="115273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F0E7756-7A6F-49A4-A716-CC8E25017A51}"/>
                </a:ext>
              </a:extLst>
            </p:cNvPr>
            <p:cNvGrpSpPr/>
            <p:nvPr/>
          </p:nvGrpSpPr>
          <p:grpSpPr>
            <a:xfrm>
              <a:off x="2699795" y="5013721"/>
              <a:ext cx="4622848" cy="1152127"/>
              <a:chOff x="3491880" y="5013721"/>
              <a:chExt cx="4622848" cy="1152127"/>
            </a:xfrm>
          </p:grpSpPr>
          <p:sp>
            <p:nvSpPr>
              <p:cNvPr id="5" name="副标题 2">
                <a:extLst>
                  <a:ext uri="{FF2B5EF4-FFF2-40B4-BE49-F238E27FC236}">
                    <a16:creationId xmlns:a16="http://schemas.microsoft.com/office/drawing/2014/main" id="{0FBAE272-329B-4EDA-A87E-7AEF0F98134B}"/>
                  </a:ext>
                </a:extLst>
              </p:cNvPr>
              <p:cNvSpPr txBox="1"/>
              <p:nvPr/>
            </p:nvSpPr>
            <p:spPr bwMode="auto">
              <a:xfrm>
                <a:off x="3548205" y="5013931"/>
                <a:ext cx="4566523" cy="1151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Sungyoon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Lee,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Jaewook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Lee, 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Saerom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Park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Seoul National University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NIPS 2020</a:t>
                </a: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7ED9D11-0027-45E3-AC4C-84BDF4A2A7BA}"/>
                  </a:ext>
                </a:extLst>
              </p:cNvPr>
              <p:cNvCxnSpPr/>
              <p:nvPr/>
            </p:nvCxnSpPr>
            <p:spPr>
              <a:xfrm>
                <a:off x="3491880" y="5013721"/>
                <a:ext cx="0" cy="1152127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4E75586-56F7-4299-AC16-6731780A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986"/>
            <a:stretch/>
          </p:blipFill>
          <p:spPr>
            <a:xfrm>
              <a:off x="-696714" y="5013111"/>
              <a:ext cx="3191330" cy="11515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99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Estimation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BCP workflow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Lipschitz outer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obtained by two box constraints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constrains the propagated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ellipse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ball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another constrains the propagated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parallelepiped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</a:t>
                </a:r>
                <a:r>
                  <a:rPr lang="en-US" altLang="zh-CN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box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993034"/>
              </a:xfrm>
              <a:prstGeom prst="rect">
                <a:avLst/>
              </a:prstGeom>
              <a:blipFill>
                <a:blip r:embed="rId3"/>
                <a:stretch>
                  <a:fillRect l="-536" t="-611"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7BE5916-64BA-46FA-AB68-1632D2D994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0530"/>
                  </p:ext>
                </p:extLst>
              </p:nvPr>
            </p:nvGraphicFramePr>
            <p:xfrm>
              <a:off x="683568" y="2348881"/>
              <a:ext cx="7848872" cy="2731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57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021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set at the input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set at the input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021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Ball outer bound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=0, 1, 2, …,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4587601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outer bound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0080543"/>
                      </a:ext>
                    </a:extLst>
                  </a:tr>
                  <a:tr h="3021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Global Lipschitz bound at the penultimate (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0569964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constraint bound at the penultimate (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3715367"/>
                      </a:ext>
                    </a:extLst>
                  </a:tr>
                  <a:tr h="2571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𝔹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Final outer bound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7240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A7BE5916-64BA-46FA-AB68-1632D2D994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0530"/>
                  </p:ext>
                </p:extLst>
              </p:nvPr>
            </p:nvGraphicFramePr>
            <p:xfrm>
              <a:off x="683568" y="2348881"/>
              <a:ext cx="7848872" cy="2731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86441" r="-173150" b="-5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86441" r="-491" b="-593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192982" r="-173150" b="-5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192982" r="-491" b="-5140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283051" r="-173150" b="-3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283051" r="-491" b="-3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4587601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389655" r="-17315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389655" r="-49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080543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481356" r="-173150" b="-198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Global Lipschitz bound at the penultimate (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0569964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601754" r="-173150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constraint bound at the penultimate (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37153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800000" r="-17315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Final outer bound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7240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665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442098-994D-4399-BFD4-AA51DCF78EC3}"/>
              </a:ext>
            </a:extLst>
          </p:cNvPr>
          <p:cNvSpPr txBox="1"/>
          <p:nvPr/>
        </p:nvSpPr>
        <p:spPr>
          <a:xfrm>
            <a:off x="564617" y="1574790"/>
            <a:ext cx="7967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Bound Estimation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BCP workflow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EEFCE80-A982-4309-9A72-48BD5C8E0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8953544"/>
                  </p:ext>
                </p:extLst>
              </p:nvPr>
            </p:nvGraphicFramePr>
            <p:xfrm>
              <a:off x="683568" y="2348881"/>
              <a:ext cx="7848872" cy="1719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57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021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ellipse image 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parallelepiped image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+1)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constraint abut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𝔹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074677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𝐼𝐴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constraint abut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𝔹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5896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7EEFCE80-A982-4309-9A72-48BD5C8E0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8953544"/>
                  </p:ext>
                </p:extLst>
              </p:nvPr>
            </p:nvGraphicFramePr>
            <p:xfrm>
              <a:off x="683568" y="2348881"/>
              <a:ext cx="7848872" cy="17190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86441" r="-173150" b="-311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ellipse image 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189655" r="-173150" b="-2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parallelepiped image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284746" r="-173150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284746" r="-491" b="-1135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074677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398246" r="-173150" b="-175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398246" r="-491" b="-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960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7D7D1DC7-C5BF-4639-841C-8B1EB3882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34" y="4149080"/>
            <a:ext cx="8202132" cy="195636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3D197E5-EC7C-4871-BA7B-00F3555B5AF6}"/>
              </a:ext>
            </a:extLst>
          </p:cNvPr>
          <p:cNvSpPr/>
          <p:nvPr/>
        </p:nvSpPr>
        <p:spPr>
          <a:xfrm>
            <a:off x="4062887" y="60735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9F0FC6-D9DA-43F8-9885-26919E2C330E}"/>
              </a:ext>
            </a:extLst>
          </p:cNvPr>
          <p:cNvSpPr/>
          <p:nvPr/>
        </p:nvSpPr>
        <p:spPr>
          <a:xfrm>
            <a:off x="3203848" y="4221088"/>
            <a:ext cx="85903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C3BBCB5-F29F-456B-9312-B8A04F75B750}"/>
              </a:ext>
            </a:extLst>
          </p:cNvPr>
          <p:cNvSpPr/>
          <p:nvPr/>
        </p:nvSpPr>
        <p:spPr>
          <a:xfrm>
            <a:off x="4608004" y="4784990"/>
            <a:ext cx="1764196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76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3019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Estimation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BCP workflow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constraint abut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constraint abut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3019737"/>
              </a:xfrm>
              <a:prstGeom prst="rect">
                <a:avLst/>
              </a:prstGeom>
              <a:blipFill>
                <a:blip r:embed="rId3"/>
                <a:stretch>
                  <a:fillRect l="-536" t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5C3130-CE6D-4CAB-AA02-DECD0C79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34" y="4149080"/>
            <a:ext cx="8202132" cy="19563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E8D9439-6D93-4FB5-A2E8-DD37AEFA4B18}"/>
              </a:ext>
            </a:extLst>
          </p:cNvPr>
          <p:cNvSpPr/>
          <p:nvPr/>
        </p:nvSpPr>
        <p:spPr>
          <a:xfrm>
            <a:off x="4062887" y="60735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F556D-BB27-4FB7-9AEA-C62437DA1E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36789"/>
          <a:stretch/>
        </p:blipFill>
        <p:spPr>
          <a:xfrm>
            <a:off x="935596" y="2744930"/>
            <a:ext cx="7272808" cy="3384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DC31AD-79F3-44C8-AF75-0B2285092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10" y="3722374"/>
            <a:ext cx="7272794" cy="33841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E4AE770-4F10-4366-B488-FE162BE3E400}"/>
              </a:ext>
            </a:extLst>
          </p:cNvPr>
          <p:cNvSpPr txBox="1"/>
          <p:nvPr/>
        </p:nvSpPr>
        <p:spPr>
          <a:xfrm>
            <a:off x="8176978" y="2751438"/>
            <a:ext cx="389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F4D0ACF-0165-4903-AF0C-AC12E0577C27}"/>
              </a:ext>
            </a:extLst>
          </p:cNvPr>
          <p:cNvSpPr/>
          <p:nvPr/>
        </p:nvSpPr>
        <p:spPr>
          <a:xfrm>
            <a:off x="3203848" y="4221088"/>
            <a:ext cx="85903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D6A7330-18EA-4B8F-BD37-D7EF56987812}"/>
              </a:ext>
            </a:extLst>
          </p:cNvPr>
          <p:cNvSpPr/>
          <p:nvPr/>
        </p:nvSpPr>
        <p:spPr>
          <a:xfrm>
            <a:off x="4608004" y="4784990"/>
            <a:ext cx="1764196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26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51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Estimation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BCP workflow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两个盒约束下的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outer bound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𝐼𝐴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中间层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pair 	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=0,1,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2, …,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倒数第二层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最后一层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b="0" dirty="0"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516173"/>
              </a:xfrm>
              <a:prstGeom prst="rect">
                <a:avLst/>
              </a:prstGeom>
              <a:blipFill>
                <a:blip r:embed="rId3"/>
                <a:stretch>
                  <a:fillRect l="-536" t="-675" b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18A28C6-6ADC-4897-8C9B-8F140C6B21A1}"/>
                  </a:ext>
                </a:extLst>
              </p:cNvPr>
              <p:cNvSpPr txBox="1"/>
              <p:nvPr/>
            </p:nvSpPr>
            <p:spPr>
              <a:xfrm>
                <a:off x="2261347" y="2204864"/>
                <a:ext cx="4621306" cy="2138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err="1">
                    <a:cs typeface="Times New Roman" panose="02020603050405020304" pitchFamily="18" charset="0"/>
                  </a:rPr>
                  <a:t>s.t.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b="0" dirty="0"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18A28C6-6ADC-4897-8C9B-8F140C6B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47" y="2204864"/>
                <a:ext cx="4621306" cy="2138149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07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616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Certifiable Training Algorithm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Aim: minimize the objective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(4)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616648"/>
              </a:xfrm>
              <a:prstGeom prst="rect">
                <a:avLst/>
              </a:prstGeom>
              <a:blipFill>
                <a:blip r:embed="rId3"/>
                <a:stretch>
                  <a:fillRect l="-536" t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8825A86-EBB5-496E-9B5A-A1078EDA0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612879"/>
                  </p:ext>
                </p:extLst>
              </p:nvPr>
            </p:nvGraphicFramePr>
            <p:xfrm>
              <a:off x="683568" y="1997958"/>
              <a:ext cx="7848872" cy="25366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57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0212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bar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worst-translated logit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translation vector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⋂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最后输出的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Outer bound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074677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element of the activation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2461113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element of the activation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5896022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element of the 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6716587"/>
                      </a:ext>
                    </a:extLst>
                  </a:tr>
                  <a:tr h="29451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element of the 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97056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8825A86-EBB5-496E-9B5A-A1078EDA0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1612879"/>
                  </p:ext>
                </p:extLst>
              </p:nvPr>
            </p:nvGraphicFramePr>
            <p:xfrm>
              <a:off x="683568" y="1997958"/>
              <a:ext cx="7848872" cy="25366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135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98077" r="-173150" b="-6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worst-translated logit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206000" r="-173150" b="-5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translation vector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60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259322" r="-173150" b="-366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最后输出的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Outer bound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074677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400000" r="-173150" b="-3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400000" r="-491" b="-3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4611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530000" r="-173150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530000" r="-491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5896022"/>
                      </a:ext>
                    </a:extLst>
                  </a:tr>
                  <a:tr h="32162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594340" r="-173150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594340" r="-491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67165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736000" r="-17315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736000" r="-49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9705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90AE3-70F4-421D-8AD8-87022F200214}"/>
                  </a:ext>
                </a:extLst>
              </p:cNvPr>
              <p:cNvSpPr/>
              <p:nvPr/>
            </p:nvSpPr>
            <p:spPr>
              <a:xfrm>
                <a:off x="3001153" y="5125971"/>
                <a:ext cx="314169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ar>
                        <m:barPr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ba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90AE3-70F4-421D-8AD8-87022F200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53" y="5125971"/>
                <a:ext cx="3141694" cy="391261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184ECD-554A-427F-A7B1-77B5B01CBDCF}"/>
                  </a:ext>
                </a:extLst>
              </p:cNvPr>
              <p:cNvSpPr txBox="1"/>
              <p:nvPr/>
            </p:nvSpPr>
            <p:spPr>
              <a:xfrm>
                <a:off x="2261347" y="5912978"/>
                <a:ext cx="4621306" cy="517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0,1</m:t>
                                      </m:r>
                                    </m:sub>
                                    <m:sup/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  <m:r>
                                        <a:rPr lang="en-US" altLang="zh-CN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𝔹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184ECD-554A-427F-A7B1-77B5B01C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347" y="5912978"/>
                <a:ext cx="4621306" cy="517514"/>
              </a:xfrm>
              <a:prstGeom prst="rect">
                <a:avLst/>
              </a:prstGeom>
              <a:blipFill>
                <a:blip r:embed="rId6"/>
                <a:stretch>
                  <a:fillRect t="-23529" b="-9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09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442098-994D-4399-BFD4-AA51DCF78EC3}"/>
              </a:ext>
            </a:extLst>
          </p:cNvPr>
          <p:cNvSpPr txBox="1"/>
          <p:nvPr/>
        </p:nvSpPr>
        <p:spPr>
          <a:xfrm>
            <a:off x="564617" y="1574790"/>
            <a:ext cx="796782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Certifiable Training Algorithm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largest violation of the specification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违规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verify the network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8825A86-EBB5-496E-9B5A-A1078EDA0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015979"/>
                  </p:ext>
                </p:extLst>
              </p:nvPr>
            </p:nvGraphicFramePr>
            <p:xfrm>
              <a:off x="683568" y="1997959"/>
              <a:ext cx="7848872" cy="2234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6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2749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zh-CN" alt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0,1</m:t>
                                  </m:r>
                                </m:sub>
                                <m:sup/>
                                <m:e/>
                              </m:nary>
                            </m:oMath>
                          </a14:m>
                          <a:r>
                            <a:rPr lang="zh-CN" altLang="en-US" sz="1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projection onto 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-plane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639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-th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standard basis vector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271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matrix for the last linear layer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0480356"/>
                      </a:ext>
                    </a:extLst>
                  </a:tr>
                  <a:tr h="271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bias vector for the last linear layer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3660112"/>
                      </a:ext>
                    </a:extLst>
                  </a:tr>
                  <a:tr h="2639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𝜁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vector in the penultimate (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184606"/>
                      </a:ext>
                    </a:extLst>
                  </a:tr>
                  <a:tr h="3251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1,: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,: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specification vector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4483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8825A86-EBB5-496E-9B5A-A1078EDA0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6015979"/>
                  </p:ext>
                </p:extLst>
              </p:nvPr>
            </p:nvGraphicFramePr>
            <p:xfrm>
              <a:off x="683568" y="1997959"/>
              <a:ext cx="7848872" cy="22347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175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98077" r="-173150" b="-5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98077" r="-491" b="-5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201961" r="-173150" b="-4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201961" r="-491" b="-4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301961" r="-173150" b="-3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301961" r="-491" b="-3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0480356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394231" r="-173150" b="-2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160" t="-394231" r="-491" b="-2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6601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514000" r="-173150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vector in the penultimate (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倒数第二</a:t>
                          </a: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layer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184606"/>
                      </a:ext>
                    </a:extLst>
                  </a:tr>
                  <a:tr h="3755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1" t="-495161" r="-17315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specification vector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448382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C8DE168C-20C7-424D-B124-19CA7F845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4" y="4807275"/>
            <a:ext cx="6408712" cy="8539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C3D650-71E6-449A-B180-523B29B1B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847" y="6138409"/>
            <a:ext cx="5744306" cy="3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442098-994D-4399-BFD4-AA51DCF78EC3}"/>
              </a:ext>
            </a:extLst>
          </p:cNvPr>
          <p:cNvSpPr txBox="1"/>
          <p:nvPr/>
        </p:nvSpPr>
        <p:spPr>
          <a:xfrm>
            <a:off x="564617" y="1574790"/>
            <a:ext cx="79678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Certifiable Training Algorithm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9824FA-4DB7-41EE-BD7B-906065E3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5" y="1988840"/>
            <a:ext cx="7279310" cy="442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6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750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Certifiable Training Algorithm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scaled with an adaptive parameter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on a mixture of normal logit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worst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ba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750981"/>
              </a:xfrm>
              <a:prstGeom prst="rect">
                <a:avLst/>
              </a:prstGeom>
              <a:blipFill>
                <a:blip r:embed="rId3"/>
                <a:stretch>
                  <a:fillRect l="-536" t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ADC113CD-8A89-44EA-A40E-FEFC9CDDF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300509"/>
                  </p:ext>
                </p:extLst>
              </p:nvPr>
            </p:nvGraphicFramePr>
            <p:xfrm>
              <a:off x="683568" y="1997959"/>
              <a:ext cx="7848872" cy="284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63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2749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initial point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400" dirty="0"/>
                            <a:t>]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6392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≡{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en-US" altLang="zh-CN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271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0480356"/>
                      </a:ext>
                    </a:extLst>
                  </a:tr>
                  <a:tr h="271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CN" alt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sSubSup>
                                      <m:sSub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14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𝔹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∞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−1)</m:t>
                                        </m:r>
                                      </m:sup>
                                    </m:sSubSup>
                                  </m:sub>
                                  <m:sup/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projected onto the box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3660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altLang="zh-CN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85249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ADC113CD-8A89-44EA-A40E-FEFC9CDDF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300509"/>
                  </p:ext>
                </p:extLst>
              </p:nvPr>
            </p:nvGraphicFramePr>
            <p:xfrm>
              <a:off x="683568" y="1997959"/>
              <a:ext cx="7848872" cy="28454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4926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62963" r="-173150" b="-6197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62963" r="-491" b="-6197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4091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197015" r="-173150" b="-649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390196" r="-173150" b="-7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0480356"/>
                      </a:ext>
                    </a:extLst>
                  </a:tr>
                  <a:tr h="7028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217391" r="-173150" b="-23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217391" r="-491" b="-2339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3660112"/>
                      </a:ext>
                    </a:extLst>
                  </a:tr>
                  <a:tr h="63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350962" r="-173150" b="-1586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085249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F46EC9B5-0FF3-4320-BC60-320A1DEF6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1863" y="5157192"/>
            <a:ext cx="4536504" cy="56175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D69F8F-C413-4568-AC40-E135FBF3A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6021288"/>
            <a:ext cx="5508104" cy="4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1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 1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1922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Illustration of the outer bounds for the BCP trained models on (a) MNIST, (b) CIFAR-10, and (c) Acorn-or-seashore classification tasks.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BCP cuts off the lower area under the red line from the elliptic area and tightens the outer bound.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The shaded parallelogram area in (c) indicates the image of the feasible region for the box constraint after the last linear layer.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DB514-5246-408F-A339-591ECC3F4113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0BB4255-0D82-4212-A5C9-D6D3373A7B19}"/>
              </a:ext>
            </a:extLst>
          </p:cNvPr>
          <p:cNvGrpSpPr/>
          <p:nvPr/>
        </p:nvGrpSpPr>
        <p:grpSpPr>
          <a:xfrm>
            <a:off x="517193" y="3472545"/>
            <a:ext cx="8109615" cy="2735995"/>
            <a:chOff x="533001" y="3429309"/>
            <a:chExt cx="8109615" cy="273599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69C88B-4134-47BB-871F-9CC91F0DC2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26"/>
            <a:stretch/>
          </p:blipFill>
          <p:spPr>
            <a:xfrm>
              <a:off x="533001" y="3597811"/>
              <a:ext cx="8077999" cy="256749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B2700B49-1F5C-42AE-9849-2D2C3D8AB8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777"/>
            <a:stretch/>
          </p:blipFill>
          <p:spPr>
            <a:xfrm>
              <a:off x="564617" y="3429309"/>
              <a:ext cx="8077999" cy="215715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CBCEAB5-35E2-4F4B-9277-669647754152}"/>
              </a:ext>
            </a:extLst>
          </p:cNvPr>
          <p:cNvSpPr/>
          <p:nvPr/>
        </p:nvSpPr>
        <p:spPr>
          <a:xfrm>
            <a:off x="4062887" y="60735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26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Violin plots of the tightness of the outer bounds.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The dotted lines indicate the tightness without BCP. A smaller value indicates a better tightness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DB514-5246-408F-A339-591ECC3F4113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CEAB5-35E2-4F4B-9277-669647754152}"/>
              </a:ext>
            </a:extLst>
          </p:cNvPr>
          <p:cNvSpPr/>
          <p:nvPr/>
        </p:nvSpPr>
        <p:spPr>
          <a:xfrm>
            <a:off x="4062887" y="60735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3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5CE39A-0C12-4D85-9778-2F1C0853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69" y="3407193"/>
            <a:ext cx="4280263" cy="2686103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D2723A-53CE-4AF3-8DFD-4C8822B963DA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 2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88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27B79B2-F7CA-4C9F-A51E-BA5D3D867CE1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0EFC80-D108-4CD4-9A1E-0FDD70AB3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150436"/>
                  </p:ext>
                </p:extLst>
              </p:nvPr>
            </p:nvGraphicFramePr>
            <p:xfrm>
              <a:off x="683568" y="1693329"/>
              <a:ext cx="7848872" cy="4615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classes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𝒴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={0,1,…,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−1}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label with respect to the input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433371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mapping that takes an input and outputs a 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645356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𝜁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144157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𝒳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Classifier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595526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output logit for a class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𝒴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0401030"/>
                      </a:ext>
                    </a:extLst>
                  </a:tr>
                  <a:tr h="3723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arg</m:t>
                                </m:r>
                                <m:r>
                                  <a:rPr lang="en-US" altLang="zh-CN" sz="14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limLow>
                                  <m:limLow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𝒴</m:t>
                                    </m:r>
                                  </m:lim>
                                </m:limLow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function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018888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network layers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4558968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=1,…,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vector of the activations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659430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operation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 layer.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238128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vector of the activations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33616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𝜁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vector of the activations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8120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0EFC80-D108-4CD4-9A1E-0FDD70AB3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1150436"/>
                  </p:ext>
                </p:extLst>
              </p:nvPr>
            </p:nvGraphicFramePr>
            <p:xfrm>
              <a:off x="683568" y="1693329"/>
              <a:ext cx="7848872" cy="4615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00000" r="-160484" b="-1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classes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203774" r="-160484" b="-1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303774" r="-160484" b="-10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303774" r="-505" b="-10452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433371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403774" r="-160484" b="-9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mapping that takes an input and outputs a 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645356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494444" r="-160484" b="-8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 vector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144157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605660" r="-160484" b="-7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Classifier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595526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705660" r="-160484" b="-6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705660" r="-505" b="-6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401030"/>
                      </a:ext>
                    </a:extLst>
                  </a:tr>
                  <a:tr h="3966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646970" r="-160484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function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46018888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930189" r="-160484" b="-4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network layers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4558968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030189" r="-160484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1030189" r="-505" b="-3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59430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130189" r="-160484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1130189" r="-505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38128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207407" r="-160484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1207407" r="-505" b="-1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233616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332075" r="-160484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1332075" r="-505" b="-1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120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9183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Computation time compared to CAP [40].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BCP is over 12 times faster than CAP (*For WRN, CAP uses two GPUs because of the memory limit).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DB514-5246-408F-A339-591ECC3F4113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CEAB5-35E2-4F4B-9277-669647754152}"/>
              </a:ext>
            </a:extLst>
          </p:cNvPr>
          <p:cNvSpPr/>
          <p:nvPr/>
        </p:nvSpPr>
        <p:spPr>
          <a:xfrm>
            <a:off x="4114787" y="6073586"/>
            <a:ext cx="86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Table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38ADEB-E3E7-4ED2-8101-6AA2D28D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31" y="3991031"/>
            <a:ext cx="3673394" cy="206052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F76462E-60A0-436F-B391-AD9A9697CE3A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 3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15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Comparison to other verifiable training methods.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Best performances are highlighted in bold.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8DB514-5246-408F-A339-591ECC3F4113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CEAB5-35E2-4F4B-9277-669647754152}"/>
              </a:ext>
            </a:extLst>
          </p:cNvPr>
          <p:cNvSpPr/>
          <p:nvPr/>
        </p:nvSpPr>
        <p:spPr>
          <a:xfrm>
            <a:off x="4114787" y="6073586"/>
            <a:ext cx="86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Table 2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38B448-AC58-45BB-A2ED-9505C98F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36" y="2924944"/>
            <a:ext cx="6275728" cy="3149275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E9C8BC-62D4-4A96-BC98-56C5D778954E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 4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897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73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Verification performances of verifiable training methods.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The vertical lines indicate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737894"/>
              </a:xfrm>
              <a:prstGeom prst="rect">
                <a:avLst/>
              </a:prstGeom>
              <a:blipFill>
                <a:blip r:embed="rId3"/>
                <a:stretch>
                  <a:fillRect l="-536" t="-5785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F8DB514-5246-408F-A339-591ECC3F4113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494F7D-6571-4BDE-B48B-378E776D96D0}"/>
              </a:ext>
            </a:extLst>
          </p:cNvPr>
          <p:cNvGrpSpPr/>
          <p:nvPr/>
        </p:nvGrpSpPr>
        <p:grpSpPr>
          <a:xfrm>
            <a:off x="588089" y="4221088"/>
            <a:ext cx="7967823" cy="1872208"/>
            <a:chOff x="588089" y="4221088"/>
            <a:chExt cx="7967823" cy="187220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83CE51A-D865-412D-A51B-7DCF41824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800"/>
            <a:stretch/>
          </p:blipFill>
          <p:spPr>
            <a:xfrm>
              <a:off x="588089" y="4411340"/>
              <a:ext cx="7967823" cy="168195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C20E4F1-4D1D-4BCB-9950-D3A9A896DF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941" t="89572" r="4204" b="1244"/>
            <a:stretch/>
          </p:blipFill>
          <p:spPr>
            <a:xfrm>
              <a:off x="1547663" y="4221088"/>
              <a:ext cx="6840761" cy="190252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3B3A82B7-8104-4E7C-BB98-67035E289A47}"/>
              </a:ext>
            </a:extLst>
          </p:cNvPr>
          <p:cNvSpPr/>
          <p:nvPr/>
        </p:nvSpPr>
        <p:spPr>
          <a:xfrm>
            <a:off x="4062887" y="607358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 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960EEE7-EAFA-46E8-A0BD-31CC4482CC42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 5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43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42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we propose a fast certifiable training with a tight outer bound.</a:t>
                </a: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latin typeface="Times New Roman" panose="02020603050405020304" pitchFamily="18" charset="0"/>
                  </a:rPr>
                  <a:t>我们提出了一种具有严格外部界限的快速可认证培训。 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To obtain a tight outer bound, we propose BCP that efficiently computes box constraints which can tighten the outer bound. </a:t>
                </a: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latin typeface="Times New Roman" panose="02020603050405020304" pitchFamily="18" charset="0"/>
                  </a:rPr>
                  <a:t>为了获得紧密的外部边界，我们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提出了 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BCP</a:t>
                </a:r>
                <a:r>
                  <a:rPr lang="zh-CN" altLang="en-US" sz="1400" dirty="0">
                    <a:latin typeface="Times New Roman" panose="02020603050405020304" pitchFamily="18" charset="0"/>
                  </a:rPr>
                  <a:t>，它可以有效地计算可以收紧外部边界的框约束。 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Then, we train a certifiably robust model by minimizing the certificate loss based on the worst-translated logit over the tight outer bound. </a:t>
                </a: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latin typeface="Times New Roman" panose="02020603050405020304" pitchFamily="18" charset="0"/>
                  </a:rPr>
                  <a:t>我们通过基于紧外部边界上的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最差转换 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logit </a:t>
                </a:r>
                <a:r>
                  <a:rPr lang="zh-CN" altLang="en-US" sz="1400" dirty="0">
                    <a:latin typeface="Times New Roman" panose="02020603050405020304" pitchFamily="18" charset="0"/>
                  </a:rPr>
                  <a:t>最小化证书损失来训练一个可证明的鲁棒模型。 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By doing so, we can build the first certifiable robust model on Tiny ImageNet under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-perturbation.</a:t>
                </a: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latin typeface="Times New Roman" panose="02020603050405020304" pitchFamily="18" charset="0"/>
                  </a:rPr>
                  <a:t>我们可以在“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>
                            <a:latin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400">
                            <a:latin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</a:rPr>
                  <a:t>-perturbation”</a:t>
                </a:r>
                <a:r>
                  <a:rPr lang="zh-CN" altLang="en-US" sz="1400" dirty="0">
                    <a:latin typeface="Times New Roman" panose="02020603050405020304" pitchFamily="18" charset="0"/>
                  </a:rPr>
                  <a:t>下在 </a:t>
                </a:r>
                <a:r>
                  <a:rPr lang="en-US" altLang="zh-CN" sz="1400" dirty="0">
                    <a:latin typeface="Times New Roman" panose="02020603050405020304" pitchFamily="18" charset="0"/>
                  </a:rPr>
                  <a:t>Tiny ImageNet </a:t>
                </a:r>
                <a:r>
                  <a:rPr lang="zh-CN" altLang="en-US" sz="1400" dirty="0">
                    <a:latin typeface="Times New Roman" panose="02020603050405020304" pitchFamily="18" charset="0"/>
                  </a:rPr>
                  <a:t>上构建第一个可验证的鲁棒模型。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1400" dirty="0">
                    <a:latin typeface="Times New Roman" panose="02020603050405020304" pitchFamily="18" charset="0"/>
                  </a:rPr>
                  <a:t>We hope that our method can serve as a strong benchmark for certifiable training on a large-scale dataset.</a:t>
                </a:r>
              </a:p>
              <a:p>
                <a:pPr marL="342900" indent="-342900" algn="just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latin typeface="Times New Roman" panose="02020603050405020304" pitchFamily="18" charset="0"/>
                  </a:rPr>
                  <a:t>希望我们的方法可以作为大规模数据集上可认证培训的强大基准。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421916"/>
              </a:xfrm>
              <a:prstGeom prst="rect">
                <a:avLst/>
              </a:prstGeom>
              <a:blipFill>
                <a:blip r:embed="rId3"/>
                <a:stretch>
                  <a:fillRect l="-153" r="-230" b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33D3436-EC22-43B9-8193-6710DE287EA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E4FD4E9-4DB0-438E-B91C-724BDF71764E}"/>
              </a:ext>
            </a:extLst>
          </p:cNvPr>
          <p:cNvSpPr/>
          <p:nvPr/>
        </p:nvSpPr>
        <p:spPr bwMode="auto">
          <a:xfrm>
            <a:off x="564617" y="1055920"/>
            <a:ext cx="1487103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Conclusion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59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27B79B2-F7CA-4C9F-A51E-BA5D3D867CE1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0EFC80-D108-4CD4-9A1E-0FDD70AB3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637301"/>
                  </p:ext>
                </p:extLst>
              </p:nvPr>
            </p:nvGraphicFramePr>
            <p:xfrm>
              <a:off x="683568" y="1693329"/>
              <a:ext cx="7848872" cy="973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Perturbation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𝔹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perturbation set around the input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with a level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80EFC80-D108-4CD4-9A1E-0FDD70AB3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637301"/>
                  </p:ext>
                </p:extLst>
              </p:nvPr>
            </p:nvGraphicFramePr>
            <p:xfrm>
              <a:off x="683568" y="1693329"/>
              <a:ext cx="7848872" cy="973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03774" r="-160484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Perturbation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200000" r="-160484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200000" r="-505" b="-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312350-DE3F-425D-8547-D254FB6BE5CF}"/>
                  </a:ext>
                </a:extLst>
              </p:cNvPr>
              <p:cNvSpPr txBox="1"/>
              <p:nvPr/>
            </p:nvSpPr>
            <p:spPr>
              <a:xfrm>
                <a:off x="564617" y="2780928"/>
                <a:ext cx="7967823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robust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error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within the perturbation set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𝔹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a data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as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 Training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 of certifiable training: minimize the robust classification error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Challenge: exact verification for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NP-complete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Fsat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-Lip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里也有讲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surrogate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construct the objective of certifiable training.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 between Adversarial training and Certifiable training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training: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minimizes a lower bound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Certifiable training: minimizes an upper bound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builds a certificate of robustness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312350-DE3F-425D-8547-D254FB6B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2780928"/>
                <a:ext cx="7967823" cy="3754874"/>
              </a:xfrm>
              <a:prstGeom prst="rect">
                <a:avLst/>
              </a:prstGeom>
              <a:blipFill>
                <a:blip r:embed="rId4"/>
                <a:stretch>
                  <a:fillRect l="-536" t="-812" r="-1301" b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3E0F405-D82C-4EB3-849B-2D06017ABC4B}"/>
                  </a:ext>
                </a:extLst>
              </p:cNvPr>
              <p:cNvSpPr/>
              <p:nvPr/>
            </p:nvSpPr>
            <p:spPr>
              <a:xfrm>
                <a:off x="2492040" y="3376831"/>
                <a:ext cx="4159921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[∃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3E0F405-D82C-4EB3-849B-2D06017ABC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040" y="3376831"/>
                <a:ext cx="4159921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60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1D75386B-738D-44F4-916E-5AFCD66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557937"/>
                  </p:ext>
                </p:extLst>
              </p:nvPr>
            </p:nvGraphicFramePr>
            <p:xfrm>
              <a:off x="683568" y="1693329"/>
              <a:ext cx="7848872" cy="2596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 space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𝔹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Abbreviated version of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𝔹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𝔹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of the perturbation set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4006012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zh-CN" altLang="en-US" sz="1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𝔹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⊂</m:t>
                                </m:r>
                                <m:r>
                                  <a:rPr lang="zh-CN" alt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𝒵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 outer bound 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𝔹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).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343476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element of the logit vector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𝜁</m:t>
                              </m:r>
                            </m:oMath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256356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1[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Indicator function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5505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1D75386B-738D-44F4-916E-5AFCD66479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557937"/>
                  </p:ext>
                </p:extLst>
              </p:nvPr>
            </p:nvGraphicFramePr>
            <p:xfrm>
              <a:off x="683568" y="1693329"/>
              <a:ext cx="7848872" cy="25964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100000" r="-160484" b="-6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 space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203774" r="-160484" b="-5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203774" r="-505" b="-52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6627189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298148" r="-160484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logit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image of the perturbation set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4006012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405660" r="-160484" b="-3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405660" r="-505" b="-3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924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505660" r="-160484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505660" r="-505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343476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594444" r="-160484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53" t="-594444" r="-505" b="-1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563567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2" t="-707547" r="-160484" b="-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Indicator function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5505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76AEC8A-6D29-44EF-8001-BB03E4D3B12F}"/>
                  </a:ext>
                </a:extLst>
              </p:cNvPr>
              <p:cNvSpPr txBox="1"/>
              <p:nvPr/>
            </p:nvSpPr>
            <p:spPr>
              <a:xfrm>
                <a:off x="539552" y="4355812"/>
                <a:ext cx="7967823" cy="1084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the upper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分类误差上限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76AEC8A-6D29-44EF-8001-BB03E4D3B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55812"/>
                <a:ext cx="7967823" cy="1084656"/>
              </a:xfrm>
              <a:prstGeom prst="rect">
                <a:avLst/>
              </a:prstGeom>
              <a:blipFill>
                <a:blip r:embed="rId4"/>
                <a:stretch>
                  <a:fillRect l="-536" t="-3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08EBAC-6895-453B-B13F-1EAB6BA91E56}"/>
                  </a:ext>
                </a:extLst>
              </p:cNvPr>
              <p:cNvSpPr/>
              <p:nvPr/>
            </p:nvSpPr>
            <p:spPr>
              <a:xfrm>
                <a:off x="493435" y="4846533"/>
                <a:ext cx="8101715" cy="526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d>
                                    <m:dPr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𝔹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≤0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sz="1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𝜁</m:t>
                                  </m:r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𝔹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14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𝜁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400" i="1" dirty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≤0 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sz="1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608EBAC-6895-453B-B13F-1EAB6BA91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5" y="4846533"/>
                <a:ext cx="8101715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ABAEC3B-DF25-4442-AC8F-4B78AA5D9FE7}"/>
              </a:ext>
            </a:extLst>
          </p:cNvPr>
          <p:cNvSpPr/>
          <p:nvPr/>
        </p:nvSpPr>
        <p:spPr>
          <a:xfrm>
            <a:off x="8388424" y="483724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6D6BB2-F718-4EDE-9544-14D0AF97B3E9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9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737239-5244-4F85-B87A-1E11B9279D14}"/>
                  </a:ext>
                </a:extLst>
              </p:cNvPr>
              <p:cNvSpPr txBox="1"/>
              <p:nvPr/>
            </p:nvSpPr>
            <p:spPr>
              <a:xfrm>
                <a:off x="564617" y="2717489"/>
                <a:ext cx="7967823" cy="2955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Worst-Translated Logit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for verifiable training: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~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𝜁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𝜁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worst-translated logit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provide an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cross-entropy loss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over an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may not be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inside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𝔹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737239-5244-4F85-B87A-1E11B9279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2717489"/>
                <a:ext cx="7967823" cy="2955168"/>
              </a:xfrm>
              <a:prstGeom prst="rect">
                <a:avLst/>
              </a:prstGeom>
              <a:blipFill>
                <a:blip r:embed="rId3"/>
                <a:stretch>
                  <a:fillRect l="-536" t="-1237" r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121A763A-F7D2-45F6-89DC-3A9F3044B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805800"/>
                  </p:ext>
                </p:extLst>
              </p:nvPr>
            </p:nvGraphicFramePr>
            <p:xfrm>
              <a:off x="683568" y="1693329"/>
              <a:ext cx="7848872" cy="973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Cross-entropy loss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ba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worst-translated logit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121A763A-F7D2-45F6-89DC-3A9F3044B8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5805800"/>
                  </p:ext>
                </p:extLst>
              </p:nvPr>
            </p:nvGraphicFramePr>
            <p:xfrm>
              <a:off x="683568" y="1693329"/>
              <a:ext cx="7848872" cy="973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824536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245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" t="-103774" r="-160484" b="-1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Cross-entropy loss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245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" t="-200000" r="-160484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worst-translated logit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C7AF00-C1A0-40A9-843F-3DA8657C5542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38F875B-FCFD-4346-A3FA-2D6922B53593}"/>
              </a:ext>
            </a:extLst>
          </p:cNvPr>
          <p:cNvGrpSpPr/>
          <p:nvPr/>
        </p:nvGrpSpPr>
        <p:grpSpPr>
          <a:xfrm>
            <a:off x="936410" y="4293096"/>
            <a:ext cx="7596030" cy="1522356"/>
            <a:chOff x="936410" y="4293096"/>
            <a:chExt cx="7596030" cy="15223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0F170E0-29E4-497F-A217-28310ECAF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595"/>
            <a:stretch/>
          </p:blipFill>
          <p:spPr>
            <a:xfrm>
              <a:off x="936410" y="4293096"/>
              <a:ext cx="7596030" cy="1522356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0F8FAE-C4FD-4F16-AB92-E599263454EA}"/>
                </a:ext>
              </a:extLst>
            </p:cNvPr>
            <p:cNvSpPr/>
            <p:nvPr/>
          </p:nvSpPr>
          <p:spPr>
            <a:xfrm>
              <a:off x="3707904" y="4513680"/>
              <a:ext cx="2016224" cy="22641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136D73-CBD1-4B5B-9BB5-11E3FC027D3C}"/>
                </a:ext>
              </a:extLst>
            </p:cNvPr>
            <p:cNvSpPr/>
            <p:nvPr/>
          </p:nvSpPr>
          <p:spPr>
            <a:xfrm>
              <a:off x="7955590" y="4513680"/>
              <a:ext cx="576850" cy="22641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8CF2B88-5A8B-460A-B421-2C895C78E6D6}"/>
                </a:ext>
              </a:extLst>
            </p:cNvPr>
            <p:cNvSpPr/>
            <p:nvPr/>
          </p:nvSpPr>
          <p:spPr>
            <a:xfrm>
              <a:off x="1487182" y="4719001"/>
              <a:ext cx="1068594" cy="22641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18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43167CC-DAA2-4005-9FAD-F33D0905F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34"/>
          <a:stretch/>
        </p:blipFill>
        <p:spPr>
          <a:xfrm>
            <a:off x="932380" y="2050414"/>
            <a:ext cx="7596030" cy="118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262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Upper bound on the cross-entropy loss over an outer bound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𝔹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objective:	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 error of the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262705"/>
              </a:xfrm>
              <a:prstGeom prst="rect">
                <a:avLst/>
              </a:prstGeom>
              <a:blipFill>
                <a:blip r:embed="rId4"/>
                <a:stretch>
                  <a:fillRect l="-536"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206316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3CD8CF-F8B5-4A44-A26A-38FEF4BC839D}"/>
              </a:ext>
            </a:extLst>
          </p:cNvPr>
          <p:cNvSpPr/>
          <p:nvPr/>
        </p:nvSpPr>
        <p:spPr>
          <a:xfrm>
            <a:off x="5046166" y="2574579"/>
            <a:ext cx="821978" cy="2264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22337E8-458F-456F-A6A4-C631F236A311}"/>
                  </a:ext>
                </a:extLst>
              </p:cNvPr>
              <p:cNvSpPr/>
              <p:nvPr/>
            </p:nvSpPr>
            <p:spPr>
              <a:xfrm>
                <a:off x="3376993" y="3797911"/>
                <a:ext cx="314169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bar>
                        <m:barPr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ba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22337E8-458F-456F-A6A4-C631F236A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993" y="3797911"/>
                <a:ext cx="3141694" cy="391261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DB3195-39A5-4991-886B-A5BF18E776F8}"/>
                  </a:ext>
                </a:extLst>
              </p:cNvPr>
              <p:cNvSpPr/>
              <p:nvPr/>
            </p:nvSpPr>
            <p:spPr>
              <a:xfrm>
                <a:off x="2483768" y="5001274"/>
                <a:ext cx="4928144" cy="56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ℙ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𝑡𝑒𝑠𝑡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</m:ba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DB3195-39A5-4991-886B-A5BF18E77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01274"/>
                <a:ext cx="4928144" cy="563872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539974C-3727-4EAB-9D4B-5BD1C49B1C3C}"/>
              </a:ext>
            </a:extLst>
          </p:cNvPr>
          <p:cNvSpPr/>
          <p:nvPr/>
        </p:nvSpPr>
        <p:spPr>
          <a:xfrm>
            <a:off x="8147531" y="3797911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C2E651-8EAA-4523-801D-109D5AEBCDCB}"/>
              </a:ext>
            </a:extLst>
          </p:cNvPr>
          <p:cNvSpPr/>
          <p:nvPr/>
        </p:nvSpPr>
        <p:spPr>
          <a:xfrm>
            <a:off x="8147531" y="508197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37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970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Calculate the Worst-translated Logit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 A Tight Outer Bound Estimation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 An Efficient Algorithm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 can be represented as the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 constraint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970591"/>
              </a:xfrm>
              <a:prstGeom prst="rect">
                <a:avLst/>
              </a:prstGeom>
              <a:blipFill>
                <a:blip r:embed="rId3"/>
                <a:stretch>
                  <a:fillRect l="-536" t="-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DCC52A-1800-4CA6-8734-5EC22738D9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691388"/>
                  </p:ext>
                </p:extLst>
              </p:nvPr>
            </p:nvGraphicFramePr>
            <p:xfrm>
              <a:off x="683568" y="2708920"/>
              <a:ext cx="7848872" cy="2609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2882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404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set in the input space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2883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∀ 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set in the input space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2882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𝔹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tight outer bound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9069158"/>
                      </a:ext>
                    </a:extLst>
                  </a:tr>
                  <a:tr h="3385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𝔹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altLang="zh-CN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ball outer bounds</a:t>
                          </a:r>
                          <a:endParaRPr lang="zh-CN" altLang="en-U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Outer bound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with propagated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 set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17061667"/>
                      </a:ext>
                    </a:extLst>
                  </a:tr>
                  <a:tr h="3300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𝔹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en-US" altLang="zh-CN" sz="14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box outer</a:t>
                          </a:r>
                          <a:r>
                            <a:rPr lang="en-US" altLang="zh-CN" sz="1400" baseline="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bounds</a:t>
                          </a:r>
                          <a:endParaRPr lang="zh-CN" altLang="en-US" sz="14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Outer bound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with propagated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-perturbation  set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0569964"/>
                      </a:ext>
                    </a:extLst>
                  </a:tr>
                  <a:tr h="296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Midpoint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3715367"/>
                      </a:ext>
                    </a:extLst>
                  </a:tr>
                  <a:tr h="2965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Radius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7240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2ADCC52A-1800-4CA6-8734-5EC22738D9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691388"/>
                  </p:ext>
                </p:extLst>
              </p:nvPr>
            </p:nvGraphicFramePr>
            <p:xfrm>
              <a:off x="683568" y="2708920"/>
              <a:ext cx="7848872" cy="26090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0320">
                      <a:extLst>
                        <a:ext uri="{9D8B030D-6E8A-4147-A177-3AD203B41FA5}">
                          <a16:colId xmlns:a16="http://schemas.microsoft.com/office/drawing/2014/main" val="4047958938"/>
                        </a:ext>
                      </a:extLst>
                    </a:gridCol>
                    <a:gridCol w="4968552">
                      <a:extLst>
                        <a:ext uri="{9D8B030D-6E8A-4147-A177-3AD203B41FA5}">
                          <a16:colId xmlns:a16="http://schemas.microsoft.com/office/drawing/2014/main" val="97187851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913694"/>
                      </a:ext>
                    </a:extLst>
                  </a:tr>
                  <a:tr h="3600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86441" r="-173150" b="-557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86441" r="-491" b="-5576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8709341"/>
                      </a:ext>
                    </a:extLst>
                  </a:tr>
                  <a:tr h="3049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220000" r="-173150" b="-55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220000" r="-491" b="-55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42073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313725" r="-173150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tight outer bound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09069158"/>
                      </a:ext>
                    </a:extLst>
                  </a:tr>
                  <a:tr h="35807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363793" r="-173150" b="-2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363793" r="-491" b="-2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7061667"/>
                      </a:ext>
                    </a:extLst>
                  </a:tr>
                  <a:tr h="349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463793" r="-173150" b="-1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8160" t="-463793" r="-491" b="-1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0569964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641176" r="-173150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Midpoint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83715367"/>
                      </a:ext>
                    </a:extLst>
                  </a:tr>
                  <a:tr h="31362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" t="-726923" r="-173150" b="-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Radius </a:t>
                          </a:r>
                          <a:endParaRPr lang="zh-CN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87240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FA1FC3-4F9A-4338-B974-9EEC5CAAE2DC}"/>
                  </a:ext>
                </a:extLst>
              </p:cNvPr>
              <p:cNvSpPr/>
              <p:nvPr/>
            </p:nvSpPr>
            <p:spPr>
              <a:xfrm>
                <a:off x="1697655" y="5805264"/>
                <a:ext cx="5748690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𝑚𝑖𝑑𝑟𝑎𝑑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CFA1FC3-4F9A-4338-B974-9EEC5CAAE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655" y="5805264"/>
                <a:ext cx="5748690" cy="504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5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Outer Bound Estimation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Construct the outer bound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-perturbation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基础方法：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Lipschitz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logit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is efficiently computed as the product of all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layer-wise Lipschitz constants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改进目标：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Tighten the spherical 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outer bound in the logit space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已有改进方法：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Replace it with the ellipsoidal 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椭圆形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outer bound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442098-994D-4399-BFD4-AA51DCF7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3831818"/>
              </a:xfrm>
              <a:prstGeom prst="rect">
                <a:avLst/>
              </a:prstGeom>
              <a:blipFill>
                <a:blip r:embed="rId3"/>
                <a:stretch>
                  <a:fillRect l="-536" t="-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2AB6C7-C2AD-4398-953E-368E55CDB8BC}"/>
                  </a:ext>
                </a:extLst>
              </p:cNvPr>
              <p:cNvSpPr/>
              <p:nvPr/>
            </p:nvSpPr>
            <p:spPr>
              <a:xfrm>
                <a:off x="2625891" y="5877272"/>
                <a:ext cx="3892219" cy="4871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72AB6C7-C2AD-4398-953E-368E55CDB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891" y="5877272"/>
                <a:ext cx="3892219" cy="487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3DB066-819E-417C-81F7-70777595AB17}"/>
                  </a:ext>
                </a:extLst>
              </p:cNvPr>
              <p:cNvSpPr/>
              <p:nvPr/>
            </p:nvSpPr>
            <p:spPr>
              <a:xfrm>
                <a:off x="3667458" y="4941168"/>
                <a:ext cx="1809085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E3DB066-819E-417C-81F7-70777595A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458" y="4941168"/>
                <a:ext cx="1809085" cy="8769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B518D84-7EDF-4DB1-9A5E-A72863EBB9A8}"/>
                  </a:ext>
                </a:extLst>
              </p:cNvPr>
              <p:cNvSpPr/>
              <p:nvPr/>
            </p:nvSpPr>
            <p:spPr>
              <a:xfrm>
                <a:off x="3799833" y="2952075"/>
                <a:ext cx="1544334" cy="953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B518D84-7EDF-4DB1-9A5E-A72863EBB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33" y="2952075"/>
                <a:ext cx="1544334" cy="953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9A2D00-8068-45B2-9F1C-5DE12E571949}"/>
                  </a:ext>
                </a:extLst>
              </p:cNvPr>
              <p:cNvSpPr/>
              <p:nvPr/>
            </p:nvSpPr>
            <p:spPr>
              <a:xfrm>
                <a:off x="3127118" y="3861048"/>
                <a:ext cx="2889765" cy="481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89A2D00-8068-45B2-9F1C-5DE12E571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118" y="3861048"/>
                <a:ext cx="2889765" cy="481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11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Sungyoon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Jaewook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Lee,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Saerom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Park. Lipschitz-Certifiable Training with a Tight Outer Bound. NIPS. 2020.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442098-994D-4399-BFD4-AA51DCF78EC3}"/>
              </a:ext>
            </a:extLst>
          </p:cNvPr>
          <p:cNvSpPr txBox="1"/>
          <p:nvPr/>
        </p:nvSpPr>
        <p:spPr>
          <a:xfrm>
            <a:off x="564617" y="1574790"/>
            <a:ext cx="796782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Bound Estimation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存在不足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Lipschitz constant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overestimate the outer bound and impose a strong penalty for it, limiting the expressiveness of the model.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leads to a poor classification performance, not getting sharp transitions near decision boundary.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Lipschitz constants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infeasible to be integrated into the training loop for medium-sized networks,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to 2-layered networks.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本文改进目标：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Tighten the ellipsoidal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椭圆形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outer bound in the logit space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本文改进方法：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Constraint Propagation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BCP), using layer-wise propagation with the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Lipschitz constant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arithmetic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propagation of the perturbation set.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12188A-6465-4B78-B618-5C8076FE6D9F}"/>
              </a:ext>
            </a:extLst>
          </p:cNvPr>
          <p:cNvSpPr/>
          <p:nvPr/>
        </p:nvSpPr>
        <p:spPr bwMode="auto">
          <a:xfrm>
            <a:off x="564617" y="1055920"/>
            <a:ext cx="3143287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Lipschitz-Certifiable Training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3526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20000"/>
          </a:srgbClr>
        </a:solidFill>
        <a:ln>
          <a:noFill/>
        </a:ln>
      </a:spPr>
      <a:bodyPr wrap="square" rtlCol="0" anchor="ctr">
        <a:noAutofit/>
      </a:bodyPr>
      <a:lstStyle>
        <a:defPPr algn="l">
          <a:defRPr sz="2000"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marL="342900" indent="-342900" algn="l">
          <a:spcAft>
            <a:spcPts val="600"/>
          </a:spcAft>
          <a:buFont typeface="Wingdings" panose="05000000000000000000" pitchFamily="2" charset="2"/>
          <a:buChar char="l"/>
          <a:defRPr sz="2000" dirty="0" smtClean="0">
            <a:solidFill>
              <a:srgbClr val="0070C0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22990</TotalTime>
  <Words>2460</Words>
  <Application>Microsoft Office PowerPoint</Application>
  <PresentationFormat>全屏显示(4:3)</PresentationFormat>
  <Paragraphs>415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梦蝶</cp:lastModifiedBy>
  <cp:revision>4421</cp:revision>
  <dcterms:created xsi:type="dcterms:W3CDTF">2014-06-10T08:42:00Z</dcterms:created>
  <dcterms:modified xsi:type="dcterms:W3CDTF">2022-06-01T12:51:58Z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