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7" r:id="rId1"/>
  </p:sldMasterIdLst>
  <p:notesMasterIdLst>
    <p:notesMasterId r:id="rId24"/>
  </p:notesMasterIdLst>
  <p:handoutMasterIdLst>
    <p:handoutMasterId r:id="rId25"/>
  </p:handoutMasterIdLst>
  <p:sldIdLst>
    <p:sldId id="975" r:id="rId2"/>
    <p:sldId id="1237" r:id="rId3"/>
    <p:sldId id="1238" r:id="rId4"/>
    <p:sldId id="1239" r:id="rId5"/>
    <p:sldId id="1227" r:id="rId6"/>
    <p:sldId id="1240" r:id="rId7"/>
    <p:sldId id="1242" r:id="rId8"/>
    <p:sldId id="1243" r:id="rId9"/>
    <p:sldId id="1241" r:id="rId10"/>
    <p:sldId id="1244" r:id="rId11"/>
    <p:sldId id="1228" r:id="rId12"/>
    <p:sldId id="1229" r:id="rId13"/>
    <p:sldId id="1230" r:id="rId14"/>
    <p:sldId id="1231" r:id="rId15"/>
    <p:sldId id="1232" r:id="rId16"/>
    <p:sldId id="1235" r:id="rId17"/>
    <p:sldId id="1236" r:id="rId18"/>
    <p:sldId id="1233" r:id="rId19"/>
    <p:sldId id="1234" r:id="rId20"/>
    <p:sldId id="1210" r:id="rId21"/>
    <p:sldId id="1226" r:id="rId22"/>
    <p:sldId id="1207" r:id="rId23"/>
  </p:sldIdLst>
  <p:sldSz cx="9144000" cy="6858000" type="screen4x3"/>
  <p:notesSz cx="6797675"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6"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9CEE"/>
    <a:srgbClr val="192F3C"/>
    <a:srgbClr val="FFFFFF"/>
    <a:srgbClr val="137861"/>
    <a:srgbClr val="7EFF76"/>
    <a:srgbClr val="548D65"/>
    <a:srgbClr val="FCFDFE"/>
    <a:srgbClr val="D4D3D2"/>
    <a:srgbClr val="F4F7F7"/>
    <a:srgbClr val="6E6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545" autoAdjust="0"/>
    <p:restoredTop sz="94595" autoAdjust="0"/>
  </p:normalViewPr>
  <p:slideViewPr>
    <p:cSldViewPr>
      <p:cViewPr varScale="1">
        <p:scale>
          <a:sx n="100" d="100"/>
          <a:sy n="100" d="100"/>
        </p:scale>
        <p:origin x="72" y="246"/>
      </p:cViewPr>
      <p:guideLst>
        <p:guide orient="horz" pos="2266"/>
        <p:guide pos="2880"/>
      </p:guideLst>
    </p:cSldViewPr>
  </p:slideViewPr>
  <p:notesTextViewPr>
    <p:cViewPr>
      <p:scale>
        <a:sx n="100" d="100"/>
        <a:sy n="100" d="100"/>
      </p:scale>
      <p:origin x="0" y="0"/>
    </p:cViewPr>
  </p:notesTextViewPr>
  <p:sorterViewPr>
    <p:cViewPr>
      <p:scale>
        <a:sx n="100" d="100"/>
        <a:sy n="100" d="100"/>
      </p:scale>
      <p:origin x="0" y="-618"/>
    </p:cViewPr>
  </p:sorterViewPr>
  <p:notesViewPr>
    <p:cSldViewPr>
      <p:cViewPr varScale="1">
        <p:scale>
          <a:sx n="114" d="100"/>
          <a:sy n="114" d="100"/>
        </p:scale>
        <p:origin x="244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50837" y="0"/>
            <a:ext cx="2945659" cy="496412"/>
          </a:xfrm>
          <a:prstGeom prst="rect">
            <a:avLst/>
          </a:prstGeom>
        </p:spPr>
        <p:txBody>
          <a:bodyPr vert="horz" lIns="91440" tIns="45720" rIns="91440" bIns="45720" rtlCol="0"/>
          <a:lstStyle>
            <a:lvl1pPr algn="r">
              <a:defRPr sz="1200"/>
            </a:lvl1pPr>
          </a:lstStyle>
          <a:p>
            <a:pPr>
              <a:defRPr/>
            </a:pPr>
            <a:fld id="{F5717A08-4EFF-4E1F-9428-32B3E8AA5BBF}" type="datetimeFigureOut">
              <a:rPr lang="zh-CN" altLang="en-US"/>
              <a:t>2022/6/1</a:t>
            </a:fld>
            <a:endParaRPr lang="zh-CN" altLang="en-US"/>
          </a:p>
        </p:txBody>
      </p:sp>
      <p:sp>
        <p:nvSpPr>
          <p:cNvPr id="4" name="页脚占位符 3"/>
          <p:cNvSpPr>
            <a:spLocks noGrp="1"/>
          </p:cNvSpPr>
          <p:nvPr>
            <p:ph type="ftr" sz="quarter" idx="2"/>
          </p:nvPr>
        </p:nvSpPr>
        <p:spPr>
          <a:xfrm>
            <a:off x="1" y="9429516"/>
            <a:ext cx="2945659" cy="496412"/>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50837" y="9429516"/>
            <a:ext cx="2945659" cy="496412"/>
          </a:xfrm>
          <a:prstGeom prst="rect">
            <a:avLst/>
          </a:prstGeom>
        </p:spPr>
        <p:txBody>
          <a:bodyPr vert="horz" wrap="square" lIns="91440" tIns="45720" rIns="91440" bIns="45720" numCol="1" anchor="b" anchorCtr="0" compatLnSpc="1"/>
          <a:lstStyle>
            <a:lvl1pPr algn="r">
              <a:defRPr sz="1200"/>
            </a:lvl1pPr>
          </a:lstStyle>
          <a:p>
            <a:fld id="{E6EAC048-E547-47CB-AD87-3FAD1B682181}" type="slidenum">
              <a:rPr lang="zh-CN" altLang="en-US"/>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2945659" cy="496412"/>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0837" y="0"/>
            <a:ext cx="2945659" cy="496412"/>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38F86A1-69B5-4E18-BFA8-3F70A1ECBA97}" type="datetimeFigureOut">
              <a:rPr lang="zh-CN" altLang="en-US"/>
              <a:t>2022/6/1</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907"/>
            <a:ext cx="5438140" cy="4467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1" y="9429516"/>
            <a:ext cx="2945659" cy="496412"/>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0837" y="9429516"/>
            <a:ext cx="2945659" cy="496412"/>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178C7A2D-8CC7-4A6A-8E6B-F00CC693A825}" type="slidenum">
              <a:rPr lang="zh-CN" altLang="en-US"/>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822835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4065039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523565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3070131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0997210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979337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403443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416101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297001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0474299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927476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7298416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24803153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0638031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Tree>
    <p:extLst>
      <p:ext uri="{BB962C8B-B14F-4D97-AF65-F5344CB8AC3E}">
        <p14:creationId xmlns:p14="http://schemas.microsoft.com/office/powerpoint/2010/main" val="352056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587209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779392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148881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575911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3630673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2516562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Arial" panose="020B0604020202020204" pitchFamily="34" charset="0"/>
                  <a:buNone/>
                  <a:tabLst/>
                  <a:defRPr/>
                </a:pPr>
                <a:endParaRPr lang="zh-CN" altLang="en-US" dirty="0"/>
              </a:p>
            </p:txBody>
          </p:sp>
        </mc:Choice>
        <mc:Fallback xmlns="">
          <p:sp>
            <p:nvSpPr>
              <p:cNvPr id="3" name="备注占位符 2"/>
              <p:cNvSpPr>
                <a:spLocks noGrp="1"/>
              </p:cNvSpPr>
              <p:nvPr>
                <p:ph type="body" idx="1"/>
              </p:nvPr>
            </p:nvSpPr>
            <p:spPr/>
            <p:txBody>
              <a:bodyPr/>
              <a:lstStyle/>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altLang="zh-CN" b="0" i="0" dirty="0">
                    <a:latin typeface="Cambria Math" panose="02040503050406030204" pitchFamily="18" charset="0"/>
                    <a:ea typeface="微软雅黑" panose="020B0503020204020204" pitchFamily="34" charset="-122"/>
                  </a:rPr>
                  <a:t>Sup</a:t>
                </a:r>
                <a:r>
                  <a:rPr lang="en-US" altLang="zh-CN" dirty="0"/>
                  <a:t> </a:t>
                </a:r>
                <a:r>
                  <a:rPr lang="zh-CN" altLang="en-US" dirty="0"/>
                  <a:t>上确界，即最小上届</a:t>
                </a:r>
                <a:endParaRPr lang="en-US" altLang="zh-CN" dirty="0"/>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zh-CN" altLang="en-US" dirty="0"/>
                  <a:t>分段连续可微函数</a:t>
                </a:r>
                <a:r>
                  <a:rPr lang="en-US" altLang="zh-CN" i="0" dirty="0">
                    <a:latin typeface="Cambria Math" panose="02040503050406030204" pitchFamily="18" charset="0"/>
                  </a:rPr>
                  <a:t>𝑓(𝑥)</a:t>
                </a:r>
                <a:r>
                  <a:rPr lang="zh-CN" altLang="en-US" dirty="0"/>
                  <a:t>的 𝑝 范数的 </a:t>
                </a:r>
                <a:r>
                  <a:rPr lang="en-US" altLang="zh-CN" dirty="0"/>
                  <a:t>Lipschitz </a:t>
                </a:r>
                <a:r>
                  <a:rPr lang="zh-CN" altLang="en-US" dirty="0"/>
                  <a:t>常数 𝐿</a:t>
                </a:r>
              </a:p>
            </p:txBody>
          </p:sp>
        </mc:Fallback>
      </mc:AlternateContent>
    </p:spTree>
    <p:extLst>
      <p:ext uri="{BB962C8B-B14F-4D97-AF65-F5344CB8AC3E}">
        <p14:creationId xmlns:p14="http://schemas.microsoft.com/office/powerpoint/2010/main" val="4161693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lvl1pPr>
              <a:defRPr baseline="0"/>
            </a:lvl1p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baseline="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baseline="0"/>
            </a:lvl1pPr>
          </a:lstStyle>
          <a:p>
            <a:pPr>
              <a:defRPr/>
            </a:pPr>
            <a:fld id="{68D37E90-135C-4921-BC1B-4A2FD2335E7A}" type="datetime1">
              <a:rPr lang="zh-CN" altLang="en-US" smtClean="0"/>
              <a:pPr>
                <a:defRPr/>
              </a:pPr>
              <a:t>2022/6/1</a:t>
            </a:fld>
            <a:endParaRPr lang="zh-CN" altLang="en-US"/>
          </a:p>
        </p:txBody>
      </p:sp>
      <p:sp>
        <p:nvSpPr>
          <p:cNvPr id="5" name="页脚占位符 4"/>
          <p:cNvSpPr>
            <a:spLocks noGrp="1"/>
          </p:cNvSpPr>
          <p:nvPr>
            <p:ph type="ftr" sz="quarter" idx="11"/>
          </p:nvPr>
        </p:nvSpPr>
        <p:spPr/>
        <p:txBody>
          <a:bodyPr/>
          <a:lstStyle>
            <a:lvl1pPr>
              <a:defRPr baseline="0"/>
            </a:lvl1pPr>
          </a:lstStyle>
          <a:p>
            <a:pPr>
              <a:defRPr/>
            </a:pPr>
            <a:endParaRPr lang="zh-CN" altLang="en-US"/>
          </a:p>
        </p:txBody>
      </p:sp>
      <p:sp>
        <p:nvSpPr>
          <p:cNvPr id="6" name="灯片编号占位符 5"/>
          <p:cNvSpPr>
            <a:spLocks noGrp="1"/>
          </p:cNvSpPr>
          <p:nvPr>
            <p:ph type="sldNum" sz="quarter" idx="12"/>
          </p:nvPr>
        </p:nvSpPr>
        <p:spPr/>
        <p:txBody>
          <a:bodyPr/>
          <a:lstStyle>
            <a:lvl1pPr>
              <a:defRPr baseline="0"/>
            </a:lvl1pPr>
          </a:lstStyle>
          <a:p>
            <a:fld id="{C537FACC-D014-47B5-A30C-82A44384C306}" type="slidenum">
              <a:rPr lang="zh-CN" altLang="en-US" smtClean="0"/>
              <a:pPr/>
              <a:t>‹#›</a:t>
            </a:fld>
            <a:endParaRPr lang="en-US" altLang="zh-CN"/>
          </a:p>
        </p:txBody>
      </p:sp>
    </p:spTree>
    <p:extLst>
      <p:ext uri="{BB962C8B-B14F-4D97-AF65-F5344CB8AC3E}">
        <p14:creationId xmlns:p14="http://schemas.microsoft.com/office/powerpoint/2010/main" val="1285142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aseline="0"/>
            </a:lvl1pPr>
          </a:lstStyle>
          <a:p>
            <a:r>
              <a:rPr lang="zh-CN" altLang="en-US"/>
              <a:t>单击此处编辑母版标题样式</a:t>
            </a:r>
          </a:p>
        </p:txBody>
      </p:sp>
      <p:sp>
        <p:nvSpPr>
          <p:cNvPr id="3" name="内容占位符 2"/>
          <p:cNvSpPr>
            <a:spLocks noGrp="1"/>
          </p:cNvSpPr>
          <p:nvPr>
            <p:ph idx="1"/>
          </p:nvPr>
        </p:nvSpPr>
        <p:spPr/>
        <p:txBody>
          <a:bodyPr/>
          <a:lstStyle>
            <a:lvl1pPr>
              <a:defRPr baseline="0"/>
            </a:lvl1pPr>
            <a:lvl2pPr>
              <a:defRPr baseline="0"/>
            </a:lvl2pPr>
            <a:lvl3pPr>
              <a:defRPr baseline="0"/>
            </a:lvl3pPr>
            <a:lvl4pPr>
              <a:defRPr baseline="0"/>
            </a:lvl4pPr>
            <a:lvl5pP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baseline="0"/>
            </a:lvl1pPr>
          </a:lstStyle>
          <a:p>
            <a:pPr>
              <a:defRPr/>
            </a:pPr>
            <a:fld id="{EFDC3540-BAF8-4B99-8FE0-A863CE49D274}" type="datetime1">
              <a:rPr lang="zh-CN" altLang="en-US" smtClean="0"/>
              <a:pPr>
                <a:defRPr/>
              </a:pPr>
              <a:t>2022/6/1</a:t>
            </a:fld>
            <a:endParaRPr lang="zh-CN" altLang="en-US"/>
          </a:p>
        </p:txBody>
      </p:sp>
      <p:sp>
        <p:nvSpPr>
          <p:cNvPr id="5" name="页脚占位符 4"/>
          <p:cNvSpPr>
            <a:spLocks noGrp="1"/>
          </p:cNvSpPr>
          <p:nvPr>
            <p:ph type="ftr" sz="quarter" idx="11"/>
          </p:nvPr>
        </p:nvSpPr>
        <p:spPr/>
        <p:txBody>
          <a:bodyPr/>
          <a:lstStyle>
            <a:lvl1pPr>
              <a:defRPr baseline="0"/>
            </a:lvl1pPr>
          </a:lstStyle>
          <a:p>
            <a:pPr>
              <a:defRPr/>
            </a:pPr>
            <a:endParaRPr lang="zh-CN" altLang="en-US"/>
          </a:p>
        </p:txBody>
      </p:sp>
      <p:sp>
        <p:nvSpPr>
          <p:cNvPr id="6" name="灯片编号占位符 5"/>
          <p:cNvSpPr>
            <a:spLocks noGrp="1"/>
          </p:cNvSpPr>
          <p:nvPr>
            <p:ph type="sldNum" sz="quarter" idx="12"/>
          </p:nvPr>
        </p:nvSpPr>
        <p:spPr/>
        <p:txBody>
          <a:bodyPr/>
          <a:lstStyle>
            <a:lvl1pPr>
              <a:defRPr baseline="0"/>
            </a:lvl1pPr>
          </a:lstStyle>
          <a:p>
            <a:fld id="{44F5953E-B3A8-45A7-88F1-C9BDD8F63004}" type="slidenum">
              <a:rPr lang="zh-CN" altLang="en-US" smtClean="0"/>
              <a:pPr/>
              <a:t>‹#›</a:t>
            </a:fld>
            <a:endParaRPr lang="en-US" altLang="zh-CN"/>
          </a:p>
        </p:txBody>
      </p:sp>
    </p:spTree>
    <p:extLst>
      <p:ext uri="{BB962C8B-B14F-4D97-AF65-F5344CB8AC3E}">
        <p14:creationId xmlns:p14="http://schemas.microsoft.com/office/powerpoint/2010/main" val="2041254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1313" y="6490369"/>
            <a:ext cx="2133600" cy="365125"/>
          </a:xfrm>
        </p:spPr>
        <p:txBody>
          <a:bodyPr/>
          <a:lstStyle>
            <a:lvl1pPr>
              <a:defRPr/>
            </a:lvl1pPr>
          </a:lstStyle>
          <a:p>
            <a:pPr>
              <a:defRPr/>
            </a:pPr>
            <a:fld id="{1853FC90-6BBA-44C2-9893-E798A4B97E17}" type="datetime1">
              <a:rPr lang="zh-CN" altLang="en-US" smtClean="0"/>
              <a:t>2022/6/1</a:t>
            </a:fld>
            <a:endParaRPr lang="zh-CN" altLang="en-US"/>
          </a:p>
        </p:txBody>
      </p:sp>
      <p:sp>
        <p:nvSpPr>
          <p:cNvPr id="3" name="页脚占位符 4"/>
          <p:cNvSpPr>
            <a:spLocks noGrp="1"/>
          </p:cNvSpPr>
          <p:nvPr>
            <p:ph type="ftr" sz="quarter" idx="11"/>
          </p:nvPr>
        </p:nvSpPr>
        <p:spPr>
          <a:xfrm>
            <a:off x="3124200" y="6490368"/>
            <a:ext cx="28956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6978367" y="6490370"/>
            <a:ext cx="2133600" cy="365125"/>
          </a:xfrm>
        </p:spPr>
        <p:txBody>
          <a:bodyPr/>
          <a:lstStyle>
            <a:lvl1pPr>
              <a:defRPr b="0">
                <a:solidFill>
                  <a:srgbClr val="C00000"/>
                </a:solidFill>
              </a:defRPr>
            </a:lvl1pPr>
          </a:lstStyle>
          <a:p>
            <a:r>
              <a:rPr lang="en-US" altLang="zh-CN" dirty="0"/>
              <a:t>Page </a:t>
            </a:r>
            <a:fld id="{AFB9E909-1E1D-4726-9675-978F608919A4}" type="slidenum">
              <a:rPr lang="zh-CN" altLang="en-US" smtClean="0"/>
              <a:pPr/>
              <a:t>‹#›</a:t>
            </a:fld>
            <a:endParaRPr lang="en-US" altLang="zh-CN" b="0" dirty="0"/>
          </a:p>
        </p:txBody>
      </p:sp>
    </p:spTree>
    <p:extLst>
      <p:ext uri="{BB962C8B-B14F-4D97-AF65-F5344CB8AC3E}">
        <p14:creationId xmlns:p14="http://schemas.microsoft.com/office/powerpoint/2010/main" val="3483214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smtClean="0"/>
            </a:lvl1pPr>
          </a:lstStyle>
          <a:p>
            <a:pPr>
              <a:defRPr/>
            </a:pPr>
            <a:fld id="{5A2B256E-292F-4D23-A28C-376327F0AEFF}" type="datetime1">
              <a:rPr lang="zh-CN" altLang="en-US" smtClean="0"/>
              <a:t>2022/6/1</a:t>
            </a:fld>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xfrm>
            <a:off x="7235825" y="6324600"/>
            <a:ext cx="1905000" cy="457200"/>
          </a:xfrm>
        </p:spPr>
        <p:txBody>
          <a:bodyPr/>
          <a:lstStyle>
            <a:lvl1pPr>
              <a:defRPr sz="1600" b="1">
                <a:solidFill>
                  <a:srgbClr val="0000FF"/>
                </a:solidFill>
                <a:latin typeface="Times New Roman" panose="02020603050405020304" pitchFamily="18" charset="0"/>
              </a:defRPr>
            </a:lvl1pPr>
          </a:lstStyle>
          <a:p>
            <a:fld id="{E5190028-3255-4271-BAA0-8BC7E691A70B}" type="slidenum">
              <a:rPr lang="en-US" altLang="zh-CN"/>
              <a:t>‹#›</a:t>
            </a:fld>
            <a:endParaRPr lang="en-US" altLang="zh-CN"/>
          </a:p>
        </p:txBody>
      </p:sp>
    </p:spTree>
    <p:extLst>
      <p:ext uri="{BB962C8B-B14F-4D97-AF65-F5344CB8AC3E}">
        <p14:creationId xmlns:p14="http://schemas.microsoft.com/office/powerpoint/2010/main" val="2998883150"/>
      </p:ext>
    </p:extLst>
  </p:cSld>
  <p:clrMapOvr>
    <a:masterClrMapping/>
  </p:clrMapOvr>
  <p:transition advTm="4200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baseline="0">
                <a:solidFill>
                  <a:schemeClr val="tx1">
                    <a:tint val="75000"/>
                  </a:schemeClr>
                </a:solidFill>
                <a:latin typeface="Times New Roman" panose="02020603050405020304" pitchFamily="18" charset="0"/>
                <a:ea typeface="微软雅黑" panose="020B0503020204020204" pitchFamily="34" charset="-122"/>
              </a:defRPr>
            </a:lvl1pPr>
          </a:lstStyle>
          <a:p>
            <a:pPr>
              <a:defRPr/>
            </a:pPr>
            <a:fld id="{0F0D77CF-62E8-4926-A48B-FDE8523AB173}" type="datetime1">
              <a:rPr lang="zh-CN" altLang="en-US" smtClean="0"/>
              <a:pPr>
                <a:defRPr/>
              </a:pPr>
              <a:t>2022/6/1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baseline="0">
                <a:solidFill>
                  <a:schemeClr val="tx1">
                    <a:tint val="75000"/>
                  </a:schemeClr>
                </a:solidFill>
                <a:latin typeface="Times New Roman" panose="02020603050405020304" pitchFamily="18" charset="0"/>
                <a:ea typeface="微软雅黑" panose="020B0503020204020204" pitchFamily="34" charset="-122"/>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baseline="0">
                <a:solidFill>
                  <a:srgbClr val="898989"/>
                </a:solidFill>
                <a:latin typeface="Times New Roman" panose="02020603050405020304" pitchFamily="18" charset="0"/>
                <a:ea typeface="微软雅黑" panose="020B0503020204020204" pitchFamily="34" charset="-122"/>
              </a:defRPr>
            </a:lvl1pPr>
          </a:lstStyle>
          <a:p>
            <a:fld id="{746FFBFF-1A94-4112-9962-6DC4E97A93A0}" type="slidenum">
              <a:rPr lang="zh-CN" altLang="en-US" smtClean="0"/>
              <a:pPr/>
              <a:t>‹#›</a:t>
            </a:fld>
            <a:endParaRPr lang="en-US" altLang="zh-CN"/>
          </a:p>
        </p:txBody>
      </p:sp>
    </p:spTree>
    <p:extLst>
      <p:ext uri="{BB962C8B-B14F-4D97-AF65-F5344CB8AC3E}">
        <p14:creationId xmlns:p14="http://schemas.microsoft.com/office/powerpoint/2010/main" val="398363422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hdr="0" ftr="0" dt="0"/>
  <p:txStyles>
    <p:titleStyle>
      <a:lvl1pPr algn="ctr" rtl="0" eaLnBrk="0" fontAlgn="base" hangingPunct="0">
        <a:spcBef>
          <a:spcPct val="0"/>
        </a:spcBef>
        <a:spcAft>
          <a:spcPct val="0"/>
        </a:spcAft>
        <a:defRPr sz="4400" kern="1200" baseline="0">
          <a:solidFill>
            <a:schemeClr val="tx1"/>
          </a:solidFill>
          <a:latin typeface="Times New Roman" panose="02020603050405020304" pitchFamily="18" charset="0"/>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微软雅黑" panose="020B0503020204020204" pitchFamily="34"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微软雅黑" panose="020B0503020204020204" pitchFamily="34"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hyperlink" Target="https://crossminds.ai/video/provable-lipschitz-certification-for-generative-models-614bd2803c7a224a909030cb/" TargetMode="Externa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B228A1FB-5099-478A-BB47-CA92B622DDF5}"/>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a:t>
            </a:fld>
            <a:endParaRPr lang="en-US" altLang="zh-CN" b="0" dirty="0"/>
          </a:p>
        </p:txBody>
      </p:sp>
      <p:pic>
        <p:nvPicPr>
          <p:cNvPr id="3" name="Picture 2" descr="a1">
            <a:extLst>
              <a:ext uri="{FF2B5EF4-FFF2-40B4-BE49-F238E27FC236}">
                <a16:creationId xmlns:a16="http://schemas.microsoft.com/office/drawing/2014/main" id="{2FF8581D-A5A4-46A7-8423-7C7CE7373FA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81" t="71016" r="95958" b="5880"/>
          <a:stretch/>
        </p:blipFill>
        <p:spPr bwMode="auto">
          <a:xfrm>
            <a:off x="-108520" y="4869161"/>
            <a:ext cx="477587"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a:extLst>
              <a:ext uri="{FF2B5EF4-FFF2-40B4-BE49-F238E27FC236}">
                <a16:creationId xmlns:a16="http://schemas.microsoft.com/office/drawing/2014/main" id="{6189E487-B395-4464-A9DA-DA3D2C4DEC11}"/>
              </a:ext>
            </a:extLst>
          </p:cNvPr>
          <p:cNvSpPr txBox="1"/>
          <p:nvPr/>
        </p:nvSpPr>
        <p:spPr bwMode="auto">
          <a:xfrm>
            <a:off x="179512" y="1892826"/>
            <a:ext cx="8784976" cy="198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lgn="ctr">
              <a:lnSpc>
                <a:spcPct val="150000"/>
              </a:lnSpc>
              <a:defRPr/>
            </a:pPr>
            <a:r>
              <a:rPr lang="en-US" altLang="zh-CN" sz="2800" b="1" dirty="0">
                <a:latin typeface="Times New Roman" panose="02020603050405020304" pitchFamily="18" charset="0"/>
                <a:ea typeface="微软雅黑" panose="020B0503020204020204" pitchFamily="34" charset="-122"/>
                <a:cs typeface="+mj-cs"/>
              </a:rPr>
              <a:t>Provable Lipschitz Certification for Generative Models</a:t>
            </a:r>
          </a:p>
          <a:p>
            <a:pPr lvl="0" algn="ctr">
              <a:lnSpc>
                <a:spcPct val="150000"/>
              </a:lnSpc>
              <a:defRPr/>
            </a:pPr>
            <a:r>
              <a:rPr lang="en-US" altLang="zh-CN" sz="3200" b="1" dirty="0">
                <a:solidFill>
                  <a:srgbClr val="0070C0"/>
                </a:solidFill>
                <a:latin typeface="Times New Roman" panose="02020603050405020304" pitchFamily="18" charset="0"/>
                <a:ea typeface="微软雅黑" panose="020B0503020204020204" pitchFamily="34" charset="-122"/>
                <a:cs typeface="+mj-cs"/>
              </a:rPr>
              <a:t>(Local Lipschitz Constant )</a:t>
            </a:r>
          </a:p>
        </p:txBody>
      </p:sp>
      <p:sp>
        <p:nvSpPr>
          <p:cNvPr id="6" name="星形: 八角 5">
            <a:extLst>
              <a:ext uri="{FF2B5EF4-FFF2-40B4-BE49-F238E27FC236}">
                <a16:creationId xmlns:a16="http://schemas.microsoft.com/office/drawing/2014/main" id="{A392783C-B405-429E-8CBB-6763521FC782}"/>
              </a:ext>
            </a:extLst>
          </p:cNvPr>
          <p:cNvSpPr/>
          <p:nvPr/>
        </p:nvSpPr>
        <p:spPr>
          <a:xfrm>
            <a:off x="7776804" y="886851"/>
            <a:ext cx="1008112" cy="1008112"/>
          </a:xfrm>
          <a:prstGeom prst="star8">
            <a:avLst/>
          </a:prstGeom>
          <a:solidFill>
            <a:srgbClr val="FFC000">
              <a:alpha val="20000"/>
            </a:srgbClr>
          </a:solidFill>
          <a:ln>
            <a:noFill/>
          </a:ln>
        </p:spPr>
        <p:txBody>
          <a:bodyPr wrap="square" rtlCol="0" anchor="ctr">
            <a:noAutofit/>
          </a:bodyPr>
          <a:lstStyle/>
          <a:p>
            <a:pPr algn="ctr"/>
            <a:r>
              <a:rPr lang="en-US" altLang="zh-CN" sz="2000" dirty="0">
                <a:latin typeface="Times New Roman" panose="02020603050405020304" pitchFamily="18" charset="0"/>
                <a:ea typeface="宋体" panose="02010600030101010101" pitchFamily="2" charset="-122"/>
              </a:rPr>
              <a:t>4th</a:t>
            </a:r>
            <a:endParaRPr lang="zh-CN" altLang="en-US" sz="2000" dirty="0">
              <a:latin typeface="Times New Roman" panose="02020603050405020304" pitchFamily="18" charset="0"/>
              <a:ea typeface="宋体" panose="02010600030101010101" pitchFamily="2" charset="-122"/>
            </a:endParaRPr>
          </a:p>
        </p:txBody>
      </p:sp>
      <p:grpSp>
        <p:nvGrpSpPr>
          <p:cNvPr id="12" name="组合 11">
            <a:extLst>
              <a:ext uri="{FF2B5EF4-FFF2-40B4-BE49-F238E27FC236}">
                <a16:creationId xmlns:a16="http://schemas.microsoft.com/office/drawing/2014/main" id="{995D0737-BF59-4C60-92B1-95DD120D40A6}"/>
              </a:ext>
            </a:extLst>
          </p:cNvPr>
          <p:cNvGrpSpPr/>
          <p:nvPr/>
        </p:nvGrpSpPr>
        <p:grpSpPr>
          <a:xfrm>
            <a:off x="785064" y="5011878"/>
            <a:ext cx="7573872" cy="1153970"/>
            <a:chOff x="431743" y="5011878"/>
            <a:chExt cx="7573872" cy="1153970"/>
          </a:xfrm>
        </p:grpSpPr>
        <p:grpSp>
          <p:nvGrpSpPr>
            <p:cNvPr id="10" name="组合 9">
              <a:extLst>
                <a:ext uri="{FF2B5EF4-FFF2-40B4-BE49-F238E27FC236}">
                  <a16:creationId xmlns:a16="http://schemas.microsoft.com/office/drawing/2014/main" id="{AF0E7756-7A6F-49A4-A716-CC8E25017A51}"/>
                </a:ext>
              </a:extLst>
            </p:cNvPr>
            <p:cNvGrpSpPr/>
            <p:nvPr/>
          </p:nvGrpSpPr>
          <p:grpSpPr>
            <a:xfrm>
              <a:off x="3958831" y="5013721"/>
              <a:ext cx="4046784" cy="1152127"/>
              <a:chOff x="3491880" y="5013721"/>
              <a:chExt cx="4046784" cy="1152127"/>
            </a:xfrm>
          </p:grpSpPr>
          <p:sp>
            <p:nvSpPr>
              <p:cNvPr id="5" name="副标题 2">
                <a:extLst>
                  <a:ext uri="{FF2B5EF4-FFF2-40B4-BE49-F238E27FC236}">
                    <a16:creationId xmlns:a16="http://schemas.microsoft.com/office/drawing/2014/main" id="{0FBAE272-329B-4EDA-A87E-7AEF0F98134B}"/>
                  </a:ext>
                </a:extLst>
              </p:cNvPr>
              <p:cNvSpPr txBox="1"/>
              <p:nvPr/>
            </p:nvSpPr>
            <p:spPr bwMode="auto">
              <a:xfrm>
                <a:off x="3548206" y="5013931"/>
                <a:ext cx="3990458" cy="1151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ct val="20000"/>
                  </a:spcBef>
                  <a:defRPr/>
                </a:pPr>
                <a:r>
                  <a:rPr lang="sv-SE" altLang="zh-CN" sz="2000" dirty="0">
                    <a:latin typeface="Times New Roman" panose="02020603050405020304" pitchFamily="18" charset="0"/>
                    <a:ea typeface="微软雅黑" panose="020B0503020204020204" pitchFamily="34" charset="-122"/>
                    <a:cs typeface="Times New Roman" panose="02020603050405020304" pitchFamily="18" charset="0"/>
                  </a:rPr>
                  <a:t>Matt Jordan,  Alexandros G. Dimakis</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spcBef>
                    <a:spcPct val="20000"/>
                  </a:spcBef>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University of Texas at Austin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美国</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a:t>
                </a:r>
              </a:p>
              <a:p>
                <a:pPr>
                  <a:spcBef>
                    <a:spcPct val="20000"/>
                  </a:spcBef>
                  <a:defRPr/>
                </a:pP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ICML 2021</a:t>
                </a:r>
              </a:p>
            </p:txBody>
          </p:sp>
          <p:cxnSp>
            <p:nvCxnSpPr>
              <p:cNvPr id="9" name="直接连接符 8">
                <a:extLst>
                  <a:ext uri="{FF2B5EF4-FFF2-40B4-BE49-F238E27FC236}">
                    <a16:creationId xmlns:a16="http://schemas.microsoft.com/office/drawing/2014/main" id="{C7ED9D11-0027-45E3-AC4C-84BDF4A2A7BA}"/>
                  </a:ext>
                </a:extLst>
              </p:cNvPr>
              <p:cNvCxnSpPr/>
              <p:nvPr/>
            </p:nvCxnSpPr>
            <p:spPr>
              <a:xfrm>
                <a:off x="3491880" y="5013721"/>
                <a:ext cx="0" cy="1152127"/>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D46FA6D6-D344-400F-8A9A-1EE47E64AE90}"/>
                </a:ext>
              </a:extLst>
            </p:cNvPr>
            <p:cNvGrpSpPr/>
            <p:nvPr/>
          </p:nvGrpSpPr>
          <p:grpSpPr>
            <a:xfrm>
              <a:off x="431743" y="5011878"/>
              <a:ext cx="3509158" cy="1153970"/>
              <a:chOff x="383311" y="5013721"/>
              <a:chExt cx="3509158" cy="1153970"/>
            </a:xfrm>
          </p:grpSpPr>
          <p:pic>
            <p:nvPicPr>
              <p:cNvPr id="8" name="图片 7">
                <a:extLst>
                  <a:ext uri="{FF2B5EF4-FFF2-40B4-BE49-F238E27FC236}">
                    <a16:creationId xmlns:a16="http://schemas.microsoft.com/office/drawing/2014/main" id="{6FC9671C-8C77-4AF2-AB22-12167EC06C0F}"/>
                  </a:ext>
                </a:extLst>
              </p:cNvPr>
              <p:cNvPicPr>
                <a:picLocks noChangeAspect="1"/>
              </p:cNvPicPr>
              <p:nvPr/>
            </p:nvPicPr>
            <p:blipFill rotWithShape="1">
              <a:blip r:embed="rId4"/>
              <a:srcRect l="6283" r="55130"/>
              <a:stretch/>
            </p:blipFill>
            <p:spPr>
              <a:xfrm>
                <a:off x="383311" y="5013721"/>
                <a:ext cx="1564942" cy="1153970"/>
              </a:xfrm>
              <a:prstGeom prst="rect">
                <a:avLst/>
              </a:prstGeom>
            </p:spPr>
          </p:pic>
          <p:pic>
            <p:nvPicPr>
              <p:cNvPr id="13" name="图片 12">
                <a:extLst>
                  <a:ext uri="{FF2B5EF4-FFF2-40B4-BE49-F238E27FC236}">
                    <a16:creationId xmlns:a16="http://schemas.microsoft.com/office/drawing/2014/main" id="{1CEB804C-F90A-423F-91E1-5E731C5EE8DA}"/>
                  </a:ext>
                </a:extLst>
              </p:cNvPr>
              <p:cNvPicPr>
                <a:picLocks noChangeAspect="1"/>
              </p:cNvPicPr>
              <p:nvPr/>
            </p:nvPicPr>
            <p:blipFill rotWithShape="1">
              <a:blip r:embed="rId4"/>
              <a:srcRect l="50933" r="1128"/>
              <a:stretch/>
            </p:blipFill>
            <p:spPr>
              <a:xfrm>
                <a:off x="1948253" y="5013721"/>
                <a:ext cx="1944216" cy="1153970"/>
              </a:xfrm>
              <a:prstGeom prst="rect">
                <a:avLst/>
              </a:prstGeom>
            </p:spPr>
          </p:pic>
        </p:grpSp>
      </p:grpSp>
      <p:sp>
        <p:nvSpPr>
          <p:cNvPr id="17" name="文本框 16">
            <a:extLst>
              <a:ext uri="{FF2B5EF4-FFF2-40B4-BE49-F238E27FC236}">
                <a16:creationId xmlns:a16="http://schemas.microsoft.com/office/drawing/2014/main" id="{C7C8959A-C54F-4E49-8772-B9840F33F48A}"/>
              </a:ext>
            </a:extLst>
          </p:cNvPr>
          <p:cNvSpPr txBox="1"/>
          <p:nvPr/>
        </p:nvSpPr>
        <p:spPr>
          <a:xfrm>
            <a:off x="683568" y="6244149"/>
            <a:ext cx="6153617" cy="246221"/>
          </a:xfrm>
          <a:prstGeom prst="rect">
            <a:avLst/>
          </a:prstGeom>
          <a:noFill/>
        </p:spPr>
        <p:txBody>
          <a:bodyPr wrap="square">
            <a:spAutoFit/>
          </a:bodyPr>
          <a:lstStyle/>
          <a:p>
            <a:r>
              <a:rPr lang="zh-CN" altLang="en-US" sz="1000" dirty="0">
                <a:hlinkClick r:id="rId5"/>
              </a:rPr>
              <a:t>https://crossminds.ai/video/provable-lipschitz-certification-for-generative-models-614bd2803c7a224a909030cb/</a:t>
            </a:r>
            <a:r>
              <a:rPr lang="zh-CN" altLang="en-US" sz="1000" dirty="0"/>
              <a:t> </a:t>
            </a:r>
          </a:p>
        </p:txBody>
      </p:sp>
    </p:spTree>
    <p:extLst>
      <p:ext uri="{BB962C8B-B14F-4D97-AF65-F5344CB8AC3E}">
        <p14:creationId xmlns:p14="http://schemas.microsoft.com/office/powerpoint/2010/main" val="180462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10</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723275"/>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Vector-Jacobian Products of Neural Networks</a:t>
            </a:r>
          </a:p>
          <a:p>
            <a:pPr marL="342900" indent="-342900">
              <a:spcAft>
                <a:spcPts val="600"/>
              </a:spcAft>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Problem Statement</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41D1664C-C035-4C94-B8C3-956F184448D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mc:AlternateContent xmlns:mc="http://schemas.openxmlformats.org/markup-compatibility/2006">
        <mc:Choice xmlns:a14="http://schemas.microsoft.com/office/drawing/2010/main" Requires="a14">
          <p:graphicFrame>
            <p:nvGraphicFramePr>
              <p:cNvPr id="10" name="表格 9">
                <a:extLst>
                  <a:ext uri="{FF2B5EF4-FFF2-40B4-BE49-F238E27FC236}">
                    <a16:creationId xmlns:a16="http://schemas.microsoft.com/office/drawing/2014/main" id="{A33E18F3-8176-4A59-9928-EA86D7335B89}"/>
                  </a:ext>
                </a:extLst>
              </p:cNvPr>
              <p:cNvGraphicFramePr>
                <a:graphicFrameLocks noGrp="1"/>
              </p:cNvGraphicFramePr>
              <p:nvPr>
                <p:extLst>
                  <p:ext uri="{D42A27DB-BD31-4B8C-83A1-F6EECF244321}">
                    <p14:modId xmlns:p14="http://schemas.microsoft.com/office/powerpoint/2010/main" val="1380984167"/>
                  </p:ext>
                </p:extLst>
              </p:nvPr>
            </p:nvGraphicFramePr>
            <p:xfrm>
              <a:off x="683568" y="1931934"/>
              <a:ext cx="7848872" cy="974752"/>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047958938"/>
                        </a:ext>
                      </a:extLst>
                    </a:gridCol>
                    <a:gridCol w="5760640">
                      <a:extLst>
                        <a:ext uri="{9D8B030D-6E8A-4147-A177-3AD203B41FA5}">
                          <a16:colId xmlns:a16="http://schemas.microsoft.com/office/drawing/2014/main" val="971878510"/>
                        </a:ext>
                      </a:extLst>
                    </a:gridCol>
                  </a:tblGrid>
                  <a:tr h="324562">
                    <a:tc>
                      <a:txBody>
                        <a:bodyPr/>
                        <a:lstStyle/>
                        <a:p>
                          <a:pPr algn="ctr"/>
                          <a:r>
                            <a:rPr lang="en-US" altLang="zh-CN" sz="1400" b="0" dirty="0">
                              <a:latin typeface="Times New Roman" panose="02020603050405020304" pitchFamily="18" charset="0"/>
                              <a:cs typeface="Times New Roman" panose="02020603050405020304" pitchFamily="18" charset="0"/>
                            </a:rPr>
                            <a:t>Symbol</a:t>
                          </a:r>
                          <a:endParaRPr lang="zh-CN" alt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b="0" dirty="0">
                              <a:latin typeface="Times New Roman" panose="02020603050405020304" pitchFamily="18" charset="0"/>
                              <a:cs typeface="Times New Roman" panose="02020603050405020304" pitchFamily="18" charset="0"/>
                            </a:rPr>
                            <a:t>Meaning</a:t>
                          </a:r>
                          <a:endParaRPr lang="zh-CN" alt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913694"/>
                      </a:ext>
                    </a:extLst>
                  </a:tr>
                  <a:tr h="32456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𝐽</m:t>
                                    </m:r>
                                  </m:e>
                                  <m:sub>
                                    <m:r>
                                      <a:rPr lang="en-US" altLang="zh-CN" sz="1400" b="0" i="1" smtClean="0">
                                        <a:latin typeface="Cambria Math" panose="02040503050406030204" pitchFamily="18" charset="0"/>
                                        <a:cs typeface="Times New Roman" panose="02020603050405020304" pitchFamily="18" charset="0"/>
                                      </a:rPr>
                                      <m:t>𝑖</m:t>
                                    </m:r>
                                  </m:sub>
                                </m:sSub>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zh-CN" altLang="en-US" sz="1400" dirty="0">
                              <a:latin typeface="Times New Roman" panose="02020603050405020304" pitchFamily="18" charset="0"/>
                              <a:cs typeface="Times New Roman" panose="02020603050405020304" pitchFamily="18" charset="0"/>
                            </a:rPr>
                            <a:t>第</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𝑖</m:t>
                              </m:r>
                            </m:oMath>
                          </a14:m>
                          <a:r>
                            <a:rPr lang="zh-CN" altLang="en-US" sz="1400" dirty="0">
                              <a:latin typeface="Times New Roman" panose="02020603050405020304" pitchFamily="18" charset="0"/>
                              <a:cs typeface="Times New Roman" panose="02020603050405020304" pitchFamily="18" charset="0"/>
                            </a:rPr>
                            <a:t>个非线性关于输入</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oMath>
                          </a14:m>
                          <a:r>
                            <a:rPr lang="zh-CN" altLang="en-US" sz="1400" dirty="0">
                              <a:latin typeface="Times New Roman" panose="02020603050405020304" pitchFamily="18" charset="0"/>
                              <a:cs typeface="Times New Roman" panose="02020603050405020304" pitchFamily="18" charset="0"/>
                            </a:rPr>
                            <a:t>的雅可比行列式</a:t>
                          </a:r>
                        </a:p>
                      </a:txBody>
                      <a:tcPr anchor="ctr"/>
                    </a:tc>
                    <a:extLst>
                      <a:ext uri="{0D108BD9-81ED-4DB2-BD59-A6C34878D82A}">
                        <a16:rowId xmlns:a16="http://schemas.microsoft.com/office/drawing/2014/main" val="4246627189"/>
                      </a:ext>
                    </a:extLst>
                  </a:tr>
                  <a:tr h="32456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m:rPr>
                                        <m:sty m:val="p"/>
                                      </m:rPr>
                                      <a:rPr lang="zh-CN" altLang="en-US" sz="1400" i="1" smtClean="0">
                                        <a:latin typeface="Cambria Math" panose="02040503050406030204" pitchFamily="18" charset="0"/>
                                        <a:cs typeface="Times New Roman" panose="02020603050405020304" pitchFamily="18" charset="0"/>
                                      </a:rPr>
                                      <m:t>∇</m:t>
                                    </m:r>
                                  </m:e>
                                  <m:sub>
                                    <m:sSub>
                                      <m:sSubPr>
                                        <m:ctrlPr>
                                          <a:rPr lang="en-US" altLang="zh-CN" sz="1400" b="0" i="1" smtClean="0">
                                            <a:latin typeface="Cambria Math" panose="02040503050406030204" pitchFamily="18" charset="0"/>
                                            <a:cs typeface="Times New Roman" panose="02020603050405020304" pitchFamily="18" charset="0"/>
                                          </a:rPr>
                                        </m:ctrlPr>
                                      </m:sSubPr>
                                      <m:e>
                                        <m:acc>
                                          <m:accPr>
                                            <m:chr m:val="̂"/>
                                            <m:ctrlPr>
                                              <a:rPr lang="zh-CN" altLang="en-US" sz="1400" b="0" i="1" smtClean="0">
                                                <a:latin typeface="Cambria Math" panose="02040503050406030204" pitchFamily="18" charset="0"/>
                                                <a:cs typeface="Times New Roman" panose="02020603050405020304" pitchFamily="18" charset="0"/>
                                              </a:rPr>
                                            </m:ctrlPr>
                                          </m:accPr>
                                          <m:e>
                                            <m:r>
                                              <a:rPr lang="en-US" altLang="zh-CN" sz="1400" b="0" i="1" smtClean="0">
                                                <a:latin typeface="Cambria Math" panose="02040503050406030204" pitchFamily="18" charset="0"/>
                                                <a:cs typeface="Times New Roman" panose="02020603050405020304" pitchFamily="18" charset="0"/>
                                              </a:rPr>
                                              <m:t>𝑧</m:t>
                                            </m:r>
                                          </m:e>
                                        </m:acc>
                                      </m:e>
                                      <m:sub>
                                        <m:r>
                                          <a:rPr lang="en-US" altLang="zh-CN" sz="1400" b="0" i="1" smtClean="0">
                                            <a:latin typeface="Cambria Math" panose="02040503050406030204" pitchFamily="18" charset="0"/>
                                            <a:cs typeface="Times New Roman" panose="02020603050405020304" pitchFamily="18" charset="0"/>
                                          </a:rPr>
                                          <m:t>𝑖</m:t>
                                        </m:r>
                                      </m:sub>
                                    </m:sSub>
                                  </m:sub>
                                </m:sSub>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𝑍</m:t>
                                    </m:r>
                                  </m:e>
                                  <m:sub>
                                    <m:r>
                                      <a:rPr lang="en-US" altLang="zh-CN" sz="1400" b="0" i="1" smtClean="0">
                                        <a:latin typeface="Cambria Math" panose="02040503050406030204" pitchFamily="18" charset="0"/>
                                        <a:cs typeface="Times New Roman" panose="02020603050405020304" pitchFamily="18" charset="0"/>
                                      </a:rPr>
                                      <m:t>𝑖</m:t>
                                    </m:r>
                                  </m:sub>
                                </m:sSub>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519247"/>
                      </a:ext>
                    </a:extLst>
                  </a:tr>
                </a:tbl>
              </a:graphicData>
            </a:graphic>
          </p:graphicFrame>
        </mc:Choice>
        <mc:Fallback>
          <p:graphicFrame>
            <p:nvGraphicFramePr>
              <p:cNvPr id="10" name="表格 9">
                <a:extLst>
                  <a:ext uri="{FF2B5EF4-FFF2-40B4-BE49-F238E27FC236}">
                    <a16:creationId xmlns:a16="http://schemas.microsoft.com/office/drawing/2014/main" id="{A33E18F3-8176-4A59-9928-EA86D7335B89}"/>
                  </a:ext>
                </a:extLst>
              </p:cNvPr>
              <p:cNvGraphicFramePr>
                <a:graphicFrameLocks noGrp="1"/>
              </p:cNvGraphicFramePr>
              <p:nvPr>
                <p:extLst>
                  <p:ext uri="{D42A27DB-BD31-4B8C-83A1-F6EECF244321}">
                    <p14:modId xmlns:p14="http://schemas.microsoft.com/office/powerpoint/2010/main" val="1380984167"/>
                  </p:ext>
                </p:extLst>
              </p:nvPr>
            </p:nvGraphicFramePr>
            <p:xfrm>
              <a:off x="683568" y="1931934"/>
              <a:ext cx="7848872" cy="974752"/>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047958938"/>
                        </a:ext>
                      </a:extLst>
                    </a:gridCol>
                    <a:gridCol w="5760640">
                      <a:extLst>
                        <a:ext uri="{9D8B030D-6E8A-4147-A177-3AD203B41FA5}">
                          <a16:colId xmlns:a16="http://schemas.microsoft.com/office/drawing/2014/main" val="971878510"/>
                        </a:ext>
                      </a:extLst>
                    </a:gridCol>
                  </a:tblGrid>
                  <a:tr h="324562">
                    <a:tc>
                      <a:txBody>
                        <a:bodyPr/>
                        <a:lstStyle/>
                        <a:p>
                          <a:pPr algn="ctr"/>
                          <a:r>
                            <a:rPr lang="en-US" altLang="zh-CN" sz="1400" b="0" dirty="0">
                              <a:latin typeface="Times New Roman" panose="02020603050405020304" pitchFamily="18" charset="0"/>
                              <a:cs typeface="Times New Roman" panose="02020603050405020304" pitchFamily="18" charset="0"/>
                            </a:rPr>
                            <a:t>Symbol</a:t>
                          </a:r>
                          <a:endParaRPr lang="zh-CN" alt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b="0" dirty="0">
                              <a:latin typeface="Times New Roman" panose="02020603050405020304" pitchFamily="18" charset="0"/>
                              <a:cs typeface="Times New Roman" panose="02020603050405020304" pitchFamily="18" charset="0"/>
                            </a:rPr>
                            <a:t>Meaning</a:t>
                          </a:r>
                          <a:endParaRPr lang="zh-CN" alt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913694"/>
                      </a:ext>
                    </a:extLst>
                  </a:tr>
                  <a:tr h="324562">
                    <a:tc>
                      <a:txBody>
                        <a:bodyPr/>
                        <a:lstStyle/>
                        <a:p>
                          <a:endParaRPr lang="zh-CN"/>
                        </a:p>
                      </a:txBody>
                      <a:tcPr anchor="ctr">
                        <a:blipFill>
                          <a:blip r:embed="rId3"/>
                          <a:stretch>
                            <a:fillRect l="-292" t="-103774" r="-276676" b="-105660"/>
                          </a:stretch>
                        </a:blipFill>
                      </a:tcPr>
                    </a:tc>
                    <a:tc>
                      <a:txBody>
                        <a:bodyPr/>
                        <a:lstStyle/>
                        <a:p>
                          <a:endParaRPr lang="zh-CN"/>
                        </a:p>
                      </a:txBody>
                      <a:tcPr anchor="ctr">
                        <a:blipFill>
                          <a:blip r:embed="rId3"/>
                          <a:stretch>
                            <a:fillRect l="-36402" t="-103774" r="-423" b="-105660"/>
                          </a:stretch>
                        </a:blipFill>
                      </a:tcPr>
                    </a:tc>
                    <a:extLst>
                      <a:ext uri="{0D108BD9-81ED-4DB2-BD59-A6C34878D82A}">
                        <a16:rowId xmlns:a16="http://schemas.microsoft.com/office/drawing/2014/main" val="4246627189"/>
                      </a:ext>
                    </a:extLst>
                  </a:tr>
                  <a:tr h="325628">
                    <a:tc>
                      <a:txBody>
                        <a:bodyPr/>
                        <a:lstStyle/>
                        <a:p>
                          <a:endParaRPr lang="zh-CN"/>
                        </a:p>
                      </a:txBody>
                      <a:tcPr anchor="ctr">
                        <a:blipFill>
                          <a:blip r:embed="rId3"/>
                          <a:stretch>
                            <a:fillRect l="-292" t="-200000" r="-276676" b="-3704"/>
                          </a:stretch>
                        </a:blipFill>
                      </a:tcPr>
                    </a:tc>
                    <a:tc>
                      <a:txBody>
                        <a:bodyPr/>
                        <a:lstStyle/>
                        <a:p>
                          <a:pPr algn="l"/>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519247"/>
                      </a:ext>
                    </a:extLst>
                  </a:tr>
                </a:tbl>
              </a:graphicData>
            </a:graphic>
          </p:graphicFrame>
        </mc:Fallback>
      </mc:AlternateContent>
    </p:spTree>
    <p:extLst>
      <p:ext uri="{BB962C8B-B14F-4D97-AF65-F5344CB8AC3E}">
        <p14:creationId xmlns:p14="http://schemas.microsoft.com/office/powerpoint/2010/main" val="358964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11</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zh-CN" altLang="en-US" dirty="0">
                <a:solidFill>
                  <a:srgbClr val="0070C0"/>
                </a:solidFill>
                <a:latin typeface="Times New Roman" panose="02020603050405020304" pitchFamily="18" charset="0"/>
                <a:cs typeface="Times New Roman" panose="02020603050405020304" pitchFamily="18" charset="0"/>
              </a:rPr>
              <a:t>提供了凸松弛策略的概述</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Relaxation Strategy</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43577750-9D8C-429A-939E-9B3FD8307B6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939078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XXX</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Hyperboxes</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E088794B-E75E-4B0E-818A-38350D6C844A}"/>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610388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XXX</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Zonotopes</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FADF53BD-E58F-46B3-B648-2369D9FFDBC5}"/>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2891886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XXX</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314328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Sound Pushforward Operators</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53F78883-3C90-4372-8959-FBDC213A9B0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839474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3935375"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Vertical-Parallelogram fitting problem</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3" name="文本框 12">
            <a:extLst>
              <a:ext uri="{FF2B5EF4-FFF2-40B4-BE49-F238E27FC236}">
                <a16:creationId xmlns:a16="http://schemas.microsoft.com/office/drawing/2014/main" id="{47FFAE2B-B580-4F72-95BB-6115F1729835}"/>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Examples of the vertical parallelogram fitting algorithm for the tanh</a:t>
            </a:r>
            <a:endParaRPr lang="en-US" altLang="zh-CN" dirty="0">
              <a:solidFill>
                <a:schemeClr val="tx1"/>
              </a:solidFill>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EAFE345C-F825-41D0-A42A-D23BDACBA7D6}"/>
              </a:ext>
            </a:extLst>
          </p:cNvPr>
          <p:cNvPicPr>
            <a:picLocks noChangeAspect="1"/>
          </p:cNvPicPr>
          <p:nvPr/>
        </p:nvPicPr>
        <p:blipFill>
          <a:blip r:embed="rId3"/>
          <a:stretch>
            <a:fillRect/>
          </a:stretch>
        </p:blipFill>
        <p:spPr>
          <a:xfrm>
            <a:off x="1918352" y="2771936"/>
            <a:ext cx="5307296" cy="3387635"/>
          </a:xfrm>
          <a:prstGeom prst="rect">
            <a:avLst/>
          </a:prstGeom>
        </p:spPr>
      </p:pic>
      <p:sp>
        <p:nvSpPr>
          <p:cNvPr id="16" name="文本框 15">
            <a:extLst>
              <a:ext uri="{FF2B5EF4-FFF2-40B4-BE49-F238E27FC236}">
                <a16:creationId xmlns:a16="http://schemas.microsoft.com/office/drawing/2014/main" id="{BDDE8A62-5B31-47F3-8F65-63159D838DF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318867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3935375"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Vertical-Parallelogram fitting problem</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A8C62743-AD84-4DF8-9780-C5B97EF9FCC1}"/>
              </a:ext>
            </a:extLst>
          </p:cNvPr>
          <p:cNvSpPr txBox="1"/>
          <p:nvPr/>
        </p:nvSpPr>
        <p:spPr>
          <a:xfrm>
            <a:off x="564617" y="1574790"/>
            <a:ext cx="7967823" cy="107721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Examples of the elementwise multiplication operators</a:t>
            </a:r>
            <a:endParaRPr lang="en-US" altLang="zh-CN" dirty="0">
              <a:solidFill>
                <a:schemeClr val="tx1"/>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endParaRPr lang="en-US" altLang="zh-CN" dirty="0">
              <a:solidFill>
                <a:srgbClr val="0070C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solidFill>
                <a:schemeClr val="tx1"/>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9D32B32F-01CF-44CD-A4F0-969D1EAEB230}"/>
              </a:ext>
            </a:extLst>
          </p:cNvPr>
          <p:cNvPicPr>
            <a:picLocks noChangeAspect="1"/>
          </p:cNvPicPr>
          <p:nvPr/>
        </p:nvPicPr>
        <p:blipFill>
          <a:blip r:embed="rId3"/>
          <a:stretch>
            <a:fillRect/>
          </a:stretch>
        </p:blipFill>
        <p:spPr>
          <a:xfrm>
            <a:off x="1944218" y="2817794"/>
            <a:ext cx="5281430" cy="3350199"/>
          </a:xfrm>
          <a:prstGeom prst="rect">
            <a:avLst/>
          </a:prstGeom>
        </p:spPr>
      </p:pic>
      <p:sp>
        <p:nvSpPr>
          <p:cNvPr id="13" name="文本框 12">
            <a:extLst>
              <a:ext uri="{FF2B5EF4-FFF2-40B4-BE49-F238E27FC236}">
                <a16:creationId xmlns:a16="http://schemas.microsoft.com/office/drawing/2014/main" id="{A554ED6A-13B2-4EC3-AFD0-A81264C1A545}"/>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2945320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3935375"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Vertical-Parallelogram fitting problem</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8" name="文本框 7">
            <a:extLst>
              <a:ext uri="{FF2B5EF4-FFF2-40B4-BE49-F238E27FC236}">
                <a16:creationId xmlns:a16="http://schemas.microsoft.com/office/drawing/2014/main" id="{75F3DC7B-545A-4B50-A9E5-8A98911E7F09}"/>
              </a:ext>
            </a:extLst>
          </p:cNvPr>
          <p:cNvSpPr txBox="1"/>
          <p:nvPr/>
        </p:nvSpPr>
        <p:spPr>
          <a:xfrm>
            <a:off x="564617" y="1574790"/>
            <a:ext cx="7967823" cy="1354217"/>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For classifiers trained on the toy dataset, our improved tanh bounds yield tighter reachability analysis compared to prior work.</a:t>
            </a:r>
          </a:p>
          <a:p>
            <a:pPr marL="342900" indent="-342900">
              <a:spcAft>
                <a:spcPts val="600"/>
              </a:spcAft>
              <a:buFont typeface="Wingdings" panose="05000000000000000000" pitchFamily="2" charset="2"/>
              <a:buChar char="l"/>
            </a:pPr>
            <a:endParaRPr lang="en-US" altLang="zh-CN" dirty="0">
              <a:solidFill>
                <a:srgbClr val="0070C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solidFill>
                <a:schemeClr val="tx1"/>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E0F2AB02-2802-47CC-82A6-C9E0F26116C0}"/>
              </a:ext>
            </a:extLst>
          </p:cNvPr>
          <p:cNvPicPr>
            <a:picLocks noChangeAspect="1"/>
          </p:cNvPicPr>
          <p:nvPr/>
        </p:nvPicPr>
        <p:blipFill>
          <a:blip r:embed="rId3"/>
          <a:stretch>
            <a:fillRect/>
          </a:stretch>
        </p:blipFill>
        <p:spPr>
          <a:xfrm>
            <a:off x="2885582" y="2839915"/>
            <a:ext cx="3372836" cy="3316622"/>
          </a:xfrm>
          <a:prstGeom prst="rect">
            <a:avLst/>
          </a:prstGeom>
        </p:spPr>
      </p:pic>
      <p:sp>
        <p:nvSpPr>
          <p:cNvPr id="13" name="文本框 12">
            <a:extLst>
              <a:ext uri="{FF2B5EF4-FFF2-40B4-BE49-F238E27FC236}">
                <a16:creationId xmlns:a16="http://schemas.microsoft.com/office/drawing/2014/main" id="{F5F472B4-1AE7-493F-B9DB-74EDB580F17D}"/>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868253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18</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XXX</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3935375"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Maximizing Norms over Zonotopes</a:t>
            </a:r>
          </a:p>
        </p:txBody>
      </p:sp>
      <p:sp>
        <p:nvSpPr>
          <p:cNvPr id="13" name="文本框 12">
            <a:extLst>
              <a:ext uri="{FF2B5EF4-FFF2-40B4-BE49-F238E27FC236}">
                <a16:creationId xmlns:a16="http://schemas.microsoft.com/office/drawing/2014/main" id="{E333FE18-7CF8-4922-A66E-924D8C812EF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4162942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19</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6933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XXX</a:t>
            </a: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3935375"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Maximizing Norms over Zonotopes</a:t>
            </a:r>
          </a:p>
        </p:txBody>
      </p:sp>
      <p:sp>
        <p:nvSpPr>
          <p:cNvPr id="8" name="文本框 7">
            <a:extLst>
              <a:ext uri="{FF2B5EF4-FFF2-40B4-BE49-F238E27FC236}">
                <a16:creationId xmlns:a16="http://schemas.microsoft.com/office/drawing/2014/main" id="{6395F05E-65EF-45CC-8B06-C81CA0DAA8BA}"/>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796169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7BFD0B64-23DC-4A8A-AB5C-81078D82388B}"/>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93981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Upper bound the Lipschitz constant of generative models</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核心思想：把网络中所有向量用</a:t>
            </a:r>
            <a:r>
              <a:rPr lang="en-US" altLang="zh-CN" dirty="0">
                <a:latin typeface="Times New Roman" panose="02020603050405020304" pitchFamily="18" charset="0"/>
                <a:cs typeface="Times New Roman" panose="02020603050405020304" pitchFamily="18" charset="0"/>
              </a:rPr>
              <a:t>zonotope</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将 </a:t>
            </a:r>
            <a:r>
              <a:rPr lang="en-US" altLang="zh-CN" dirty="0">
                <a:latin typeface="Times New Roman" panose="02020603050405020304" pitchFamily="18" charset="0"/>
                <a:cs typeface="Times New Roman" panose="02020603050405020304" pitchFamily="18" charset="0"/>
              </a:rPr>
              <a:t>Lipschitz constant of generative models</a:t>
            </a:r>
            <a:r>
              <a:rPr lang="zh-CN" altLang="en-US" dirty="0">
                <a:latin typeface="Times New Roman" panose="02020603050405020304" pitchFamily="18" charset="0"/>
                <a:cs typeface="Times New Roman" panose="02020603050405020304" pitchFamily="18" charset="0"/>
              </a:rPr>
              <a:t>与给定生成模型的</a:t>
            </a:r>
            <a:r>
              <a:rPr lang="zh-CN" altLang="en-US" dirty="0">
                <a:solidFill>
                  <a:srgbClr val="C00000"/>
                </a:solidFill>
                <a:latin typeface="Times New Roman" panose="02020603050405020304" pitchFamily="18" charset="0"/>
                <a:cs typeface="Times New Roman" panose="02020603050405020304" pitchFamily="18" charset="0"/>
              </a:rPr>
              <a:t>可达到</a:t>
            </a:r>
            <a:r>
              <a:rPr lang="zh-CN" altLang="en-US" dirty="0">
                <a:latin typeface="Times New Roman" panose="02020603050405020304" pitchFamily="18" charset="0"/>
                <a:cs typeface="Times New Roman" panose="02020603050405020304" pitchFamily="18" charset="0"/>
              </a:rPr>
              <a:t>的 </a:t>
            </a:r>
            <a:r>
              <a:rPr lang="en-US" altLang="zh-CN" dirty="0">
                <a:latin typeface="Times New Roman" panose="02020603050405020304" pitchFamily="18" charset="0"/>
                <a:cs typeface="Times New Roman" panose="02020603050405020304" pitchFamily="18" charset="0"/>
              </a:rPr>
              <a:t>set of attainable vector-Jacobian products (VJPs)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向量雅可比乘积集，使用 </a:t>
            </a:r>
            <a:r>
              <a:rPr lang="en-US" altLang="zh-CN" dirty="0">
                <a:latin typeface="Times New Roman" panose="02020603050405020304" pitchFamily="18" charset="0"/>
                <a:cs typeface="Times New Roman" panose="02020603050405020304" pitchFamily="18" charset="0"/>
              </a:rPr>
              <a:t>zonotopes </a:t>
            </a:r>
            <a:r>
              <a:rPr lang="zh-CN" altLang="en-US" dirty="0">
                <a:latin typeface="Times New Roman" panose="02020603050405020304" pitchFamily="18" charset="0"/>
                <a:cs typeface="Times New Roman" panose="02020603050405020304" pitchFamily="18" charset="0"/>
              </a:rPr>
              <a:t>的逐层凸近似来近似这个集合</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的最大范数联系起来。</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之前大部分工作研究的是分类器，这项工作关注的是生成模型，例如</a:t>
            </a:r>
            <a:r>
              <a:rPr lang="en-US" altLang="zh-CN" dirty="0">
                <a:latin typeface="Times New Roman" panose="02020603050405020304" pitchFamily="18" charset="0"/>
                <a:cs typeface="Times New Roman" panose="02020603050405020304" pitchFamily="18" charset="0"/>
              </a:rPr>
              <a:t>VAE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DCGAN</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将算法扩展到了</a:t>
            </a:r>
            <a:r>
              <a:rPr lang="en-US" altLang="zh-CN" dirty="0">
                <a:latin typeface="Times New Roman" panose="02020603050405020304" pitchFamily="18" charset="0"/>
                <a:cs typeface="Times New Roman" panose="02020603050405020304" pitchFamily="18" charset="0"/>
              </a:rPr>
              <a:t>neural networks with large output dimension</a:t>
            </a:r>
            <a:r>
              <a:rPr lang="zh-CN" altLang="en-US" dirty="0">
                <a:latin typeface="Times New Roman" panose="02020603050405020304" pitchFamily="18" charset="0"/>
                <a:cs typeface="Times New Roman" panose="02020603050405020304" pitchFamily="18" charset="0"/>
              </a:rPr>
              <a:t>，即高维样本。</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Challenge</a:t>
            </a:r>
          </a:p>
          <a:p>
            <a:pPr marL="342900" indent="-342900">
              <a:spcAft>
                <a:spcPts val="600"/>
              </a:spcAft>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Lipschitz estimation technique for scalar-valued neural networks cannot be directly translated to vector-valued functions with high-dimensional output.</a:t>
            </a:r>
          </a:p>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Solution</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将 </a:t>
            </a:r>
            <a:r>
              <a:rPr lang="en-US" altLang="zh-CN" dirty="0">
                <a:latin typeface="Times New Roman" panose="02020603050405020304" pitchFamily="18" charset="0"/>
                <a:cs typeface="Times New Roman" panose="02020603050405020304" pitchFamily="18" charset="0"/>
              </a:rPr>
              <a:t>Lipschitz </a:t>
            </a:r>
            <a:r>
              <a:rPr lang="zh-CN" altLang="en-US" dirty="0">
                <a:latin typeface="Times New Roman" panose="02020603050405020304" pitchFamily="18" charset="0"/>
                <a:cs typeface="Times New Roman" panose="02020603050405020304" pitchFamily="18" charset="0"/>
              </a:rPr>
              <a:t>常数估计问题构建为：对模型可达到的 </a:t>
            </a:r>
            <a:r>
              <a:rPr lang="en-US" altLang="zh-CN" dirty="0">
                <a:solidFill>
                  <a:srgbClr val="C00000"/>
                </a:solidFill>
                <a:latin typeface="Times New Roman" panose="02020603050405020304" pitchFamily="18" charset="0"/>
                <a:cs typeface="Times New Roman" panose="02020603050405020304" pitchFamily="18" charset="0"/>
              </a:rPr>
              <a:t>vector Jacobian </a:t>
            </a:r>
            <a:r>
              <a:rPr lang="zh-CN" altLang="en-US" dirty="0">
                <a:solidFill>
                  <a:srgbClr val="C00000"/>
                </a:solidFill>
                <a:latin typeface="Times New Roman" panose="02020603050405020304" pitchFamily="18" charset="0"/>
                <a:cs typeface="Times New Roman" panose="02020603050405020304" pitchFamily="18" charset="0"/>
              </a:rPr>
              <a:t>乘积范围</a:t>
            </a:r>
            <a:r>
              <a:rPr lang="zh-CN" altLang="en-US" dirty="0">
                <a:latin typeface="Times New Roman" panose="02020603050405020304" pitchFamily="18" charset="0"/>
                <a:cs typeface="Times New Roman" panose="02020603050405020304" pitchFamily="18" charset="0"/>
              </a:rPr>
              <a:t>的优化。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通过</a:t>
            </a:r>
            <a:r>
              <a:rPr lang="zh-CN" altLang="en-US" dirty="0">
                <a:solidFill>
                  <a:srgbClr val="C00000"/>
                </a:solidFill>
                <a:latin typeface="Times New Roman" panose="02020603050405020304" pitchFamily="18" charset="0"/>
                <a:cs typeface="Times New Roman" panose="02020603050405020304" pitchFamily="18" charset="0"/>
              </a:rPr>
              <a:t>逐层凸近似</a:t>
            </a:r>
            <a:r>
              <a:rPr lang="zh-CN" altLang="en-US" dirty="0">
                <a:latin typeface="Times New Roman" panose="02020603050405020304" pitchFamily="18" charset="0"/>
                <a:cs typeface="Times New Roman" panose="02020603050405020304" pitchFamily="18" charset="0"/>
              </a:rPr>
              <a:t>来</a:t>
            </a:r>
            <a:r>
              <a:rPr lang="zh-CN" altLang="en-US" dirty="0">
                <a:solidFill>
                  <a:srgbClr val="C00000"/>
                </a:solidFill>
                <a:latin typeface="Times New Roman" panose="02020603050405020304" pitchFamily="18" charset="0"/>
                <a:cs typeface="Times New Roman" panose="02020603050405020304" pitchFamily="18" charset="0"/>
              </a:rPr>
              <a:t>过度近似</a:t>
            </a:r>
            <a:r>
              <a:rPr lang="zh-CN" altLang="en-US" dirty="0">
                <a:latin typeface="Times New Roman" panose="02020603050405020304" pitchFamily="18" charset="0"/>
                <a:cs typeface="Times New Roman" panose="02020603050405020304" pitchFamily="18" charset="0"/>
              </a:rPr>
              <a:t>这个集合，然后解决</a:t>
            </a:r>
            <a:r>
              <a:rPr lang="zh-CN" altLang="en-US" dirty="0">
                <a:solidFill>
                  <a:srgbClr val="C00000"/>
                </a:solidFill>
                <a:latin typeface="Times New Roman" panose="02020603050405020304" pitchFamily="18" charset="0"/>
                <a:cs typeface="Times New Roman" panose="02020603050405020304" pitchFamily="18" charset="0"/>
              </a:rPr>
              <a:t>松弛版本的优化问题</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Brief</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349763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20</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1</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1922578"/>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rPr>
              <a:t>Evaluation of </a:t>
            </a:r>
            <a:r>
              <a:rPr lang="en-US" altLang="zh-CN" dirty="0" err="1">
                <a:solidFill>
                  <a:srgbClr val="0070C0"/>
                </a:solidFill>
                <a:latin typeface="Times New Roman" panose="02020603050405020304" pitchFamily="18" charset="0"/>
              </a:rPr>
              <a:t>ZLip</a:t>
            </a:r>
            <a:r>
              <a:rPr lang="en-US" altLang="zh-CN" dirty="0">
                <a:solidFill>
                  <a:srgbClr val="0070C0"/>
                </a:solidFill>
                <a:latin typeface="Times New Roman" panose="02020603050405020304" pitchFamily="18" charset="0"/>
              </a:rPr>
              <a:t> and Fast-Lip on generative models trained on the MNIST and CIFAR-10 datasets, evaluated over inputs of radius 0.05. </a:t>
            </a:r>
          </a:p>
          <a:p>
            <a:pPr marL="342900" indent="-342900">
              <a:lnSpc>
                <a:spcPts val="2200"/>
              </a:lnSpc>
              <a:spcAft>
                <a:spcPts val="600"/>
              </a:spcAft>
              <a:buFont typeface="Wingdings" panose="05000000000000000000" pitchFamily="2" charset="2"/>
              <a:buChar char="Ø"/>
            </a:pPr>
            <a:r>
              <a:rPr lang="en-US" altLang="zh-CN" dirty="0">
                <a:latin typeface="Times New Roman" panose="02020603050405020304" pitchFamily="18" charset="0"/>
              </a:rPr>
              <a:t>Times are reported in seconds The column F/Z denotes the ratio of the estimate returned by Fast-Lip to our estimate. </a:t>
            </a:r>
          </a:p>
          <a:p>
            <a:pPr marL="342900" indent="-342900">
              <a:lnSpc>
                <a:spcPts val="2200"/>
              </a:lnSpc>
              <a:spcAft>
                <a:spcPts val="600"/>
              </a:spcAft>
              <a:buFont typeface="Wingdings" panose="05000000000000000000" pitchFamily="2" charset="2"/>
              <a:buChar char="Ø"/>
            </a:pPr>
            <a:r>
              <a:rPr lang="en-US" altLang="zh-CN" dirty="0">
                <a:latin typeface="Times New Roman" panose="02020603050405020304" pitchFamily="18" charset="0"/>
              </a:rPr>
              <a:t>For larger networks, </a:t>
            </a:r>
            <a:r>
              <a:rPr lang="en-US" altLang="zh-CN" dirty="0" err="1">
                <a:latin typeface="Times New Roman" panose="02020603050405020304" pitchFamily="18" charset="0"/>
              </a:rPr>
              <a:t>ZLip</a:t>
            </a:r>
            <a:r>
              <a:rPr lang="en-US" altLang="zh-CN" dirty="0">
                <a:latin typeface="Times New Roman" panose="02020603050405020304" pitchFamily="18" charset="0"/>
              </a:rPr>
              <a:t> can yield upper bounds that are several orders of magnitude tighter than Fast-Lip</a:t>
            </a:r>
          </a:p>
        </p:txBody>
      </p:sp>
      <p:pic>
        <p:nvPicPr>
          <p:cNvPr id="7" name="图片 6">
            <a:extLst>
              <a:ext uri="{FF2B5EF4-FFF2-40B4-BE49-F238E27FC236}">
                <a16:creationId xmlns:a16="http://schemas.microsoft.com/office/drawing/2014/main" id="{18219908-2D61-4CD9-9F7D-6B7DC5C25954}"/>
              </a:ext>
            </a:extLst>
          </p:cNvPr>
          <p:cNvPicPr>
            <a:picLocks noChangeAspect="1"/>
          </p:cNvPicPr>
          <p:nvPr/>
        </p:nvPicPr>
        <p:blipFill>
          <a:blip r:embed="rId3"/>
          <a:stretch>
            <a:fillRect/>
          </a:stretch>
        </p:blipFill>
        <p:spPr>
          <a:xfrm>
            <a:off x="564617" y="3645024"/>
            <a:ext cx="7967823" cy="2548439"/>
          </a:xfrm>
          <a:prstGeom prst="rect">
            <a:avLst/>
          </a:prstGeom>
        </p:spPr>
      </p:pic>
      <p:sp>
        <p:nvSpPr>
          <p:cNvPr id="17" name="文本框 16">
            <a:extLst>
              <a:ext uri="{FF2B5EF4-FFF2-40B4-BE49-F238E27FC236}">
                <a16:creationId xmlns:a16="http://schemas.microsoft.com/office/drawing/2014/main" id="{DC5D8F0B-7EB7-4132-B80C-481A181065BE}"/>
              </a:ext>
            </a:extLst>
          </p:cNvPr>
          <p:cNvSpPr txBox="1"/>
          <p:nvPr/>
        </p:nvSpPr>
        <p:spPr>
          <a:xfrm>
            <a:off x="4122557" y="6163257"/>
            <a:ext cx="898885" cy="369332"/>
          </a:xfrm>
          <a:prstGeom prst="rect">
            <a:avLst/>
          </a:prstGeom>
          <a:noFill/>
        </p:spPr>
        <p:txBody>
          <a:bodyPr wrap="square">
            <a:spAutoFit/>
          </a:bodyPr>
          <a:lstStyle/>
          <a:p>
            <a:r>
              <a:rPr lang="en-US" altLang="zh-CN" dirty="0">
                <a:solidFill>
                  <a:srgbClr val="0070C0"/>
                </a:solidFill>
                <a:latin typeface="Times New Roman" panose="02020603050405020304" pitchFamily="18" charset="0"/>
              </a:rPr>
              <a:t>Table 1 </a:t>
            </a:r>
            <a:endParaRPr lang="zh-CN" altLang="en-US" dirty="0"/>
          </a:p>
        </p:txBody>
      </p:sp>
      <p:sp>
        <p:nvSpPr>
          <p:cNvPr id="19" name="文本框 18">
            <a:extLst>
              <a:ext uri="{FF2B5EF4-FFF2-40B4-BE49-F238E27FC236}">
                <a16:creationId xmlns:a16="http://schemas.microsoft.com/office/drawing/2014/main" id="{B81FB045-7A15-4C86-A10D-60D3FCA8E3E3}"/>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75626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21</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24" name="矩形: 圆角 23">
            <a:extLst>
              <a:ext uri="{FF2B5EF4-FFF2-40B4-BE49-F238E27FC236}">
                <a16:creationId xmlns:a16="http://schemas.microsoft.com/office/drawing/2014/main" id="{8A04798C-A1C8-4B4D-82D0-5A8941729F15}"/>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Experiment 2</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1987532"/>
          </a:xfrm>
          <a:prstGeom prst="rect">
            <a:avLst/>
          </a:prstGeom>
          <a:noFill/>
        </p:spPr>
        <p:txBody>
          <a:bodyPr wrap="square" rtlCol="0">
            <a:spAutoFit/>
          </a:bodyPr>
          <a:lstStyle/>
          <a:p>
            <a:pPr marL="342900" indent="-342900">
              <a:lnSpc>
                <a:spcPts val="2200"/>
              </a:lnSpc>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rPr>
              <a:t>Comparisons of Lipschitz estimate (left) and running time (right) for various Lipschitz estimation techniques on networks trained on the Circle dataset. </a:t>
            </a:r>
          </a:p>
          <a:p>
            <a:pPr marL="342900" indent="-342900">
              <a:lnSpc>
                <a:spcPts val="2200"/>
              </a:lnSpc>
              <a:spcAft>
                <a:spcPts val="600"/>
              </a:spcAft>
              <a:buFont typeface="Wingdings" panose="05000000000000000000" pitchFamily="2" charset="2"/>
              <a:buChar char="l"/>
            </a:pPr>
            <a:r>
              <a:rPr lang="en-US" altLang="zh-CN" sz="1600" dirty="0">
                <a:latin typeface="Times New Roman" panose="02020603050405020304" pitchFamily="18" charset="0"/>
              </a:rPr>
              <a:t>The horizontal axis is the number of hidden layers of the networks considered and the vertical axis is in log-scale. </a:t>
            </a:r>
          </a:p>
          <a:p>
            <a:pPr marL="342900" indent="-342900">
              <a:lnSpc>
                <a:spcPts val="2200"/>
              </a:lnSpc>
              <a:spcAft>
                <a:spcPts val="600"/>
              </a:spcAft>
              <a:buFont typeface="Wingdings" panose="05000000000000000000" pitchFamily="2" charset="2"/>
              <a:buChar char="l"/>
            </a:pPr>
            <a:r>
              <a:rPr lang="en-US" altLang="zh-CN" sz="1600" dirty="0">
                <a:latin typeface="Times New Roman" panose="02020603050405020304" pitchFamily="18" charset="0"/>
              </a:rPr>
              <a:t>Our approach is scalable to larger networks while still providing reasonably tight bounds. </a:t>
            </a:r>
          </a:p>
          <a:p>
            <a:pPr marL="342900" indent="-342900">
              <a:lnSpc>
                <a:spcPts val="2200"/>
              </a:lnSpc>
              <a:spcAft>
                <a:spcPts val="600"/>
              </a:spcAft>
              <a:buFont typeface="Wingdings" panose="05000000000000000000" pitchFamily="2" charset="2"/>
              <a:buChar char="l"/>
            </a:pPr>
            <a:r>
              <a:rPr lang="en-US" altLang="zh-CN" sz="1600" dirty="0">
                <a:latin typeface="Times New Roman" panose="02020603050405020304" pitchFamily="18" charset="0"/>
              </a:rPr>
              <a:t>Also note that using our approach within </a:t>
            </a:r>
            <a:r>
              <a:rPr lang="en-US" altLang="zh-CN" sz="1600" dirty="0" err="1">
                <a:latin typeface="Times New Roman" panose="02020603050405020304" pitchFamily="18" charset="0"/>
              </a:rPr>
              <a:t>LipMIP</a:t>
            </a:r>
            <a:r>
              <a:rPr lang="en-US" altLang="zh-CN" sz="1600" dirty="0">
                <a:latin typeface="Times New Roman" panose="02020603050405020304" pitchFamily="18" charset="0"/>
              </a:rPr>
              <a:t> dramatically improves the efficiency</a:t>
            </a:r>
          </a:p>
        </p:txBody>
      </p:sp>
      <p:sp>
        <p:nvSpPr>
          <p:cNvPr id="17" name="文本框 16">
            <a:extLst>
              <a:ext uri="{FF2B5EF4-FFF2-40B4-BE49-F238E27FC236}">
                <a16:creationId xmlns:a16="http://schemas.microsoft.com/office/drawing/2014/main" id="{DC5D8F0B-7EB7-4132-B80C-481A181065BE}"/>
              </a:ext>
            </a:extLst>
          </p:cNvPr>
          <p:cNvSpPr txBox="1"/>
          <p:nvPr/>
        </p:nvSpPr>
        <p:spPr>
          <a:xfrm>
            <a:off x="4122557" y="6163257"/>
            <a:ext cx="953499" cy="369332"/>
          </a:xfrm>
          <a:prstGeom prst="rect">
            <a:avLst/>
          </a:prstGeom>
          <a:noFill/>
        </p:spPr>
        <p:txBody>
          <a:bodyPr wrap="square">
            <a:spAutoFit/>
          </a:bodyPr>
          <a:lstStyle/>
          <a:p>
            <a:r>
              <a:rPr lang="en-US" altLang="zh-CN" dirty="0">
                <a:solidFill>
                  <a:srgbClr val="0070C0"/>
                </a:solidFill>
                <a:latin typeface="Times New Roman" panose="02020603050405020304" pitchFamily="18" charset="0"/>
              </a:rPr>
              <a:t>Figure 2</a:t>
            </a:r>
            <a:endParaRPr lang="zh-CN" altLang="en-US" dirty="0"/>
          </a:p>
        </p:txBody>
      </p:sp>
      <p:pic>
        <p:nvPicPr>
          <p:cNvPr id="5" name="图片 4">
            <a:extLst>
              <a:ext uri="{FF2B5EF4-FFF2-40B4-BE49-F238E27FC236}">
                <a16:creationId xmlns:a16="http://schemas.microsoft.com/office/drawing/2014/main" id="{ECF50DC7-D986-4A3D-874E-A8F77479FF68}"/>
              </a:ext>
            </a:extLst>
          </p:cNvPr>
          <p:cNvPicPr>
            <a:picLocks noChangeAspect="1"/>
          </p:cNvPicPr>
          <p:nvPr/>
        </p:nvPicPr>
        <p:blipFill>
          <a:blip r:embed="rId3"/>
          <a:stretch>
            <a:fillRect/>
          </a:stretch>
        </p:blipFill>
        <p:spPr>
          <a:xfrm>
            <a:off x="395536" y="3533333"/>
            <a:ext cx="4126181" cy="2712944"/>
          </a:xfrm>
          <a:prstGeom prst="rect">
            <a:avLst/>
          </a:prstGeom>
        </p:spPr>
      </p:pic>
      <p:pic>
        <p:nvPicPr>
          <p:cNvPr id="8" name="图片 7">
            <a:extLst>
              <a:ext uri="{FF2B5EF4-FFF2-40B4-BE49-F238E27FC236}">
                <a16:creationId xmlns:a16="http://schemas.microsoft.com/office/drawing/2014/main" id="{7115FAF9-BF9E-4C23-B334-9D188D751955}"/>
              </a:ext>
            </a:extLst>
          </p:cNvPr>
          <p:cNvPicPr>
            <a:picLocks noChangeAspect="1"/>
          </p:cNvPicPr>
          <p:nvPr/>
        </p:nvPicPr>
        <p:blipFill>
          <a:blip r:embed="rId4"/>
          <a:stretch>
            <a:fillRect/>
          </a:stretch>
        </p:blipFill>
        <p:spPr>
          <a:xfrm>
            <a:off x="4507443" y="3521125"/>
            <a:ext cx="4227792" cy="2724665"/>
          </a:xfrm>
          <a:prstGeom prst="rect">
            <a:avLst/>
          </a:prstGeom>
        </p:spPr>
      </p:pic>
      <p:sp>
        <p:nvSpPr>
          <p:cNvPr id="14" name="文本框 13">
            <a:extLst>
              <a:ext uri="{FF2B5EF4-FFF2-40B4-BE49-F238E27FC236}">
                <a16:creationId xmlns:a16="http://schemas.microsoft.com/office/drawing/2014/main" id="{2089E117-C14F-4B44-871C-3D764F1F47F7}"/>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492144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22</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1" name="文本框 10">
            <a:extLst>
              <a:ext uri="{FF2B5EF4-FFF2-40B4-BE49-F238E27FC236}">
                <a16:creationId xmlns:a16="http://schemas.microsoft.com/office/drawing/2014/main" id="{125C43E0-C687-4D68-AF3F-1517AB98C5E4}"/>
              </a:ext>
            </a:extLst>
          </p:cNvPr>
          <p:cNvSpPr txBox="1"/>
          <p:nvPr/>
        </p:nvSpPr>
        <p:spPr>
          <a:xfrm>
            <a:off x="564617" y="1574790"/>
            <a:ext cx="7967823" cy="4684039"/>
          </a:xfrm>
          <a:prstGeom prst="rect">
            <a:avLst/>
          </a:prstGeom>
          <a:noFill/>
        </p:spPr>
        <p:txBody>
          <a:bodyPr wrap="square" rtlCol="0">
            <a:spAutoFit/>
          </a:bodyPr>
          <a:lstStyle/>
          <a:p>
            <a:pPr marL="342900" indent="-342900" algn="just">
              <a:lnSpc>
                <a:spcPts val="2200"/>
              </a:lnSpc>
              <a:spcAft>
                <a:spcPts val="600"/>
              </a:spcAft>
              <a:buFont typeface="Wingdings" panose="05000000000000000000" pitchFamily="2" charset="2"/>
              <a:buChar char="l"/>
            </a:pPr>
            <a:r>
              <a:rPr lang="en-US" altLang="zh-CN" sz="1600" dirty="0">
                <a:latin typeface="Times New Roman" panose="02020603050405020304" pitchFamily="18" charset="0"/>
              </a:rPr>
              <a:t>We have presented a principled way to efficiently upper bound the Lipschitz constant of neural networks with large output dimension. </a:t>
            </a:r>
          </a:p>
          <a:p>
            <a:pPr marL="342900" indent="-342900" algn="just">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我们提出了一种原则性的方法来有效地限制具有大输出维度的神经网络的 </a:t>
            </a:r>
            <a:r>
              <a:rPr lang="en-US" altLang="zh-CN" sz="1600" dirty="0">
                <a:latin typeface="Times New Roman" panose="02020603050405020304" pitchFamily="18" charset="0"/>
              </a:rPr>
              <a:t>Lipschitz </a:t>
            </a:r>
            <a:r>
              <a:rPr lang="zh-CN" altLang="en-US" sz="1600" dirty="0">
                <a:latin typeface="Times New Roman" panose="02020603050405020304" pitchFamily="18" charset="0"/>
              </a:rPr>
              <a:t>常数。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en-US" altLang="zh-CN" sz="1600" dirty="0">
                <a:latin typeface="Times New Roman" panose="02020603050405020304" pitchFamily="18" charset="0"/>
              </a:rPr>
              <a:t>Our technique improves upon prior works for zonotope approximations of neural networks and is applicable to the operators required by the backpropagation algorithm. </a:t>
            </a:r>
          </a:p>
          <a:p>
            <a:pPr marL="342900" indent="-342900" algn="just">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我们的技术改进了先前对神经网络的 </a:t>
            </a:r>
            <a:r>
              <a:rPr lang="en-US" altLang="zh-CN" sz="1600" dirty="0">
                <a:latin typeface="Times New Roman" panose="02020603050405020304" pitchFamily="18" charset="0"/>
              </a:rPr>
              <a:t>zonotope </a:t>
            </a:r>
            <a:r>
              <a:rPr lang="zh-CN" altLang="en-US" sz="1600" dirty="0">
                <a:latin typeface="Times New Roman" panose="02020603050405020304" pitchFamily="18" charset="0"/>
              </a:rPr>
              <a:t>近似的工作，并且适用于反向传播算法所需的算子。 </a:t>
            </a:r>
            <a:endParaRPr lang="en-US" altLang="zh-CN" sz="1600" dirty="0">
              <a:latin typeface="Times New Roman" panose="02020603050405020304" pitchFamily="18" charset="0"/>
            </a:endParaRPr>
          </a:p>
          <a:p>
            <a:pPr marL="342900" indent="-342900" algn="just">
              <a:lnSpc>
                <a:spcPts val="2200"/>
              </a:lnSpc>
              <a:spcAft>
                <a:spcPts val="600"/>
              </a:spcAft>
              <a:buFont typeface="Wingdings" panose="05000000000000000000" pitchFamily="2" charset="2"/>
              <a:buChar char="l"/>
            </a:pPr>
            <a:r>
              <a:rPr lang="en-US" altLang="zh-CN" sz="1600" dirty="0">
                <a:latin typeface="Times New Roman" panose="02020603050405020304" pitchFamily="18" charset="0"/>
              </a:rPr>
              <a:t>This approach yields tighter provable Lipschitz bounds for classifiers and is able to scale effectively to familiar generative models for the MNIST and CIFAR10 datasets, yielding improvements of up to three orders of magnitude for Lipschitz estimation of these networks. </a:t>
            </a:r>
          </a:p>
          <a:p>
            <a:pPr marL="342900" indent="-342900" algn="just">
              <a:lnSpc>
                <a:spcPts val="2200"/>
              </a:lnSpc>
              <a:spcAft>
                <a:spcPts val="600"/>
              </a:spcAft>
              <a:buFont typeface="Wingdings" panose="05000000000000000000" pitchFamily="2" charset="2"/>
              <a:buChar char="Ø"/>
            </a:pPr>
            <a:r>
              <a:rPr lang="zh-CN" altLang="en-US" sz="1600" dirty="0">
                <a:latin typeface="Times New Roman" panose="02020603050405020304" pitchFamily="18" charset="0"/>
              </a:rPr>
              <a:t>这种方法为分类器产生了更严格的可证明 </a:t>
            </a:r>
            <a:r>
              <a:rPr lang="en-US" altLang="zh-CN" sz="1600" dirty="0">
                <a:latin typeface="Times New Roman" panose="02020603050405020304" pitchFamily="18" charset="0"/>
              </a:rPr>
              <a:t>Lipschitz </a:t>
            </a:r>
            <a:r>
              <a:rPr lang="zh-CN" altLang="en-US" sz="1600" dirty="0">
                <a:latin typeface="Times New Roman" panose="02020603050405020304" pitchFamily="18" charset="0"/>
              </a:rPr>
              <a:t>界限，并且能够有效地扩展到熟悉的 </a:t>
            </a:r>
            <a:r>
              <a:rPr lang="en-US" altLang="zh-CN" sz="1600" dirty="0">
                <a:latin typeface="Times New Roman" panose="02020603050405020304" pitchFamily="18" charset="0"/>
              </a:rPr>
              <a:t>MNIST </a:t>
            </a:r>
            <a:r>
              <a:rPr lang="zh-CN" altLang="en-US" sz="1600" dirty="0">
                <a:latin typeface="Times New Roman" panose="02020603050405020304" pitchFamily="18" charset="0"/>
              </a:rPr>
              <a:t>和 </a:t>
            </a:r>
            <a:r>
              <a:rPr lang="en-US" altLang="zh-CN" sz="1600" dirty="0">
                <a:latin typeface="Times New Roman" panose="02020603050405020304" pitchFamily="18" charset="0"/>
              </a:rPr>
              <a:t>CIFAR10 </a:t>
            </a:r>
            <a:r>
              <a:rPr lang="zh-CN" altLang="en-US" sz="1600" dirty="0">
                <a:latin typeface="Times New Roman" panose="02020603050405020304" pitchFamily="18" charset="0"/>
              </a:rPr>
              <a:t>数据集的生成模型，从而为这些网络的 </a:t>
            </a:r>
            <a:r>
              <a:rPr lang="en-US" altLang="zh-CN" sz="1600" dirty="0">
                <a:latin typeface="Times New Roman" panose="02020603050405020304" pitchFamily="18" charset="0"/>
              </a:rPr>
              <a:t>Lipschitz </a:t>
            </a:r>
            <a:r>
              <a:rPr lang="zh-CN" altLang="en-US" sz="1600" dirty="0">
                <a:latin typeface="Times New Roman" panose="02020603050405020304" pitchFamily="18" charset="0"/>
              </a:rPr>
              <a:t>估计带来高达三个数量级的改进。</a:t>
            </a:r>
            <a:endParaRPr lang="en-US" altLang="zh-CN" sz="1600" dirty="0">
              <a:latin typeface="Times New Roman" panose="02020603050405020304" pitchFamily="18" charset="0"/>
            </a:endParaRPr>
          </a:p>
        </p:txBody>
      </p:sp>
      <p:sp>
        <p:nvSpPr>
          <p:cNvPr id="12" name="矩形: 圆角 11">
            <a:extLst>
              <a:ext uri="{FF2B5EF4-FFF2-40B4-BE49-F238E27FC236}">
                <a16:creationId xmlns:a16="http://schemas.microsoft.com/office/drawing/2014/main" id="{DE4FD4E9-4DB0-438E-B91C-724BDF71764E}"/>
              </a:ext>
            </a:extLst>
          </p:cNvPr>
          <p:cNvSpPr/>
          <p:nvPr/>
        </p:nvSpPr>
        <p:spPr bwMode="auto">
          <a:xfrm>
            <a:off x="564617" y="1055920"/>
            <a:ext cx="1487103"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Conclusion</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36FE8F51-E45D-42AB-B34E-82FB4DF4F58D}"/>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338459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3</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178510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zh-CN" altLang="en-US" dirty="0">
                <a:solidFill>
                  <a:srgbClr val="0070C0"/>
                </a:solidFill>
                <a:latin typeface="Times New Roman" panose="02020603050405020304" pitchFamily="18" charset="0"/>
                <a:cs typeface="Times New Roman" panose="02020603050405020304" pitchFamily="18" charset="0"/>
              </a:rPr>
              <a:t>如何通过逐层凸近似来过度近似模型可达到的 </a:t>
            </a:r>
            <a:r>
              <a:rPr lang="en-US" altLang="zh-CN" dirty="0">
                <a:solidFill>
                  <a:srgbClr val="0070C0"/>
                </a:solidFill>
                <a:latin typeface="Times New Roman" panose="02020603050405020304" pitchFamily="18" charset="0"/>
                <a:cs typeface="Times New Roman" panose="02020603050405020304" pitchFamily="18" charset="0"/>
              </a:rPr>
              <a:t>vector Jacobian </a:t>
            </a:r>
            <a:r>
              <a:rPr lang="zh-CN" altLang="en-US" dirty="0">
                <a:solidFill>
                  <a:srgbClr val="0070C0"/>
                </a:solidFill>
                <a:latin typeface="Times New Roman" panose="02020603050405020304" pitchFamily="18" charset="0"/>
                <a:cs typeface="Times New Roman" panose="02020603050405020304" pitchFamily="18" charset="0"/>
              </a:rPr>
              <a:t>乘积集</a:t>
            </a:r>
            <a:endParaRPr lang="en-US" altLang="zh-CN" dirty="0">
              <a:solidFill>
                <a:srgbClr val="0070C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过度近似：通过将其表示为 </a:t>
            </a:r>
            <a:r>
              <a:rPr lang="en-US" altLang="zh-CN" dirty="0">
                <a:latin typeface="Times New Roman" panose="02020603050405020304" pitchFamily="18" charset="0"/>
                <a:cs typeface="Times New Roman" panose="02020603050405020304" pitchFamily="18" charset="0"/>
              </a:rPr>
              <a:t>zonotope </a:t>
            </a:r>
            <a:r>
              <a:rPr lang="zh-CN" altLang="en-US" dirty="0">
                <a:latin typeface="Times New Roman" panose="02020603050405020304" pitchFamily="18" charset="0"/>
                <a:cs typeface="Times New Roman" panose="02020603050405020304" pitchFamily="18" charset="0"/>
              </a:rPr>
              <a:t>来生成该集合的过度近似</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前人工作做到了前向传播 </a:t>
            </a:r>
            <a:r>
              <a:rPr lang="en-US" altLang="zh-CN" dirty="0">
                <a:latin typeface="Times New Roman" panose="02020603050405020304" pitchFamily="18" charset="0"/>
                <a:cs typeface="Times New Roman" panose="02020603050405020304" pitchFamily="18" charset="0"/>
              </a:rPr>
              <a:t>zonotopes </a:t>
            </a:r>
            <a:r>
              <a:rPr lang="zh-CN" altLang="en-US" dirty="0">
                <a:latin typeface="Times New Roman" panose="02020603050405020304" pitchFamily="18" charset="0"/>
                <a:cs typeface="Times New Roman" panose="02020603050405020304" pitchFamily="18" charset="0"/>
              </a:rPr>
              <a:t>对神经网络进行</a:t>
            </a:r>
            <a:r>
              <a:rPr lang="zh-CN" altLang="en-US" dirty="0">
                <a:solidFill>
                  <a:srgbClr val="C00000"/>
                </a:solidFill>
                <a:latin typeface="Times New Roman" panose="02020603050405020304" pitchFamily="18" charset="0"/>
                <a:cs typeface="Times New Roman" panose="02020603050405020304" pitchFamily="18" charset="0"/>
              </a:rPr>
              <a:t>可达性分析</a:t>
            </a:r>
            <a:endParaRPr lang="en-US" altLang="zh-CN" dirty="0">
              <a:solidFill>
                <a:srgbClr val="C0000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这项工作推广到了后向传播</a:t>
            </a:r>
            <a:r>
              <a:rPr lang="en-US" altLang="zh-CN" dirty="0">
                <a:latin typeface="Times New Roman" panose="02020603050405020304" pitchFamily="18" charset="0"/>
                <a:cs typeface="Times New Roman" panose="02020603050405020304" pitchFamily="18" charset="0"/>
              </a:rPr>
              <a:t>zonotopes </a:t>
            </a:r>
            <a:r>
              <a:rPr lang="zh-CN" altLang="en-US" dirty="0">
                <a:latin typeface="Times New Roman" panose="02020603050405020304" pitchFamily="18" charset="0"/>
                <a:cs typeface="Times New Roman" panose="02020603050405020304" pitchFamily="18" charset="0"/>
              </a:rPr>
              <a:t>以代替向量</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What is zonotope ?</a:t>
            </a: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Background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pic>
        <p:nvPicPr>
          <p:cNvPr id="11" name="图片 10">
            <a:extLst>
              <a:ext uri="{FF2B5EF4-FFF2-40B4-BE49-F238E27FC236}">
                <a16:creationId xmlns:a16="http://schemas.microsoft.com/office/drawing/2014/main" id="{0E6DA355-18E9-4DF1-9A16-DD8C842DAF9E}"/>
              </a:ext>
            </a:extLst>
          </p:cNvPr>
          <p:cNvPicPr>
            <a:picLocks noChangeAspect="1"/>
          </p:cNvPicPr>
          <p:nvPr/>
        </p:nvPicPr>
        <p:blipFill>
          <a:blip r:embed="rId3"/>
          <a:stretch>
            <a:fillRect/>
          </a:stretch>
        </p:blipFill>
        <p:spPr>
          <a:xfrm>
            <a:off x="775836" y="3390898"/>
            <a:ext cx="7592328" cy="3024631"/>
          </a:xfrm>
          <a:prstGeom prst="rect">
            <a:avLst/>
          </a:prstGeom>
        </p:spPr>
      </p:pic>
      <p:sp>
        <p:nvSpPr>
          <p:cNvPr id="13" name="文本框 12">
            <a:extLst>
              <a:ext uri="{FF2B5EF4-FFF2-40B4-BE49-F238E27FC236}">
                <a16:creationId xmlns:a16="http://schemas.microsoft.com/office/drawing/2014/main" id="{D7F814B7-DDA1-4099-9960-BA362137AD36}"/>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640498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4</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462760"/>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zh-CN" altLang="en-US" dirty="0">
                <a:solidFill>
                  <a:srgbClr val="0070C0"/>
                </a:solidFill>
                <a:latin typeface="Times New Roman" panose="02020603050405020304" pitchFamily="18" charset="0"/>
                <a:cs typeface="Times New Roman" panose="02020603050405020304" pitchFamily="18" charset="0"/>
              </a:rPr>
              <a:t>如何通过逐层凸近似来过度近似模型可达到的 </a:t>
            </a:r>
            <a:r>
              <a:rPr lang="en-US" altLang="zh-CN" dirty="0">
                <a:solidFill>
                  <a:srgbClr val="0070C0"/>
                </a:solidFill>
                <a:latin typeface="Times New Roman" panose="02020603050405020304" pitchFamily="18" charset="0"/>
                <a:cs typeface="Times New Roman" panose="02020603050405020304" pitchFamily="18" charset="0"/>
              </a:rPr>
              <a:t>vector Jacobian </a:t>
            </a:r>
            <a:r>
              <a:rPr lang="zh-CN" altLang="en-US" dirty="0">
                <a:solidFill>
                  <a:srgbClr val="0070C0"/>
                </a:solidFill>
                <a:latin typeface="Times New Roman" panose="02020603050405020304" pitchFamily="18" charset="0"/>
                <a:cs typeface="Times New Roman" panose="02020603050405020304" pitchFamily="18" charset="0"/>
              </a:rPr>
              <a:t>乘积集</a:t>
            </a:r>
            <a:endParaRPr lang="en-US" altLang="zh-CN" dirty="0">
              <a:solidFill>
                <a:srgbClr val="0070C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过度近似：通过将其表示为 </a:t>
            </a:r>
            <a:r>
              <a:rPr lang="en-US" altLang="zh-CN" dirty="0">
                <a:latin typeface="Times New Roman" panose="02020603050405020304" pitchFamily="18" charset="0"/>
                <a:cs typeface="Times New Roman" panose="02020603050405020304" pitchFamily="18" charset="0"/>
              </a:rPr>
              <a:t>zonotope </a:t>
            </a:r>
            <a:r>
              <a:rPr lang="zh-CN" altLang="en-US" dirty="0">
                <a:latin typeface="Times New Roman" panose="02020603050405020304" pitchFamily="18" charset="0"/>
                <a:cs typeface="Times New Roman" panose="02020603050405020304" pitchFamily="18" charset="0"/>
              </a:rPr>
              <a:t>来生成该集合的过度近似</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前人工作做到了前向传播 </a:t>
            </a:r>
            <a:r>
              <a:rPr lang="en-US" altLang="zh-CN" dirty="0">
                <a:latin typeface="Times New Roman" panose="02020603050405020304" pitchFamily="18" charset="0"/>
                <a:cs typeface="Times New Roman" panose="02020603050405020304" pitchFamily="18" charset="0"/>
              </a:rPr>
              <a:t>zonotopes </a:t>
            </a:r>
            <a:r>
              <a:rPr lang="zh-CN" altLang="en-US" dirty="0">
                <a:latin typeface="Times New Roman" panose="02020603050405020304" pitchFamily="18" charset="0"/>
                <a:cs typeface="Times New Roman" panose="02020603050405020304" pitchFamily="18" charset="0"/>
              </a:rPr>
              <a:t>对神经网络进行可达性分析</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这项工作推广到了后向传播</a:t>
            </a:r>
            <a:r>
              <a:rPr lang="en-US" altLang="zh-CN" dirty="0">
                <a:latin typeface="Times New Roman" panose="02020603050405020304" pitchFamily="18" charset="0"/>
                <a:cs typeface="Times New Roman" panose="02020603050405020304" pitchFamily="18" charset="0"/>
              </a:rPr>
              <a:t>zonotopes </a:t>
            </a:r>
            <a:r>
              <a:rPr lang="zh-CN" altLang="en-US" dirty="0">
                <a:latin typeface="Times New Roman" panose="02020603050405020304" pitchFamily="18" charset="0"/>
                <a:cs typeface="Times New Roman" panose="02020603050405020304" pitchFamily="18" charset="0"/>
              </a:rPr>
              <a:t>以代替向量</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What is zonotope ?</a:t>
            </a:r>
          </a:p>
          <a:p>
            <a:pPr marL="342900" indent="-342900">
              <a:spcAft>
                <a:spcPts val="600"/>
              </a:spcAft>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zonotope</a:t>
            </a:r>
            <a:r>
              <a:rPr lang="zh-CN" altLang="en-US" dirty="0">
                <a:latin typeface="Times New Roman" panose="02020603050405020304" pitchFamily="18" charset="0"/>
                <a:cs typeface="Times New Roman" panose="02020603050405020304" pitchFamily="18" charset="0"/>
              </a:rPr>
              <a:t>：</a:t>
            </a:r>
            <a:r>
              <a:rPr lang="zh-CN" altLang="en-US" b="0" i="0" dirty="0">
                <a:solidFill>
                  <a:srgbClr val="333333"/>
                </a:solidFill>
                <a:effectLst/>
                <a:latin typeface="Arial" panose="020B0604020202020204" pitchFamily="34" charset="0"/>
              </a:rPr>
              <a:t>齐诺多面体，</a:t>
            </a:r>
            <a:r>
              <a:rPr lang="zh-CN" altLang="en-US" dirty="0">
                <a:latin typeface="Times New Roman" panose="02020603050405020304" pitchFamily="18" charset="0"/>
                <a:cs typeface="Times New Roman" panose="02020603050405020304" pitchFamily="18" charset="0"/>
              </a:rPr>
              <a:t>是一种集合表示</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通过一系列非线性操作映射得到</a:t>
            </a:r>
            <a:r>
              <a:rPr lang="en-US" altLang="zh-CN" dirty="0">
                <a:latin typeface="Times New Roman" panose="02020603050405020304" pitchFamily="18" charset="0"/>
                <a:cs typeface="Times New Roman" panose="02020603050405020304" pitchFamily="18" charset="0"/>
              </a:rPr>
              <a:t>zonotope</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求</a:t>
            </a:r>
            <a:r>
              <a:rPr lang="en-US" altLang="zh-CN" dirty="0">
                <a:latin typeface="Times New Roman" panose="02020603050405020304" pitchFamily="18" charset="0"/>
                <a:cs typeface="Times New Roman" panose="02020603050405020304" pitchFamily="18" charset="0"/>
              </a:rPr>
              <a:t>zonotope</a:t>
            </a:r>
            <a:r>
              <a:rPr lang="zh-CN" altLang="en-US" dirty="0">
                <a:latin typeface="Times New Roman" panose="02020603050405020304" pitchFamily="18" charset="0"/>
                <a:cs typeface="Times New Roman" panose="02020603050405020304" pitchFamily="18" charset="0"/>
              </a:rPr>
              <a:t>的最大范数等同于格洛腾迪克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Grothendieck</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数学问题。</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What is Reachability analysis ?</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可达性分析：经常用抽象解释 </a:t>
            </a:r>
            <a:r>
              <a:rPr lang="en-US" altLang="zh-CN" dirty="0">
                <a:latin typeface="Times New Roman" panose="02020603050405020304" pitchFamily="18" charset="0"/>
                <a:cs typeface="Times New Roman" panose="02020603050405020304" pitchFamily="18" charset="0"/>
              </a:rPr>
              <a:t>(abstract interpretations) </a:t>
            </a:r>
            <a:r>
              <a:rPr lang="zh-CN" altLang="en-US" dirty="0">
                <a:latin typeface="Times New Roman" panose="02020603050405020304" pitchFamily="18" charset="0"/>
                <a:cs typeface="Times New Roman" panose="02020603050405020304" pitchFamily="18" charset="0"/>
              </a:rPr>
              <a:t>的语言表达，其目标是设计合理的转换以映射</a:t>
            </a:r>
            <a:r>
              <a:rPr lang="zh-CN" altLang="en-US" dirty="0">
                <a:solidFill>
                  <a:srgbClr val="C00000"/>
                </a:solidFill>
                <a:latin typeface="Times New Roman" panose="02020603050405020304" pitchFamily="18" charset="0"/>
                <a:cs typeface="Times New Roman" panose="02020603050405020304" pitchFamily="18" charset="0"/>
              </a:rPr>
              <a:t>集合</a:t>
            </a:r>
            <a:r>
              <a:rPr lang="zh-CN" altLang="en-US" dirty="0">
                <a:latin typeface="Times New Roman" panose="02020603050405020304" pitchFamily="18" charset="0"/>
                <a:cs typeface="Times New Roman" panose="02020603050405020304" pitchFamily="18" charset="0"/>
              </a:rPr>
              <a:t>如何经过给定分类器的前向传播。</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常用集合类型：超盒 </a:t>
            </a:r>
            <a:r>
              <a:rPr lang="en-US" altLang="zh-CN"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hyperboxes</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a:t>
            </a:r>
            <a:r>
              <a:rPr lang="zh-CN" altLang="en-US" b="0" i="0" dirty="0">
                <a:solidFill>
                  <a:srgbClr val="333333"/>
                </a:solidFill>
                <a:effectLst/>
                <a:latin typeface="Arial" panose="020B0604020202020204" pitchFamily="34" charset="0"/>
              </a:rPr>
              <a:t>齐诺多面体 </a:t>
            </a:r>
            <a:r>
              <a:rPr lang="en-US" altLang="zh-CN" dirty="0">
                <a:latin typeface="Times New Roman" panose="02020603050405020304" pitchFamily="18" charset="0"/>
                <a:cs typeface="Times New Roman" panose="02020603050405020304" pitchFamily="18" charset="0"/>
              </a:rPr>
              <a:t>(zonotopes)</a:t>
            </a:r>
            <a:r>
              <a:rPr lang="zh-CN" altLang="en-US" dirty="0">
                <a:latin typeface="Times New Roman" panose="02020603050405020304" pitchFamily="18" charset="0"/>
                <a:cs typeface="Times New Roman" panose="02020603050405020304" pitchFamily="18" charset="0"/>
              </a:rPr>
              <a:t>、多面体 </a:t>
            </a:r>
            <a:r>
              <a:rPr lang="en-US" altLang="zh-CN" dirty="0">
                <a:latin typeface="Times New Roman" panose="02020603050405020304" pitchFamily="18" charset="0"/>
                <a:cs typeface="Times New Roman" panose="02020603050405020304" pitchFamily="18" charset="0"/>
              </a:rPr>
              <a:t>(polytopes)</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imageStars</a:t>
            </a:r>
            <a:r>
              <a:rPr lang="zh-CN" altLang="en-US" dirty="0">
                <a:latin typeface="Times New Roman" panose="02020603050405020304" pitchFamily="18" charset="0"/>
                <a:cs typeface="Times New Roman" panose="02020603050405020304" pitchFamily="18" charset="0"/>
              </a:rPr>
              <a:t>、线性边界 </a:t>
            </a:r>
            <a:r>
              <a:rPr lang="en-US" altLang="zh-CN" dirty="0">
                <a:latin typeface="Times New Roman" panose="02020603050405020304" pitchFamily="18" charset="0"/>
                <a:cs typeface="Times New Roman" panose="02020603050405020304" pitchFamily="18" charset="0"/>
              </a:rPr>
              <a:t>(linear bounds)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Background</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9C1ECC23-1CD6-405E-9352-435E2D521026}"/>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1158597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5</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1785104"/>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zh-CN" altLang="en-US" dirty="0">
                <a:solidFill>
                  <a:srgbClr val="0070C0"/>
                </a:solidFill>
                <a:latin typeface="Times New Roman" panose="02020603050405020304" pitchFamily="18" charset="0"/>
                <a:cs typeface="Times New Roman" panose="02020603050405020304" pitchFamily="18" charset="0"/>
              </a:rPr>
              <a:t>问题：估计向量值函数</a:t>
            </a:r>
            <a:r>
              <a:rPr lang="en-US" altLang="zh-CN" dirty="0">
                <a:solidFill>
                  <a:srgbClr val="0070C0"/>
                </a:solidFill>
                <a:latin typeface="Times New Roman" panose="02020603050405020304" pitchFamily="18" charset="0"/>
                <a:cs typeface="Times New Roman" panose="02020603050405020304" pitchFamily="18" charset="0"/>
              </a:rPr>
              <a:t>(vector-valued functions )</a:t>
            </a:r>
            <a:r>
              <a:rPr lang="zh-CN" altLang="en-US" dirty="0">
                <a:solidFill>
                  <a:srgbClr val="0070C0"/>
                </a:solidFill>
                <a:latin typeface="Times New Roman" panose="02020603050405020304" pitchFamily="18" charset="0"/>
                <a:cs typeface="Times New Roman" panose="02020603050405020304" pitchFamily="18" charset="0"/>
              </a:rPr>
              <a:t>的 </a:t>
            </a:r>
            <a:r>
              <a:rPr lang="en-US" altLang="zh-CN" dirty="0">
                <a:solidFill>
                  <a:srgbClr val="0070C0"/>
                </a:solidFill>
                <a:latin typeface="Times New Roman" panose="02020603050405020304" pitchFamily="18" charset="0"/>
                <a:cs typeface="Times New Roman" panose="02020603050405020304" pitchFamily="18" charset="0"/>
              </a:rPr>
              <a:t>Lipschitz </a:t>
            </a:r>
            <a:r>
              <a:rPr lang="zh-CN" altLang="en-US" dirty="0">
                <a:solidFill>
                  <a:srgbClr val="0070C0"/>
                </a:solidFill>
                <a:latin typeface="Times New Roman" panose="02020603050405020304" pitchFamily="18" charset="0"/>
                <a:cs typeface="Times New Roman" panose="02020603050405020304" pitchFamily="18" charset="0"/>
              </a:rPr>
              <a:t>常数</a:t>
            </a:r>
            <a:endParaRPr lang="en-US" altLang="zh-CN" dirty="0">
              <a:solidFill>
                <a:srgbClr val="0070C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r>
              <a:rPr lang="zh-CN" altLang="en-US" dirty="0">
                <a:solidFill>
                  <a:srgbClr val="0070C0"/>
                </a:solidFill>
                <a:latin typeface="Times New Roman" panose="02020603050405020304" pitchFamily="18" charset="0"/>
                <a:cs typeface="Times New Roman" panose="02020603050405020304" pitchFamily="18" charset="0"/>
              </a:rPr>
              <a:t>符号：</a:t>
            </a:r>
            <a:endParaRPr lang="en-US" altLang="zh-CN" dirty="0">
              <a:solidFill>
                <a:srgbClr val="0070C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向量是小写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矩阵是大写</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集合是花体</a:t>
            </a:r>
            <a:endParaRPr lang="en-US" altLang="zh-CN" dirty="0">
              <a:latin typeface="Times New Roman" panose="02020603050405020304" pitchFamily="18" charset="0"/>
              <a:cs typeface="Times New Roman" panose="02020603050405020304" pitchFamily="18" charset="0"/>
            </a:endParaRPr>
          </a:p>
        </p:txBody>
      </p:sp>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Problem Statement</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41D1664C-C035-4C94-B8C3-956F184448D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mc:AlternateContent xmlns:mc="http://schemas.openxmlformats.org/markup-compatibility/2006">
        <mc:Choice xmlns:a14="http://schemas.microsoft.com/office/drawing/2010/main" Requires="a14">
          <p:graphicFrame>
            <p:nvGraphicFramePr>
              <p:cNvPr id="13" name="表格 12">
                <a:extLst>
                  <a:ext uri="{FF2B5EF4-FFF2-40B4-BE49-F238E27FC236}">
                    <a16:creationId xmlns:a16="http://schemas.microsoft.com/office/drawing/2014/main" id="{98A043F4-24FB-4F07-ADF4-2545C7D0A8DF}"/>
                  </a:ext>
                </a:extLst>
              </p:cNvPr>
              <p:cNvGraphicFramePr>
                <a:graphicFrameLocks noGrp="1"/>
              </p:cNvGraphicFramePr>
              <p:nvPr>
                <p:extLst>
                  <p:ext uri="{D42A27DB-BD31-4B8C-83A1-F6EECF244321}">
                    <p14:modId xmlns:p14="http://schemas.microsoft.com/office/powerpoint/2010/main" val="4275583357"/>
                  </p:ext>
                </p:extLst>
              </p:nvPr>
            </p:nvGraphicFramePr>
            <p:xfrm>
              <a:off x="683568" y="3356992"/>
              <a:ext cx="7848872" cy="3081242"/>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047958938"/>
                        </a:ext>
                      </a:extLst>
                    </a:gridCol>
                    <a:gridCol w="5760640">
                      <a:extLst>
                        <a:ext uri="{9D8B030D-6E8A-4147-A177-3AD203B41FA5}">
                          <a16:colId xmlns:a16="http://schemas.microsoft.com/office/drawing/2014/main" val="971878510"/>
                        </a:ext>
                      </a:extLst>
                    </a:gridCol>
                  </a:tblGrid>
                  <a:tr h="324562">
                    <a:tc>
                      <a:txBody>
                        <a:bodyPr/>
                        <a:lstStyle/>
                        <a:p>
                          <a:pPr algn="ctr"/>
                          <a:r>
                            <a:rPr lang="en-US" altLang="zh-CN" sz="1400" b="0" dirty="0">
                              <a:latin typeface="Times New Roman" panose="02020603050405020304" pitchFamily="18" charset="0"/>
                              <a:cs typeface="Times New Roman" panose="02020603050405020304" pitchFamily="18" charset="0"/>
                            </a:rPr>
                            <a:t>Symbol</a:t>
                          </a:r>
                          <a:endParaRPr lang="zh-CN" alt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b="0" dirty="0">
                              <a:latin typeface="Times New Roman" panose="02020603050405020304" pitchFamily="18" charset="0"/>
                              <a:cs typeface="Times New Roman" panose="02020603050405020304" pitchFamily="18" charset="0"/>
                            </a:rPr>
                            <a:t>Meaning</a:t>
                          </a:r>
                          <a:endParaRPr lang="zh-CN" alt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913694"/>
                      </a:ext>
                    </a:extLst>
                  </a:tr>
                  <a:tr h="32456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𝐵</m:t>
                                    </m:r>
                                  </m:e>
                                  <m:sub>
                                    <m:r>
                                      <a:rPr lang="en-US" altLang="zh-CN" sz="1400" b="0" i="1" smtClean="0">
                                        <a:latin typeface="Cambria Math" panose="02040503050406030204" pitchFamily="18" charset="0"/>
                                        <a:cs typeface="Times New Roman" panose="02020603050405020304" pitchFamily="18" charset="0"/>
                                      </a:rPr>
                                      <m:t>𝛼</m:t>
                                    </m:r>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Unit ball w.r.t the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𝛼</m:t>
                              </m:r>
                            </m:oMath>
                          </a14:m>
                          <a:r>
                            <a:rPr lang="en-US" altLang="zh-CN" sz="1400" dirty="0">
                              <a:latin typeface="Times New Roman" panose="02020603050405020304" pitchFamily="18" charset="0"/>
                              <a:cs typeface="Times New Roman" panose="02020603050405020304" pitchFamily="18" charset="0"/>
                            </a:rPr>
                            <a:t>-norm </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246627189"/>
                      </a:ext>
                    </a:extLst>
                  </a:tr>
                  <a:tr h="32456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d>
                                      <m:dPr>
                                        <m:begChr m:val="|"/>
                                        <m:endChr m:val="|"/>
                                        <m:ctrlPr>
                                          <a:rPr lang="en-US" altLang="zh-CN" sz="1400" b="0" i="1" smtClean="0">
                                            <a:latin typeface="Cambria Math" panose="02040503050406030204" pitchFamily="18" charset="0"/>
                                            <a:cs typeface="Times New Roman" panose="02020603050405020304" pitchFamily="18" charset="0"/>
                                          </a:rPr>
                                        </m:ctrlPr>
                                      </m:dPr>
                                      <m:e>
                                        <m:d>
                                          <m:dPr>
                                            <m:begChr m:val="|"/>
                                            <m:end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m:t>
                                            </m:r>
                                          </m:e>
                                        </m:d>
                                      </m:e>
                                    </m:d>
                                  </m:e>
                                  <m:sub>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𝛼</m:t>
                                        </m:r>
                                      </m:e>
                                      <m:sup>
                                        <m:r>
                                          <a:rPr lang="en-US" altLang="zh-CN" sz="1400" b="0" i="1" smtClean="0">
                                            <a:latin typeface="Cambria Math" panose="02040503050406030204" pitchFamily="18" charset="0"/>
                                            <a:cs typeface="Times New Roman" panose="02020603050405020304" pitchFamily="18" charset="0"/>
                                          </a:rPr>
                                          <m:t>∗</m:t>
                                        </m:r>
                                      </m:sup>
                                    </m:sSup>
                                  </m:sub>
                                </m:sSub>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Dual norm (</a:t>
                          </a:r>
                          <a:r>
                            <a:rPr lang="zh-CN" altLang="en-US" sz="1400" dirty="0">
                              <a:latin typeface="Times New Roman" panose="02020603050405020304" pitchFamily="18" charset="0"/>
                              <a:cs typeface="Times New Roman" panose="02020603050405020304" pitchFamily="18" charset="0"/>
                            </a:rPr>
                            <a:t>对偶范数</a:t>
                          </a:r>
                          <a:r>
                            <a:rPr lang="en-US" altLang="zh-CN" sz="1400" dirty="0">
                              <a:latin typeface="Times New Roman" panose="02020603050405020304" pitchFamily="18" charset="0"/>
                              <a:cs typeface="Times New Roman" panose="02020603050405020304" pitchFamily="18" charset="0"/>
                            </a:rPr>
                            <a:t>) of the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𝛼</m:t>
                              </m:r>
                            </m:oMath>
                          </a14:m>
                          <a:r>
                            <a:rPr lang="en-US" altLang="zh-CN" sz="1400" dirty="0">
                              <a:latin typeface="Times New Roman" panose="02020603050405020304" pitchFamily="18" charset="0"/>
                              <a:cs typeface="Times New Roman" panose="02020603050405020304" pitchFamily="18" charset="0"/>
                            </a:rPr>
                            <a:t>-norm </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2519247"/>
                      </a:ext>
                    </a:extLst>
                  </a:tr>
                  <a:tr h="324562">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d>
                                      <m:dPr>
                                        <m:begChr m:val="|"/>
                                        <m:endChr m:val="|"/>
                                        <m:ctrlPr>
                                          <a:rPr lang="en-US" altLang="zh-CN" sz="1400" b="0" i="1" smtClean="0">
                                            <a:latin typeface="Cambria Math" panose="02040503050406030204" pitchFamily="18" charset="0"/>
                                            <a:cs typeface="Times New Roman" panose="02020603050405020304" pitchFamily="18" charset="0"/>
                                          </a:rPr>
                                        </m:ctrlPr>
                                      </m:dPr>
                                      <m:e>
                                        <m:d>
                                          <m:dPr>
                                            <m:begChr m:val="|"/>
                                            <m:endChr m:val="|"/>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𝑣</m:t>
                                            </m:r>
                                          </m:e>
                                        </m:d>
                                      </m:e>
                                    </m:d>
                                  </m:e>
                                  <m:sub>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𝛼</m:t>
                                        </m:r>
                                      </m:e>
                                      <m:sup>
                                        <m:r>
                                          <a:rPr lang="en-US" altLang="zh-CN" sz="1400" b="0" i="1" smtClean="0">
                                            <a:latin typeface="Cambria Math" panose="02040503050406030204" pitchFamily="18" charset="0"/>
                                            <a:cs typeface="Times New Roman" panose="02020603050405020304" pitchFamily="18" charset="0"/>
                                          </a:rPr>
                                          <m:t>∗</m:t>
                                        </m:r>
                                      </m:sup>
                                    </m:sSup>
                                  </m:sub>
                                </m:sSub>
                                <m:r>
                                  <a:rPr lang="en-US" altLang="zh-CN" sz="1400" b="0" i="1" smtClean="0">
                                    <a:latin typeface="Cambria Math" panose="02040503050406030204" pitchFamily="18" charset="0"/>
                                    <a:cs typeface="Times New Roman" panose="02020603050405020304" pitchFamily="18" charset="0"/>
                                  </a:rPr>
                                  <m:t>≔</m:t>
                                </m:r>
                                <m:func>
                                  <m:funcPr>
                                    <m:ctrlPr>
                                      <a:rPr lang="en-US" altLang="zh-CN" sz="1400" b="0" i="1" smtClean="0">
                                        <a:latin typeface="Cambria Math" panose="02040503050406030204" pitchFamily="18" charset="0"/>
                                        <a:cs typeface="Times New Roman" panose="02020603050405020304" pitchFamily="18" charset="0"/>
                                      </a:rPr>
                                    </m:ctrlPr>
                                  </m:funcPr>
                                  <m:fName>
                                    <m:limLow>
                                      <m:limLowPr>
                                        <m:ctrlPr>
                                          <a:rPr lang="en-US" altLang="zh-CN" sz="1400" b="0" i="1" smtClean="0">
                                            <a:latin typeface="Cambria Math" panose="02040503050406030204" pitchFamily="18" charset="0"/>
                                            <a:cs typeface="Times New Roman" panose="02020603050405020304" pitchFamily="18" charset="0"/>
                                          </a:rPr>
                                        </m:ctrlPr>
                                      </m:limLowPr>
                                      <m:e>
                                        <m:r>
                                          <m:rPr>
                                            <m:sty m:val="p"/>
                                          </m:rPr>
                                          <a:rPr lang="en-US" altLang="zh-CN" sz="1400" b="0" i="0" smtClean="0">
                                            <a:latin typeface="Cambria Math" panose="02040503050406030204" pitchFamily="18" charset="0"/>
                                            <a:cs typeface="Times New Roman" panose="02020603050405020304" pitchFamily="18" charset="0"/>
                                          </a:rPr>
                                          <m:t>sup</m:t>
                                        </m:r>
                                      </m:e>
                                      <m:lim>
                                        <m:r>
                                          <a:rPr lang="en-US" altLang="zh-CN" sz="1400" b="0" i="1" smtClean="0">
                                            <a:latin typeface="Cambria Math" panose="02040503050406030204" pitchFamily="18" charset="0"/>
                                            <a:cs typeface="Times New Roman" panose="02020603050405020304" pitchFamily="18" charset="0"/>
                                          </a:rPr>
                                          <m:t>𝑢</m:t>
                                        </m:r>
                                        <m:r>
                                          <a:rPr lang="en-US" altLang="zh-CN" sz="1400" b="0" i="1" smtClean="0">
                                            <a:latin typeface="Cambria Math" panose="02040503050406030204" pitchFamily="18" charset="0"/>
                                            <a:cs typeface="Times New Roman" panose="02020603050405020304" pitchFamily="18" charset="0"/>
                                          </a:rPr>
                                          <m:t>∈</m:t>
                                        </m:r>
                                        <m:sSub>
                                          <m:sSubPr>
                                            <m:ctrlPr>
                                              <a:rPr lang="en-US" altLang="zh-CN" sz="1400" b="0" i="1" smtClean="0">
                                                <a:latin typeface="Cambria Math" panose="02040503050406030204" pitchFamily="18" charset="0"/>
                                                <a:cs typeface="Times New Roman" panose="02020603050405020304" pitchFamily="18" charset="0"/>
                                              </a:rPr>
                                            </m:ctrlPr>
                                          </m:sSubPr>
                                          <m:e>
                                            <m:r>
                                              <a:rPr lang="en-US" altLang="zh-CN" sz="1400" b="0" i="1" smtClean="0">
                                                <a:latin typeface="Cambria Math" panose="02040503050406030204" pitchFamily="18" charset="0"/>
                                                <a:cs typeface="Times New Roman" panose="02020603050405020304" pitchFamily="18" charset="0"/>
                                              </a:rPr>
                                              <m:t>𝐵</m:t>
                                            </m:r>
                                          </m:e>
                                          <m:sub>
                                            <m:r>
                                              <a:rPr lang="en-US" altLang="zh-CN" sz="1400" b="0" i="1" smtClean="0">
                                                <a:latin typeface="Cambria Math" panose="02040503050406030204" pitchFamily="18" charset="0"/>
                                                <a:cs typeface="Times New Roman" panose="02020603050405020304" pitchFamily="18" charset="0"/>
                                              </a:rPr>
                                              <m:t>𝛼</m:t>
                                            </m:r>
                                          </m:sub>
                                        </m:sSub>
                                      </m:lim>
                                    </m:limLow>
                                  </m:fName>
                                  <m:e>
                                    <m:r>
                                      <a:rPr lang="en-US" altLang="zh-CN" sz="1400" b="0" i="1" smtClean="0">
                                        <a:latin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𝑢</m:t>
                                        </m:r>
                                      </m:e>
                                      <m:sup>
                                        <m:r>
                                          <a:rPr lang="en-US" altLang="zh-CN" sz="1400" b="0" i="1" smtClean="0">
                                            <a:latin typeface="Cambria Math" panose="02040503050406030204" pitchFamily="18" charset="0"/>
                                            <a:cs typeface="Times New Roman" panose="02020603050405020304" pitchFamily="18" charset="0"/>
                                          </a:rPr>
                                          <m:t>𝑇</m:t>
                                        </m:r>
                                      </m:sup>
                                    </m:sSup>
                                    <m:r>
                                      <a:rPr lang="en-US" altLang="zh-CN" sz="1400" b="0" i="1" smtClean="0">
                                        <a:latin typeface="Cambria Math" panose="02040503050406030204" pitchFamily="18" charset="0"/>
                                        <a:cs typeface="Times New Roman" panose="02020603050405020304" pitchFamily="18" charset="0"/>
                                      </a:rPr>
                                      <m:t>𝑣</m:t>
                                    </m:r>
                                    <m:r>
                                      <a:rPr lang="en-US" altLang="zh-CN" sz="1400" b="0" i="1" smtClean="0">
                                        <a:latin typeface="Cambria Math" panose="02040503050406030204" pitchFamily="18" charset="0"/>
                                        <a:cs typeface="Times New Roman" panose="02020603050405020304" pitchFamily="18" charset="0"/>
                                      </a:rPr>
                                      <m:t>|</m:t>
                                    </m:r>
                                  </m:e>
                                </m:func>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Dual norm (</a:t>
                          </a:r>
                          <a:r>
                            <a:rPr lang="zh-CN" altLang="en-US" sz="1400" dirty="0">
                              <a:latin typeface="Times New Roman" panose="02020603050405020304" pitchFamily="18" charset="0"/>
                              <a:cs typeface="Times New Roman" panose="02020603050405020304" pitchFamily="18" charset="0"/>
                            </a:rPr>
                            <a:t>对偶范数</a:t>
                          </a:r>
                          <a:r>
                            <a:rPr lang="en-US" altLang="zh-CN" sz="1400" dirty="0">
                              <a:latin typeface="Times New Roman" panose="02020603050405020304" pitchFamily="18" charset="0"/>
                              <a:cs typeface="Times New Roman" panose="02020603050405020304" pitchFamily="18" charset="0"/>
                            </a:rPr>
                            <a:t>) of the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𝛼</m:t>
                              </m:r>
                            </m:oMath>
                          </a14:m>
                          <a:r>
                            <a:rPr lang="en-US" altLang="zh-CN" sz="1400" dirty="0">
                              <a:latin typeface="Times New Roman" panose="02020603050405020304" pitchFamily="18" charset="0"/>
                              <a:cs typeface="Times New Roman" panose="02020603050405020304" pitchFamily="18" charset="0"/>
                            </a:rPr>
                            <a:t>-norm for vector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𝑣</m:t>
                              </m:r>
                            </m:oMath>
                          </a14:m>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394333719"/>
                      </a:ext>
                    </a:extLst>
                  </a:tr>
                  <a:tr h="324562">
                    <a:tc>
                      <a:txBody>
                        <a:bodyPr/>
                        <a:lstStyle/>
                        <a:p>
                          <a:pPr algn="ct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𝑓</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m:t>
                                    </m:r>
                                  </m:e>
                                </m:d>
                                <m:r>
                                  <a:rPr lang="en-US" altLang="zh-CN" sz="1400" b="0" i="1" smtClean="0">
                                    <a:latin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𝑘</m:t>
                                    </m:r>
                                  </m:sup>
                                </m:sSup>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1400"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Output function of the model</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36453567"/>
                      </a:ext>
                    </a:extLst>
                  </a:tr>
                  <a:tr h="324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400" b="0" i="1" smtClean="0">
                                        <a:latin typeface="Cambria Math" panose="02040503050406030204" pitchFamily="18" charset="0"/>
                                        <a:cs typeface="Times New Roman" panose="02020603050405020304" pitchFamily="18" charset="0"/>
                                      </a:rPr>
                                    </m:ctrlPr>
                                  </m:sSubPr>
                                  <m:e>
                                    <m:r>
                                      <m:rPr>
                                        <m:sty m:val="p"/>
                                      </m:rPr>
                                      <a:rPr lang="zh-CN" altLang="en-US" sz="1400" i="1" smtClean="0">
                                        <a:latin typeface="Cambria Math" panose="02040503050406030204" pitchFamily="18" charset="0"/>
                                        <a:cs typeface="Times New Roman" panose="02020603050405020304" pitchFamily="18" charset="0"/>
                                      </a:rPr>
                                      <m:t>∇</m:t>
                                    </m:r>
                                  </m:e>
                                  <m:sub>
                                    <m:r>
                                      <a:rPr lang="en-US" altLang="zh-CN" sz="1400" b="0" i="1" smtClean="0">
                                        <a:latin typeface="Cambria Math" panose="02040503050406030204" pitchFamily="18" charset="0"/>
                                        <a:cs typeface="Times New Roman" panose="02020603050405020304" pitchFamily="18" charset="0"/>
                                      </a:rPr>
                                      <m:t>𝑥</m:t>
                                    </m:r>
                                  </m:sub>
                                </m:sSub>
                                <m:r>
                                  <a:rPr lang="en-US" altLang="zh-CN" sz="1400" b="0" i="1" smtClean="0">
                                    <a:latin typeface="Cambria Math" panose="02040503050406030204" pitchFamily="18" charset="0"/>
                                    <a:cs typeface="Times New Roman" panose="02020603050405020304" pitchFamily="18" charset="0"/>
                                  </a:rPr>
                                  <m:t>𝑓</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Jacobian matrix (</a:t>
                          </a:r>
                          <a14:m>
                            <m:oMath xmlns:m="http://schemas.openxmlformats.org/officeDocument/2006/math">
                              <m:sSup>
                                <m:sSupPr>
                                  <m:ctrlPr>
                                    <a:rPr lang="en-US" altLang="zh-CN" sz="1400" b="0" i="1" smtClean="0">
                                      <a:latin typeface="Cambria Math" panose="02040503050406030204" pitchFamily="18" charset="0"/>
                                      <a:cs typeface="Times New Roman" panose="02020603050405020304" pitchFamily="18" charset="0"/>
                                    </a:rPr>
                                  </m:ctrlPr>
                                </m:sSupPr>
                                <m:e>
                                  <m:r>
                                    <a:rPr lang="en-US" altLang="zh-CN" sz="1400" b="0" i="1" smtClean="0">
                                      <a:latin typeface="Cambria Math" panose="02040503050406030204" pitchFamily="18" charset="0"/>
                                      <a:cs typeface="Times New Roman" panose="02020603050405020304" pitchFamily="18" charset="0"/>
                                    </a:rPr>
                                    <m:t>ℝ</m:t>
                                  </m:r>
                                </m:e>
                                <m:sup>
                                  <m:r>
                                    <a:rPr lang="en-US" altLang="zh-CN" sz="1400" b="0" i="1" smtClean="0">
                                      <a:latin typeface="Cambria Math" panose="02040503050406030204" pitchFamily="18" charset="0"/>
                                      <a:cs typeface="Times New Roman" panose="02020603050405020304" pitchFamily="18" charset="0"/>
                                    </a:rPr>
                                    <m:t>𝑛</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𝑘</m:t>
                                  </m:r>
                                </m:sup>
                              </m:sSup>
                            </m:oMath>
                          </a14:m>
                          <a:r>
                            <a:rPr lang="en-US" altLang="zh-CN" sz="1400" dirty="0">
                              <a:latin typeface="Times New Roman" panose="02020603050405020304" pitchFamily="18" charset="0"/>
                              <a:cs typeface="Times New Roman" panose="02020603050405020304" pitchFamily="18" charset="0"/>
                            </a:rPr>
                            <a:t>) w.r.t the input argument (</a:t>
                          </a:r>
                          <a:r>
                            <a:rPr lang="zh-CN" altLang="en-US" sz="1400" dirty="0">
                              <a:latin typeface="Times New Roman" panose="02020603050405020304" pitchFamily="18" charset="0"/>
                              <a:cs typeface="Times New Roman" panose="02020603050405020304" pitchFamily="18" charset="0"/>
                            </a:rPr>
                            <a:t>输入参数</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𝑥</m:t>
                              </m:r>
                            </m:oMath>
                          </a14:m>
                          <a:r>
                            <a:rPr lang="en-US" altLang="zh-CN" sz="1400" dirty="0">
                              <a:latin typeface="Times New Roman" panose="02020603050405020304" pitchFamily="18" charset="0"/>
                              <a:cs typeface="Times New Roman" panose="02020603050405020304" pitchFamily="18" charset="0"/>
                            </a:rPr>
                            <a:t>) of </a:t>
                          </a:r>
                          <a14:m>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𝑓</m:t>
                              </m:r>
                              <m:d>
                                <m:dPr>
                                  <m:ctrlPr>
                                    <a:rPr lang="en-US" altLang="zh-CN" sz="1400" b="0" i="1" smtClean="0">
                                      <a:latin typeface="Cambria Math" panose="02040503050406030204" pitchFamily="18" charset="0"/>
                                      <a:cs typeface="Times New Roman" panose="02020603050405020304" pitchFamily="18" charset="0"/>
                                    </a:rPr>
                                  </m:ctrlPr>
                                </m:dPr>
                                <m:e>
                                  <m:r>
                                    <a:rPr lang="en-US" altLang="zh-CN" sz="1400" b="0" i="1" smtClean="0">
                                      <a:latin typeface="Cambria Math" panose="02040503050406030204" pitchFamily="18" charset="0"/>
                                      <a:cs typeface="Times New Roman" panose="02020603050405020304" pitchFamily="18" charset="0"/>
                                    </a:rPr>
                                    <m:t>∙</m:t>
                                  </m:r>
                                </m:e>
                              </m:d>
                            </m:oMath>
                          </a14:m>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51441574"/>
                      </a:ext>
                    </a:extLst>
                  </a:tr>
                  <a:tr h="324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cs typeface="Times New Roman" panose="02020603050405020304" pitchFamily="18" charset="0"/>
                                  </a:rPr>
                                  <m:t>𝑓</m:t>
                                </m:r>
                                <m:d>
                                  <m:dPr>
                                    <m:ctrlPr>
                                      <a:rPr lang="en-US" altLang="zh-CN" sz="1400" b="0" i="1" smtClean="0">
                                        <a:latin typeface="Cambria Math" panose="02040503050406030204" pitchFamily="18" charset="0"/>
                                        <a:cs typeface="Times New Roman" panose="02020603050405020304" pitchFamily="18" charset="0"/>
                                      </a:rPr>
                                    </m:ctrlPr>
                                  </m:dPr>
                                  <m:e>
                                    <m:r>
                                      <a:rPr lang="zh-CN" altLang="en-US" sz="1400" b="0" i="1" smtClean="0">
                                        <a:latin typeface="Cambria Math" panose="02040503050406030204" pitchFamily="18" charset="0"/>
                                        <a:cs typeface="Times New Roman" panose="02020603050405020304" pitchFamily="18" charset="0"/>
                                      </a:rPr>
                                      <m:t>𝒳</m:t>
                                    </m:r>
                                  </m:e>
                                </m:d>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𝑓</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𝑥</m:t>
                                </m:r>
                                <m:r>
                                  <a:rPr lang="en-US" altLang="zh-CN" sz="1400" b="0" i="1" smtClean="0">
                                    <a:latin typeface="Cambria Math" panose="02040503050406030204" pitchFamily="18" charset="0"/>
                                    <a:cs typeface="Times New Roman" panose="02020603050405020304" pitchFamily="18" charset="0"/>
                                  </a:rPr>
                                  <m:t>∈</m:t>
                                </m:r>
                                <m:r>
                                  <a:rPr lang="en-US" altLang="zh-CN" sz="1400" b="0" i="1" smtClean="0">
                                    <a:latin typeface="Cambria Math" panose="02040503050406030204" pitchFamily="18" charset="0"/>
                                    <a:cs typeface="Times New Roman" panose="02020603050405020304" pitchFamily="18" charset="0"/>
                                  </a:rPr>
                                  <m:t>𝒳</m:t>
                                </m:r>
                                <m:r>
                                  <a:rPr lang="en-US" altLang="zh-CN" sz="1400" b="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The set of output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55955269"/>
                      </a:ext>
                    </a:extLst>
                  </a:tr>
                  <a:tr h="324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a:latin typeface="Times New Roman" panose="02020603050405020304" pitchFamily="18" charset="0"/>
                              <a:cs typeface="Times New Roman" panose="02020603050405020304" pitchFamily="18" charset="0"/>
                            </a:rPr>
                            <a:t>Hadamard </a:t>
                          </a:r>
                          <a:r>
                            <a:rPr lang="zh-CN" altLang="en-US" sz="1400" dirty="0">
                              <a:latin typeface="Times New Roman" panose="02020603050405020304" pitchFamily="18" charset="0"/>
                              <a:cs typeface="Times New Roman" panose="02020603050405020304" pitchFamily="18" charset="0"/>
                            </a:rPr>
                            <a:t>乘积</a:t>
                          </a:r>
                        </a:p>
                      </a:txBody>
                      <a:tcPr anchor="ctr"/>
                    </a:tc>
                    <a:extLst>
                      <a:ext uri="{0D108BD9-81ED-4DB2-BD59-A6C34878D82A}">
                        <a16:rowId xmlns:a16="http://schemas.microsoft.com/office/drawing/2014/main" val="3640401030"/>
                      </a:ext>
                    </a:extLst>
                  </a:tr>
                  <a:tr h="3245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cs typeface="Times New Roman" panose="02020603050405020304" pitchFamily="18" charset="0"/>
                                  </a:rPr>
                                  <m:t>⨁</m:t>
                                </m:r>
                              </m:oMath>
                            </m:oMathPara>
                          </a14:m>
                          <a:endParaRPr lang="zh-CN" altLang="en-US" sz="1400" dirty="0">
                            <a:latin typeface="Times New Roman" panose="02020603050405020304" pitchFamily="18" charset="0"/>
                            <a:cs typeface="Times New Roman" panose="02020603050405020304" pitchFamily="18" charset="0"/>
                          </a:endParaRPr>
                        </a:p>
                      </a:txBody>
                      <a:tcPr anchor="ctr"/>
                    </a:tc>
                    <a:tc>
                      <a:txBody>
                        <a:bodyPr/>
                        <a:lstStyle/>
                        <a:p>
                          <a:pPr algn="l"/>
                          <a:r>
                            <a:rPr lang="en-US" altLang="zh-CN" sz="1400" dirty="0" err="1">
                              <a:latin typeface="Times New Roman" panose="02020603050405020304" pitchFamily="18" charset="0"/>
                              <a:cs typeface="Times New Roman" panose="02020603050405020304" pitchFamily="18" charset="0"/>
                            </a:rPr>
                            <a:t>Minkowksi</a:t>
                          </a:r>
                          <a:r>
                            <a:rPr lang="en-US" altLang="zh-CN" sz="1400" dirty="0">
                              <a:latin typeface="Times New Roman" panose="02020603050405020304" pitchFamily="18" charset="0"/>
                              <a:cs typeface="Times New Roman" panose="02020603050405020304" pitchFamily="18" charset="0"/>
                            </a:rPr>
                            <a:t> sum of two sets</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4195375"/>
                      </a:ext>
                    </a:extLst>
                  </a:tr>
                </a:tbl>
              </a:graphicData>
            </a:graphic>
          </p:graphicFrame>
        </mc:Choice>
        <mc:Fallback>
          <p:graphicFrame>
            <p:nvGraphicFramePr>
              <p:cNvPr id="13" name="表格 12">
                <a:extLst>
                  <a:ext uri="{FF2B5EF4-FFF2-40B4-BE49-F238E27FC236}">
                    <a16:creationId xmlns:a16="http://schemas.microsoft.com/office/drawing/2014/main" id="{98A043F4-24FB-4F07-ADF4-2545C7D0A8DF}"/>
                  </a:ext>
                </a:extLst>
              </p:cNvPr>
              <p:cNvGraphicFramePr>
                <a:graphicFrameLocks noGrp="1"/>
              </p:cNvGraphicFramePr>
              <p:nvPr>
                <p:extLst>
                  <p:ext uri="{D42A27DB-BD31-4B8C-83A1-F6EECF244321}">
                    <p14:modId xmlns:p14="http://schemas.microsoft.com/office/powerpoint/2010/main" val="4275583357"/>
                  </p:ext>
                </p:extLst>
              </p:nvPr>
            </p:nvGraphicFramePr>
            <p:xfrm>
              <a:off x="683568" y="3356992"/>
              <a:ext cx="7848872" cy="3081242"/>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047958938"/>
                        </a:ext>
                      </a:extLst>
                    </a:gridCol>
                    <a:gridCol w="5760640">
                      <a:extLst>
                        <a:ext uri="{9D8B030D-6E8A-4147-A177-3AD203B41FA5}">
                          <a16:colId xmlns:a16="http://schemas.microsoft.com/office/drawing/2014/main" val="971878510"/>
                        </a:ext>
                      </a:extLst>
                    </a:gridCol>
                  </a:tblGrid>
                  <a:tr h="324562">
                    <a:tc>
                      <a:txBody>
                        <a:bodyPr/>
                        <a:lstStyle/>
                        <a:p>
                          <a:pPr algn="ctr"/>
                          <a:r>
                            <a:rPr lang="en-US" altLang="zh-CN" sz="1400" b="0" dirty="0">
                              <a:latin typeface="Times New Roman" panose="02020603050405020304" pitchFamily="18" charset="0"/>
                              <a:cs typeface="Times New Roman" panose="02020603050405020304" pitchFamily="18" charset="0"/>
                            </a:rPr>
                            <a:t>Symbol</a:t>
                          </a:r>
                          <a:endParaRPr lang="zh-CN" altLang="en-US" sz="1400" b="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b="0" dirty="0">
                              <a:latin typeface="Times New Roman" panose="02020603050405020304" pitchFamily="18" charset="0"/>
                              <a:cs typeface="Times New Roman" panose="02020603050405020304" pitchFamily="18" charset="0"/>
                            </a:rPr>
                            <a:t>Meaning</a:t>
                          </a:r>
                          <a:endParaRPr lang="zh-CN" altLang="en-US" sz="1400" b="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08913694"/>
                      </a:ext>
                    </a:extLst>
                  </a:tr>
                  <a:tr h="324562">
                    <a:tc>
                      <a:txBody>
                        <a:bodyPr/>
                        <a:lstStyle/>
                        <a:p>
                          <a:endParaRPr lang="zh-CN"/>
                        </a:p>
                      </a:txBody>
                      <a:tcPr anchor="ctr">
                        <a:blipFill>
                          <a:blip r:embed="rId3"/>
                          <a:stretch>
                            <a:fillRect l="-292" t="-100000" r="-276676" b="-755556"/>
                          </a:stretch>
                        </a:blipFill>
                      </a:tcPr>
                    </a:tc>
                    <a:tc>
                      <a:txBody>
                        <a:bodyPr/>
                        <a:lstStyle/>
                        <a:p>
                          <a:endParaRPr lang="zh-CN"/>
                        </a:p>
                      </a:txBody>
                      <a:tcPr anchor="ctr">
                        <a:blipFill>
                          <a:blip r:embed="rId3"/>
                          <a:stretch>
                            <a:fillRect l="-36402" t="-100000" r="-423" b="-755556"/>
                          </a:stretch>
                        </a:blipFill>
                      </a:tcPr>
                    </a:tc>
                    <a:extLst>
                      <a:ext uri="{0D108BD9-81ED-4DB2-BD59-A6C34878D82A}">
                        <a16:rowId xmlns:a16="http://schemas.microsoft.com/office/drawing/2014/main" val="4246627189"/>
                      </a:ext>
                    </a:extLst>
                  </a:tr>
                  <a:tr h="361188">
                    <a:tc>
                      <a:txBody>
                        <a:bodyPr/>
                        <a:lstStyle/>
                        <a:p>
                          <a:endParaRPr lang="zh-CN"/>
                        </a:p>
                      </a:txBody>
                      <a:tcPr anchor="ctr">
                        <a:blipFill>
                          <a:blip r:embed="rId3"/>
                          <a:stretch>
                            <a:fillRect l="-292" t="-183051" r="-276676" b="-591525"/>
                          </a:stretch>
                        </a:blipFill>
                      </a:tcPr>
                    </a:tc>
                    <a:tc>
                      <a:txBody>
                        <a:bodyPr/>
                        <a:lstStyle/>
                        <a:p>
                          <a:endParaRPr lang="zh-CN"/>
                        </a:p>
                      </a:txBody>
                      <a:tcPr anchor="ctr">
                        <a:blipFill>
                          <a:blip r:embed="rId3"/>
                          <a:stretch>
                            <a:fillRect l="-36402" t="-183051" r="-423" b="-591525"/>
                          </a:stretch>
                        </a:blipFill>
                      </a:tcPr>
                    </a:tc>
                    <a:extLst>
                      <a:ext uri="{0D108BD9-81ED-4DB2-BD59-A6C34878D82A}">
                        <a16:rowId xmlns:a16="http://schemas.microsoft.com/office/drawing/2014/main" val="162519247"/>
                      </a:ext>
                    </a:extLst>
                  </a:tr>
                  <a:tr h="448120">
                    <a:tc>
                      <a:txBody>
                        <a:bodyPr/>
                        <a:lstStyle/>
                        <a:p>
                          <a:endParaRPr lang="zh-CN"/>
                        </a:p>
                      </a:txBody>
                      <a:tcPr anchor="ctr">
                        <a:blipFill>
                          <a:blip r:embed="rId3"/>
                          <a:stretch>
                            <a:fillRect l="-292" t="-225676" r="-276676" b="-371622"/>
                          </a:stretch>
                        </a:blipFill>
                      </a:tcPr>
                    </a:tc>
                    <a:tc>
                      <a:txBody>
                        <a:bodyPr/>
                        <a:lstStyle/>
                        <a:p>
                          <a:endParaRPr lang="zh-CN"/>
                        </a:p>
                      </a:txBody>
                      <a:tcPr anchor="ctr">
                        <a:blipFill>
                          <a:blip r:embed="rId3"/>
                          <a:stretch>
                            <a:fillRect l="-36402" t="-225676" r="-423" b="-371622"/>
                          </a:stretch>
                        </a:blipFill>
                      </a:tcPr>
                    </a:tc>
                    <a:extLst>
                      <a:ext uri="{0D108BD9-81ED-4DB2-BD59-A6C34878D82A}">
                        <a16:rowId xmlns:a16="http://schemas.microsoft.com/office/drawing/2014/main" val="2394333719"/>
                      </a:ext>
                    </a:extLst>
                  </a:tr>
                  <a:tr h="324562">
                    <a:tc>
                      <a:txBody>
                        <a:bodyPr/>
                        <a:lstStyle/>
                        <a:p>
                          <a:endParaRPr lang="zh-CN"/>
                        </a:p>
                      </a:txBody>
                      <a:tcPr anchor="ctr">
                        <a:blipFill>
                          <a:blip r:embed="rId3"/>
                          <a:stretch>
                            <a:fillRect l="-292" t="-454717" r="-276676" b="-4188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latin typeface="Times New Roman" panose="02020603050405020304" pitchFamily="18" charset="0"/>
                              <a:cs typeface="Times New Roman" panose="02020603050405020304" pitchFamily="18" charset="0"/>
                            </a:rPr>
                            <a:t>Output function of the model</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836453567"/>
                      </a:ext>
                    </a:extLst>
                  </a:tr>
                  <a:tr h="324562">
                    <a:tc>
                      <a:txBody>
                        <a:bodyPr/>
                        <a:lstStyle/>
                        <a:p>
                          <a:endParaRPr lang="zh-CN"/>
                        </a:p>
                      </a:txBody>
                      <a:tcPr anchor="ctr">
                        <a:blipFill>
                          <a:blip r:embed="rId3"/>
                          <a:stretch>
                            <a:fillRect l="-292" t="-544444" r="-276676" b="-311111"/>
                          </a:stretch>
                        </a:blipFill>
                      </a:tcPr>
                    </a:tc>
                    <a:tc>
                      <a:txBody>
                        <a:bodyPr/>
                        <a:lstStyle/>
                        <a:p>
                          <a:endParaRPr lang="zh-CN"/>
                        </a:p>
                      </a:txBody>
                      <a:tcPr anchor="ctr">
                        <a:blipFill>
                          <a:blip r:embed="rId3"/>
                          <a:stretch>
                            <a:fillRect l="-36402" t="-544444" r="-423" b="-311111"/>
                          </a:stretch>
                        </a:blipFill>
                      </a:tcPr>
                    </a:tc>
                    <a:extLst>
                      <a:ext uri="{0D108BD9-81ED-4DB2-BD59-A6C34878D82A}">
                        <a16:rowId xmlns:a16="http://schemas.microsoft.com/office/drawing/2014/main" val="4051441574"/>
                      </a:ext>
                    </a:extLst>
                  </a:tr>
                  <a:tr h="324562">
                    <a:tc>
                      <a:txBody>
                        <a:bodyPr/>
                        <a:lstStyle/>
                        <a:p>
                          <a:endParaRPr lang="zh-CN"/>
                        </a:p>
                      </a:txBody>
                      <a:tcPr anchor="ctr">
                        <a:blipFill>
                          <a:blip r:embed="rId3"/>
                          <a:stretch>
                            <a:fillRect l="-292" t="-656604" r="-276676" b="-216981"/>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The set of output</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655955269"/>
                      </a:ext>
                    </a:extLst>
                  </a:tr>
                  <a:tr h="324562">
                    <a:tc>
                      <a:txBody>
                        <a:bodyPr/>
                        <a:lstStyle/>
                        <a:p>
                          <a:endParaRPr lang="zh-CN"/>
                        </a:p>
                      </a:txBody>
                      <a:tcPr anchor="ctr">
                        <a:blipFill>
                          <a:blip r:embed="rId3"/>
                          <a:stretch>
                            <a:fillRect l="-292" t="-742593" r="-276676" b="-112963"/>
                          </a:stretch>
                        </a:blipFill>
                      </a:tcPr>
                    </a:tc>
                    <a:tc>
                      <a:txBody>
                        <a:bodyPr/>
                        <a:lstStyle/>
                        <a:p>
                          <a:pPr algn="l"/>
                          <a:r>
                            <a:rPr lang="en-US" altLang="zh-CN" sz="1400" dirty="0">
                              <a:latin typeface="Times New Roman" panose="02020603050405020304" pitchFamily="18" charset="0"/>
                              <a:cs typeface="Times New Roman" panose="02020603050405020304" pitchFamily="18" charset="0"/>
                            </a:rPr>
                            <a:t>Hadamard </a:t>
                          </a:r>
                          <a:r>
                            <a:rPr lang="zh-CN" altLang="en-US" sz="1400" dirty="0">
                              <a:latin typeface="Times New Roman" panose="02020603050405020304" pitchFamily="18" charset="0"/>
                              <a:cs typeface="Times New Roman" panose="02020603050405020304" pitchFamily="18" charset="0"/>
                            </a:rPr>
                            <a:t>乘积</a:t>
                          </a:r>
                        </a:p>
                      </a:txBody>
                      <a:tcPr anchor="ctr"/>
                    </a:tc>
                    <a:extLst>
                      <a:ext uri="{0D108BD9-81ED-4DB2-BD59-A6C34878D82A}">
                        <a16:rowId xmlns:a16="http://schemas.microsoft.com/office/drawing/2014/main" val="3640401030"/>
                      </a:ext>
                    </a:extLst>
                  </a:tr>
                  <a:tr h="324562">
                    <a:tc>
                      <a:txBody>
                        <a:bodyPr/>
                        <a:lstStyle/>
                        <a:p>
                          <a:endParaRPr lang="zh-CN"/>
                        </a:p>
                      </a:txBody>
                      <a:tcPr anchor="ctr">
                        <a:blipFill>
                          <a:blip r:embed="rId3"/>
                          <a:stretch>
                            <a:fillRect l="-292" t="-858491" r="-276676" b="-15094"/>
                          </a:stretch>
                        </a:blipFill>
                      </a:tcPr>
                    </a:tc>
                    <a:tc>
                      <a:txBody>
                        <a:bodyPr/>
                        <a:lstStyle/>
                        <a:p>
                          <a:pPr algn="l"/>
                          <a:r>
                            <a:rPr lang="en-US" altLang="zh-CN" sz="1400" dirty="0" err="1">
                              <a:latin typeface="Times New Roman" panose="02020603050405020304" pitchFamily="18" charset="0"/>
                              <a:cs typeface="Times New Roman" panose="02020603050405020304" pitchFamily="18" charset="0"/>
                            </a:rPr>
                            <a:t>Minkowksi</a:t>
                          </a:r>
                          <a:r>
                            <a:rPr lang="en-US" altLang="zh-CN" sz="1400" dirty="0">
                              <a:latin typeface="Times New Roman" panose="02020603050405020304" pitchFamily="18" charset="0"/>
                              <a:cs typeface="Times New Roman" panose="02020603050405020304" pitchFamily="18" charset="0"/>
                            </a:rPr>
                            <a:t> sum of two sets</a:t>
                          </a:r>
                          <a:endParaRPr lang="zh-CN" altLang="en-US"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674195375"/>
                      </a:ext>
                    </a:extLst>
                  </a:tr>
                </a:tbl>
              </a:graphicData>
            </a:graphic>
          </p:graphicFrame>
        </mc:Fallback>
      </mc:AlternateContent>
    </p:spTree>
    <p:extLst>
      <p:ext uri="{BB962C8B-B14F-4D97-AF65-F5344CB8AC3E}">
        <p14:creationId xmlns:p14="http://schemas.microsoft.com/office/powerpoint/2010/main" val="1018797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6</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579267"/>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Lipschitz constants of vector-valued functions</a:t>
                </a:r>
              </a:p>
              <a:p>
                <a:pPr marL="342900" indent="-342900">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Neural network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𝑓</m:t>
                    </m:r>
                    <m:r>
                      <a:rPr lang="en-US" altLang="zh-CN" b="0" i="1" smtClean="0">
                        <a:latin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sup>
                    </m:s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Input domain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𝒳</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sup>
                    </m:sSup>
                  </m:oMath>
                </a14:m>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Norm over</a:t>
                </a:r>
                <a:r>
                  <a:rPr lang="en-US" altLang="zh-CN" b="0" dirty="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𝑘</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m:t>​</m:t>
                            </m:r>
                          </m:e>
                        </m:d>
                      </m:e>
                      <m:sub>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𝛼</m:t>
                        </m:r>
                      </m:sub>
                    </m:sSub>
                  </m:oMath>
                </a14:m>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Norm over</a:t>
                </a:r>
                <a:r>
                  <a:rPr lang="en-US" altLang="zh-CN" b="0" dirty="0">
                    <a:ea typeface="Cambria Math" panose="02040503050406030204" pitchFamily="18" charset="0"/>
                    <a:cs typeface="Times New Roman" panose="02020603050405020304" pitchFamily="18" charset="0"/>
                  </a:rPr>
                  <a:t> </a:t>
                </a:r>
                <a14:m>
                  <m:oMath xmlns:m="http://schemas.openxmlformats.org/officeDocument/2006/math">
                    <m:sSup>
                      <m:sSup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𝑛</m:t>
                        </m:r>
                      </m:sup>
                    </m:sSup>
                  </m:oMath>
                </a14:m>
                <a:r>
                  <a:rPr lang="en-US" altLang="zh-CN"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a:latin typeface="Cambria Math" panose="02040503050406030204" pitchFamily="18" charset="0"/>
                              </a:rPr>
                              <m:t>​</m:t>
                            </m:r>
                          </m:e>
                        </m:d>
                      </m:e>
                      <m:sub>
                        <m:r>
                          <a:rPr lang="en-US" altLang="zh-CN" b="0" i="1" smtClean="0">
                            <a:latin typeface="Cambria Math" panose="02040503050406030204" pitchFamily="18" charset="0"/>
                          </a:rPr>
                          <m:t>𝛽</m:t>
                        </m:r>
                      </m:sub>
                    </m:sSub>
                  </m:oMath>
                </a14:m>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local Lipschitz constant</a:t>
                </a: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当</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连续可微且</a:t>
                </a:r>
                <a14:m>
                  <m:oMath xmlns:m="http://schemas.openxmlformats.org/officeDocument/2006/math">
                    <m:r>
                      <a:rPr lang="en-US" altLang="zh-CN" i="1">
                        <a:latin typeface="Cambria Math" panose="02040503050406030204" pitchFamily="18" charset="0"/>
                        <a:cs typeface="Times New Roman" panose="02020603050405020304" pitchFamily="18" charset="0"/>
                      </a:rPr>
                      <m:t>𝒳</m:t>
                    </m:r>
                  </m:oMath>
                </a14:m>
                <a:r>
                  <a:rPr lang="zh-CN" altLang="en-US" dirty="0">
                    <a:latin typeface="Times New Roman" panose="02020603050405020304" pitchFamily="18" charset="0"/>
                    <a:cs typeface="Times New Roman" panose="02020603050405020304" pitchFamily="18" charset="0"/>
                  </a:rPr>
                  <a:t>是一个开集时，局部</a:t>
                </a:r>
                <a:r>
                  <a:rPr lang="en-US" altLang="zh-CN" dirty="0">
                    <a:latin typeface="Times New Roman" panose="02020603050405020304" pitchFamily="18" charset="0"/>
                    <a:cs typeface="Times New Roman" panose="02020603050405020304" pitchFamily="18" charset="0"/>
                  </a:rPr>
                  <a:t>Lipschitz</a:t>
                </a:r>
                <a:r>
                  <a:rPr lang="zh-CN" altLang="en-US" dirty="0">
                    <a:latin typeface="Times New Roman" panose="02020603050405020304" pitchFamily="18" charset="0"/>
                    <a:cs typeface="Times New Roman" panose="02020603050405020304" pitchFamily="18" charset="0"/>
                  </a:rPr>
                  <a:t>常数可以写成</a:t>
                </a:r>
                <a:r>
                  <a:rPr lang="zh-CN" altLang="en-US" dirty="0">
                    <a:solidFill>
                      <a:srgbClr val="C00000"/>
                    </a:solidFill>
                    <a:latin typeface="Times New Roman" panose="02020603050405020304" pitchFamily="18" charset="0"/>
                    <a:cs typeface="Times New Roman" panose="02020603050405020304" pitchFamily="18" charset="0"/>
                  </a:rPr>
                  <a:t>对雅可比矩阵范数的优化</a:t>
                </a:r>
                <a:r>
                  <a:rPr lang="zh-CN" altLang="en-US" dirty="0">
                    <a:latin typeface="Times New Roman" panose="02020603050405020304" pitchFamily="18" charset="0"/>
                    <a:cs typeface="Times New Roman" panose="02020603050405020304" pitchFamily="18" charset="0"/>
                  </a:rPr>
                  <a:t>，即</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The matrix norm</a:t>
                </a:r>
              </a:p>
              <a:p>
                <a:pPr>
                  <a:spcAft>
                    <a:spcPts val="600"/>
                  </a:spcAft>
                </a:pPr>
                <a:endParaRPr lang="en-US" altLang="zh-CN"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579267"/>
              </a:xfrm>
              <a:prstGeom prst="rect">
                <a:avLst/>
              </a:prstGeom>
              <a:blipFill>
                <a:blip r:embed="rId3"/>
                <a:stretch>
                  <a:fillRect l="-536" t="-665" r="-383"/>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Problem Statement</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41D1664C-C035-4C94-B8C3-956F184448D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pic>
        <p:nvPicPr>
          <p:cNvPr id="5" name="图片 4">
            <a:extLst>
              <a:ext uri="{FF2B5EF4-FFF2-40B4-BE49-F238E27FC236}">
                <a16:creationId xmlns:a16="http://schemas.microsoft.com/office/drawing/2014/main" id="{3D3EE8F4-3009-4A32-8FD7-9A425AA8DF07}"/>
              </a:ext>
            </a:extLst>
          </p:cNvPr>
          <p:cNvPicPr>
            <a:picLocks noChangeAspect="1"/>
          </p:cNvPicPr>
          <p:nvPr/>
        </p:nvPicPr>
        <p:blipFill rotWithShape="1">
          <a:blip r:embed="rId4"/>
          <a:srcRect t="8158"/>
          <a:stretch/>
        </p:blipFill>
        <p:spPr>
          <a:xfrm>
            <a:off x="2533212" y="3708502"/>
            <a:ext cx="4509624" cy="623597"/>
          </a:xfrm>
          <a:prstGeom prst="rect">
            <a:avLst/>
          </a:prstGeom>
        </p:spPr>
      </p:pic>
      <p:pic>
        <p:nvPicPr>
          <p:cNvPr id="10" name="图片 9">
            <a:extLst>
              <a:ext uri="{FF2B5EF4-FFF2-40B4-BE49-F238E27FC236}">
                <a16:creationId xmlns:a16="http://schemas.microsoft.com/office/drawing/2014/main" id="{FB93F45A-B89D-4CD3-B98E-8D9900F32141}"/>
              </a:ext>
            </a:extLst>
          </p:cNvPr>
          <p:cNvPicPr>
            <a:picLocks noChangeAspect="1"/>
          </p:cNvPicPr>
          <p:nvPr/>
        </p:nvPicPr>
        <p:blipFill>
          <a:blip r:embed="rId5"/>
          <a:stretch>
            <a:fillRect/>
          </a:stretch>
        </p:blipFill>
        <p:spPr>
          <a:xfrm>
            <a:off x="2843808" y="5052622"/>
            <a:ext cx="4199028" cy="462906"/>
          </a:xfrm>
          <a:prstGeom prst="rect">
            <a:avLst/>
          </a:prstGeom>
        </p:spPr>
      </p:pic>
      <p:pic>
        <p:nvPicPr>
          <p:cNvPr id="16" name="图片 15">
            <a:extLst>
              <a:ext uri="{FF2B5EF4-FFF2-40B4-BE49-F238E27FC236}">
                <a16:creationId xmlns:a16="http://schemas.microsoft.com/office/drawing/2014/main" id="{F382706B-93C9-402D-8FB7-4F68F9903FD5}"/>
              </a:ext>
            </a:extLst>
          </p:cNvPr>
          <p:cNvPicPr>
            <a:picLocks noChangeAspect="1"/>
          </p:cNvPicPr>
          <p:nvPr/>
        </p:nvPicPr>
        <p:blipFill>
          <a:blip r:embed="rId6"/>
          <a:stretch>
            <a:fillRect/>
          </a:stretch>
        </p:blipFill>
        <p:spPr>
          <a:xfrm>
            <a:off x="1907704" y="5832693"/>
            <a:ext cx="5135132" cy="505371"/>
          </a:xfrm>
          <a:prstGeom prst="rect">
            <a:avLst/>
          </a:prstGeom>
        </p:spPr>
      </p:pic>
      <p:sp>
        <p:nvSpPr>
          <p:cNvPr id="17" name="矩形 16">
            <a:extLst>
              <a:ext uri="{FF2B5EF4-FFF2-40B4-BE49-F238E27FC236}">
                <a16:creationId xmlns:a16="http://schemas.microsoft.com/office/drawing/2014/main" id="{6AF7D9E8-6F11-4C78-9B43-1ADD023D4710}"/>
              </a:ext>
            </a:extLst>
          </p:cNvPr>
          <p:cNvSpPr/>
          <p:nvPr/>
        </p:nvSpPr>
        <p:spPr>
          <a:xfrm>
            <a:off x="3140805" y="5841658"/>
            <a:ext cx="3384376" cy="505371"/>
          </a:xfrm>
          <a:prstGeom prst="rect">
            <a:avLst/>
          </a:prstGeom>
          <a:solidFill>
            <a:srgbClr val="FFC000">
              <a:alpha val="20000"/>
            </a:srgbClr>
          </a:solidFill>
          <a:ln>
            <a:noFill/>
          </a:ln>
        </p:spPr>
        <p:txBody>
          <a:bodyPr wrap="square" rtlCol="0" anchor="ctr">
            <a:noAutofit/>
          </a:bodyPr>
          <a:lstStyle/>
          <a:p>
            <a:pPr algn="l"/>
            <a:endParaRPr lang="zh-CN" altLang="en-US" sz="2000" dirty="0">
              <a:latin typeface="Times New Roman" panose="02020603050405020304" pitchFamily="18" charset="0"/>
              <a:ea typeface="宋体" panose="02010600030101010101" pitchFamily="2" charset="-122"/>
            </a:endParaRPr>
          </a:p>
        </p:txBody>
      </p:sp>
      <p:sp>
        <p:nvSpPr>
          <p:cNvPr id="20" name="对话气泡: 圆角矩形 19">
            <a:extLst>
              <a:ext uri="{FF2B5EF4-FFF2-40B4-BE49-F238E27FC236}">
                <a16:creationId xmlns:a16="http://schemas.microsoft.com/office/drawing/2014/main" id="{7D3A5B0B-FA1D-4BAC-97C6-EF86E035319A}"/>
              </a:ext>
            </a:extLst>
          </p:cNvPr>
          <p:cNvSpPr/>
          <p:nvPr/>
        </p:nvSpPr>
        <p:spPr>
          <a:xfrm>
            <a:off x="7018329" y="5410545"/>
            <a:ext cx="1656184" cy="387469"/>
          </a:xfrm>
          <a:prstGeom prst="wedgeRoundRectCallout">
            <a:avLst>
              <a:gd name="adj1" fmla="val -80695"/>
              <a:gd name="adj2" fmla="val 64814"/>
              <a:gd name="adj3" fmla="val 16667"/>
            </a:avLst>
          </a:prstGeom>
          <a:solidFill>
            <a:srgbClr val="FFC000"/>
          </a:solidFill>
          <a:ln>
            <a:noFill/>
          </a:ln>
        </p:spPr>
        <p:txBody>
          <a:bodyPr wrap="square" rtlCol="0" anchor="ctr">
            <a:noAutofit/>
          </a:bodyPr>
          <a:lstStyle/>
          <a:p>
            <a:pPr algn="l"/>
            <a:r>
              <a:rPr lang="zh-CN" altLang="en-US" sz="1600" dirty="0">
                <a:latin typeface="Times New Roman" panose="02020603050405020304" pitchFamily="18" charset="0"/>
                <a:ea typeface="宋体" panose="02010600030101010101" pitchFamily="2" charset="-122"/>
              </a:rPr>
              <a:t>对偶范数的定义</a:t>
            </a:r>
          </a:p>
        </p:txBody>
      </p:sp>
    </p:spTree>
    <p:extLst>
      <p:ext uri="{BB962C8B-B14F-4D97-AF65-F5344CB8AC3E}">
        <p14:creationId xmlns:p14="http://schemas.microsoft.com/office/powerpoint/2010/main" val="392995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7</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433221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Lipschitz constants of vector-valued functions</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将计算 </a:t>
                </a:r>
                <a:r>
                  <a:rPr lang="en-US" altLang="zh-CN" dirty="0">
                    <a:latin typeface="Times New Roman" panose="02020603050405020304" pitchFamily="18" charset="0"/>
                    <a:cs typeface="Times New Roman" panose="02020603050405020304" pitchFamily="18" charset="0"/>
                  </a:rPr>
                  <a:t>Lipschitz </a:t>
                </a:r>
                <a:r>
                  <a:rPr lang="zh-CN" altLang="en-US" dirty="0">
                    <a:latin typeface="Times New Roman" panose="02020603050405020304" pitchFamily="18" charset="0"/>
                    <a:cs typeface="Times New Roman" panose="02020603050405020304" pitchFamily="18" charset="0"/>
                  </a:rPr>
                  <a:t>常数的问题表述为</a:t>
                </a:r>
                <a:r>
                  <a:rPr lang="zh-CN" altLang="en-US" dirty="0">
                    <a:solidFill>
                      <a:srgbClr val="C00000"/>
                    </a:solidFill>
                    <a:latin typeface="Times New Roman" panose="02020603050405020304" pitchFamily="18" charset="0"/>
                    <a:cs typeface="Times New Roman" panose="02020603050405020304" pitchFamily="18" charset="0"/>
                  </a:rPr>
                  <a:t>对向量</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雅可比积的优化</a:t>
                </a:r>
                <a:endParaRPr lang="en-US" altLang="zh-CN" dirty="0">
                  <a:solidFill>
                    <a:srgbClr val="C0000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solidFill>
                    <a:srgbClr val="C00000"/>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solidFill>
                    <a:srgbClr val="C00000"/>
                  </a:solidFill>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zh-CN" altLang="en-US" dirty="0">
                    <a:solidFill>
                      <a:schemeClr val="tx1"/>
                    </a:solidFill>
                    <a:latin typeface="Times New Roman" panose="02020603050405020304" pitchFamily="18" charset="0"/>
                    <a:cs typeface="Times New Roman" panose="02020603050405020304" pitchFamily="18" charset="0"/>
                  </a:rPr>
                  <a:t>当 </a:t>
                </a:r>
                <a14:m>
                  <m:oMath xmlns:m="http://schemas.openxmlformats.org/officeDocument/2006/math">
                    <m:r>
                      <a:rPr lang="en-US" altLang="zh-CN" i="1" dirty="0" smtClean="0">
                        <a:solidFill>
                          <a:schemeClr val="tx1"/>
                        </a:solidFill>
                        <a:latin typeface="Cambria Math" panose="02040503050406030204" pitchFamily="18" charset="0"/>
                        <a:cs typeface="Times New Roman" panose="02020603050405020304" pitchFamily="18" charset="0"/>
                      </a:rPr>
                      <m:t>𝑓</m:t>
                    </m:r>
                    <m:r>
                      <a:rPr lang="en-US" altLang="zh-CN" i="1" dirty="0" smtClean="0">
                        <a:solidFill>
                          <a:schemeClr val="tx1"/>
                        </a:solidFill>
                        <a:latin typeface="Cambria Math" panose="02040503050406030204" pitchFamily="18" charset="0"/>
                        <a:cs typeface="Times New Roman" panose="02020603050405020304" pitchFamily="18" charset="0"/>
                      </a:rPr>
                      <m:t> </m:t>
                    </m:r>
                  </m:oMath>
                </a14:m>
                <a:r>
                  <a:rPr lang="zh-CN" altLang="en-US" dirty="0">
                    <a:solidFill>
                      <a:schemeClr val="tx1"/>
                    </a:solidFill>
                    <a:latin typeface="Times New Roman" panose="02020603050405020304" pitchFamily="18" charset="0"/>
                    <a:cs typeface="Times New Roman" panose="02020603050405020304" pitchFamily="18" charset="0"/>
                  </a:rPr>
                  <a:t>不平滑时</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例如</a:t>
                </a:r>
                <a:r>
                  <a:rPr lang="en-US" altLang="zh-CN" dirty="0" err="1">
                    <a:solidFill>
                      <a:schemeClr val="tx1"/>
                    </a:solidFill>
                    <a:latin typeface="Times New Roman" panose="02020603050405020304" pitchFamily="18" charset="0"/>
                    <a:cs typeface="Times New Roman" panose="02020603050405020304" pitchFamily="18" charset="0"/>
                  </a:rPr>
                  <a:t>ReLU</a:t>
                </a:r>
                <a:r>
                  <a:rPr lang="en-US" altLang="zh-CN" dirty="0">
                    <a:solidFill>
                      <a:schemeClr val="tx1"/>
                    </a:solidFill>
                    <a:latin typeface="Times New Roman" panose="02020603050405020304" pitchFamily="18" charset="0"/>
                    <a:cs typeface="Times New Roman" panose="02020603050405020304" pitchFamily="18" charset="0"/>
                  </a:rPr>
                  <a:t>)</a:t>
                </a:r>
                <a:r>
                  <a:rPr lang="zh-CN" altLang="en-US" dirty="0">
                    <a:solidFill>
                      <a:schemeClr val="tx1"/>
                    </a:solidFill>
                    <a:latin typeface="Times New Roman" panose="02020603050405020304" pitchFamily="18" charset="0"/>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(4)</a:t>
                </a:r>
                <a:r>
                  <a:rPr lang="zh-CN" altLang="en-US" dirty="0">
                    <a:solidFill>
                      <a:schemeClr val="tx1"/>
                    </a:solidFill>
                    <a:latin typeface="Times New Roman" panose="02020603050405020304" pitchFamily="18" charset="0"/>
                    <a:cs typeface="Times New Roman" panose="02020603050405020304" pitchFamily="18" charset="0"/>
                  </a:rPr>
                  <a:t>中对雅可比行列式 </a:t>
                </a:r>
                <a:r>
                  <a:rPr lang="en-US" altLang="zh-CN" dirty="0">
                    <a:latin typeface="Times New Roman" panose="02020603050405020304" pitchFamily="18" charset="0"/>
                    <a:cs typeface="Times New Roman" panose="02020603050405020304" pitchFamily="18" charset="0"/>
                  </a:rPr>
                  <a:t>(Jacobian) </a:t>
                </a:r>
                <a:r>
                  <a:rPr lang="zh-CN" altLang="en-US" dirty="0">
                    <a:solidFill>
                      <a:schemeClr val="tx1"/>
                    </a:solidFill>
                    <a:latin typeface="Times New Roman" panose="02020603050405020304" pitchFamily="18" charset="0"/>
                    <a:cs typeface="Times New Roman" panose="02020603050405020304" pitchFamily="18" charset="0"/>
                  </a:rPr>
                  <a:t>的优化被替换为对克拉克广义次梯度 </a:t>
                </a:r>
                <a:r>
                  <a:rPr lang="en-US" altLang="zh-CN" dirty="0">
                    <a:latin typeface="Times New Roman" panose="02020603050405020304" pitchFamily="18" charset="0"/>
                    <a:cs typeface="Times New Roman" panose="02020603050405020304" pitchFamily="18" charset="0"/>
                  </a:rPr>
                  <a:t>(Clarke generalized </a:t>
                </a:r>
                <a:r>
                  <a:rPr lang="en-US" altLang="zh-CN" dirty="0" err="1">
                    <a:latin typeface="Times New Roman" panose="02020603050405020304" pitchFamily="18" charset="0"/>
                    <a:cs typeface="Times New Roman" panose="02020603050405020304" pitchFamily="18" charset="0"/>
                  </a:rPr>
                  <a:t>subgradients</a:t>
                </a:r>
                <a:r>
                  <a:rPr lang="en-US" altLang="zh-CN" dirty="0">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的优化。</a:t>
                </a:r>
                <a:endParaRPr lang="en-US" altLang="zh-CN" dirty="0">
                  <a:solidFill>
                    <a:schemeClr val="tx1"/>
                  </a:solidFill>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中上限有两步：</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步：生成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r>
                      <a:rPr lang="en-US" altLang="zh-CN"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的</a:t>
                </a:r>
                <a:r>
                  <a:rPr lang="zh-CN" altLang="en-US" dirty="0">
                    <a:solidFill>
                      <a:srgbClr val="C00000"/>
                    </a:solidFill>
                    <a:latin typeface="Times New Roman" panose="02020603050405020304" pitchFamily="18" charset="0"/>
                    <a:cs typeface="Times New Roman" panose="02020603050405020304" pitchFamily="18" charset="0"/>
                  </a:rPr>
                  <a:t>向量</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雅可比乘积集</a:t>
                </a:r>
                <a:r>
                  <a:rPr lang="zh-CN" altLang="en-US" dirty="0">
                    <a:latin typeface="Times New Roman" panose="02020603050405020304" pitchFamily="18" charset="0"/>
                    <a:cs typeface="Times New Roman" panose="02020603050405020304" pitchFamily="18" charset="0"/>
                  </a:rPr>
                  <a:t>的合理近似</a:t>
                </a:r>
                <a:endParaRPr lang="en-US" altLang="zh-CN" dirty="0">
                  <a:latin typeface="Times New Roman" panose="02020603050405020304" pitchFamily="18" charset="0"/>
                  <a:cs typeface="Times New Roman" panose="02020603050405020304" pitchFamily="18" charset="0"/>
                </a:endParaRPr>
              </a:p>
              <a:p>
                <a:pPr>
                  <a:spcAft>
                    <a:spcPts val="600"/>
                  </a:spcAft>
                </a:pPr>
                <a:r>
                  <a:rPr lang="zh-CN" altLang="en-US" dirty="0">
                    <a:latin typeface="Times New Roman" panose="02020603050405020304" pitchFamily="18" charset="0"/>
                    <a:cs typeface="Times New Roman" panose="02020603050405020304" pitchFamily="18" charset="0"/>
                  </a:rPr>
                  <a:t>      开发一个满足如下包含关系的集合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𝒴</m:t>
                    </m:r>
                  </m:oMath>
                </a14:m>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第</a:t>
                </a:r>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步：限定该集合的最大 </a:t>
                </a:r>
                <a14:m>
                  <m:oMath xmlns:m="http://schemas.openxmlformats.org/officeDocument/2006/math">
                    <m:sSub>
                      <m:sSubPr>
                        <m:ctrlPr>
                          <a:rPr lang="en-US" altLang="zh-CN" sz="1800" b="0" i="1" smtClean="0">
                            <a:latin typeface="Cambria Math" panose="02040503050406030204" pitchFamily="18" charset="0"/>
                            <a:cs typeface="Times New Roman" panose="02020603050405020304" pitchFamily="18" charset="0"/>
                          </a:rPr>
                        </m:ctrlPr>
                      </m:sSubPr>
                      <m:e>
                        <m:d>
                          <m:dPr>
                            <m:begChr m:val="|"/>
                            <m:endChr m:val="|"/>
                            <m:ctrlPr>
                              <a:rPr lang="en-US" altLang="zh-CN" sz="1800" b="0" i="1" smtClean="0">
                                <a:latin typeface="Cambria Math" panose="02040503050406030204" pitchFamily="18" charset="0"/>
                                <a:cs typeface="Times New Roman" panose="02020603050405020304" pitchFamily="18" charset="0"/>
                              </a:rPr>
                            </m:ctrlPr>
                          </m:dPr>
                          <m:e>
                            <m:d>
                              <m:dPr>
                                <m:begChr m:val="|"/>
                                <m:endChr m:val="|"/>
                                <m:ctrlPr>
                                  <a:rPr lang="en-US" altLang="zh-CN" sz="1800" b="0" i="1" smtClean="0">
                                    <a:latin typeface="Cambria Math" panose="02040503050406030204" pitchFamily="18" charset="0"/>
                                    <a:cs typeface="Times New Roman" panose="02020603050405020304" pitchFamily="18" charset="0"/>
                                  </a:rPr>
                                </m:ctrlPr>
                              </m:dPr>
                              <m:e>
                                <m:r>
                                  <a:rPr lang="en-US" altLang="zh-CN" sz="1800" b="0" i="1" smtClean="0">
                                    <a:latin typeface="Cambria Math" panose="02040503050406030204" pitchFamily="18" charset="0"/>
                                    <a:ea typeface="Cambria Math" panose="02040503050406030204" pitchFamily="18" charset="0"/>
                                    <a:cs typeface="Times New Roman" panose="02020603050405020304" pitchFamily="18" charset="0"/>
                                  </a:rPr>
                                  <m:t>∙</m:t>
                                </m:r>
                              </m:e>
                            </m:d>
                          </m:e>
                        </m:d>
                      </m:e>
                      <m:sub>
                        <m:sSup>
                          <m:sSupPr>
                            <m:ctrlPr>
                              <a:rPr lang="en-US" altLang="zh-CN" sz="1800" b="0" i="1" smtClean="0">
                                <a:latin typeface="Cambria Math" panose="02040503050406030204" pitchFamily="18" charset="0"/>
                                <a:cs typeface="Times New Roman" panose="02020603050405020304" pitchFamily="18" charset="0"/>
                              </a:rPr>
                            </m:ctrlPr>
                          </m:sSupPr>
                          <m:e>
                            <m:r>
                              <a:rPr lang="en-US" altLang="zh-CN" sz="1800" b="0" i="1" smtClean="0">
                                <a:latin typeface="Cambria Math" panose="02040503050406030204" pitchFamily="18" charset="0"/>
                                <a:cs typeface="Times New Roman" panose="02020603050405020304" pitchFamily="18" charset="0"/>
                              </a:rPr>
                              <m:t>𝛼</m:t>
                            </m:r>
                          </m:e>
                          <m:sup>
                            <m:r>
                              <a:rPr lang="en-US" altLang="zh-CN" sz="1800" b="0" i="1" smtClean="0">
                                <a:latin typeface="Cambria Math" panose="02040503050406030204" pitchFamily="18" charset="0"/>
                                <a:cs typeface="Times New Roman" panose="02020603050405020304" pitchFamily="18" charset="0"/>
                              </a:rPr>
                              <m:t>∗</m:t>
                            </m:r>
                          </m:sup>
                        </m:sSup>
                      </m:sub>
                    </m:sSub>
                  </m:oMath>
                </a14:m>
                <a:r>
                  <a:rPr lang="zh-CN" altLang="en-US" dirty="0">
                    <a:latin typeface="Times New Roman" panose="02020603050405020304" pitchFamily="18" charset="0"/>
                    <a:cs typeface="Times New Roman" panose="02020603050405020304" pitchFamily="18" charset="0"/>
                  </a:rPr>
                  <a:t>范数。 </a:t>
                </a:r>
                <a:endParaRPr lang="en-US" altLang="zh-CN" dirty="0">
                  <a:latin typeface="Times New Roman" panose="02020603050405020304" pitchFamily="18" charset="0"/>
                  <a:cs typeface="Times New Roman" panose="02020603050405020304" pitchFamily="18" charset="0"/>
                </a:endParaRPr>
              </a:p>
              <a:p>
                <a:pPr>
                  <a:spcAft>
                    <a:spcPts val="600"/>
                  </a:spcAft>
                </a:pPr>
                <a:r>
                  <a:rPr lang="en-US" altLang="zh-CN" dirty="0">
                    <a:latin typeface="Times New Roman" panose="02020603050405020304" pitchFamily="18" charset="0"/>
                    <a:cs typeface="Times New Roman" panose="02020603050405020304" pitchFamily="18" charset="0"/>
                  </a:rPr>
                  <a:t>      upper bound</a:t>
                </a:r>
                <a:r>
                  <a:rPr lang="zh-CN" altLang="en-US" dirty="0">
                    <a:latin typeface="Times New Roman" panose="02020603050405020304" pitchFamily="18" charset="0"/>
                    <a:cs typeface="Times New Roman" panose="02020603050405020304" pitchFamily="18" charset="0"/>
                  </a:rPr>
                  <a:t> </a:t>
                </a:r>
                <a14:m>
                  <m:oMath xmlns:m="http://schemas.openxmlformats.org/officeDocument/2006/math">
                    <m:r>
                      <a:rPr lang="en-US" altLang="zh-CN" b="0" i="1" smtClean="0">
                        <a:latin typeface="Cambria Math" panose="02040503050406030204" pitchFamily="18" charset="0"/>
                        <a:cs typeface="Times New Roman" panose="02020603050405020304" pitchFamily="18" charset="0"/>
                      </a:rPr>
                      <m:t>𝒴</m:t>
                    </m:r>
                  </m:oMath>
                </a14:m>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的最大 </a:t>
                </a:r>
                <a14:m>
                  <m:oMath xmlns:m="http://schemas.openxmlformats.org/officeDocument/2006/math">
                    <m:sSub>
                      <m:sSubPr>
                        <m:ctrlPr>
                          <a:rPr lang="en-US" altLang="zh-CN" i="1">
                            <a:latin typeface="Cambria Math" panose="02040503050406030204" pitchFamily="18" charset="0"/>
                            <a:cs typeface="Times New Roman" panose="02020603050405020304" pitchFamily="18" charset="0"/>
                          </a:rPr>
                        </m:ctrlPr>
                      </m:sSubPr>
                      <m:e>
                        <m:d>
                          <m:dPr>
                            <m:begChr m:val="|"/>
                            <m:endChr m:val="|"/>
                            <m:ctrlPr>
                              <a:rPr lang="en-US" altLang="zh-CN" i="1">
                                <a:latin typeface="Cambria Math" panose="02040503050406030204" pitchFamily="18" charset="0"/>
                                <a:cs typeface="Times New Roman" panose="02020603050405020304" pitchFamily="18" charset="0"/>
                              </a:rPr>
                            </m:ctrlPr>
                          </m:dPr>
                          <m:e>
                            <m:d>
                              <m:dPr>
                                <m:begChr m:val="|"/>
                                <m:endChr m:val="|"/>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ea typeface="Cambria Math" panose="02040503050406030204" pitchFamily="18" charset="0"/>
                                    <a:cs typeface="Times New Roman" panose="02020603050405020304" pitchFamily="18" charset="0"/>
                                  </a:rPr>
                                  <m:t>∙</m:t>
                                </m:r>
                              </m:e>
                            </m:d>
                          </m:e>
                        </m:d>
                      </m:e>
                      <m:sub>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𝛼</m:t>
                            </m:r>
                          </m:e>
                          <m:sup>
                            <m:r>
                              <a:rPr lang="en-US" altLang="zh-CN" i="1">
                                <a:latin typeface="Cambria Math" panose="02040503050406030204" pitchFamily="18" charset="0"/>
                                <a:cs typeface="Times New Roman" panose="02020603050405020304" pitchFamily="18" charset="0"/>
                              </a:rPr>
                              <m:t>∗</m:t>
                            </m:r>
                          </m:sup>
                        </m:sSup>
                      </m:sub>
                    </m:sSub>
                  </m:oMath>
                </a14:m>
                <a:r>
                  <a:rPr lang="zh-CN" altLang="en-US" dirty="0">
                    <a:latin typeface="Times New Roman" panose="02020603050405020304" pitchFamily="18" charset="0"/>
                    <a:cs typeface="Times New Roman" panose="02020603050405020304" pitchFamily="18" charset="0"/>
                  </a:rPr>
                  <a:t>范数</a:t>
                </a:r>
                <a:endParaRPr lang="en-US" altLang="zh-CN"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4332212"/>
              </a:xfrm>
              <a:prstGeom prst="rect">
                <a:avLst/>
              </a:prstGeom>
              <a:blipFill>
                <a:blip r:embed="rId3"/>
                <a:stretch>
                  <a:fillRect l="-536" t="-703"/>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Problem Statement</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41D1664C-C035-4C94-B8C3-956F184448D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pic>
        <p:nvPicPr>
          <p:cNvPr id="18" name="图片 17">
            <a:extLst>
              <a:ext uri="{FF2B5EF4-FFF2-40B4-BE49-F238E27FC236}">
                <a16:creationId xmlns:a16="http://schemas.microsoft.com/office/drawing/2014/main" id="{1B2ABFB2-15C1-47D7-AE99-43F311A69AF0}"/>
              </a:ext>
            </a:extLst>
          </p:cNvPr>
          <p:cNvPicPr>
            <a:picLocks noChangeAspect="1"/>
          </p:cNvPicPr>
          <p:nvPr/>
        </p:nvPicPr>
        <p:blipFill>
          <a:blip r:embed="rId4"/>
          <a:stretch>
            <a:fillRect/>
          </a:stretch>
        </p:blipFill>
        <p:spPr>
          <a:xfrm>
            <a:off x="2179048" y="2348880"/>
            <a:ext cx="4839280" cy="499914"/>
          </a:xfrm>
          <a:prstGeom prst="rect">
            <a:avLst/>
          </a:prstGeom>
        </p:spPr>
      </p:pic>
      <p:pic>
        <p:nvPicPr>
          <p:cNvPr id="8" name="图片 7">
            <a:extLst>
              <a:ext uri="{FF2B5EF4-FFF2-40B4-BE49-F238E27FC236}">
                <a16:creationId xmlns:a16="http://schemas.microsoft.com/office/drawing/2014/main" id="{34E8F10B-5049-4092-A1C0-D9576B8E21C9}"/>
              </a:ext>
            </a:extLst>
          </p:cNvPr>
          <p:cNvPicPr>
            <a:picLocks noChangeAspect="1"/>
          </p:cNvPicPr>
          <p:nvPr/>
        </p:nvPicPr>
        <p:blipFill>
          <a:blip r:embed="rId5"/>
          <a:stretch>
            <a:fillRect/>
          </a:stretch>
        </p:blipFill>
        <p:spPr>
          <a:xfrm>
            <a:off x="2411760" y="4653136"/>
            <a:ext cx="4606568" cy="408250"/>
          </a:xfrm>
          <a:prstGeom prst="rect">
            <a:avLst/>
          </a:prstGeom>
        </p:spPr>
      </p:pic>
    </p:spTree>
    <p:extLst>
      <p:ext uri="{BB962C8B-B14F-4D97-AF65-F5344CB8AC3E}">
        <p14:creationId xmlns:p14="http://schemas.microsoft.com/office/powerpoint/2010/main" val="419318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8</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2105448"/>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Lipschitz constants of vector-valued functions</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重点关注</a:t>
                </a:r>
                <a14:m>
                  <m:oMath xmlns:m="http://schemas.openxmlformats.org/officeDocument/2006/math">
                    <m:sSup>
                      <m:sSupPr>
                        <m:ctrlPr>
                          <a:rPr lang="en-US" altLang="zh-CN" b="0" i="1" smtClean="0">
                            <a:latin typeface="Cambria Math" panose="02040503050406030204" pitchFamily="18" charset="0"/>
                            <a:cs typeface="Times New Roman" panose="02020603050405020304" pitchFamily="18" charset="0"/>
                          </a:rPr>
                        </m:ctrlPr>
                      </m:sSupPr>
                      <m:e>
                        <m:r>
                          <a:rPr lang="en-US" altLang="zh-CN" b="0" i="1" smtClean="0">
                            <a:latin typeface="Cambria Math" panose="02040503050406030204" pitchFamily="18" charset="0"/>
                            <a:cs typeface="Times New Roman" panose="02020603050405020304" pitchFamily="18" charset="0"/>
                          </a:rPr>
                          <m:t>𝐿</m:t>
                        </m:r>
                      </m:e>
                      <m:sup>
                        <m:d>
                          <m:dPr>
                            <m:ctrlPr>
                              <a:rPr lang="en-US" altLang="zh-CN" b="0" i="1" smtClean="0">
                                <a:latin typeface="Cambria Math" panose="02040503050406030204" pitchFamily="18" charset="0"/>
                                <a:cs typeface="Times New Roman" panose="02020603050405020304" pitchFamily="18" charset="0"/>
                              </a:rPr>
                            </m:ctrlPr>
                          </m:dPr>
                          <m:e>
                            <m:r>
                              <a:rPr lang="en-US" altLang="zh-CN" b="0" i="1" smtClean="0">
                                <a:latin typeface="Cambria Math" panose="02040503050406030204" pitchFamily="18" charset="0"/>
                                <a:cs typeface="Times New Roman" panose="02020603050405020304" pitchFamily="18" charset="0"/>
                              </a:rPr>
                              <m:t>∞,1</m:t>
                            </m:r>
                          </m:e>
                        </m:d>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𝑓</m:t>
                    </m:r>
                    <m:r>
                      <a:rPr lang="en-US" altLang="zh-CN" b="0" i="1" smtClean="0">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𝒳</m:t>
                    </m:r>
                    <m:r>
                      <a:rPr lang="en-US" altLang="zh-CN"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Lipschitz </a:t>
                </a:r>
                <a:r>
                  <a:rPr lang="zh-CN" altLang="en-US" dirty="0">
                    <a:latin typeface="Times New Roman" panose="02020603050405020304" pitchFamily="18" charset="0"/>
                    <a:cs typeface="Times New Roman" panose="02020603050405020304" pitchFamily="18" charset="0"/>
                  </a:rPr>
                  <a:t>常数。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在可证明鲁棒工作中，选择 </a:t>
                </a:r>
                <a14:m>
                  <m:oMath xmlns:m="http://schemas.openxmlformats.org/officeDocument/2006/math">
                    <m:sSub>
                      <m:sSubPr>
                        <m:ctrlPr>
                          <a:rPr lang="en-US" altLang="zh-CN" b="0"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𝑙</m:t>
                        </m:r>
                      </m:e>
                      <m:sub>
                        <m:r>
                          <a:rPr lang="en-US" altLang="zh-CN" b="0" i="1" dirty="0" smtClean="0">
                            <a:latin typeface="Cambria Math" panose="02040503050406030204" pitchFamily="18" charset="0"/>
                            <a:cs typeface="Times New Roman" panose="02020603050405020304" pitchFamily="18" charset="0"/>
                          </a:rPr>
                          <m:t>∞</m:t>
                        </m:r>
                      </m:sub>
                    </m:sSub>
                  </m:oMath>
                </a14:m>
                <a:r>
                  <a:rPr lang="zh-CN" altLang="en-US" dirty="0">
                    <a:latin typeface="Times New Roman" panose="02020603050405020304" pitchFamily="18" charset="0"/>
                    <a:cs typeface="Times New Roman" panose="02020603050405020304" pitchFamily="18" charset="0"/>
                  </a:rPr>
                  <a:t>范数作为</a:t>
                </a:r>
                <a14:m>
                  <m:oMath xmlns:m="http://schemas.openxmlformats.org/officeDocument/2006/math">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ea typeface="Cambria Math" panose="02040503050406030204" pitchFamily="18" charset="0"/>
                            <a:cs typeface="Times New Roman" panose="02020603050405020304" pitchFamily="18" charset="0"/>
                          </a:rPr>
                          <m:t>𝛼</m:t>
                        </m:r>
                      </m:sub>
                    </m:sSub>
                  </m:oMath>
                </a14:m>
                <a:r>
                  <a:rPr lang="zh-CN" altLang="en-US" dirty="0">
                    <a:latin typeface="Times New Roman" panose="02020603050405020304" pitchFamily="18" charset="0"/>
                    <a:cs typeface="Times New Roman" panose="02020603050405020304" pitchFamily="18" charset="0"/>
                  </a:rPr>
                  <a:t>很常见。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选择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𝑙</m:t>
                        </m:r>
                      </m:e>
                      <m:sub>
                        <m:r>
                          <a:rPr lang="en-US" altLang="zh-CN" b="0" i="1" dirty="0" smtClean="0">
                            <a:latin typeface="Cambria Math" panose="02040503050406030204" pitchFamily="18" charset="0"/>
                            <a:cs typeface="Times New Roman" panose="02020603050405020304" pitchFamily="18" charset="0"/>
                          </a:rPr>
                          <m:t>1</m:t>
                        </m:r>
                      </m:sub>
                    </m:sSub>
                  </m:oMath>
                </a14:m>
                <a:r>
                  <a:rPr lang="zh-CN" altLang="en-US" dirty="0">
                    <a:latin typeface="Times New Roman" panose="02020603050405020304" pitchFamily="18" charset="0"/>
                    <a:cs typeface="Times New Roman" panose="02020603050405020304" pitchFamily="18" charset="0"/>
                  </a:rPr>
                  <a:t>范数作为</a:t>
                </a:r>
                <a14:m>
                  <m:oMath xmlns:m="http://schemas.openxmlformats.org/officeDocument/2006/math">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sSubPr>
                      <m:e>
                        <m:d>
                          <m:dPr>
                            <m:begChr m:val=""/>
                            <m:endChr m:val="|"/>
                            <m:ctrlPr>
                              <a:rPr lang="en-US" altLang="zh-CN" i="1">
                                <a:latin typeface="Cambria Math" panose="02040503050406030204" pitchFamily="18" charset="0"/>
                                <a:ea typeface="Cambria Math" panose="02040503050406030204" pitchFamily="18" charset="0"/>
                                <a:cs typeface="Times New Roman" panose="02020603050405020304" pitchFamily="18" charset="0"/>
                              </a:rPr>
                            </m:ctrlPr>
                          </m:dPr>
                          <m:e>
                            <m:r>
                              <a:rPr lang="zh-CN" altLang="en-US">
                                <a:latin typeface="Cambria Math" panose="02040503050406030204" pitchFamily="18" charset="0"/>
                              </a:rPr>
                              <m:t>​</m:t>
                            </m:r>
                          </m:e>
                        </m:d>
                      </m:e>
                      <m:sub>
                        <m:r>
                          <a:rPr lang="en-US" altLang="zh-CN" i="1">
                            <a:latin typeface="Cambria Math" panose="02040503050406030204" pitchFamily="18" charset="0"/>
                          </a:rPr>
                          <m:t>𝛽</m:t>
                        </m:r>
                      </m:sub>
                    </m:sSub>
                  </m:oMath>
                </a14:m>
                <a:r>
                  <a:rPr lang="zh-CN" altLang="en-US" dirty="0">
                    <a:latin typeface="Times New Roman" panose="02020603050405020304" pitchFamily="18" charset="0"/>
                    <a:cs typeface="Times New Roman" panose="02020603050405020304" pitchFamily="18" charset="0"/>
                  </a:rPr>
                  <a:t>将产生 </a:t>
                </a:r>
                <a14:m>
                  <m:oMath xmlns:m="http://schemas.openxmlformats.org/officeDocument/2006/math">
                    <m:sSup>
                      <m:sSupPr>
                        <m:ctrlPr>
                          <a:rPr lang="en-US" altLang="zh-CN" i="1">
                            <a:latin typeface="Cambria Math" panose="02040503050406030204" pitchFamily="18" charset="0"/>
                            <a:cs typeface="Times New Roman" panose="02020603050405020304" pitchFamily="18" charset="0"/>
                          </a:rPr>
                        </m:ctrlPr>
                      </m:sSupPr>
                      <m:e>
                        <m:r>
                          <a:rPr lang="en-US" altLang="zh-CN" i="1">
                            <a:latin typeface="Cambria Math" panose="02040503050406030204" pitchFamily="18" charset="0"/>
                            <a:cs typeface="Times New Roman" panose="02020603050405020304" pitchFamily="18" charset="0"/>
                          </a:rPr>
                          <m:t>𝐿</m:t>
                        </m:r>
                      </m:e>
                      <m:sup>
                        <m:d>
                          <m:dPr>
                            <m:ctrlPr>
                              <a:rPr lang="en-US" altLang="zh-CN" i="1">
                                <a:latin typeface="Cambria Math" panose="02040503050406030204" pitchFamily="18" charset="0"/>
                                <a:cs typeface="Times New Roman" panose="02020603050405020304" pitchFamily="18" charset="0"/>
                              </a:rPr>
                            </m:ctrlPr>
                          </m:dPr>
                          <m:e>
                            <m:r>
                              <a:rPr lang="en-US" altLang="zh-CN" i="1">
                                <a:latin typeface="Cambria Math" panose="02040503050406030204" pitchFamily="18" charset="0"/>
                                <a:cs typeface="Times New Roman" panose="02020603050405020304" pitchFamily="18" charset="0"/>
                              </a:rPr>
                              <m:t>∞,</m:t>
                            </m:r>
                            <m:r>
                              <a:rPr lang="en-US" altLang="zh-CN" b="0" i="1" smtClean="0">
                                <a:latin typeface="Cambria Math" panose="02040503050406030204" pitchFamily="18" charset="0"/>
                                <a:cs typeface="Times New Roman" panose="02020603050405020304" pitchFamily="18" charset="0"/>
                              </a:rPr>
                              <m:t>𝑝</m:t>
                            </m:r>
                          </m:e>
                        </m:d>
                      </m:sup>
                    </m:sSup>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𝑓</m:t>
                    </m:r>
                    <m:r>
                      <a:rPr lang="en-US" altLang="zh-CN" i="1">
                        <a:latin typeface="Cambria Math" panose="02040503050406030204" pitchFamily="18" charset="0"/>
                        <a:cs typeface="Times New Roman" panose="02020603050405020304" pitchFamily="18" charset="0"/>
                      </a:rPr>
                      <m:t>,</m:t>
                    </m:r>
                    <m:r>
                      <a:rPr lang="en-US" altLang="zh-CN" i="1">
                        <a:latin typeface="Cambria Math" panose="02040503050406030204" pitchFamily="18" charset="0"/>
                        <a:cs typeface="Times New Roman" panose="02020603050405020304" pitchFamily="18" charset="0"/>
                      </a:rPr>
                      <m:t>𝒳</m:t>
                    </m:r>
                    <m:r>
                      <a:rPr lang="en-US" altLang="zh-CN" i="1">
                        <a:latin typeface="Cambria Math" panose="02040503050406030204" pitchFamily="18" charset="0"/>
                        <a:cs typeface="Times New Roman" panose="02020603050405020304" pitchFamily="18" charset="0"/>
                      </a:rPr>
                      <m:t>)</m:t>
                    </m:r>
                  </m:oMath>
                </a14:m>
                <a:r>
                  <a:rPr lang="zh-CN" altLang="en-US" dirty="0">
                    <a:latin typeface="Times New Roman" panose="02020603050405020304" pitchFamily="18" charset="0"/>
                    <a:cs typeface="Times New Roman" panose="02020603050405020304" pitchFamily="18" charset="0"/>
                  </a:rPr>
                  <a:t>的上限。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这种方法依赖于在网络前向和后向传播中映射</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𝑙</m:t>
                        </m:r>
                      </m:e>
                      <m:sub>
                        <m:r>
                          <a:rPr lang="en-US" altLang="zh-CN" i="1" dirty="0">
                            <a:latin typeface="Cambria Math" panose="02040503050406030204" pitchFamily="18" charset="0"/>
                            <a:cs typeface="Times New Roman" panose="02020603050405020304" pitchFamily="18" charset="0"/>
                          </a:rPr>
                          <m:t>∞</m:t>
                        </m:r>
                      </m:sub>
                    </m:sSub>
                  </m:oMath>
                </a14:m>
                <a:r>
                  <a:rPr lang="zh-CN" altLang="en-US" dirty="0">
                    <a:latin typeface="Times New Roman" panose="02020603050405020304" pitchFamily="18" charset="0"/>
                    <a:cs typeface="Times New Roman" panose="02020603050405020304" pitchFamily="18" charset="0"/>
                  </a:rPr>
                  <a:t>球，因此很适合采用</a:t>
                </a:r>
                <a:r>
                  <a:rPr lang="en-US" altLang="zh-CN" dirty="0">
                    <a:latin typeface="Times New Roman" panose="02020603050405020304" pitchFamily="18" charset="0"/>
                    <a:cs typeface="Times New Roman" panose="02020603050405020304" pitchFamily="18" charset="0"/>
                  </a:rPr>
                  <a:t>zonotopes</a:t>
                </a:r>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2105448"/>
              </a:xfrm>
              <a:prstGeom prst="rect">
                <a:avLst/>
              </a:prstGeom>
              <a:blipFill>
                <a:blip r:embed="rId3"/>
                <a:stretch>
                  <a:fillRect l="-536" t="-1445" b="-3757"/>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Problem Statement</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41D1664C-C035-4C94-B8C3-956F184448D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spTree>
    <p:extLst>
      <p:ext uri="{BB962C8B-B14F-4D97-AF65-F5344CB8AC3E}">
        <p14:creationId xmlns:p14="http://schemas.microsoft.com/office/powerpoint/2010/main" val="2462663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88300004-1EE1-4A47-BF49-8FDE628E1F8B}"/>
              </a:ext>
            </a:extLst>
          </p:cNvPr>
          <p:cNvSpPr>
            <a:spLocks noGrp="1"/>
          </p:cNvSpPr>
          <p:nvPr>
            <p:ph type="sldNum" sz="quarter" idx="12"/>
          </p:nvPr>
        </p:nvSpPr>
        <p:spPr/>
        <p:txBody>
          <a:bodyPr/>
          <a:lstStyle/>
          <a:p>
            <a:r>
              <a:rPr lang="en-US" altLang="zh-CN"/>
              <a:t>Page </a:t>
            </a:r>
            <a:fld id="{AFB9E909-1E1D-4726-9675-978F608919A4}" type="slidenum">
              <a:rPr lang="zh-CN" altLang="en-US" smtClean="0"/>
              <a:pPr/>
              <a:t>9</a:t>
            </a:fld>
            <a:endParaRPr lang="en-US" altLang="zh-CN" b="0" dirty="0"/>
          </a:p>
        </p:txBody>
      </p:sp>
      <p:sp>
        <p:nvSpPr>
          <p:cNvPr id="4" name="矩形: 圆角 3">
            <a:extLst>
              <a:ext uri="{FF2B5EF4-FFF2-40B4-BE49-F238E27FC236}">
                <a16:creationId xmlns:a16="http://schemas.microsoft.com/office/drawing/2014/main" id="{C038526C-FEF6-41A9-B4EA-4494A214F4B6}"/>
              </a:ext>
            </a:extLst>
          </p:cNvPr>
          <p:cNvSpPr/>
          <p:nvPr/>
        </p:nvSpPr>
        <p:spPr bwMode="auto">
          <a:xfrm>
            <a:off x="358718" y="1280676"/>
            <a:ext cx="8399085" cy="5209694"/>
          </a:xfrm>
          <a:prstGeom prst="roundRect">
            <a:avLst>
              <a:gd name="adj" fmla="val 1217"/>
            </a:avLst>
          </a:prstGeom>
          <a:noFill/>
          <a:ln w="19050" cap="flat" cmpd="sng" algn="ctr">
            <a:solidFill>
              <a:srgbClr val="C3C3C1"/>
            </a:solidFill>
            <a:prstDash val="solid"/>
            <a:miter lim="800000"/>
            <a:headEnd type="none" w="med" len="med"/>
            <a:tailEnd type="none" w="med" len="med"/>
          </a:ln>
        </p:spPr>
        <p:txBody>
          <a:bodyPr vert="horz" wrap="none" lIns="91440" tIns="45720" rIns="91440" bIns="45720" numCol="1" rtlCol="0" anchor="t"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2400" b="0" i="0" u="none" strike="noStrike" cap="none" normalizeH="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对角圆角矩形 34">
            <a:extLst>
              <a:ext uri="{FF2B5EF4-FFF2-40B4-BE49-F238E27FC236}">
                <a16:creationId xmlns:a16="http://schemas.microsoft.com/office/drawing/2014/main" id="{2AC6AC01-0E0F-4687-B650-A93DD7405B59}"/>
              </a:ext>
            </a:extLst>
          </p:cNvPr>
          <p:cNvSpPr/>
          <p:nvPr/>
        </p:nvSpPr>
        <p:spPr bwMode="auto">
          <a:xfrm>
            <a:off x="2843808" y="119038"/>
            <a:ext cx="6292924" cy="500041"/>
          </a:xfrm>
          <a:prstGeom prst="round2DiagRect">
            <a:avLst/>
          </a:prstGeom>
          <a:noFill/>
          <a:ln w="63500" cap="rnd" cmpd="sng"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w="50800" h="25400" prst="hardEdge"/>
          </a:sp3d>
        </p:spPr>
        <p:txBody>
          <a:bodyPr anchor="ctr"/>
          <a:lstStyle/>
          <a:p>
            <a:pPr marL="342900" lvl="0" indent="-342900" algn="r" defTabSz="914400">
              <a:lnSpc>
                <a:spcPct val="90000"/>
              </a:lnSpc>
              <a:spcBef>
                <a:spcPct val="20000"/>
              </a:spcBef>
              <a:buClr>
                <a:srgbClr val="66FFFF"/>
              </a:buClr>
              <a:defRPr/>
            </a:pPr>
            <a:r>
              <a:rPr lang="en-US" altLang="zh-CN" sz="2800" b="1" dirty="0">
                <a:solidFill>
                  <a:prstClr val="white">
                    <a:lumMod val="85000"/>
                  </a:prstClr>
                </a:solidFill>
                <a:latin typeface="Times New Roman" panose="02020603050405020304" pitchFamily="18" charset="0"/>
                <a:ea typeface="微软雅黑" panose="020B0503020204020204" pitchFamily="34" charset="-122"/>
                <a:cs typeface="Arial" panose="020B0604020202020204" pitchFamily="34" charset="0"/>
                <a:sym typeface="Symbol" panose="05050102010706020507" pitchFamily="18" charset="2"/>
              </a:rPr>
              <a:t>Lipschitz Constant</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442098-994D-4399-BFD4-AA51DCF78EC3}"/>
                  </a:ext>
                </a:extLst>
              </p:cNvPr>
              <p:cNvSpPr txBox="1"/>
              <p:nvPr/>
            </p:nvSpPr>
            <p:spPr>
              <a:xfrm>
                <a:off x="564617" y="1574790"/>
                <a:ext cx="7967823" cy="3908762"/>
              </a:xfrm>
              <a:prstGeom prst="rect">
                <a:avLst/>
              </a:prstGeom>
              <a:noFill/>
            </p:spPr>
            <p:txBody>
              <a:bodyPr wrap="square" rtlCol="0">
                <a:spAutoFit/>
              </a:bodyPr>
              <a:lstStyle/>
              <a:p>
                <a:pPr marL="342900" indent="-342900">
                  <a:spcAft>
                    <a:spcPts val="600"/>
                  </a:spcAft>
                  <a:buFont typeface="Wingdings" panose="05000000000000000000" pitchFamily="2" charset="2"/>
                  <a:buChar char="l"/>
                </a:pPr>
                <a:r>
                  <a:rPr lang="en-US" altLang="zh-CN" dirty="0">
                    <a:solidFill>
                      <a:srgbClr val="0070C0"/>
                    </a:solidFill>
                    <a:latin typeface="Times New Roman" panose="02020603050405020304" pitchFamily="18" charset="0"/>
                    <a:cs typeface="Times New Roman" panose="02020603050405020304" pitchFamily="18" charset="0"/>
                  </a:rPr>
                  <a:t>Vector-Jacobian Products of Neural Networks</a:t>
                </a:r>
              </a:p>
              <a:p>
                <a:pPr marL="342900" indent="-342900">
                  <a:spcAft>
                    <a:spcPts val="600"/>
                  </a:spcAft>
                  <a:buFont typeface="Wingdings" panose="05000000000000000000" pitchFamily="2" charset="2"/>
                  <a:buChar char="Ø"/>
                </a:pPr>
                <a:r>
                  <a:rPr lang="zh-CN" altLang="en-US" dirty="0">
                    <a:latin typeface="Times New Roman" panose="02020603050405020304" pitchFamily="18" charset="0"/>
                    <a:cs typeface="Times New Roman" panose="02020603050405020304" pitchFamily="18" charset="0"/>
                  </a:rPr>
                  <a:t>过度逼近向量雅可比积集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考虑具有全连接或卷积层、以及非线性元素</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𝜎</m:t>
                    </m:r>
                  </m:oMath>
                </a14:m>
                <a:r>
                  <a:rPr lang="zh-CN" altLang="en-US" dirty="0">
                    <a:latin typeface="Times New Roman" panose="02020603050405020304" pitchFamily="18" charset="0"/>
                    <a:cs typeface="Times New Roman" panose="02020603050405020304" pitchFamily="18" charset="0"/>
                  </a:rPr>
                  <a:t> 的前馈神经网络。 </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Arial" panose="020B0604020202020204" pitchFamily="34" charset="0"/>
                  <a:buChar char="•"/>
                </a:pPr>
                <a:r>
                  <a:rPr lang="zh-CN" altLang="en-US" dirty="0">
                    <a:latin typeface="Times New Roman" panose="02020603050405020304" pitchFamily="18" charset="0"/>
                    <a:cs typeface="Times New Roman" panose="02020603050405020304" pitchFamily="18" charset="0"/>
                  </a:rPr>
                  <a:t>评估具有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𝐿</m:t>
                    </m:r>
                    <m:r>
                      <a:rPr lang="en-US" altLang="zh-CN" i="1" dirty="0" smtClean="0">
                        <a:latin typeface="Cambria Math" panose="02040503050406030204" pitchFamily="18" charset="0"/>
                        <a:cs typeface="Times New Roman" panose="02020603050405020304" pitchFamily="18" charset="0"/>
                      </a:rPr>
                      <m:t> </m:t>
                    </m:r>
                  </m:oMath>
                </a14:m>
                <a:r>
                  <a:rPr lang="zh-CN" altLang="en-US" dirty="0">
                    <a:latin typeface="Times New Roman" panose="02020603050405020304" pitchFamily="18" charset="0"/>
                    <a:cs typeface="Times New Roman" panose="02020603050405020304" pitchFamily="18" charset="0"/>
                  </a:rPr>
                  <a:t>个隐藏层的神经网络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vector-Jacobian products </a:t>
                </a:r>
                <a:r>
                  <a:rPr lang="zh-CN" altLang="en-US" dirty="0">
                    <a:latin typeface="Times New Roman" panose="02020603050405020304" pitchFamily="18" charset="0"/>
                    <a:cs typeface="Times New Roman" panose="02020603050405020304" pitchFamily="18" charset="0"/>
                  </a:rPr>
                  <a:t>向量雅可比乘积</a:t>
                </a:r>
                <a:endParaRPr lang="en-US" altLang="zh-CN" dirty="0">
                  <a:latin typeface="Times New Roman" panose="02020603050405020304" pitchFamily="18" charset="0"/>
                  <a:cs typeface="Times New Roman" panose="02020603050405020304" pitchFamily="18" charset="0"/>
                </a:endParaRPr>
              </a:p>
              <a:p>
                <a:pPr marL="342900" indent="-342900">
                  <a:spcAft>
                    <a:spcPts val="600"/>
                  </a:spcAft>
                  <a:buFont typeface="Wingdings" panose="05000000000000000000" pitchFamily="2" charset="2"/>
                  <a:buChar char="l"/>
                </a:pPr>
                <a:endParaRPr lang="en-US" altLang="zh-CN" dirty="0">
                  <a:latin typeface="Times New Roman" panose="02020603050405020304" pitchFamily="18" charset="0"/>
                  <a:cs typeface="Times New Roman" panose="02020603050405020304" pitchFamily="18" charset="0"/>
                </a:endParaRPr>
              </a:p>
            </p:txBody>
          </p:sp>
        </mc:Choice>
        <mc:Fallback>
          <p:sp>
            <p:nvSpPr>
              <p:cNvPr id="12" name="文本框 11">
                <a:extLst>
                  <a:ext uri="{FF2B5EF4-FFF2-40B4-BE49-F238E27FC236}">
                    <a16:creationId xmlns:a16="http://schemas.microsoft.com/office/drawing/2014/main" id="{5F442098-994D-4399-BFD4-AA51DCF78EC3}"/>
                  </a:ext>
                </a:extLst>
              </p:cNvPr>
              <p:cNvSpPr txBox="1">
                <a:spLocks noRot="1" noChangeAspect="1" noMove="1" noResize="1" noEditPoints="1" noAdjustHandles="1" noChangeArrowheads="1" noChangeShapeType="1" noTextEdit="1"/>
              </p:cNvSpPr>
              <p:nvPr/>
            </p:nvSpPr>
            <p:spPr>
              <a:xfrm>
                <a:off x="564617" y="1574790"/>
                <a:ext cx="7967823" cy="3908762"/>
              </a:xfrm>
              <a:prstGeom prst="rect">
                <a:avLst/>
              </a:prstGeom>
              <a:blipFill>
                <a:blip r:embed="rId3"/>
                <a:stretch>
                  <a:fillRect l="-536" t="-779"/>
                </a:stretch>
              </a:blipFill>
            </p:spPr>
            <p:txBody>
              <a:bodyPr/>
              <a:lstStyle/>
              <a:p>
                <a:r>
                  <a:rPr lang="zh-CN" altLang="en-US">
                    <a:noFill/>
                  </a:rPr>
                  <a:t> </a:t>
                </a:r>
              </a:p>
            </p:txBody>
          </p:sp>
        </mc:Fallback>
      </mc:AlternateContent>
      <p:sp>
        <p:nvSpPr>
          <p:cNvPr id="14" name="矩形: 圆角 13">
            <a:extLst>
              <a:ext uri="{FF2B5EF4-FFF2-40B4-BE49-F238E27FC236}">
                <a16:creationId xmlns:a16="http://schemas.microsoft.com/office/drawing/2014/main" id="{E812188A-6465-4B78-B618-5C8076FE6D9F}"/>
              </a:ext>
            </a:extLst>
          </p:cNvPr>
          <p:cNvSpPr/>
          <p:nvPr/>
        </p:nvSpPr>
        <p:spPr bwMode="auto">
          <a:xfrm>
            <a:off x="564617" y="1055920"/>
            <a:ext cx="2063167" cy="449513"/>
          </a:xfrm>
          <a:prstGeom prst="roundRect">
            <a:avLst/>
          </a:prstGeom>
          <a:solidFill>
            <a:srgbClr val="B0252A"/>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lstStyle/>
          <a:p>
            <a:pPr algn="ctr" defTabSz="914400" fontAlgn="base">
              <a:spcBef>
                <a:spcPct val="0"/>
              </a:spcBef>
              <a:spcAft>
                <a:spcPct val="0"/>
              </a:spcAft>
            </a:pPr>
            <a:r>
              <a:rPr kumimoji="1" lang="en-US" altLang="zh-CN" sz="2000" dirty="0">
                <a:solidFill>
                  <a:schemeClr val="bg1"/>
                </a:solidFill>
                <a:latin typeface="Times New Roman" panose="02020603050405020304" pitchFamily="18" charset="0"/>
                <a:ea typeface="微软雅黑" panose="020B0503020204020204" pitchFamily="34" charset="-122"/>
              </a:rPr>
              <a:t>Problem Statement</a:t>
            </a:r>
            <a:endParaRPr kumimoji="1" lang="en-US" altLang="zh-CN" sz="2000" b="0" i="0" u="none" strike="noStrike" cap="none" normalizeH="0" dirty="0">
              <a:ln>
                <a:noFill/>
              </a:ln>
              <a:solidFill>
                <a:schemeClr val="bg1"/>
              </a:solidFill>
              <a:effectLst/>
              <a:latin typeface="Times New Roman" panose="02020603050405020304" pitchFamily="18" charset="0"/>
              <a:ea typeface="微软雅黑" panose="020B0503020204020204" pitchFamily="34" charset="-122"/>
            </a:endParaRPr>
          </a:p>
        </p:txBody>
      </p:sp>
      <p:sp>
        <p:nvSpPr>
          <p:cNvPr id="11" name="文本框 10">
            <a:extLst>
              <a:ext uri="{FF2B5EF4-FFF2-40B4-BE49-F238E27FC236}">
                <a16:creationId xmlns:a16="http://schemas.microsoft.com/office/drawing/2014/main" id="{41D1664C-C035-4C94-B8C3-956F184448D8}"/>
              </a:ext>
            </a:extLst>
          </p:cNvPr>
          <p:cNvSpPr txBox="1"/>
          <p:nvPr/>
        </p:nvSpPr>
        <p:spPr>
          <a:xfrm>
            <a:off x="358718" y="6534433"/>
            <a:ext cx="8173722" cy="246221"/>
          </a:xfrm>
          <a:prstGeom prst="rect">
            <a:avLst/>
          </a:prstGeom>
          <a:noFill/>
        </p:spPr>
        <p:txBody>
          <a:bodyPr wrap="square">
            <a:spAutoFit/>
          </a:bodyPr>
          <a:lstStyle/>
          <a:p>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Matt Jordan,  Alexandros G. Dimakis</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a:t>
            </a:r>
            <a:r>
              <a:rPr lang="sv-SE" altLang="zh-CN" sz="1000" dirty="0">
                <a:solidFill>
                  <a:schemeClr val="tx1">
                    <a:lumMod val="50000"/>
                    <a:lumOff val="50000"/>
                  </a:schemeClr>
                </a:solidFill>
                <a:latin typeface="Times New Roman" panose="02020603050405020304" pitchFamily="18" charset="0"/>
                <a:ea typeface="微软雅黑" panose="020B0503020204020204" pitchFamily="34" charset="-122"/>
              </a:rPr>
              <a:t> </a:t>
            </a:r>
            <a:r>
              <a:rPr lang="en-US" altLang="zh-CN" sz="1000" dirty="0">
                <a:solidFill>
                  <a:schemeClr val="tx1">
                    <a:lumMod val="50000"/>
                    <a:lumOff val="50000"/>
                  </a:schemeClr>
                </a:solidFill>
                <a:latin typeface="Times New Roman" panose="02020603050405020304" pitchFamily="18" charset="0"/>
                <a:ea typeface="微软雅黑" panose="020B0503020204020204" pitchFamily="34" charset="-122"/>
              </a:rPr>
              <a:t>Provable Lipschitz Certification for Generative Models. ICML. 2021.</a:t>
            </a:r>
          </a:p>
        </p:txBody>
      </p:sp>
      <p:pic>
        <p:nvPicPr>
          <p:cNvPr id="13" name="图片 12">
            <a:extLst>
              <a:ext uri="{FF2B5EF4-FFF2-40B4-BE49-F238E27FC236}">
                <a16:creationId xmlns:a16="http://schemas.microsoft.com/office/drawing/2014/main" id="{5F816F16-2044-483A-B893-85F875A0B973}"/>
              </a:ext>
            </a:extLst>
          </p:cNvPr>
          <p:cNvPicPr>
            <a:picLocks noChangeAspect="1"/>
          </p:cNvPicPr>
          <p:nvPr/>
        </p:nvPicPr>
        <p:blipFill>
          <a:blip r:embed="rId4"/>
          <a:stretch>
            <a:fillRect/>
          </a:stretch>
        </p:blipFill>
        <p:spPr>
          <a:xfrm>
            <a:off x="3078414" y="3068960"/>
            <a:ext cx="3995936" cy="1549921"/>
          </a:xfrm>
          <a:prstGeom prst="rect">
            <a:avLst/>
          </a:prstGeom>
        </p:spPr>
      </p:pic>
      <p:pic>
        <p:nvPicPr>
          <p:cNvPr id="7" name="图片 6">
            <a:extLst>
              <a:ext uri="{FF2B5EF4-FFF2-40B4-BE49-F238E27FC236}">
                <a16:creationId xmlns:a16="http://schemas.microsoft.com/office/drawing/2014/main" id="{ED1DFD57-5769-488E-A680-9EA2B6BFEBDE}"/>
              </a:ext>
            </a:extLst>
          </p:cNvPr>
          <p:cNvPicPr>
            <a:picLocks noChangeAspect="1"/>
          </p:cNvPicPr>
          <p:nvPr/>
        </p:nvPicPr>
        <p:blipFill>
          <a:blip r:embed="rId5"/>
          <a:stretch>
            <a:fillRect/>
          </a:stretch>
        </p:blipFill>
        <p:spPr>
          <a:xfrm>
            <a:off x="2843808" y="5104288"/>
            <a:ext cx="4302550" cy="1363960"/>
          </a:xfrm>
          <a:prstGeom prst="rect">
            <a:avLst/>
          </a:prstGeom>
        </p:spPr>
      </p:pic>
    </p:spTree>
    <p:extLst>
      <p:ext uri="{BB962C8B-B14F-4D97-AF65-F5344CB8AC3E}">
        <p14:creationId xmlns:p14="http://schemas.microsoft.com/office/powerpoint/2010/main" val="4157512104"/>
      </p:ext>
    </p:extLst>
  </p:cSld>
  <p:clrMapOvr>
    <a:masterClrMapping/>
  </p:clrMapOvr>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C000">
            <a:alpha val="20000"/>
          </a:srgbClr>
        </a:solidFill>
        <a:ln>
          <a:noFill/>
        </a:ln>
      </a:spPr>
      <a:bodyPr wrap="square" rtlCol="0" anchor="ctr">
        <a:noAutofit/>
      </a:bodyPr>
      <a:lstStyle>
        <a:defPPr algn="l">
          <a:defRPr sz="2000" dirty="0">
            <a:latin typeface="Times New Roman" panose="02020603050405020304" pitchFamily="18" charset="0"/>
            <a:ea typeface="宋体" panose="02010600030101010101" pitchFamily="2" charset="-122"/>
          </a:defRPr>
        </a:defPPr>
      </a:lstStyle>
    </a:spDef>
    <a:txDef>
      <a:spPr>
        <a:noFill/>
      </a:spPr>
      <a:bodyPr wrap="square" rtlCol="0">
        <a:spAutoFit/>
      </a:bodyPr>
      <a:lstStyle>
        <a:defPPr marL="342900" indent="-342900" algn="l">
          <a:spcAft>
            <a:spcPts val="600"/>
          </a:spcAft>
          <a:buFont typeface="Wingdings" panose="05000000000000000000" pitchFamily="2" charset="2"/>
          <a:buChar char="l"/>
          <a:defRPr sz="2000" dirty="0" smtClean="0">
            <a:solidFill>
              <a:srgbClr val="0070C0"/>
            </a:solidFill>
            <a:latin typeface="Times New Roman" panose="02020603050405020304" pitchFamily="18" charset="0"/>
            <a:ea typeface="宋体" panose="02010600030101010101" pitchFamily="2"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25672</TotalTime>
  <Words>1820</Words>
  <Application>Microsoft Office PowerPoint</Application>
  <PresentationFormat>全屏显示(4:3)</PresentationFormat>
  <Paragraphs>209</Paragraphs>
  <Slides>22</Slides>
  <Notes>22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Arial</vt:lpstr>
      <vt:lpstr>Calibri</vt:lpstr>
      <vt:lpstr>Cambria Math</vt:lpstr>
      <vt:lpstr>Times New Roman</vt:lpstr>
      <vt:lpstr>Wingdings</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whier</dc:creator>
  <cp:lastModifiedBy>梦蝶</cp:lastModifiedBy>
  <cp:revision>4624</cp:revision>
  <dcterms:created xsi:type="dcterms:W3CDTF">2014-06-10T08:42:00Z</dcterms:created>
  <dcterms:modified xsi:type="dcterms:W3CDTF">2022-06-03T09:35:36Z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2052-10.1.0.7311</vt:lpwstr>
  </property>
  <property fmtid="{D5CDD505-2E9C-101B-9397-08002B2CF9AE}" pid="3" name="KSORubyTemplateID">
    <vt:lpwstr>2</vt:lpwstr>
  </property>
</Properties>
</file>