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7" r:id="rId1"/>
  </p:sldMasterIdLst>
  <p:notesMasterIdLst>
    <p:notesMasterId r:id="rId29"/>
  </p:notesMasterIdLst>
  <p:handoutMasterIdLst>
    <p:handoutMasterId r:id="rId30"/>
  </p:handoutMasterIdLst>
  <p:sldIdLst>
    <p:sldId id="975" r:id="rId2"/>
    <p:sldId id="1237" r:id="rId3"/>
    <p:sldId id="1239" r:id="rId4"/>
    <p:sldId id="1238" r:id="rId5"/>
    <p:sldId id="1241" r:id="rId6"/>
    <p:sldId id="1242" r:id="rId7"/>
    <p:sldId id="1243" r:id="rId8"/>
    <p:sldId id="1244" r:id="rId9"/>
    <p:sldId id="1245" r:id="rId10"/>
    <p:sldId id="1246" r:id="rId11"/>
    <p:sldId id="1247" r:id="rId12"/>
    <p:sldId id="1250" r:id="rId13"/>
    <p:sldId id="1252" r:id="rId14"/>
    <p:sldId id="1248" r:id="rId15"/>
    <p:sldId id="1254" r:id="rId16"/>
    <p:sldId id="1253" r:id="rId17"/>
    <p:sldId id="1255" r:id="rId18"/>
    <p:sldId id="1256" r:id="rId19"/>
    <p:sldId id="1257" r:id="rId20"/>
    <p:sldId id="1258" r:id="rId21"/>
    <p:sldId id="1259" r:id="rId22"/>
    <p:sldId id="1210" r:id="rId23"/>
    <p:sldId id="1260" r:id="rId24"/>
    <p:sldId id="1261" r:id="rId25"/>
    <p:sldId id="1262" r:id="rId26"/>
    <p:sldId id="1263" r:id="rId27"/>
    <p:sldId id="1207" r:id="rId28"/>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CEE"/>
    <a:srgbClr val="192F3C"/>
    <a:srgbClr val="FFFFFF"/>
    <a:srgbClr val="137861"/>
    <a:srgbClr val="7EFF76"/>
    <a:srgbClr val="548D65"/>
    <a:srgbClr val="FCFDFE"/>
    <a:srgbClr val="D4D3D2"/>
    <a:srgbClr val="F4F7F7"/>
    <a:srgbClr val="6E6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5" autoAdjust="0"/>
    <p:restoredTop sz="94595" autoAdjust="0"/>
  </p:normalViewPr>
  <p:slideViewPr>
    <p:cSldViewPr>
      <p:cViewPr varScale="1">
        <p:scale>
          <a:sx n="107" d="100"/>
          <a:sy n="107" d="100"/>
        </p:scale>
        <p:origin x="2304" y="96"/>
      </p:cViewPr>
      <p:guideLst>
        <p:guide orient="horz" pos="2266"/>
        <p:guide pos="2880"/>
      </p:guideLst>
    </p:cSldViewPr>
  </p:slideViewPr>
  <p:notesTextViewPr>
    <p:cViewPr>
      <p:scale>
        <a:sx n="100" d="100"/>
        <a:sy n="100" d="100"/>
      </p:scale>
      <p:origin x="0" y="0"/>
    </p:cViewPr>
  </p:notesTextViewPr>
  <p:sorterViewPr>
    <p:cViewPr>
      <p:scale>
        <a:sx n="100" d="100"/>
        <a:sy n="100" d="100"/>
      </p:scale>
      <p:origin x="0" y="-618"/>
    </p:cViewPr>
  </p:sorterViewPr>
  <p:notesViewPr>
    <p:cSldViewPr>
      <p:cViewPr varScale="1">
        <p:scale>
          <a:sx n="114" d="100"/>
          <a:sy n="114" d="100"/>
        </p:scale>
        <p:origin x="244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837" y="0"/>
            <a:ext cx="2945659" cy="496412"/>
          </a:xfrm>
          <a:prstGeom prst="rect">
            <a:avLst/>
          </a:prstGeom>
        </p:spPr>
        <p:txBody>
          <a:bodyPr vert="horz" lIns="91440" tIns="45720" rIns="91440" bIns="45720" rtlCol="0"/>
          <a:lstStyle>
            <a:lvl1pPr algn="r">
              <a:defRPr sz="1200"/>
            </a:lvl1pPr>
          </a:lstStyle>
          <a:p>
            <a:pPr>
              <a:defRPr/>
            </a:pPr>
            <a:fld id="{F5717A08-4EFF-4E1F-9428-32B3E8AA5BBF}" type="datetimeFigureOut">
              <a:rPr lang="zh-CN" altLang="en-US"/>
              <a:t>2022/6/19</a:t>
            </a:fld>
            <a:endParaRPr lang="zh-CN" altLang="en-US"/>
          </a:p>
        </p:txBody>
      </p:sp>
      <p:sp>
        <p:nvSpPr>
          <p:cNvPr id="4" name="页脚占位符 3"/>
          <p:cNvSpPr>
            <a:spLocks noGrp="1"/>
          </p:cNvSpPr>
          <p:nvPr>
            <p:ph type="ftr" sz="quarter" idx="2"/>
          </p:nvPr>
        </p:nvSpPr>
        <p:spPr>
          <a:xfrm>
            <a:off x="1" y="9429516"/>
            <a:ext cx="2945659" cy="4964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vl1pPr>
          </a:lstStyle>
          <a:p>
            <a:fld id="{E6EAC048-E547-47CB-AD87-3FAD1B682181}"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0837" y="0"/>
            <a:ext cx="2945659" cy="496412"/>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38F86A1-69B5-4E18-BFA8-3F70A1ECBA97}" type="datetimeFigureOut">
              <a:rPr lang="zh-CN" altLang="en-US"/>
              <a:t>2022/6/19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29516"/>
            <a:ext cx="2945659" cy="4964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178C7A2D-8CC7-4A6A-8E6B-F00CC693A825}" type="slidenum">
              <a:rPr lang="zh-CN" altLang="en-US"/>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28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05115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406551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73150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7690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391333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72418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423056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39485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942885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00281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729841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78773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4152551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48031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435276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840945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11747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252249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52056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72713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81543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0986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29219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55676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96353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31100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baseline="0"/>
            </a:lvl1pPr>
          </a:lstStyle>
          <a:p>
            <a:pPr>
              <a:defRPr/>
            </a:pPr>
            <a:fld id="{68D37E90-135C-4921-BC1B-4A2FD2335E7A}" type="datetime1">
              <a:rPr lang="zh-CN" altLang="en-US" smtClean="0"/>
              <a:pPr>
                <a:defRPr/>
              </a:pPr>
              <a:t>2022/6/19</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C537FACC-D014-47B5-A30C-82A44384C306}" type="slidenum">
              <a:rPr lang="zh-CN" altLang="en-US" smtClean="0"/>
              <a:pPr/>
              <a:t>‹#›</a:t>
            </a:fld>
            <a:endParaRPr lang="en-US" altLang="zh-CN"/>
          </a:p>
        </p:txBody>
      </p:sp>
    </p:spTree>
    <p:extLst>
      <p:ext uri="{BB962C8B-B14F-4D97-AF65-F5344CB8AC3E}">
        <p14:creationId xmlns:p14="http://schemas.microsoft.com/office/powerpoint/2010/main" val="128514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0"/>
            </a:lvl1pPr>
          </a:lstStyle>
          <a:p>
            <a:pPr>
              <a:defRPr/>
            </a:pPr>
            <a:fld id="{EFDC3540-BAF8-4B99-8FE0-A863CE49D274}" type="datetime1">
              <a:rPr lang="zh-CN" altLang="en-US" smtClean="0"/>
              <a:pPr>
                <a:defRPr/>
              </a:pPr>
              <a:t>2022/6/19</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44F5953E-B3A8-45A7-88F1-C9BDD8F63004}" type="slidenum">
              <a:rPr lang="zh-CN" altLang="en-US" smtClean="0"/>
              <a:pPr/>
              <a:t>‹#›</a:t>
            </a:fld>
            <a:endParaRPr lang="en-US" altLang="zh-CN"/>
          </a:p>
        </p:txBody>
      </p:sp>
    </p:spTree>
    <p:extLst>
      <p:ext uri="{BB962C8B-B14F-4D97-AF65-F5344CB8AC3E}">
        <p14:creationId xmlns:p14="http://schemas.microsoft.com/office/powerpoint/2010/main" val="20412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1313" y="6490369"/>
            <a:ext cx="2133600" cy="365125"/>
          </a:xfrm>
        </p:spPr>
        <p:txBody>
          <a:bodyPr/>
          <a:lstStyle>
            <a:lvl1pPr>
              <a:defRPr/>
            </a:lvl1pPr>
          </a:lstStyle>
          <a:p>
            <a:pPr>
              <a:defRPr/>
            </a:pPr>
            <a:fld id="{1853FC90-6BBA-44C2-9893-E798A4B97E17}" type="datetime1">
              <a:rPr lang="zh-CN" altLang="en-US" smtClean="0"/>
              <a:t>2022/6/19</a:t>
            </a:fld>
            <a:endParaRPr lang="zh-CN" altLang="en-US"/>
          </a:p>
        </p:txBody>
      </p:sp>
      <p:sp>
        <p:nvSpPr>
          <p:cNvPr id="3" name="页脚占位符 4"/>
          <p:cNvSpPr>
            <a:spLocks noGrp="1"/>
          </p:cNvSpPr>
          <p:nvPr>
            <p:ph type="ftr" sz="quarter" idx="11"/>
          </p:nvPr>
        </p:nvSpPr>
        <p:spPr>
          <a:xfrm>
            <a:off x="3124200" y="6490368"/>
            <a:ext cx="28956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978367" y="6490370"/>
            <a:ext cx="2133600" cy="365125"/>
          </a:xfrm>
        </p:spPr>
        <p:txBody>
          <a:bodyPr/>
          <a:lstStyle>
            <a:lvl1pPr>
              <a:defRPr b="0">
                <a:solidFill>
                  <a:srgbClr val="C00000"/>
                </a:solidFill>
              </a:defRPr>
            </a:lvl1pPr>
          </a:lstStyle>
          <a:p>
            <a:r>
              <a:rPr lang="en-US" altLang="zh-CN" dirty="0"/>
              <a:t>Page </a:t>
            </a:r>
            <a:fld id="{AFB9E909-1E1D-4726-9675-978F608919A4}" type="slidenum">
              <a:rPr lang="zh-CN" altLang="en-US" smtClean="0"/>
              <a:pPr/>
              <a:t>‹#›</a:t>
            </a:fld>
            <a:endParaRPr lang="en-US" altLang="zh-CN" b="0" dirty="0"/>
          </a:p>
        </p:txBody>
      </p:sp>
    </p:spTree>
    <p:extLst>
      <p:ext uri="{BB962C8B-B14F-4D97-AF65-F5344CB8AC3E}">
        <p14:creationId xmlns:p14="http://schemas.microsoft.com/office/powerpoint/2010/main" val="348321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smtClean="0"/>
            </a:lvl1pPr>
          </a:lstStyle>
          <a:p>
            <a:pPr>
              <a:defRPr/>
            </a:pPr>
            <a:fld id="{5A2B256E-292F-4D23-A28C-376327F0AEFF}" type="datetime1">
              <a:rPr lang="zh-CN" altLang="en-US" smtClean="0"/>
              <a:t>2022/6/19</a:t>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235825" y="6324600"/>
            <a:ext cx="1905000" cy="457200"/>
          </a:xfrm>
        </p:spPr>
        <p:txBody>
          <a:bodyPr/>
          <a:lstStyle>
            <a:lvl1pPr>
              <a:defRPr sz="1600" b="1">
                <a:solidFill>
                  <a:srgbClr val="0000FF"/>
                </a:solidFill>
                <a:latin typeface="Times New Roman" panose="02020603050405020304" pitchFamily="18" charset="0"/>
              </a:defRPr>
            </a:lvl1pPr>
          </a:lstStyle>
          <a:p>
            <a:fld id="{E5190028-3255-4271-BAA0-8BC7E691A70B}" type="slidenum">
              <a:rPr lang="en-US" altLang="zh-CN"/>
              <a:t>‹#›</a:t>
            </a:fld>
            <a:endParaRPr lang="en-US" altLang="zh-CN"/>
          </a:p>
        </p:txBody>
      </p:sp>
    </p:spTree>
    <p:extLst>
      <p:ext uri="{BB962C8B-B14F-4D97-AF65-F5344CB8AC3E}">
        <p14:creationId xmlns:p14="http://schemas.microsoft.com/office/powerpoint/2010/main" val="2998883150"/>
      </p:ext>
    </p:extLst>
  </p:cSld>
  <p:clrMapOvr>
    <a:masterClrMapping/>
  </p:clrMapOvr>
  <p:transition advTm="42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fld id="{0F0D77CF-62E8-4926-A48B-FDE8523AB173}" type="datetime1">
              <a:rPr lang="zh-CN" altLang="en-US" smtClean="0"/>
              <a:pPr>
                <a:defRPr/>
              </a:pPr>
              <a:t>2022/6/19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aseline="0">
                <a:solidFill>
                  <a:srgbClr val="898989"/>
                </a:solidFill>
                <a:latin typeface="Times New Roman" panose="02020603050405020304" pitchFamily="18" charset="0"/>
                <a:ea typeface="微软雅黑" panose="020B0503020204020204" pitchFamily="34" charset="-122"/>
              </a:defRPr>
            </a:lvl1pPr>
          </a:lstStyle>
          <a:p>
            <a:fld id="{746FFBFF-1A94-4112-9962-6DC4E97A93A0}" type="slidenum">
              <a:rPr lang="zh-CN" altLang="en-US" smtClean="0"/>
              <a:pPr/>
              <a:t>‹#›</a:t>
            </a:fld>
            <a:endParaRPr lang="en-US" altLang="zh-CN"/>
          </a:p>
        </p:txBody>
      </p:sp>
    </p:spTree>
    <p:extLst>
      <p:ext uri="{BB962C8B-B14F-4D97-AF65-F5344CB8AC3E}">
        <p14:creationId xmlns:p14="http://schemas.microsoft.com/office/powerpoint/2010/main" val="39836342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hdr="0" ftr="0" dt="0"/>
  <p:txStyles>
    <p:titleStyle>
      <a:lvl1pPr algn="ctr" rtl="0" eaLnBrk="0" fontAlgn="base" hangingPunct="0">
        <a:spcBef>
          <a:spcPct val="0"/>
        </a:spcBef>
        <a:spcAft>
          <a:spcPct val="0"/>
        </a:spcAft>
        <a:defRPr sz="4400" kern="1200" baseline="0">
          <a:solidFill>
            <a:schemeClr val="tx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28A1FB-5099-478A-BB47-CA92B622DDF5}"/>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a:t>
            </a:fld>
            <a:endParaRPr lang="en-US" altLang="zh-CN" b="0" dirty="0"/>
          </a:p>
        </p:txBody>
      </p:sp>
      <p:pic>
        <p:nvPicPr>
          <p:cNvPr id="3" name="Picture 2" descr="a1">
            <a:extLst>
              <a:ext uri="{FF2B5EF4-FFF2-40B4-BE49-F238E27FC236}">
                <a16:creationId xmlns:a16="http://schemas.microsoft.com/office/drawing/2014/main" id="{2FF8581D-A5A4-46A7-8423-7C7CE7373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1" t="71016" r="95958" b="5880"/>
          <a:stretch/>
        </p:blipFill>
        <p:spPr bwMode="auto">
          <a:xfrm>
            <a:off x="-108520" y="4869161"/>
            <a:ext cx="47758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6189E487-B395-4464-A9DA-DA3D2C4DEC11}"/>
                  </a:ext>
                </a:extLst>
              </p:cNvPr>
              <p:cNvSpPr txBox="1"/>
              <p:nvPr/>
            </p:nvSpPr>
            <p:spPr bwMode="auto">
              <a:xfrm>
                <a:off x="179512" y="1892826"/>
                <a:ext cx="8784976" cy="19855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lstStyle/>
              <a:p>
                <a:pPr lvl="0" algn="ctr">
                  <a:lnSpc>
                    <a:spcPct val="150000"/>
                  </a:lnSpc>
                  <a:defRPr/>
                </a:pPr>
                <a:r>
                  <a:rPr lang="en-US" altLang="zh-CN" sz="2800" b="1" dirty="0">
                    <a:latin typeface="Times New Roman" panose="02020603050405020304" pitchFamily="18" charset="0"/>
                    <a:ea typeface="微软雅黑" panose="020B0503020204020204" pitchFamily="34" charset="-122"/>
                    <a:cs typeface="+mj-cs"/>
                  </a:rPr>
                  <a:t>Towards Certifying </a:t>
                </a:r>
                <a14:m>
                  <m:oMath xmlns:m="http://schemas.openxmlformats.org/officeDocument/2006/math">
                    <m:sSub>
                      <m:sSubPr>
                        <m:ctrlPr>
                          <a:rPr lang="en-US" altLang="zh-CN" sz="2800" b="1" i="1" dirty="0" smtClean="0">
                            <a:latin typeface="Cambria Math" panose="02040503050406030204" pitchFamily="18" charset="0"/>
                            <a:ea typeface="微软雅黑" panose="020B0503020204020204" pitchFamily="34" charset="-122"/>
                            <a:cs typeface="+mj-cs"/>
                          </a:rPr>
                        </m:ctrlPr>
                      </m:sSubPr>
                      <m:e>
                        <m:r>
                          <a:rPr lang="en-US" altLang="zh-CN" sz="2800" b="1" i="1" dirty="0" smtClean="0">
                            <a:latin typeface="Cambria Math" panose="02040503050406030204" pitchFamily="18" charset="0"/>
                            <a:ea typeface="微软雅黑" panose="020B0503020204020204" pitchFamily="34" charset="-122"/>
                            <a:cs typeface="+mj-cs"/>
                          </a:rPr>
                          <m:t>𝑳</m:t>
                        </m:r>
                      </m:e>
                      <m:sub>
                        <m:r>
                          <a:rPr lang="en-US" altLang="zh-CN" sz="2800" b="1" i="1" dirty="0" smtClean="0">
                            <a:latin typeface="Cambria Math" panose="02040503050406030204" pitchFamily="18" charset="0"/>
                            <a:ea typeface="微软雅黑" panose="020B0503020204020204" pitchFamily="34" charset="-122"/>
                            <a:cs typeface="+mj-cs"/>
                          </a:rPr>
                          <m:t>∞</m:t>
                        </m:r>
                      </m:sub>
                    </m:sSub>
                  </m:oMath>
                </a14:m>
                <a:r>
                  <a:rPr lang="en-US" altLang="zh-CN" sz="2800" b="1" dirty="0">
                    <a:latin typeface="Times New Roman" panose="02020603050405020304" pitchFamily="18" charset="0"/>
                    <a:ea typeface="微软雅黑" panose="020B0503020204020204" pitchFamily="34" charset="-122"/>
                    <a:cs typeface="+mj-cs"/>
                  </a:rPr>
                  <a:t> Robustness using Neural Networks with </a:t>
                </a:r>
                <a14:m>
                  <m:oMath xmlns:m="http://schemas.openxmlformats.org/officeDocument/2006/math">
                    <m:sSub>
                      <m:sSubPr>
                        <m:ctrlPr>
                          <a:rPr lang="en-US" altLang="zh-CN" sz="2800" b="1" i="1" dirty="0">
                            <a:latin typeface="Cambria Math" panose="02040503050406030204" pitchFamily="18" charset="0"/>
                            <a:ea typeface="微软雅黑" panose="020B0503020204020204" pitchFamily="34" charset="-122"/>
                          </a:rPr>
                        </m:ctrlPr>
                      </m:sSubPr>
                      <m:e>
                        <m:r>
                          <a:rPr lang="en-US" altLang="zh-CN" sz="2800" b="1" i="1" dirty="0">
                            <a:latin typeface="Cambria Math" panose="02040503050406030204" pitchFamily="18" charset="0"/>
                            <a:ea typeface="微软雅黑" panose="020B0503020204020204" pitchFamily="34" charset="-122"/>
                          </a:rPr>
                          <m:t>𝑳</m:t>
                        </m:r>
                      </m:e>
                      <m:sub>
                        <m:r>
                          <a:rPr lang="en-US" altLang="zh-CN" sz="2800" b="1" i="1" dirty="0">
                            <a:latin typeface="Cambria Math" panose="02040503050406030204" pitchFamily="18" charset="0"/>
                            <a:ea typeface="微软雅黑" panose="020B0503020204020204" pitchFamily="34" charset="-122"/>
                          </a:rPr>
                          <m:t>∞</m:t>
                        </m:r>
                      </m:sub>
                    </m:sSub>
                  </m:oMath>
                </a14:m>
                <a:r>
                  <a:rPr lang="en-US" altLang="zh-CN" sz="2800" b="1" dirty="0">
                    <a:latin typeface="Times New Roman" panose="02020603050405020304" pitchFamily="18" charset="0"/>
                    <a:ea typeface="微软雅黑" panose="020B0503020204020204" pitchFamily="34" charset="-122"/>
                    <a:cs typeface="+mj-cs"/>
                  </a:rPr>
                  <a:t>-</a:t>
                </a:r>
                <a:r>
                  <a:rPr lang="en-US" altLang="zh-CN" sz="2800" b="1" dirty="0" err="1">
                    <a:latin typeface="Times New Roman" panose="02020603050405020304" pitchFamily="18" charset="0"/>
                    <a:ea typeface="微软雅黑" panose="020B0503020204020204" pitchFamily="34" charset="-122"/>
                    <a:cs typeface="+mj-cs"/>
                  </a:rPr>
                  <a:t>dist</a:t>
                </a:r>
                <a:r>
                  <a:rPr lang="en-US" altLang="zh-CN" sz="2800" b="1" dirty="0">
                    <a:latin typeface="Times New Roman" panose="02020603050405020304" pitchFamily="18" charset="0"/>
                    <a:ea typeface="微软雅黑" panose="020B0503020204020204" pitchFamily="34" charset="-122"/>
                    <a:cs typeface="+mj-cs"/>
                  </a:rPr>
                  <a:t> Neurons</a:t>
                </a:r>
              </a:p>
              <a:p>
                <a:pPr lvl="0" algn="ctr">
                  <a:lnSpc>
                    <a:spcPct val="150000"/>
                  </a:lnSpc>
                  <a:defRPr/>
                </a:pPr>
                <a:r>
                  <a:rPr lang="en-US" altLang="zh-CN" sz="3200" b="1" dirty="0">
                    <a:solidFill>
                      <a:srgbClr val="0070C0"/>
                    </a:solidFill>
                    <a:latin typeface="Times New Roman" panose="02020603050405020304" pitchFamily="18" charset="0"/>
                    <a:ea typeface="微软雅黑" panose="020B0503020204020204" pitchFamily="34" charset="-122"/>
                    <a:cs typeface="+mj-cs"/>
                  </a:rPr>
                  <a:t>(Local Lipschitz Constant )</a:t>
                </a:r>
              </a:p>
            </p:txBody>
          </p:sp>
        </mc:Choice>
        <mc:Fallback xmlns="">
          <p:sp>
            <p:nvSpPr>
              <p:cNvPr id="4" name="标题 1">
                <a:extLst>
                  <a:ext uri="{FF2B5EF4-FFF2-40B4-BE49-F238E27FC236}">
                    <a16:creationId xmlns:a16="http://schemas.microsoft.com/office/drawing/2014/main" id="{6189E487-B395-4464-A9DA-DA3D2C4DEC11}"/>
                  </a:ext>
                </a:extLst>
              </p:cNvPr>
              <p:cNvSpPr txBox="1">
                <a:spLocks noRot="1" noChangeAspect="1" noMove="1" noResize="1" noEditPoints="1" noAdjustHandles="1" noChangeArrowheads="1" noChangeShapeType="1" noTextEdit="1"/>
              </p:cNvSpPr>
              <p:nvPr/>
            </p:nvSpPr>
            <p:spPr bwMode="auto">
              <a:xfrm>
                <a:off x="179512" y="1892826"/>
                <a:ext cx="8784976" cy="1985503"/>
              </a:xfrm>
              <a:prstGeom prst="rect">
                <a:avLst/>
              </a:prstGeom>
              <a:blipFill>
                <a:blip r:embed="rId4"/>
                <a:stretch>
                  <a:fillRect b="-107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星形: 八角 5">
            <a:extLst>
              <a:ext uri="{FF2B5EF4-FFF2-40B4-BE49-F238E27FC236}">
                <a16:creationId xmlns:a16="http://schemas.microsoft.com/office/drawing/2014/main" id="{A392783C-B405-429E-8CBB-6763521FC782}"/>
              </a:ext>
            </a:extLst>
          </p:cNvPr>
          <p:cNvSpPr/>
          <p:nvPr/>
        </p:nvSpPr>
        <p:spPr>
          <a:xfrm>
            <a:off x="7776804" y="886851"/>
            <a:ext cx="1008112" cy="1008112"/>
          </a:xfrm>
          <a:prstGeom prst="star8">
            <a:avLst/>
          </a:prstGeom>
          <a:solidFill>
            <a:srgbClr val="FFC000">
              <a:alpha val="20000"/>
            </a:srgbClr>
          </a:solidFill>
          <a:ln>
            <a:noFill/>
          </a:ln>
        </p:spPr>
        <p:txBody>
          <a:bodyPr wrap="square" rtlCol="0" anchor="ctr">
            <a:noAutofit/>
          </a:bodyPr>
          <a:lstStyle/>
          <a:p>
            <a:pPr algn="ctr"/>
            <a:r>
              <a:rPr lang="en-US" altLang="zh-CN" sz="2000" dirty="0">
                <a:latin typeface="Times New Roman" panose="02020603050405020304" pitchFamily="18" charset="0"/>
                <a:ea typeface="宋体" panose="02010600030101010101" pitchFamily="2" charset="-122"/>
              </a:rPr>
              <a:t>5th</a:t>
            </a:r>
            <a:endParaRPr lang="zh-CN" altLang="en-US" sz="2000" dirty="0">
              <a:latin typeface="Times New Roman" panose="02020603050405020304" pitchFamily="18" charset="0"/>
              <a:ea typeface="宋体" panose="02010600030101010101" pitchFamily="2" charset="-122"/>
            </a:endParaRPr>
          </a:p>
        </p:txBody>
      </p:sp>
      <p:grpSp>
        <p:nvGrpSpPr>
          <p:cNvPr id="15" name="组合 14">
            <a:extLst>
              <a:ext uri="{FF2B5EF4-FFF2-40B4-BE49-F238E27FC236}">
                <a16:creationId xmlns:a16="http://schemas.microsoft.com/office/drawing/2014/main" id="{7EF4BA21-B698-4D98-98CD-9ADD5F0F1748}"/>
              </a:ext>
            </a:extLst>
          </p:cNvPr>
          <p:cNvGrpSpPr/>
          <p:nvPr/>
        </p:nvGrpSpPr>
        <p:grpSpPr>
          <a:xfrm>
            <a:off x="1886444" y="5011878"/>
            <a:ext cx="5371112" cy="1154936"/>
            <a:chOff x="2987824" y="5011878"/>
            <a:chExt cx="5371112" cy="1154936"/>
          </a:xfrm>
        </p:grpSpPr>
        <p:grpSp>
          <p:nvGrpSpPr>
            <p:cNvPr id="10" name="组合 9">
              <a:extLst>
                <a:ext uri="{FF2B5EF4-FFF2-40B4-BE49-F238E27FC236}">
                  <a16:creationId xmlns:a16="http://schemas.microsoft.com/office/drawing/2014/main" id="{AF0E7756-7A6F-49A4-A716-CC8E25017A51}"/>
                </a:ext>
              </a:extLst>
            </p:cNvPr>
            <p:cNvGrpSpPr/>
            <p:nvPr/>
          </p:nvGrpSpPr>
          <p:grpSpPr>
            <a:xfrm>
              <a:off x="4312152" y="5013721"/>
              <a:ext cx="4046784" cy="1152127"/>
              <a:chOff x="3491880" y="5013721"/>
              <a:chExt cx="4046784" cy="1152127"/>
            </a:xfrm>
          </p:grpSpPr>
          <p:sp>
            <p:nvSpPr>
              <p:cNvPr id="5" name="副标题 2">
                <a:extLst>
                  <a:ext uri="{FF2B5EF4-FFF2-40B4-BE49-F238E27FC236}">
                    <a16:creationId xmlns:a16="http://schemas.microsoft.com/office/drawing/2014/main" id="{0FBAE272-329B-4EDA-A87E-7AEF0F98134B}"/>
                  </a:ext>
                </a:extLst>
              </p:cNvPr>
              <p:cNvSpPr txBox="1"/>
              <p:nvPr/>
            </p:nvSpPr>
            <p:spPr bwMode="auto">
              <a:xfrm>
                <a:off x="3548206" y="5013931"/>
                <a:ext cx="3990458" cy="115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20000"/>
                  </a:spcBef>
                  <a:defRPr/>
                </a:pPr>
                <a:r>
                  <a:rPr lang="sv-SE" altLang="zh-CN" sz="2000" dirty="0">
                    <a:latin typeface="Times New Roman" panose="02020603050405020304" pitchFamily="18" charset="0"/>
                    <a:ea typeface="微软雅黑" panose="020B0503020204020204" pitchFamily="34" charset="-122"/>
                    <a:cs typeface="Times New Roman" panose="02020603050405020304" pitchFamily="18" charset="0"/>
                  </a:rPr>
                  <a:t>Bohang Zhang, Tianle Cai, Zhou Lu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Peking University</a:t>
                </a:r>
              </a:p>
              <a:p>
                <a:pPr>
                  <a:spcBef>
                    <a:spcPct val="20000"/>
                  </a:spcBef>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ICML 2021</a:t>
                </a:r>
              </a:p>
            </p:txBody>
          </p:sp>
          <p:cxnSp>
            <p:nvCxnSpPr>
              <p:cNvPr id="9" name="直接连接符 8">
                <a:extLst>
                  <a:ext uri="{FF2B5EF4-FFF2-40B4-BE49-F238E27FC236}">
                    <a16:creationId xmlns:a16="http://schemas.microsoft.com/office/drawing/2014/main" id="{C7ED9D11-0027-45E3-AC4C-84BDF4A2A7BA}"/>
                  </a:ext>
                </a:extLst>
              </p:cNvPr>
              <p:cNvCxnSpPr/>
              <p:nvPr/>
            </p:nvCxnSpPr>
            <p:spPr>
              <a:xfrm>
                <a:off x="3491880" y="5013721"/>
                <a:ext cx="0" cy="11521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D9FD2905-4C04-494B-B2EE-63F0AA35FA4D}"/>
                </a:ext>
              </a:extLst>
            </p:cNvPr>
            <p:cNvPicPr>
              <a:picLocks noChangeAspect="1"/>
            </p:cNvPicPr>
            <p:nvPr/>
          </p:nvPicPr>
          <p:blipFill>
            <a:blip r:embed="rId5"/>
            <a:stretch>
              <a:fillRect/>
            </a:stretch>
          </p:blipFill>
          <p:spPr>
            <a:xfrm>
              <a:off x="2987824" y="5011878"/>
              <a:ext cx="1150425" cy="1154936"/>
            </a:xfrm>
            <a:prstGeom prst="rect">
              <a:avLst/>
            </a:prstGeom>
          </p:spPr>
        </p:pic>
      </p:grpSp>
    </p:spTree>
    <p:extLst>
      <p:ext uri="{BB962C8B-B14F-4D97-AF65-F5344CB8AC3E}">
        <p14:creationId xmlns:p14="http://schemas.microsoft.com/office/powerpoint/2010/main" val="180462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86357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Lipschitz and Robustness Facts about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a:t>
                </a: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神经元和使用它们构建的神经网络在控制模型的鲁棒性方面具有很好的理论特性</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首先证明</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网络相对于</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范数是 </a:t>
                </a:r>
                <a:r>
                  <a:rPr lang="en-US" altLang="zh-CN" sz="1600" dirty="0">
                    <a:solidFill>
                      <a:schemeClr val="tx1"/>
                    </a:solidFill>
                    <a:latin typeface="Times New Roman" panose="02020603050405020304" pitchFamily="18" charset="0"/>
                    <a:cs typeface="Times New Roman" panose="02020603050405020304" pitchFamily="18" charset="0"/>
                  </a:rPr>
                  <a:t>1-Lipschitz</a:t>
                </a:r>
                <a:r>
                  <a:rPr lang="zh-CN" altLang="en-US" sz="1600" dirty="0">
                    <a:solidFill>
                      <a:schemeClr val="tx1"/>
                    </a:solidFill>
                    <a:latin typeface="Times New Roman" panose="02020603050405020304" pitchFamily="18" charset="0"/>
                    <a:cs typeface="Times New Roman" panose="02020603050405020304" pitchFamily="18" charset="0"/>
                  </a:rPr>
                  <a:t>（</a:t>
                </a:r>
                <a:r>
                  <a:rPr lang="en-US" altLang="zh-CN" sz="1600" dirty="0">
                    <a:solidFill>
                      <a:schemeClr val="tx1"/>
                    </a:solidFill>
                    <a:latin typeface="Times New Roman" panose="02020603050405020304" pitchFamily="18" charset="0"/>
                    <a:cs typeface="Times New Roman" panose="02020603050405020304" pitchFamily="18" charset="0"/>
                  </a:rPr>
                  <a:t>Lipschitz</a:t>
                </a:r>
                <a:r>
                  <a:rPr lang="zh-CN" altLang="en-US" sz="1600" dirty="0">
                    <a:solidFill>
                      <a:schemeClr val="tx1"/>
                    </a:solidFill>
                    <a:latin typeface="Times New Roman" panose="02020603050405020304" pitchFamily="18" charset="0"/>
                    <a:cs typeface="Times New Roman" panose="02020603050405020304" pitchFamily="18" charset="0"/>
                  </a:rPr>
                  <a:t>常数是</a:t>
                </a:r>
                <a:r>
                  <a:rPr lang="en-US" altLang="zh-CN" sz="1600" dirty="0">
                    <a:solidFill>
                      <a:schemeClr val="tx1"/>
                    </a:solidFill>
                    <a:latin typeface="Times New Roman" panose="02020603050405020304" pitchFamily="18" charset="0"/>
                    <a:cs typeface="Times New Roman" panose="02020603050405020304" pitchFamily="18" charset="0"/>
                  </a:rPr>
                  <a:t>1</a:t>
                </a:r>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然后基于此类属性推导出模型的可验证的鲁棒性</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Proof </a:t>
                </a:r>
                <a:r>
                  <a:rPr lang="zh-CN" altLang="en-US" sz="1600" dirty="0">
                    <a:solidFill>
                      <a:schemeClr val="tx1"/>
                    </a:solidFill>
                    <a:latin typeface="Times New Roman" panose="02020603050405020304" pitchFamily="18" charset="0"/>
                    <a:cs typeface="Times New Roman" panose="02020603050405020304" pitchFamily="18" charset="0"/>
                  </a:rPr>
                  <a:t>：因为每一个</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neuron</a:t>
                </a:r>
                <a:r>
                  <a:rPr lang="zh-CN" altLang="en-US" sz="1600" dirty="0">
                    <a:solidFill>
                      <a:schemeClr val="tx1"/>
                    </a:solidFill>
                    <a:latin typeface="Times New Roman" panose="02020603050405020304" pitchFamily="18" charset="0"/>
                    <a:cs typeface="Times New Roman" panose="02020603050405020304" pitchFamily="18" charset="0"/>
                  </a:rPr>
                  <a:t>的基础运算</a:t>
                </a:r>
                <a14:m>
                  <m:oMath xmlns:m="http://schemas.openxmlformats.org/officeDocument/2006/math">
                    <m:r>
                      <a:rPr lang="en-US" altLang="zh-CN" sz="1600" i="1">
                        <a:latin typeface="Cambria Math" panose="02040503050406030204" pitchFamily="18" charset="0"/>
                        <a:cs typeface="Times New Roman" panose="02020603050405020304" pitchFamily="18" charset="0"/>
                      </a:rPr>
                      <m:t>𝑦</m:t>
                    </m:r>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d>
                          <m:dPr>
                            <m:begChr m:val="|"/>
                            <m:endChr m:val="|"/>
                            <m:ctrlPr>
                              <a:rPr lang="en-US" altLang="zh-CN" sz="1600" i="1">
                                <a:latin typeface="Cambria Math" panose="02040503050406030204" pitchFamily="18" charset="0"/>
                                <a:cs typeface="Times New Roman" panose="02020603050405020304" pitchFamily="18" charset="0"/>
                              </a:rPr>
                            </m:ctrlPr>
                          </m:dPr>
                          <m:e>
                            <m:d>
                              <m:dPr>
                                <m:begChr m:val="|"/>
                                <m:endChr m:val="|"/>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𝑥</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𝑤</m:t>
                                </m:r>
                              </m:e>
                            </m:d>
                          </m:e>
                        </m:d>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𝑏</m:t>
                    </m:r>
                  </m:oMath>
                </a14:m>
                <a:r>
                  <a:rPr lang="zh-CN" altLang="en-US" sz="1600" dirty="0">
                    <a:latin typeface="Times New Roman" panose="02020603050405020304" pitchFamily="18" charset="0"/>
                    <a:cs typeface="Times New Roman" panose="02020603050405020304" pitchFamily="18" charset="0"/>
                  </a:rPr>
                  <a:t>是</a:t>
                </a:r>
                <a:r>
                  <a:rPr lang="en-US" altLang="zh-CN" sz="1600" dirty="0">
                    <a:latin typeface="Times New Roman" panose="02020603050405020304" pitchFamily="18" charset="0"/>
                    <a:cs typeface="Times New Roman" panose="02020603050405020304" pitchFamily="18" charset="0"/>
                  </a:rPr>
                  <a:t>1-lipschitz</a:t>
                </a:r>
                <a:r>
                  <a:rPr lang="zh-CN" altLang="en-US" sz="1600" dirty="0">
                    <a:latin typeface="Times New Roman" panose="02020603050405020304" pitchFamily="18" charset="0"/>
                    <a:cs typeface="Times New Roman" panose="02020603050405020304" pitchFamily="18" charset="0"/>
                  </a:rPr>
                  <a:t>，所以层之间的映射也是</a:t>
                </a:r>
                <a:r>
                  <a:rPr lang="en-US" altLang="zh-CN" sz="1600" dirty="0">
                    <a:latin typeface="Times New Roman" panose="02020603050405020304" pitchFamily="18" charset="0"/>
                    <a:cs typeface="Times New Roman" panose="02020603050405020304" pitchFamily="18" charset="0"/>
                  </a:rPr>
                  <a:t>1-lipschitz</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863576"/>
              </a:xfrm>
              <a:prstGeom prst="rect">
                <a:avLst/>
              </a:prstGeom>
              <a:blipFill>
                <a:blip r:embed="rId3"/>
                <a:stretch>
                  <a:fillRect l="-306" t="-125" b="-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7AEFECC-509D-41EB-AB91-4E6EC12C42D0}"/>
              </a:ext>
            </a:extLst>
          </p:cNvPr>
          <p:cNvPicPr>
            <a:picLocks noChangeAspect="1"/>
          </p:cNvPicPr>
          <p:nvPr/>
        </p:nvPicPr>
        <p:blipFill>
          <a:blip r:embed="rId5"/>
          <a:stretch>
            <a:fillRect/>
          </a:stretch>
        </p:blipFill>
        <p:spPr>
          <a:xfrm>
            <a:off x="971600" y="3356992"/>
            <a:ext cx="4680520" cy="1110195"/>
          </a:xfrm>
          <a:prstGeom prst="rect">
            <a:avLst/>
          </a:prstGeom>
        </p:spPr>
      </p:pic>
      <p:pic>
        <p:nvPicPr>
          <p:cNvPr id="11" name="图片 10">
            <a:extLst>
              <a:ext uri="{FF2B5EF4-FFF2-40B4-BE49-F238E27FC236}">
                <a16:creationId xmlns:a16="http://schemas.microsoft.com/office/drawing/2014/main" id="{17638A47-C1E7-43F7-8CD1-E1A90F6F5434}"/>
              </a:ext>
            </a:extLst>
          </p:cNvPr>
          <p:cNvPicPr>
            <a:picLocks noChangeAspect="1"/>
          </p:cNvPicPr>
          <p:nvPr/>
        </p:nvPicPr>
        <p:blipFill>
          <a:blip r:embed="rId6"/>
          <a:stretch>
            <a:fillRect/>
          </a:stretch>
        </p:blipFill>
        <p:spPr>
          <a:xfrm>
            <a:off x="971600" y="4836369"/>
            <a:ext cx="4680520" cy="738835"/>
          </a:xfrm>
          <a:prstGeom prst="rect">
            <a:avLst/>
          </a:prstGeom>
        </p:spPr>
      </p:pic>
      <p:sp>
        <p:nvSpPr>
          <p:cNvPr id="15" name="矩形 14">
            <a:extLst>
              <a:ext uri="{FF2B5EF4-FFF2-40B4-BE49-F238E27FC236}">
                <a16:creationId xmlns:a16="http://schemas.microsoft.com/office/drawing/2014/main" id="{6FB3122C-7084-4937-BD5D-E0C132FDE547}"/>
              </a:ext>
            </a:extLst>
          </p:cNvPr>
          <p:cNvSpPr/>
          <p:nvPr/>
        </p:nvSpPr>
        <p:spPr>
          <a:xfrm>
            <a:off x="1907704" y="4143895"/>
            <a:ext cx="2808312" cy="360040"/>
          </a:xfrm>
          <a:prstGeom prst="rect">
            <a:avLst/>
          </a:prstGeom>
          <a:solidFill>
            <a:srgbClr val="FFC000">
              <a:alpha val="20000"/>
            </a:srgbClr>
          </a:solidFill>
          <a:ln>
            <a:no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7" name="对话气泡: 圆角矩形 16">
                <a:extLst>
                  <a:ext uri="{FF2B5EF4-FFF2-40B4-BE49-F238E27FC236}">
                    <a16:creationId xmlns:a16="http://schemas.microsoft.com/office/drawing/2014/main" id="{82E3660C-2FA0-4C4E-B3B3-4E0E49EB173F}"/>
                  </a:ext>
                </a:extLst>
              </p:cNvPr>
              <p:cNvSpPr/>
              <p:nvPr/>
            </p:nvSpPr>
            <p:spPr>
              <a:xfrm>
                <a:off x="6228184" y="4836368"/>
                <a:ext cx="2304256" cy="536847"/>
              </a:xfrm>
              <a:prstGeom prst="wedgeRoundRectCallout">
                <a:avLst>
                  <a:gd name="adj1" fmla="val -72649"/>
                  <a:gd name="adj2" fmla="val -9305"/>
                  <a:gd name="adj3" fmla="val 16667"/>
                </a:avLst>
              </a:prstGeom>
              <a:solidFill>
                <a:srgbClr val="FFC000"/>
              </a:solidFill>
              <a:ln>
                <a:noFill/>
              </a:ln>
            </p:spPr>
            <p:txBody>
              <a:bodyPr wrap="square" rtlCol="0" anchor="ctr">
                <a:noAutofit/>
              </a:bodyPr>
              <a:lstStyle/>
              <a:p>
                <a:r>
                  <a:rPr lang="zh-CN" altLang="en-US" sz="1600" dirty="0">
                    <a:latin typeface="Times New Roman" panose="02020603050405020304" pitchFamily="18" charset="0"/>
                    <a:ea typeface="宋体" panose="02010600030101010101" pitchFamily="2" charset="-122"/>
                  </a:rPr>
                  <a:t>仅适用于</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ea typeface="宋体" panose="02010600030101010101" pitchFamily="2" charset="-122"/>
                  </a:rPr>
                  <a:t>-</a:t>
                </a:r>
                <a:r>
                  <a:rPr lang="en-US" altLang="zh-CN" sz="1600" dirty="0" err="1">
                    <a:latin typeface="Times New Roman" panose="02020603050405020304" pitchFamily="18" charset="0"/>
                    <a:ea typeface="宋体" panose="02010600030101010101" pitchFamily="2" charset="-122"/>
                  </a:rPr>
                  <a:t>dist</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神经元，不适用于其它范数</a:t>
                </a:r>
              </a:p>
            </p:txBody>
          </p:sp>
        </mc:Choice>
        <mc:Fallback xmlns="">
          <p:sp>
            <p:nvSpPr>
              <p:cNvPr id="17" name="对话气泡: 圆角矩形 16">
                <a:extLst>
                  <a:ext uri="{FF2B5EF4-FFF2-40B4-BE49-F238E27FC236}">
                    <a16:creationId xmlns:a16="http://schemas.microsoft.com/office/drawing/2014/main" id="{82E3660C-2FA0-4C4E-B3B3-4E0E49EB173F}"/>
                  </a:ext>
                </a:extLst>
              </p:cNvPr>
              <p:cNvSpPr>
                <a:spLocks noRot="1" noChangeAspect="1" noMove="1" noResize="1" noEditPoints="1" noAdjustHandles="1" noChangeArrowheads="1" noChangeShapeType="1" noTextEdit="1"/>
              </p:cNvSpPr>
              <p:nvPr/>
            </p:nvSpPr>
            <p:spPr>
              <a:xfrm>
                <a:off x="6228184" y="4836368"/>
                <a:ext cx="2304256" cy="536847"/>
              </a:xfrm>
              <a:prstGeom prst="wedgeRoundRectCallout">
                <a:avLst>
                  <a:gd name="adj1" fmla="val -72649"/>
                  <a:gd name="adj2" fmla="val -9305"/>
                  <a:gd name="adj3" fmla="val 16667"/>
                </a:avLst>
              </a:prstGeom>
              <a:blipFill>
                <a:blip r:embed="rId7"/>
                <a:stretch>
                  <a:fillRect t="-7955" r="-7328" b="-1818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454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56293"/>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Lipschitz and Robustness Facts about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a:t>
                </a:r>
              </a:p>
              <a:p>
                <a:pPr marL="342900" indent="-342900">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由于</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𝑔</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𝑥</m:t>
                    </m:r>
                    <m:r>
                      <a:rPr lang="en-US" altLang="zh-CN" sz="1600" b="0" i="1" dirty="0" smtClean="0">
                        <a:solidFill>
                          <a:schemeClr val="tx1"/>
                        </a:solidFill>
                        <a:latin typeface="Cambria Math" panose="02040503050406030204" pitchFamily="18" charset="0"/>
                        <a:cs typeface="Times New Roman" panose="02020603050405020304" pitchFamily="18" charset="0"/>
                      </a:rPr>
                      <m:t>)</m:t>
                    </m:r>
                  </m:oMath>
                </a14:m>
                <a:r>
                  <a:rPr lang="zh-CN" altLang="en-US" sz="1600" dirty="0">
                    <a:solidFill>
                      <a:schemeClr val="tx1"/>
                    </a:solidFill>
                    <a:latin typeface="Times New Roman" panose="02020603050405020304" pitchFamily="18" charset="0"/>
                    <a:cs typeface="Times New Roman" panose="02020603050405020304" pitchFamily="18" charset="0"/>
                  </a:rPr>
                  <a:t>相对于</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范数是</a:t>
                </a:r>
                <a:r>
                  <a:rPr lang="en-US" altLang="zh-CN" sz="1600" dirty="0">
                    <a:solidFill>
                      <a:schemeClr val="tx1"/>
                    </a:solidFill>
                    <a:latin typeface="Times New Roman" panose="02020603050405020304" pitchFamily="18" charset="0"/>
                    <a:cs typeface="Times New Roman" panose="02020603050405020304" pitchFamily="18" charset="0"/>
                  </a:rPr>
                  <a:t>1-Lipschitz</a:t>
                </a:r>
                <a:r>
                  <a:rPr lang="zh-CN" altLang="en-US" sz="1600" dirty="0">
                    <a:solidFill>
                      <a:schemeClr val="tx1"/>
                    </a:solidFill>
                    <a:latin typeface="Times New Roman" panose="02020603050405020304" pitchFamily="18" charset="0"/>
                    <a:cs typeface="Times New Roman" panose="02020603050405020304" pitchFamily="18" charset="0"/>
                  </a:rPr>
                  <a:t>，如果</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𝑥</m:t>
                    </m:r>
                  </m:oMath>
                </a14:m>
                <a:r>
                  <a:rPr lang="zh-CN" altLang="en-US" sz="1600" dirty="0">
                    <a:solidFill>
                      <a:schemeClr val="tx1"/>
                    </a:solidFill>
                    <a:latin typeface="Times New Roman" panose="02020603050405020304" pitchFamily="18" charset="0"/>
                    <a:cs typeface="Times New Roman" panose="02020603050405020304" pitchFamily="18" charset="0"/>
                  </a:rPr>
                  <a:t>上的扰动相当小，输出的变化</a:t>
                </a:r>
                <a:r>
                  <a:rPr lang="zh-CN" altLang="en-US" sz="1600" dirty="0">
                    <a:latin typeface="Times New Roman" panose="02020603050405020304" pitchFamily="18" charset="0"/>
                    <a:cs typeface="Times New Roman" panose="02020603050405020304" pitchFamily="18" charset="0"/>
                  </a:rPr>
                  <a:t>就</a:t>
                </a:r>
                <a:r>
                  <a:rPr lang="zh-CN" altLang="en-US" sz="1600" dirty="0">
                    <a:solidFill>
                      <a:schemeClr val="tx1"/>
                    </a:solidFill>
                    <a:latin typeface="Times New Roman" panose="02020603050405020304" pitchFamily="18" charset="0"/>
                    <a:cs typeface="Times New Roman" panose="02020603050405020304" pitchFamily="18" charset="0"/>
                  </a:rPr>
                  <a:t>可以是有界的</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只要</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𝑓</m:t>
                    </m:r>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𝑥</m:t>
                        </m:r>
                      </m:e>
                    </m:d>
                    <m:r>
                      <a:rPr lang="en-US" altLang="zh-CN" sz="1600" b="0" i="1" smtClean="0">
                        <a:latin typeface="Cambria Math" panose="02040503050406030204" pitchFamily="18" charset="0"/>
                        <a:cs typeface="Times New Roman" panose="02020603050405020304" pitchFamily="18" charset="0"/>
                      </a:rPr>
                      <m:t>=</m:t>
                    </m:r>
                    <m:func>
                      <m:funcPr>
                        <m:ctrlPr>
                          <a:rPr lang="en-US" altLang="zh-CN" sz="1600" b="0" i="1" smtClean="0">
                            <a:latin typeface="Cambria Math" panose="02040503050406030204" pitchFamily="18" charset="0"/>
                            <a:cs typeface="Times New Roman" panose="02020603050405020304" pitchFamily="18" charset="0"/>
                          </a:rPr>
                        </m:ctrlPr>
                      </m:funcPr>
                      <m:fName>
                        <m:r>
                          <m:rPr>
                            <m:sty m:val="p"/>
                          </m:rPr>
                          <a:rPr lang="en-US" altLang="zh-CN" sz="1600" b="0" i="0" smtClean="0">
                            <a:latin typeface="Cambria Math" panose="02040503050406030204" pitchFamily="18" charset="0"/>
                            <a:cs typeface="Times New Roman" panose="02020603050405020304" pitchFamily="18" charset="0"/>
                          </a:rPr>
                          <m:t>arg</m:t>
                        </m:r>
                      </m:fName>
                      <m:e>
                        <m:func>
                          <m:funcPr>
                            <m:ctrlPr>
                              <a:rPr lang="en-US" altLang="zh-CN" sz="1600" b="0" i="1" smtClean="0">
                                <a:latin typeface="Cambria Math" panose="02040503050406030204" pitchFamily="18" charset="0"/>
                                <a:cs typeface="Times New Roman" panose="02020603050405020304" pitchFamily="18" charset="0"/>
                              </a:rPr>
                            </m:ctrlPr>
                          </m:funcPr>
                          <m:fName>
                            <m:limLow>
                              <m:limLowPr>
                                <m:ctrlPr>
                                  <a:rPr lang="en-US" altLang="zh-CN" sz="1600" b="0" i="1" smtClean="0">
                                    <a:latin typeface="Cambria Math" panose="02040503050406030204" pitchFamily="18" charset="0"/>
                                    <a:cs typeface="Times New Roman" panose="02020603050405020304" pitchFamily="18" charset="0"/>
                                  </a:rPr>
                                </m:ctrlPr>
                              </m:limLowPr>
                              <m:e>
                                <m:r>
                                  <m:rPr>
                                    <m:sty m:val="p"/>
                                  </m:rPr>
                                  <a:rPr lang="en-US" altLang="zh-CN" sz="1600" b="0" i="0" smtClean="0">
                                    <a:latin typeface="Cambria Math" panose="02040503050406030204" pitchFamily="18" charset="0"/>
                                    <a:cs typeface="Times New Roman" panose="02020603050405020304" pitchFamily="18" charset="0"/>
                                  </a:rPr>
                                  <m:t>max</m:t>
                                </m:r>
                              </m:e>
                              <m:lim>
                                <m:r>
                                  <a:rPr lang="en-US" altLang="zh-CN" sz="1600" b="0" i="1" smtClean="0">
                                    <a:latin typeface="Cambria Math" panose="02040503050406030204" pitchFamily="18" charset="0"/>
                                    <a:cs typeface="Times New Roman" panose="02020603050405020304" pitchFamily="18" charset="0"/>
                                  </a:rPr>
                                  <m:t>𝑖</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𝑀</m:t>
                                </m:r>
                                <m:r>
                                  <a:rPr lang="en-US" altLang="zh-CN" sz="1600" b="0" i="1" smtClean="0">
                                    <a:latin typeface="Cambria Math" panose="02040503050406030204" pitchFamily="18" charset="0"/>
                                    <a:cs typeface="Times New Roman" panose="02020603050405020304" pitchFamily="18" charset="0"/>
                                  </a:rPr>
                                  <m:t>]</m:t>
                                </m:r>
                              </m:lim>
                            </m:limLow>
                          </m:fName>
                          <m:e>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𝑔</m:t>
                                </m:r>
                              </m:e>
                              <m:sub>
                                <m:r>
                                  <a:rPr lang="en-US" altLang="zh-CN" sz="1600" b="0" i="1" smtClean="0">
                                    <a:latin typeface="Cambria Math" panose="02040503050406030204" pitchFamily="18" charset="0"/>
                                    <a:cs typeface="Times New Roman" panose="02020603050405020304" pitchFamily="18" charset="0"/>
                                  </a:rPr>
                                  <m:t>𝑖</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m:t>
                            </m:r>
                          </m:e>
                        </m:func>
                      </m:e>
                    </m:func>
                    <m:r>
                      <a:rPr lang="en-US" altLang="zh-CN" sz="1600" i="1">
                        <a:latin typeface="Cambria Math" panose="02040503050406030204" pitchFamily="18" charset="0"/>
                        <a:cs typeface="Times New Roman" panose="02020603050405020304" pitchFamily="18" charset="0"/>
                      </a:rPr>
                      <m:t>=</m:t>
                    </m:r>
                    <m:func>
                      <m:funcPr>
                        <m:ctrlPr>
                          <a:rPr lang="en-US" altLang="zh-CN" sz="1600" i="1">
                            <a:latin typeface="Cambria Math" panose="02040503050406030204" pitchFamily="18" charset="0"/>
                            <a:cs typeface="Times New Roman" panose="02020603050405020304" pitchFamily="18" charset="0"/>
                          </a:rPr>
                        </m:ctrlPr>
                      </m:funcPr>
                      <m:fName>
                        <m:r>
                          <m:rPr>
                            <m:sty m:val="p"/>
                          </m:rPr>
                          <a:rPr lang="en-US" altLang="zh-CN" sz="1600">
                            <a:latin typeface="Cambria Math" panose="02040503050406030204" pitchFamily="18" charset="0"/>
                            <a:cs typeface="Times New Roman" panose="02020603050405020304" pitchFamily="18" charset="0"/>
                          </a:rPr>
                          <m:t>arg</m:t>
                        </m:r>
                      </m:fName>
                      <m:e>
                        <m:func>
                          <m:funcPr>
                            <m:ctrlPr>
                              <a:rPr lang="en-US" altLang="zh-CN" sz="1600" i="1">
                                <a:latin typeface="Cambria Math" panose="02040503050406030204" pitchFamily="18" charset="0"/>
                                <a:cs typeface="Times New Roman" panose="02020603050405020304" pitchFamily="18" charset="0"/>
                              </a:rPr>
                            </m:ctrlPr>
                          </m:funcPr>
                          <m:fName>
                            <m:limLow>
                              <m:limLowPr>
                                <m:ctrlPr>
                                  <a:rPr lang="en-US" altLang="zh-CN" sz="1600" i="1">
                                    <a:latin typeface="Cambria Math" panose="02040503050406030204" pitchFamily="18" charset="0"/>
                                    <a:cs typeface="Times New Roman" panose="02020603050405020304" pitchFamily="18" charset="0"/>
                                  </a:rPr>
                                </m:ctrlPr>
                              </m:limLowPr>
                              <m:e>
                                <m:r>
                                  <m:rPr>
                                    <m:sty m:val="p"/>
                                  </m:rPr>
                                  <a:rPr lang="en-US" altLang="zh-CN" sz="1600">
                                    <a:latin typeface="Cambria Math" panose="02040503050406030204" pitchFamily="18" charset="0"/>
                                    <a:cs typeface="Times New Roman" panose="02020603050405020304" pitchFamily="18" charset="0"/>
                                  </a:rPr>
                                  <m:t>max</m:t>
                                </m:r>
                              </m:e>
                              <m:lim>
                                <m:r>
                                  <a:rPr lang="en-US" altLang="zh-CN" sz="1600" i="1">
                                    <a:latin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𝑀</m:t>
                                </m:r>
                                <m:r>
                                  <a:rPr lang="en-US" altLang="zh-CN" sz="1600" i="1">
                                    <a:latin typeface="Cambria Math" panose="02040503050406030204" pitchFamily="18" charset="0"/>
                                    <a:cs typeface="Times New Roman" panose="02020603050405020304" pitchFamily="18" charset="0"/>
                                  </a:rPr>
                                  <m:t>]</m:t>
                                </m:r>
                              </m:lim>
                            </m:limLow>
                          </m:fName>
                          <m:e>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𝑔</m:t>
                                </m:r>
                              </m:e>
                              <m:sub>
                                <m:r>
                                  <a:rPr lang="en-US" altLang="zh-CN" sz="1600" i="1">
                                    <a:latin typeface="Cambria Math" panose="02040503050406030204" pitchFamily="18" charset="0"/>
                                    <a:cs typeface="Times New Roman" panose="02020603050405020304" pitchFamily="18" charset="0"/>
                                  </a:rPr>
                                  <m:t>𝑖</m:t>
                                </m:r>
                              </m:sub>
                            </m:sSub>
                            <m:d>
                              <m:dPr>
                                <m:ctrlPr>
                                  <a:rPr lang="en-US" altLang="zh-CN" sz="1600" i="1">
                                    <a:latin typeface="Cambria Math" panose="02040503050406030204" pitchFamily="18" charset="0"/>
                                    <a:cs typeface="Times New Roman" panose="02020603050405020304" pitchFamily="18" charset="0"/>
                                  </a:rPr>
                                </m:ctrlPr>
                              </m:dPr>
                              <m:e>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m:t>
                                    </m:r>
                                  </m:sup>
                                </m:sSup>
                              </m:e>
                            </m:d>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𝑓</m:t>
                            </m:r>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m:t>
                                </m:r>
                              </m:sup>
                            </m:sSup>
                            <m:r>
                              <a:rPr lang="en-US" altLang="zh-CN" sz="1600" b="0" i="1" smtClean="0">
                                <a:latin typeface="Cambria Math" panose="02040503050406030204" pitchFamily="18" charset="0"/>
                                <a:cs typeface="Times New Roman" panose="02020603050405020304" pitchFamily="18" charset="0"/>
                              </a:rPr>
                              <m:t>)</m:t>
                            </m:r>
                          </m:e>
                        </m:func>
                      </m:e>
                    </m:func>
                  </m:oMath>
                </a14:m>
                <a:r>
                  <a:rPr lang="zh-CN" altLang="en-US" sz="1600" dirty="0">
                    <a:solidFill>
                      <a:schemeClr val="tx1"/>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加扰样本</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m:t>
                        </m:r>
                      </m:sup>
                    </m:sSup>
                    <m:r>
                      <a:rPr lang="zh-CN" altLang="en-US" sz="1600" i="1">
                        <a:latin typeface="Cambria Math" panose="02040503050406030204" pitchFamily="18" charset="0"/>
                        <a:cs typeface="Times New Roman" panose="02020603050405020304" pitchFamily="18" charset="0"/>
                      </a:rPr>
                      <m:t>的</m:t>
                    </m:r>
                  </m:oMath>
                </a14:m>
                <a:r>
                  <a:rPr lang="zh-CN" altLang="en-US" sz="1600" dirty="0">
                    <a:solidFill>
                      <a:schemeClr val="tx1"/>
                    </a:solidFill>
                    <a:latin typeface="Times New Roman" panose="02020603050405020304" pitchFamily="18" charset="0"/>
                    <a:cs typeface="Times New Roman" panose="02020603050405020304" pitchFamily="18" charset="0"/>
                  </a:rPr>
                  <a:t>预测标签就不会改变，它直接限定了认证半径 </a:t>
                </a:r>
                <a:r>
                  <a:rPr lang="en-US" altLang="zh-CN" sz="1600" dirty="0">
                    <a:solidFill>
                      <a:schemeClr val="tx1"/>
                    </a:solidFill>
                    <a:latin typeface="Times New Roman" panose="02020603050405020304" pitchFamily="18" charset="0"/>
                    <a:cs typeface="Times New Roman" panose="02020603050405020304" pitchFamily="18" charset="0"/>
                  </a:rPr>
                  <a:t>(Certified Radius)</a:t>
                </a:r>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buFont typeface="Arial" panose="020B0604020202020204" pitchFamily="34" charset="0"/>
                  <a:buChar char="•"/>
                </a:pPr>
                <a:r>
                  <a:rPr lang="en-US" altLang="zh-CN" sz="1600" dirty="0">
                    <a:solidFill>
                      <a:schemeClr val="tx1"/>
                    </a:solidFill>
                    <a:latin typeface="Times New Roman" panose="02020603050405020304" pitchFamily="18" charset="0"/>
                    <a:cs typeface="Times New Roman" panose="02020603050405020304" pitchFamily="18" charset="0"/>
                  </a:rPr>
                  <a:t>Proof</a:t>
                </a:r>
                <a:r>
                  <a:rPr lang="zh-CN" altLang="en-US" sz="1600" dirty="0">
                    <a:solidFill>
                      <a:schemeClr val="tx1"/>
                    </a:solidFill>
                    <a:latin typeface="Times New Roman" panose="02020603050405020304" pitchFamily="18" charset="0"/>
                    <a:cs typeface="Times New Roman" panose="02020603050405020304" pitchFamily="18" charset="0"/>
                  </a:rPr>
                  <a:t>：由于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𝑔</m:t>
                    </m:r>
                    <m:r>
                      <a:rPr lang="en-US" altLang="zh-CN" sz="1600" i="1" dirty="0" smtClean="0">
                        <a:solidFill>
                          <a:schemeClr val="tx1"/>
                        </a:solidFill>
                        <a:latin typeface="Cambria Math" panose="02040503050406030204" pitchFamily="18" charset="0"/>
                        <a:cs typeface="Times New Roman" panose="02020603050405020304" pitchFamily="18" charset="0"/>
                      </a:rPr>
                      <m:t>(</m:t>
                    </m:r>
                    <m:r>
                      <a:rPr lang="en-US" altLang="zh-CN" sz="1600" i="1" dirty="0" smtClean="0">
                        <a:solidFill>
                          <a:schemeClr val="tx1"/>
                        </a:solidFill>
                        <a:latin typeface="Cambria Math" panose="02040503050406030204" pitchFamily="18" charset="0"/>
                        <a:cs typeface="Times New Roman" panose="02020603050405020304" pitchFamily="18" charset="0"/>
                      </a:rPr>
                      <m:t>𝑥</m:t>
                    </m:r>
                    <m:r>
                      <a:rPr lang="en-US" altLang="zh-CN" sz="1600" i="1" dirty="0" smtClean="0">
                        <a:solidFill>
                          <a:schemeClr val="tx1"/>
                        </a:solidFill>
                        <a:latin typeface="Cambria Math" panose="02040503050406030204" pitchFamily="18" charset="0"/>
                        <a:cs typeface="Times New Roman" panose="02020603050405020304" pitchFamily="18" charset="0"/>
                      </a:rPr>
                      <m:t>)</m:t>
                    </m:r>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是 </a:t>
                </a:r>
                <a:r>
                  <a:rPr lang="en-US" altLang="zh-CN" sz="1600" dirty="0">
                    <a:solidFill>
                      <a:schemeClr val="tx1"/>
                    </a:solidFill>
                    <a:latin typeface="Times New Roman" panose="02020603050405020304" pitchFamily="18" charset="0"/>
                    <a:cs typeface="Times New Roman" panose="02020603050405020304" pitchFamily="18" charset="0"/>
                  </a:rPr>
                  <a:t>1-Lipschitz</a:t>
                </a:r>
                <a:r>
                  <a:rPr lang="zh-CN" altLang="en-US" sz="1600" dirty="0">
                    <a:solidFill>
                      <a:schemeClr val="tx1"/>
                    </a:solidFill>
                    <a:latin typeface="Times New Roman" panose="02020603050405020304" pitchFamily="18" charset="0"/>
                    <a:cs typeface="Times New Roman" panose="02020603050405020304" pitchFamily="18" charset="0"/>
                  </a:rPr>
                  <a:t>，当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𝑥</m:t>
                    </m:r>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变为 </a:t>
                </a:r>
                <a14:m>
                  <m:oMath xmlns:m="http://schemas.openxmlformats.org/officeDocument/2006/math">
                    <m:sSup>
                      <m:sSupPr>
                        <m:ctrlPr>
                          <a:rPr lang="en-US" altLang="zh-CN" sz="1600" b="0" i="1" smtClean="0">
                            <a:solidFill>
                              <a:schemeClr val="tx1"/>
                            </a:solidFill>
                            <a:latin typeface="Cambria Math" panose="02040503050406030204" pitchFamily="18" charset="0"/>
                            <a:cs typeface="Times New Roman" panose="02020603050405020304" pitchFamily="18" charset="0"/>
                          </a:rPr>
                        </m:ctrlPr>
                      </m:sSupPr>
                      <m:e>
                        <m:r>
                          <a:rPr lang="en-US" altLang="zh-CN" sz="1600" b="0" i="1" smtClean="0">
                            <a:solidFill>
                              <a:schemeClr val="tx1"/>
                            </a:solidFill>
                            <a:latin typeface="Cambria Math" panose="02040503050406030204" pitchFamily="18" charset="0"/>
                            <a:cs typeface="Times New Roman" panose="02020603050405020304" pitchFamily="18" charset="0"/>
                          </a:rPr>
                          <m:t>𝑥</m:t>
                        </m:r>
                      </m:e>
                      <m:sup>
                        <m:r>
                          <a:rPr lang="en-US" altLang="zh-CN" sz="1600" b="0" i="1" smtClean="0">
                            <a:solidFill>
                              <a:schemeClr val="tx1"/>
                            </a:solidFill>
                            <a:latin typeface="Cambria Math" panose="02040503050406030204" pitchFamily="18" charset="0"/>
                            <a:cs typeface="Times New Roman" panose="02020603050405020304" pitchFamily="18" charset="0"/>
                          </a:rPr>
                          <m:t>′</m:t>
                        </m:r>
                      </m:sup>
                    </m:sSup>
                  </m:oMath>
                </a14:m>
                <a:r>
                  <a:rPr lang="zh-CN" altLang="en-US" sz="1600" dirty="0">
                    <a:solidFill>
                      <a:schemeClr val="tx1"/>
                    </a:solidFill>
                    <a:latin typeface="Times New Roman" panose="02020603050405020304" pitchFamily="18" charset="0"/>
                    <a:cs typeface="Times New Roman" panose="02020603050405020304" pitchFamily="18" charset="0"/>
                  </a:rPr>
                  <a:t> 时，</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𝑔</m:t>
                    </m:r>
                    <m:r>
                      <a:rPr lang="en-US" altLang="zh-CN" sz="1600" i="1" dirty="0" smtClean="0">
                        <a:solidFill>
                          <a:schemeClr val="tx1"/>
                        </a:solidFill>
                        <a:latin typeface="Cambria Math" panose="02040503050406030204" pitchFamily="18" charset="0"/>
                        <a:cs typeface="Times New Roman" panose="02020603050405020304" pitchFamily="18" charset="0"/>
                      </a:rPr>
                      <m:t>(</m:t>
                    </m:r>
                    <m:r>
                      <a:rPr lang="en-US" altLang="zh-CN" sz="1600" i="1" dirty="0" smtClean="0">
                        <a:solidFill>
                          <a:schemeClr val="tx1"/>
                        </a:solidFill>
                        <a:latin typeface="Cambria Math" panose="02040503050406030204" pitchFamily="18" charset="0"/>
                        <a:cs typeface="Times New Roman" panose="02020603050405020304" pitchFamily="18" charset="0"/>
                      </a:rPr>
                      <m:t>𝑥</m:t>
                    </m:r>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的每个元素最多可以移动 </a:t>
                </a:r>
                <a14:m>
                  <m:oMath xmlns:m="http://schemas.openxmlformats.org/officeDocument/2006/math">
                    <m:f>
                      <m:fPr>
                        <m:ctrlPr>
                          <a:rPr lang="en-US" altLang="zh-CN" sz="1600" b="0" i="1" dirty="0" smtClean="0">
                            <a:solidFill>
                              <a:schemeClr val="tx1"/>
                            </a:solidFill>
                            <a:latin typeface="Cambria Math" panose="02040503050406030204" pitchFamily="18" charset="0"/>
                            <a:cs typeface="Times New Roman" panose="02020603050405020304" pitchFamily="18" charset="0"/>
                          </a:rPr>
                        </m:ctrlPr>
                      </m:fPr>
                      <m:num>
                        <m:r>
                          <a:rPr lang="en-US" altLang="zh-CN" sz="1600" i="1" dirty="0" smtClean="0">
                            <a:solidFill>
                              <a:schemeClr val="tx1"/>
                            </a:solidFill>
                            <a:latin typeface="Cambria Math" panose="02040503050406030204" pitchFamily="18" charset="0"/>
                            <a:cs typeface="Times New Roman" panose="02020603050405020304" pitchFamily="18" charset="0"/>
                          </a:rPr>
                          <m:t>𝑚𝑎𝑟𝑔𝑖𝑛</m:t>
                        </m:r>
                        <m:d>
                          <m:dPr>
                            <m:ctrlPr>
                              <a:rPr lang="en-US" altLang="zh-CN" sz="1600" i="1" dirty="0" smtClean="0">
                                <a:solidFill>
                                  <a:schemeClr val="tx1"/>
                                </a:solidFill>
                                <a:latin typeface="Cambria Math" panose="02040503050406030204" pitchFamily="18" charset="0"/>
                                <a:cs typeface="Times New Roman" panose="02020603050405020304" pitchFamily="18" charset="0"/>
                              </a:rPr>
                            </m:ctrlPr>
                          </m:dPr>
                          <m:e>
                            <m:r>
                              <a:rPr lang="en-US" altLang="zh-CN" sz="1600" i="1" dirty="0" smtClean="0">
                                <a:solidFill>
                                  <a:schemeClr val="tx1"/>
                                </a:solidFill>
                                <a:latin typeface="Cambria Math" panose="02040503050406030204" pitchFamily="18" charset="0"/>
                                <a:cs typeface="Times New Roman" panose="02020603050405020304" pitchFamily="18" charset="0"/>
                              </a:rPr>
                              <m:t>𝑥</m:t>
                            </m:r>
                            <m:r>
                              <a:rPr lang="en-US" altLang="zh-CN" sz="1600" i="1" dirty="0" smtClean="0">
                                <a:solidFill>
                                  <a:schemeClr val="tx1"/>
                                </a:solidFill>
                                <a:latin typeface="Cambria Math" panose="02040503050406030204" pitchFamily="18" charset="0"/>
                                <a:cs typeface="Times New Roman" panose="02020603050405020304" pitchFamily="18" charset="0"/>
                              </a:rPr>
                              <m:t>; </m:t>
                            </m:r>
                            <m:r>
                              <a:rPr lang="en-US" altLang="zh-CN" sz="1600" i="1" dirty="0" smtClean="0">
                                <a:solidFill>
                                  <a:schemeClr val="tx1"/>
                                </a:solidFill>
                                <a:latin typeface="Cambria Math" panose="02040503050406030204" pitchFamily="18" charset="0"/>
                                <a:cs typeface="Times New Roman" panose="02020603050405020304" pitchFamily="18" charset="0"/>
                              </a:rPr>
                              <m:t>𝑔</m:t>
                            </m:r>
                          </m:e>
                        </m:d>
                      </m:num>
                      <m:den>
                        <m:r>
                          <a:rPr lang="en-US" altLang="zh-CN" sz="1600" i="1" dirty="0" smtClean="0">
                            <a:solidFill>
                              <a:schemeClr val="tx1"/>
                            </a:solidFill>
                            <a:latin typeface="Cambria Math" panose="02040503050406030204" pitchFamily="18" charset="0"/>
                            <a:cs typeface="Times New Roman" panose="02020603050405020304" pitchFamily="18" charset="0"/>
                          </a:rPr>
                          <m:t>2</m:t>
                        </m:r>
                      </m:den>
                    </m:f>
                  </m:oMath>
                </a14:m>
                <a:r>
                  <a:rPr lang="zh-CN" altLang="en-US" sz="1600" dirty="0">
                    <a:solidFill>
                      <a:schemeClr val="tx1"/>
                    </a:solidFill>
                    <a:latin typeface="Times New Roman" panose="02020603050405020304" pitchFamily="18" charset="0"/>
                    <a:cs typeface="Times New Roman" panose="02020603050405020304" pitchFamily="18" charset="0"/>
                  </a:rPr>
                  <a:t>，因此最大的元素将保持不变。</a:t>
                </a:r>
                <a:r>
                  <a:rPr lang="en-US" altLang="zh-CN" sz="1600" dirty="0">
                    <a:solidFill>
                      <a:schemeClr val="tx1"/>
                    </a:solidFill>
                    <a:latin typeface="Times New Roman" panose="02020603050405020304" pitchFamily="18" charset="0"/>
                    <a:cs typeface="Times New Roman" panose="02020603050405020304" pitchFamily="18" charset="0"/>
                  </a:rPr>
                  <a:t> </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优势：可以证明任意 </a:t>
                </a:r>
                <a:r>
                  <a:rPr lang="en-US" altLang="zh-CN" sz="1600" dirty="0">
                    <a:solidFill>
                      <a:schemeClr val="tx1"/>
                    </a:solidFill>
                    <a:latin typeface="Times New Roman" panose="02020603050405020304" pitchFamily="18" charset="0"/>
                    <a:cs typeface="Times New Roman" panose="02020603050405020304" pitchFamily="18" charset="0"/>
                  </a:rPr>
                  <a:t>1-dist </a:t>
                </a:r>
                <a:r>
                  <a:rPr lang="zh-CN" altLang="en-US" sz="1600" dirty="0">
                    <a:solidFill>
                      <a:schemeClr val="tx1"/>
                    </a:solidFill>
                    <a:latin typeface="Times New Roman" panose="02020603050405020304" pitchFamily="18" charset="0"/>
                    <a:cs typeface="Times New Roman" panose="02020603050405020304" pitchFamily="18" charset="0"/>
                  </a:rPr>
                  <a:t>网络在 </a:t>
                </a:r>
                <a:r>
                  <a:rPr lang="en-US" altLang="zh-CN" sz="1600" dirty="0">
                    <a:solidFill>
                      <a:schemeClr val="tx1"/>
                    </a:solidFill>
                    <a:latin typeface="Times New Roman" panose="02020603050405020304" pitchFamily="18" charset="0"/>
                    <a:cs typeface="Times New Roman" panose="02020603050405020304" pitchFamily="18" charset="0"/>
                  </a:rPr>
                  <a:t>1 </a:t>
                </a:r>
                <a:r>
                  <a:rPr lang="zh-CN" altLang="en-US" sz="1600" dirty="0">
                    <a:solidFill>
                      <a:schemeClr val="tx1"/>
                    </a:solidFill>
                    <a:latin typeface="Times New Roman" panose="02020603050405020304" pitchFamily="18" charset="0"/>
                    <a:cs typeface="Times New Roman" panose="02020603050405020304" pitchFamily="18" charset="0"/>
                  </a:rPr>
                  <a:t>范数扰动下的鲁棒性，且计算成本低（仅向前传递）。 现有认证方法会受到可扩展性</a:t>
                </a:r>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线性松弛</a:t>
                </a:r>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或维度灾难</a:t>
                </a:r>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随机平滑</a:t>
                </a:r>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的影响。</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56293"/>
              </a:xfrm>
              <a:prstGeom prst="rect">
                <a:avLst/>
              </a:prstGeom>
              <a:blipFill>
                <a:blip r:embed="rId3"/>
                <a:stretch>
                  <a:fillRect l="-306" t="-123" b="-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51CA0F5-AD68-4F33-8293-2C2D0C6B73AF}"/>
              </a:ext>
            </a:extLst>
          </p:cNvPr>
          <p:cNvPicPr>
            <a:picLocks noChangeAspect="1"/>
          </p:cNvPicPr>
          <p:nvPr/>
        </p:nvPicPr>
        <p:blipFill>
          <a:blip r:embed="rId5"/>
          <a:stretch>
            <a:fillRect/>
          </a:stretch>
        </p:blipFill>
        <p:spPr>
          <a:xfrm>
            <a:off x="971600" y="3251353"/>
            <a:ext cx="4968552" cy="1925704"/>
          </a:xfrm>
          <a:prstGeom prst="rect">
            <a:avLst/>
          </a:prstGeom>
        </p:spPr>
      </p:pic>
      <p:sp>
        <p:nvSpPr>
          <p:cNvPr id="13" name="矩形 12">
            <a:extLst>
              <a:ext uri="{FF2B5EF4-FFF2-40B4-BE49-F238E27FC236}">
                <a16:creationId xmlns:a16="http://schemas.microsoft.com/office/drawing/2014/main" id="{841B7A1D-D237-4332-B3C8-F990AC8333B1}"/>
              </a:ext>
            </a:extLst>
          </p:cNvPr>
          <p:cNvSpPr/>
          <p:nvPr/>
        </p:nvSpPr>
        <p:spPr>
          <a:xfrm>
            <a:off x="971600" y="3741168"/>
            <a:ext cx="4968552" cy="263896"/>
          </a:xfrm>
          <a:prstGeom prst="rect">
            <a:avLst/>
          </a:prstGeom>
          <a:solidFill>
            <a:srgbClr val="FFC000">
              <a:alpha val="20000"/>
            </a:srgbClr>
          </a:solidFill>
          <a:ln>
            <a:no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
        <p:nvSpPr>
          <p:cNvPr id="16" name="矩形 15">
            <a:extLst>
              <a:ext uri="{FF2B5EF4-FFF2-40B4-BE49-F238E27FC236}">
                <a16:creationId xmlns:a16="http://schemas.microsoft.com/office/drawing/2014/main" id="{D1BE6EE6-7884-4E5A-8CBB-20A24A7EDE01}"/>
              </a:ext>
            </a:extLst>
          </p:cNvPr>
          <p:cNvSpPr/>
          <p:nvPr/>
        </p:nvSpPr>
        <p:spPr>
          <a:xfrm>
            <a:off x="971600" y="4005064"/>
            <a:ext cx="2664296" cy="263896"/>
          </a:xfrm>
          <a:prstGeom prst="rect">
            <a:avLst/>
          </a:prstGeom>
          <a:solidFill>
            <a:srgbClr val="FFC000">
              <a:alpha val="20000"/>
            </a:srgbClr>
          </a:solidFill>
          <a:ln>
            <a:no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232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43020"/>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Training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 </a:t>
                </a:r>
                <a:r>
                  <a:rPr lang="zh-CN" altLang="en-US" sz="1600" dirty="0">
                    <a:solidFill>
                      <a:srgbClr val="0070C0"/>
                    </a:solidFill>
                    <a:latin typeface="Times New Roman" panose="02020603050405020304" pitchFamily="18" charset="0"/>
                    <a:cs typeface="Times New Roman" panose="02020603050405020304" pitchFamily="18" charset="0"/>
                  </a:rPr>
                  <a:t>如何成功训练“</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rgbClr val="0070C0"/>
                    </a:solidFill>
                    <a:latin typeface="Times New Roman" panose="02020603050405020304" pitchFamily="18" charset="0"/>
                    <a:cs typeface="Times New Roman" panose="02020603050405020304" pitchFamily="18" charset="0"/>
                  </a:rPr>
                  <a:t>-dist </a:t>
                </a:r>
                <a:r>
                  <a:rPr lang="zh-CN" altLang="en-US" sz="1600" dirty="0">
                    <a:solidFill>
                      <a:srgbClr val="0070C0"/>
                    </a:solidFill>
                    <a:latin typeface="Times New Roman" panose="02020603050405020304" pitchFamily="18" charset="0"/>
                    <a:cs typeface="Times New Roman" panose="02020603050405020304" pitchFamily="18" charset="0"/>
                  </a:rPr>
                  <a:t>网络”</a:t>
                </a: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目标：</a:t>
                </a:r>
                <a:r>
                  <a:rPr lang="en-US" altLang="zh-CN" sz="1600" dirty="0">
                    <a:latin typeface="Times New Roman" panose="02020603050405020304" pitchFamily="18" charset="0"/>
                    <a:cs typeface="Times New Roman" panose="02020603050405020304" pitchFamily="18" charset="0"/>
                  </a:rPr>
                  <a:t>find a large margin solution on the training data</a:t>
                </a:r>
                <a:r>
                  <a:rPr lang="zh-CN" altLang="en-US"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损失函数：</a:t>
                </a:r>
                <a:r>
                  <a:rPr lang="en-US" altLang="zh-CN" sz="1600" dirty="0">
                    <a:latin typeface="Times New Roman" panose="02020603050405020304" pitchFamily="18" charset="0"/>
                    <a:cs typeface="Times New Roman" panose="02020603050405020304" pitchFamily="18" charset="0"/>
                  </a:rPr>
                  <a:t>use the standard multi-class hinge loss to obtain a large training margin</a:t>
                </a:r>
                <a:r>
                  <a:rPr lang="zh-CN" altLang="en-US"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由于损失几乎处处可微，任何基于梯度的优化方法都适用训练“</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然而，我们凭经验发现优化具有挑战性，直接训练网络通常无法获得良好的性能。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网络不允许批量标准化，因为它会损害模型的鲁棒性</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训练策略：</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Normalization</a:t>
                </a: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网络和传统网络之间的一个重要区别：</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对于传统网络，线性层的输出在参数随机初始化下是无偏的（期望均值为零），</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神经元的输出是有偏差的（总是非负的，假设没有偏差项）。</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rgbClr val="C00000"/>
                    </a:solidFill>
                    <a:latin typeface="Times New Roman" panose="02020603050405020304" pitchFamily="18" charset="0"/>
                    <a:cs typeface="Times New Roman" panose="02020603050405020304" pitchFamily="18" charset="0"/>
                  </a:rPr>
                  <a:t>如果直接在</a:t>
                </a:r>
                <a:r>
                  <a:rPr lang="en-US" altLang="zh-CN" sz="1600" b="0" dirty="0">
                    <a:solidFill>
                      <a:srgbClr val="C00000"/>
                    </a:solidFill>
                    <a:cs typeface="Times New Roman" panose="02020603050405020304" pitchFamily="18" charset="0"/>
                  </a:rPr>
                  <a:t> </a:t>
                </a:r>
                <a14:m>
                  <m:oMath xmlns:m="http://schemas.openxmlformats.org/officeDocument/2006/math">
                    <m:sSub>
                      <m:sSubPr>
                        <m:ctrlPr>
                          <a:rPr lang="en-US" altLang="zh-CN" sz="1600" b="0" i="1" smtClean="0">
                            <a:solidFill>
                              <a:srgbClr val="C00000"/>
                            </a:solidFill>
                            <a:latin typeface="Cambria Math" panose="02040503050406030204" pitchFamily="18" charset="0"/>
                            <a:cs typeface="Times New Roman" panose="02020603050405020304" pitchFamily="18" charset="0"/>
                          </a:rPr>
                        </m:ctrlPr>
                      </m:sSubPr>
                      <m:e>
                        <m:r>
                          <a:rPr lang="en-US" altLang="zh-CN" sz="1600" b="0" i="1" smtClean="0">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m:t>
                        </m:r>
                      </m:sub>
                    </m:sSub>
                    <m:r>
                      <a:rPr lang="en-US" altLang="zh-CN" sz="1600" b="0" i="1" smtClean="0">
                        <a:solidFill>
                          <a:srgbClr val="C00000"/>
                        </a:solidFill>
                        <a:latin typeface="Cambria Math" panose="02040503050406030204" pitchFamily="18" charset="0"/>
                        <a:cs typeface="Times New Roman" panose="02020603050405020304" pitchFamily="18" charset="0"/>
                      </a:rPr>
                      <m:t> </m:t>
                    </m:r>
                  </m:oMath>
                </a14:m>
                <a:r>
                  <a:rPr lang="en-US" altLang="zh-CN" sz="1600" dirty="0">
                    <a:solidFill>
                      <a:srgbClr val="C00000"/>
                    </a:solidFill>
                    <a:latin typeface="Times New Roman" panose="02020603050405020304" pitchFamily="18" charset="0"/>
                    <a:cs typeface="Times New Roman" panose="02020603050405020304" pitchFamily="18" charset="0"/>
                  </a:rPr>
                  <a:t>-dist nets</a:t>
                </a:r>
                <a:r>
                  <a:rPr lang="zh-CN" altLang="en-US" sz="1600" dirty="0">
                    <a:solidFill>
                      <a:srgbClr val="C00000"/>
                    </a:solidFill>
                    <a:latin typeface="Times New Roman" panose="02020603050405020304" pitchFamily="18" charset="0"/>
                    <a:cs typeface="Times New Roman" panose="02020603050405020304" pitchFamily="18" charset="0"/>
                  </a:rPr>
                  <a:t>中应用批量归一化，</a:t>
                </a:r>
                <a:r>
                  <a:rPr lang="en-US" altLang="zh-CN" sz="1600" dirty="0">
                    <a:solidFill>
                      <a:srgbClr val="C00000"/>
                    </a:solidFill>
                    <a:latin typeface="Times New Roman" panose="02020603050405020304" pitchFamily="18" charset="0"/>
                    <a:cs typeface="Times New Roman" panose="02020603050405020304" pitchFamily="18" charset="0"/>
                  </a:rPr>
                  <a:t>Lipschitz</a:t>
                </a:r>
                <a:r>
                  <a:rPr lang="zh-CN" altLang="en-US" sz="1600" dirty="0">
                    <a:solidFill>
                      <a:srgbClr val="C00000"/>
                    </a:solidFill>
                    <a:latin typeface="Times New Roman" panose="02020603050405020304" pitchFamily="18" charset="0"/>
                    <a:cs typeface="Times New Roman" panose="02020603050405020304" pitchFamily="18" charset="0"/>
                  </a:rPr>
                  <a:t>常数会因为缩放操作而改变，并且无法保证模型的鲁棒性。</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43020"/>
              </a:xfrm>
              <a:prstGeom prst="rect">
                <a:avLst/>
              </a:prstGeom>
              <a:blipFill>
                <a:blip r:embed="rId3"/>
                <a:stretch>
                  <a:fillRect l="-306" t="-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211575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86357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Training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 </a:t>
                </a:r>
                <a:r>
                  <a:rPr lang="zh-CN" altLang="en-US" sz="1600" dirty="0">
                    <a:solidFill>
                      <a:srgbClr val="0070C0"/>
                    </a:solidFill>
                    <a:latin typeface="Times New Roman" panose="02020603050405020304" pitchFamily="18" charset="0"/>
                    <a:cs typeface="Times New Roman" panose="02020603050405020304" pitchFamily="18" charset="0"/>
                  </a:rPr>
                  <a:t>如何成功训练“</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rgbClr val="0070C0"/>
                    </a:solidFill>
                    <a:latin typeface="Times New Roman" panose="02020603050405020304" pitchFamily="18" charset="0"/>
                    <a:cs typeface="Times New Roman" panose="02020603050405020304" pitchFamily="18" charset="0"/>
                  </a:rPr>
                  <a:t>-dist </a:t>
                </a:r>
                <a:r>
                  <a:rPr lang="zh-CN" altLang="en-US" sz="1600" dirty="0">
                    <a:solidFill>
                      <a:srgbClr val="0070C0"/>
                    </a:solidFill>
                    <a:latin typeface="Times New Roman" panose="02020603050405020304" pitchFamily="18" charset="0"/>
                    <a:cs typeface="Times New Roman" panose="02020603050405020304" pitchFamily="18" charset="0"/>
                  </a:rPr>
                  <a:t>网络”</a:t>
                </a: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训练策略：</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Normalization</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单独使用移位操作已经有助于优化。</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在计算</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距离后，在所有中间层中应用</a:t>
                </a:r>
                <a:r>
                  <a:rPr lang="zh-CN" altLang="en-US" sz="1600" dirty="0">
                    <a:solidFill>
                      <a:srgbClr val="C00000"/>
                    </a:solidFill>
                    <a:latin typeface="Times New Roman" panose="02020603050405020304" pitchFamily="18" charset="0"/>
                    <a:cs typeface="Times New Roman" panose="02020603050405020304" pitchFamily="18" charset="0"/>
                  </a:rPr>
                  <a:t>移位</a:t>
                </a:r>
                <a:r>
                  <a:rPr lang="zh-CN" altLang="en-US" sz="1600" dirty="0">
                    <a:solidFill>
                      <a:schemeClr val="tx1"/>
                    </a:solidFill>
                    <a:latin typeface="Times New Roman" panose="02020603050405020304" pitchFamily="18" charset="0"/>
                    <a:cs typeface="Times New Roman" panose="02020603050405020304" pitchFamily="18" charset="0"/>
                  </a:rPr>
                  <a:t>操作。</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删除了相应的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神经元中的偏差项。</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不在最后一层使用归一化。</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推断阶段，使用运行均值作为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神经元中的附加偏差项，不影响模型的 </a:t>
                </a:r>
                <a:r>
                  <a:rPr lang="en-US" altLang="zh-CN" sz="1600" dirty="0">
                    <a:solidFill>
                      <a:schemeClr val="tx1"/>
                    </a:solidFill>
                    <a:latin typeface="Times New Roman" panose="02020603050405020304" pitchFamily="18" charset="0"/>
                    <a:cs typeface="Times New Roman" panose="02020603050405020304" pitchFamily="18" charset="0"/>
                  </a:rPr>
                  <a:t>Lipschitz </a:t>
                </a:r>
                <a:r>
                  <a:rPr lang="zh-CN" altLang="en-US" sz="1600" dirty="0">
                    <a:solidFill>
                      <a:schemeClr val="tx1"/>
                    </a:solidFill>
                    <a:latin typeface="Times New Roman" panose="02020603050405020304" pitchFamily="18" charset="0"/>
                    <a:cs typeface="Times New Roman" panose="02020603050405020304" pitchFamily="18" charset="0"/>
                  </a:rPr>
                  <a:t>常数。</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不使用仿射变换</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Smoothed Approximated Gradients</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从头开始训练一个</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网络是低效的，且优化很容易陷入一些糟糕的解决方案。</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原因是</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操作的梯度（即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m:rPr>
                            <m:sty m:val="p"/>
                          </m:rPr>
                          <a:rPr lang="zh-CN" altLang="en-US" sz="1600" i="1" smtClean="0">
                            <a:solidFill>
                              <a:schemeClr val="tx1"/>
                            </a:solidFill>
                            <a:latin typeface="Cambria Math" panose="02040503050406030204" pitchFamily="18" charset="0"/>
                            <a:cs typeface="Times New Roman" panose="02020603050405020304" pitchFamily="18" charset="0"/>
                          </a:rPr>
                          <m:t>∇</m:t>
                        </m:r>
                      </m:e>
                      <m:sub>
                        <m:r>
                          <a:rPr lang="en-US" altLang="zh-CN" sz="1600" b="0" i="1" smtClean="0">
                            <a:solidFill>
                              <a:schemeClr val="tx1"/>
                            </a:solidFill>
                            <a:latin typeface="Cambria Math" panose="02040503050406030204" pitchFamily="18" charset="0"/>
                            <a:cs typeface="Times New Roman" panose="02020603050405020304" pitchFamily="18" charset="0"/>
                          </a:rPr>
                          <m:t>𝑤</m:t>
                        </m:r>
                      </m:sub>
                    </m:sSub>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r>
                                  <a:rPr lang="en-US" altLang="zh-CN" sz="1600" b="0" i="1" smtClean="0">
                                    <a:solidFill>
                                      <a:schemeClr val="tx1"/>
                                    </a:solidFill>
                                    <a:latin typeface="Cambria Math" panose="02040503050406030204" pitchFamily="18" charset="0"/>
                                    <a:cs typeface="Times New Roman" panose="02020603050405020304" pitchFamily="18" charset="0"/>
                                  </a:rPr>
                                  <m:t>𝑧</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𝑤</m:t>
                                </m:r>
                              </m:e>
                            </m:d>
                          </m:e>
                        </m:d>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zh-CN" altLang="en-US" sz="1600" i="1">
                        <a:latin typeface="Cambria Math" panose="02040503050406030204" pitchFamily="18" charset="0"/>
                        <a:cs typeface="Times New Roman" panose="02020603050405020304" pitchFamily="18" charset="0"/>
                      </a:rPr>
                      <m:t>和</m:t>
                    </m:r>
                    <m:sSub>
                      <m:sSubPr>
                        <m:ctrlPr>
                          <a:rPr lang="en-US" altLang="zh-CN" sz="1600" i="1">
                            <a:latin typeface="Cambria Math" panose="02040503050406030204" pitchFamily="18" charset="0"/>
                            <a:cs typeface="Times New Roman" panose="02020603050405020304" pitchFamily="18" charset="0"/>
                          </a:rPr>
                        </m:ctrlPr>
                      </m:sSubPr>
                      <m:e>
                        <m:r>
                          <m:rPr>
                            <m:sty m:val="p"/>
                          </m:rPr>
                          <a:rPr lang="zh-CN" altLang="en-US" sz="1600" i="1">
                            <a:latin typeface="Cambria Math" panose="02040503050406030204" pitchFamily="18" charset="0"/>
                            <a:cs typeface="Times New Roman" panose="02020603050405020304" pitchFamily="18" charset="0"/>
                          </a:rPr>
                          <m:t>∇</m:t>
                        </m:r>
                      </m:e>
                      <m:sub>
                        <m:r>
                          <a:rPr lang="en-US" altLang="zh-CN" sz="1600" b="0" i="1" smtClean="0">
                            <a:latin typeface="Cambria Math" panose="02040503050406030204" pitchFamily="18" charset="0"/>
                            <a:cs typeface="Times New Roman" panose="02020603050405020304" pitchFamily="18" charset="0"/>
                          </a:rPr>
                          <m:t>𝑧</m:t>
                        </m:r>
                      </m:sub>
                    </m:sSub>
                    <m:sSub>
                      <m:sSubPr>
                        <m:ctrlPr>
                          <a:rPr lang="en-US" altLang="zh-CN" sz="1600" i="1">
                            <a:latin typeface="Cambria Math" panose="02040503050406030204" pitchFamily="18" charset="0"/>
                            <a:cs typeface="Times New Roman" panose="02020603050405020304" pitchFamily="18" charset="0"/>
                          </a:rPr>
                        </m:ctrlPr>
                      </m:sSubPr>
                      <m:e>
                        <m:d>
                          <m:dPr>
                            <m:begChr m:val="|"/>
                            <m:endChr m:val="|"/>
                            <m:ctrlPr>
                              <a:rPr lang="en-US" altLang="zh-CN" sz="1600" i="1">
                                <a:latin typeface="Cambria Math" panose="02040503050406030204" pitchFamily="18" charset="0"/>
                                <a:cs typeface="Times New Roman" panose="02020603050405020304" pitchFamily="18" charset="0"/>
                              </a:rPr>
                            </m:ctrlPr>
                          </m:dPr>
                          <m:e>
                            <m:d>
                              <m:dPr>
                                <m:begChr m:val="|"/>
                                <m:endChr m:val="|"/>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𝑧</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𝑤</m:t>
                                </m:r>
                              </m:e>
                            </m:d>
                          </m:e>
                        </m:d>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）非常稀疏，通常只包含一个非零元素。 </a:t>
                </a:r>
                <a:endParaRPr lang="en-US" altLang="zh-C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863576"/>
              </a:xfrm>
              <a:prstGeom prst="rect">
                <a:avLst/>
              </a:prstGeom>
              <a:blipFill>
                <a:blip r:embed="rId3"/>
                <a:stretch>
                  <a:fillRect l="-306" t="-376" b="-5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75888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78663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Training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 </a:t>
                </a:r>
                <a:r>
                  <a:rPr lang="zh-CN" altLang="en-US" sz="1600" dirty="0">
                    <a:solidFill>
                      <a:srgbClr val="0070C0"/>
                    </a:solidFill>
                    <a:latin typeface="Times New Roman" panose="02020603050405020304" pitchFamily="18" charset="0"/>
                    <a:cs typeface="Times New Roman" panose="02020603050405020304" pitchFamily="18" charset="0"/>
                  </a:rPr>
                  <a:t>如何成功训练“</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rgbClr val="0070C0"/>
                    </a:solidFill>
                    <a:latin typeface="Times New Roman" panose="02020603050405020304" pitchFamily="18" charset="0"/>
                    <a:cs typeface="Times New Roman" panose="02020603050405020304" pitchFamily="18" charset="0"/>
                  </a:rPr>
                  <a:t>-dist </a:t>
                </a:r>
                <a:r>
                  <a:rPr lang="zh-CN" altLang="en-US" sz="1600" dirty="0">
                    <a:solidFill>
                      <a:srgbClr val="0070C0"/>
                    </a:solidFill>
                    <a:latin typeface="Times New Roman" panose="02020603050405020304" pitchFamily="18" charset="0"/>
                    <a:cs typeface="Times New Roman" panose="02020603050405020304" pitchFamily="18" charset="0"/>
                  </a:rPr>
                  <a:t>网络”</a:t>
                </a: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训练策略：</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Smoothed Approximated Gradients</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对整个网络使用</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𝑝</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zh-CN" altLang="en-US" sz="1600" dirty="0">
                    <a:solidFill>
                      <a:schemeClr val="tx1"/>
                    </a:solidFill>
                    <a:latin typeface="Times New Roman" panose="02020603050405020304" pitchFamily="18" charset="0"/>
                    <a:cs typeface="Times New Roman" panose="02020603050405020304" pitchFamily="18" charset="0"/>
                  </a:rPr>
                  <a:t>神经元来放松</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a:t>
                </a:r>
                <a:r>
                  <a:rPr lang="zh-CN" altLang="en-US" sz="1600" dirty="0">
                    <a:solidFill>
                      <a:schemeClr val="tx1"/>
                    </a:solidFill>
                    <a:latin typeface="Times New Roman" panose="02020603050405020304" pitchFamily="18" charset="0"/>
                    <a:cs typeface="Times New Roman" panose="02020603050405020304" pitchFamily="18" charset="0"/>
                  </a:rPr>
                  <a:t>神经元，以获得</a:t>
                </a:r>
                <a:r>
                  <a:rPr lang="zh-CN" altLang="en-US" sz="1600" dirty="0">
                    <a:solidFill>
                      <a:srgbClr val="C00000"/>
                    </a:solidFill>
                    <a:latin typeface="Times New Roman" panose="02020603050405020304" pitchFamily="18" charset="0"/>
                    <a:cs typeface="Times New Roman" panose="02020603050405020304" pitchFamily="18" charset="0"/>
                  </a:rPr>
                  <a:t>模型参数的近似和非稀疏梯度</a:t>
                </a:r>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训练过程中，开始时将</a:t>
                </a:r>
                <a14:m>
                  <m:oMath xmlns:m="http://schemas.openxmlformats.org/officeDocument/2006/math">
                    <m:r>
                      <a:rPr lang="zh-CN" altLang="en-US" sz="1600" i="1" dirty="0" smtClean="0">
                        <a:solidFill>
                          <a:schemeClr val="tx1"/>
                        </a:solidFill>
                        <a:latin typeface="Cambria Math" panose="02040503050406030204" pitchFamily="18" charset="0"/>
                        <a:cs typeface="Times New Roman" panose="02020603050405020304" pitchFamily="18" charset="0"/>
                      </a:rPr>
                      <m:t> </m:t>
                    </m:r>
                    <m:r>
                      <a:rPr lang="en-US" altLang="zh-CN" sz="1600" i="1" dirty="0" smtClean="0">
                        <a:solidFill>
                          <a:schemeClr val="tx1"/>
                        </a:solidFill>
                        <a:latin typeface="Cambria Math" panose="02040503050406030204" pitchFamily="18" charset="0"/>
                        <a:cs typeface="Times New Roman" panose="02020603050405020304" pitchFamily="18" charset="0"/>
                      </a:rPr>
                      <m:t>𝑝</m:t>
                    </m:r>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设置为一个较小的值，并在每次迭代中增加它，直到它接近无穷大。 </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对于最后几个 </a:t>
                </a:r>
                <a:r>
                  <a:rPr lang="en-US" altLang="zh-CN" sz="1600" dirty="0">
                    <a:solidFill>
                      <a:schemeClr val="tx1"/>
                    </a:solidFill>
                    <a:latin typeface="Times New Roman" panose="02020603050405020304" pitchFamily="18" charset="0"/>
                    <a:cs typeface="Times New Roman" panose="02020603050405020304" pitchFamily="18" charset="0"/>
                  </a:rPr>
                  <a:t>epoch</a:t>
                </a:r>
                <a:r>
                  <a:rPr lang="zh-CN" altLang="en-US" sz="1600" dirty="0">
                    <a:solidFill>
                      <a:schemeClr val="tx1"/>
                    </a:solidFill>
                    <a:latin typeface="Times New Roman" panose="02020603050405020304" pitchFamily="18" charset="0"/>
                    <a:cs typeface="Times New Roman" panose="02020603050405020304" pitchFamily="18" charset="0"/>
                  </a:rPr>
                  <a:t>，我们将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𝑝</m:t>
                    </m:r>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设置为无穷大并将模型训练到最后。</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使用平滑的近似梯度可以显着提高性能。</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Parameter Initialization</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使用归一化和平滑梯度方法训练深度模型仍然存在优化困难。</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更深的模型在训练精度方面比浅层模型表现更差。</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为了解决这个问题，</a:t>
                </a:r>
                <a:r>
                  <a:rPr lang="en-US" altLang="zh-CN" sz="1600" b="0" dirty="0">
                    <a:solidFill>
                      <a:srgbClr val="0070C0"/>
                    </a:solidFill>
                    <a:cs typeface="Times New Roman" panose="02020603050405020304" pitchFamily="18" charset="0"/>
                  </a:rPr>
                  <a:t>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层还可以通过在初始化时分配适当的权重和偏差来执行</a:t>
                </a:r>
                <a:r>
                  <a:rPr lang="zh-CN" altLang="en-US" sz="1600" dirty="0">
                    <a:solidFill>
                      <a:srgbClr val="C00000"/>
                    </a:solidFill>
                    <a:latin typeface="Times New Roman" panose="02020603050405020304" pitchFamily="18" charset="0"/>
                    <a:cs typeface="Times New Roman" panose="02020603050405020304" pitchFamily="18" charset="0"/>
                  </a:rPr>
                  <a:t>恒等映射 </a:t>
                </a:r>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ResNet</a:t>
                </a:r>
                <a:r>
                  <a:rPr lang="en-US" altLang="zh-CN" sz="1600" dirty="0">
                    <a:solidFill>
                      <a:srgbClr val="C00000"/>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，然后更深的 </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网络可以通过这些恒等式充当浅层网络映射。</a:t>
                </a:r>
                <a:endParaRPr lang="en-US" altLang="zh-CN" sz="1600" dirty="0">
                  <a:solidFill>
                    <a:schemeClr val="tx1"/>
                  </a:solidFill>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786631"/>
              </a:xfrm>
              <a:prstGeom prst="rect">
                <a:avLst/>
              </a:prstGeom>
              <a:blipFill>
                <a:blip r:embed="rId3"/>
                <a:stretch>
                  <a:fillRect l="-306" t="-382" r="-2984" b="-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422488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86357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Training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 </a:t>
                </a:r>
                <a:r>
                  <a:rPr lang="zh-CN" altLang="en-US" sz="1600" dirty="0">
                    <a:solidFill>
                      <a:srgbClr val="0070C0"/>
                    </a:solidFill>
                    <a:latin typeface="Times New Roman" panose="02020603050405020304" pitchFamily="18" charset="0"/>
                    <a:cs typeface="Times New Roman" panose="02020603050405020304" pitchFamily="18" charset="0"/>
                  </a:rPr>
                  <a:t>如何成功训练“</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rgbClr val="0070C0"/>
                    </a:solidFill>
                    <a:latin typeface="Times New Roman" panose="02020603050405020304" pitchFamily="18" charset="0"/>
                    <a:cs typeface="Times New Roman" panose="02020603050405020304" pitchFamily="18" charset="0"/>
                  </a:rPr>
                  <a:t>-dist </a:t>
                </a:r>
                <a:r>
                  <a:rPr lang="zh-CN" altLang="en-US" sz="1600" dirty="0">
                    <a:solidFill>
                      <a:srgbClr val="0070C0"/>
                    </a:solidFill>
                    <a:latin typeface="Times New Roman" panose="02020603050405020304" pitchFamily="18" charset="0"/>
                    <a:cs typeface="Times New Roman" panose="02020603050405020304" pitchFamily="18" charset="0"/>
                  </a:rPr>
                  <a:t>网络”</a:t>
                </a: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训练策略：</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Parameter Initialization</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在初始化时直接构建恒等映射。</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具体来说，对于具有相同输入输出维度的 </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层，首先从标准高斯分布中随机初始化权重，然后将对角元素</a:t>
                </a:r>
                <a14:m>
                  <m:oMath xmlns:m="http://schemas.openxmlformats.org/officeDocument/2006/math">
                    <m:sSubSup>
                      <m:sSubSup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SupPr>
                      <m:e>
                        <m:r>
                          <a:rPr lang="en-US" altLang="zh-CN" sz="1600" i="1" dirty="0" smtClean="0">
                            <a:solidFill>
                              <a:schemeClr val="tx1"/>
                            </a:solidFill>
                            <a:latin typeface="Cambria Math" panose="02040503050406030204" pitchFamily="18" charset="0"/>
                            <a:cs typeface="Times New Roman" panose="02020603050405020304" pitchFamily="18" charset="0"/>
                          </a:rPr>
                          <m:t>𝑤</m:t>
                        </m:r>
                      </m:e>
                      <m:sub>
                        <m:r>
                          <a:rPr lang="en-US" altLang="zh-CN" sz="1600" i="1" dirty="0" smtClean="0">
                            <a:solidFill>
                              <a:schemeClr val="tx1"/>
                            </a:solidFill>
                            <a:latin typeface="Cambria Math" panose="02040503050406030204" pitchFamily="18" charset="0"/>
                            <a:cs typeface="Times New Roman" panose="02020603050405020304" pitchFamily="18" charset="0"/>
                          </a:rPr>
                          <m:t>𝑗</m:t>
                        </m:r>
                      </m:sub>
                      <m:sup>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i="1" dirty="0" err="1" smtClean="0">
                            <a:solidFill>
                              <a:schemeClr val="tx1"/>
                            </a:solidFill>
                            <a:latin typeface="Cambria Math" panose="02040503050406030204" pitchFamily="18" charset="0"/>
                            <a:cs typeface="Times New Roman" panose="02020603050405020304" pitchFamily="18" charset="0"/>
                          </a:rPr>
                          <m:t>𝑙</m:t>
                        </m:r>
                        <m:r>
                          <a:rPr lang="en-US" altLang="zh-CN" sz="1600" i="1" dirty="0" err="1" smtClean="0">
                            <a:solidFill>
                              <a:schemeClr val="tx1"/>
                            </a:solidFill>
                            <a:latin typeface="Cambria Math" panose="02040503050406030204" pitchFamily="18" charset="0"/>
                            <a:cs typeface="Times New Roman" panose="02020603050405020304" pitchFamily="18" charset="0"/>
                          </a:rPr>
                          <m:t>;</m:t>
                        </m:r>
                        <m:r>
                          <a:rPr lang="en-US" altLang="zh-CN" sz="1600" i="1" dirty="0" err="1" smtClean="0">
                            <a:solidFill>
                              <a:schemeClr val="tx1"/>
                            </a:solidFill>
                            <a:latin typeface="Cambria Math" panose="02040503050406030204" pitchFamily="18" charset="0"/>
                            <a:cs typeface="Times New Roman" panose="02020603050405020304" pitchFamily="18" charset="0"/>
                          </a:rPr>
                          <m:t>𝑗</m:t>
                        </m:r>
                        <m:r>
                          <a:rPr lang="en-US" altLang="zh-CN" sz="1600" b="0" i="1" dirty="0" smtClean="0">
                            <a:solidFill>
                              <a:schemeClr val="tx1"/>
                            </a:solidFill>
                            <a:latin typeface="Cambria Math" panose="02040503050406030204" pitchFamily="18" charset="0"/>
                            <a:cs typeface="Times New Roman" panose="02020603050405020304" pitchFamily="18" charset="0"/>
                          </a:rPr>
                          <m:t>)</m:t>
                        </m:r>
                      </m:sup>
                    </m:sSubSup>
                  </m:oMath>
                </a14:m>
                <a:r>
                  <a:rPr lang="zh-CN" altLang="en-US" sz="1600" dirty="0">
                    <a:solidFill>
                      <a:schemeClr val="tx1"/>
                    </a:solidFill>
                    <a:latin typeface="Times New Roman" panose="02020603050405020304" pitchFamily="18" charset="0"/>
                    <a:cs typeface="Times New Roman" panose="02020603050405020304" pitchFamily="18" charset="0"/>
                  </a:rPr>
                  <a:t>修改为是一个很大的负数 </a:t>
                </a:r>
                <a14:m>
                  <m:oMath xmlns:m="http://schemas.openxmlformats.org/officeDocument/2006/math">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r>
                          <a:rPr lang="en-US" altLang="zh-CN" sz="1600" i="1" dirty="0" smtClean="0">
                            <a:solidFill>
                              <a:schemeClr val="tx1"/>
                            </a:solidFill>
                            <a:latin typeface="Cambria Math" panose="02040503050406030204" pitchFamily="18" charset="0"/>
                            <a:cs typeface="Times New Roman" panose="02020603050405020304" pitchFamily="18" charset="0"/>
                          </a:rPr>
                          <m:t>𝐶</m:t>
                        </m:r>
                      </m:e>
                      <m:sub>
                        <m:r>
                          <a:rPr lang="en-US" altLang="zh-CN" sz="1600" i="1" dirty="0" smtClean="0">
                            <a:solidFill>
                              <a:schemeClr val="tx1"/>
                            </a:solidFill>
                            <a:latin typeface="Cambria Math" panose="02040503050406030204" pitchFamily="18" charset="0"/>
                            <a:cs typeface="Times New Roman" panose="02020603050405020304" pitchFamily="18" charset="0"/>
                          </a:rPr>
                          <m:t>0</m:t>
                        </m:r>
                      </m:sub>
                    </m:sSub>
                  </m:oMath>
                </a14:m>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所有实验中，设置 </a:t>
                </a:r>
                <a14:m>
                  <m:oMath xmlns:m="http://schemas.openxmlformats.org/officeDocument/2006/math">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r>
                          <a:rPr lang="en-US" altLang="zh-CN" sz="1600" i="1" dirty="0" smtClean="0">
                            <a:solidFill>
                              <a:schemeClr val="tx1"/>
                            </a:solidFill>
                            <a:latin typeface="Cambria Math" panose="02040503050406030204" pitchFamily="18" charset="0"/>
                            <a:cs typeface="Times New Roman" panose="02020603050405020304" pitchFamily="18" charset="0"/>
                          </a:rPr>
                          <m:t>𝐶</m:t>
                        </m:r>
                      </m:e>
                      <m:sub>
                        <m:r>
                          <a:rPr lang="en-US" altLang="zh-CN" sz="1600" i="1" dirty="0" smtClean="0">
                            <a:solidFill>
                              <a:schemeClr val="tx1"/>
                            </a:solidFill>
                            <a:latin typeface="Cambria Math" panose="02040503050406030204" pitchFamily="18" charset="0"/>
                            <a:cs typeface="Times New Roman" panose="02020603050405020304" pitchFamily="18" charset="0"/>
                          </a:rPr>
                          <m:t>0</m:t>
                        </m:r>
                      </m:sub>
                    </m:sSub>
                    <m:r>
                      <a:rPr lang="en-US" altLang="zh-CN" sz="1600" b="0" i="0" dirty="0" smtClean="0">
                        <a:solidFill>
                          <a:schemeClr val="tx1"/>
                        </a:solidFill>
                        <a:latin typeface="Cambria Math" panose="02040503050406030204" pitchFamily="18" charset="0"/>
                        <a:cs typeface="Times New Roman" panose="02020603050405020304" pitchFamily="18" charset="0"/>
                      </a:rPr>
                      <m:t>=−10</m:t>
                    </m:r>
                  </m:oMath>
                </a14:m>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在应用均值偏移归一化后，不需要</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神经元中的偏差，并且运行均值会自动进行恒等映射。</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Weight Decay</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权重衰减相当于在损失函数中添加一个</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2</m:t>
                        </m:r>
                      </m:sub>
                    </m:sSub>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正则化项。</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在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网络中使用权重衰减会产生较差的性能。</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可能是权重衰减（</a:t>
                </a:r>
                <a:r>
                  <a:rPr lang="en-US" altLang="zh-CN" sz="1600" dirty="0">
                    <a:solidFill>
                      <a:srgbClr val="0070C0"/>
                    </a:solidFill>
                    <a:cs typeface="Times New Roman" panose="02020603050405020304" pitchFamily="18" charset="0"/>
                  </a:rPr>
                  <a:t> </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2</m:t>
                        </m:r>
                      </m:sub>
                    </m:sSub>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正则化）与</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-dist </a:t>
                </a:r>
                <a:r>
                  <a:rPr lang="zh-CN" altLang="en-US" sz="1600" dirty="0">
                    <a:solidFill>
                      <a:schemeClr val="tx1"/>
                    </a:solidFill>
                    <a:latin typeface="Times New Roman" panose="02020603050405020304" pitchFamily="18" charset="0"/>
                    <a:cs typeface="Times New Roman" panose="02020603050405020304" pitchFamily="18" charset="0"/>
                  </a:rPr>
                  <a:t>网络中使用的</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范数不兼容。</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传统网络使用点积计算，因此对权重向量的</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2</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范数约束</a:t>
                </a:r>
                <a:r>
                  <a:rPr lang="zh-CN" altLang="en-US" sz="1600" dirty="0">
                    <a:latin typeface="Times New Roman" panose="02020603050405020304" pitchFamily="18" charset="0"/>
                    <a:cs typeface="Times New Roman" panose="02020603050405020304" pitchFamily="18" charset="0"/>
                  </a:rPr>
                  <a:t>能</a:t>
                </a:r>
                <a:r>
                  <a:rPr lang="zh-CN" altLang="en-US" sz="1600" dirty="0">
                    <a:solidFill>
                      <a:schemeClr val="tx1"/>
                    </a:solidFill>
                    <a:latin typeface="Times New Roman" panose="02020603050405020304" pitchFamily="18" charset="0"/>
                    <a:cs typeface="Times New Roman" panose="02020603050405020304" pitchFamily="18" charset="0"/>
                  </a:rPr>
                  <a:t>直接控制输出幅度的规模。</a:t>
                </a:r>
                <a:endParaRPr lang="en-US" altLang="zh-C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863576"/>
              </a:xfrm>
              <a:prstGeom prst="rect">
                <a:avLst/>
              </a:prstGeom>
              <a:blipFill>
                <a:blip r:embed="rId3"/>
                <a:stretch>
                  <a:fillRect l="-306" t="-376" r="-2984" b="-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263284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65839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Training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Nets </a:t>
                </a:r>
                <a:r>
                  <a:rPr lang="zh-CN" altLang="en-US" sz="1600" dirty="0">
                    <a:solidFill>
                      <a:srgbClr val="0070C0"/>
                    </a:solidFill>
                    <a:latin typeface="Times New Roman" panose="02020603050405020304" pitchFamily="18" charset="0"/>
                    <a:cs typeface="Times New Roman" panose="02020603050405020304" pitchFamily="18" charset="0"/>
                  </a:rPr>
                  <a:t>如何成功训练“</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rgbClr val="0070C0"/>
                    </a:solidFill>
                    <a:latin typeface="Times New Roman" panose="02020603050405020304" pitchFamily="18" charset="0"/>
                    <a:cs typeface="Times New Roman" panose="02020603050405020304" pitchFamily="18" charset="0"/>
                  </a:rPr>
                  <a:t>-dist </a:t>
                </a:r>
                <a:r>
                  <a:rPr lang="zh-CN" altLang="en-US" sz="1600" dirty="0">
                    <a:solidFill>
                      <a:srgbClr val="0070C0"/>
                    </a:solidFill>
                    <a:latin typeface="Times New Roman" panose="02020603050405020304" pitchFamily="18" charset="0"/>
                    <a:cs typeface="Times New Roman" panose="02020603050405020304" pitchFamily="18" charset="0"/>
                  </a:rPr>
                  <a:t>网络”</a:t>
                </a: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cs typeface="Times New Roman" panose="02020603050405020304" pitchFamily="18" charset="0"/>
                  </a:rPr>
                  <a:t>训练策略：</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Weight Decay</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权重向量的</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cs typeface="Times New Roman" panose="02020603050405020304" pitchFamily="18" charset="0"/>
                  </a:rPr>
                  <a:t>范数与 </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cs typeface="Times New Roman" panose="02020603050405020304" pitchFamily="18" charset="0"/>
                  </a:rPr>
                  <a:t>距离操作的输出比例不对应。</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更合理的选择是使用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r>
                      <a:rPr lang="en-US" altLang="zh-CN" sz="1600" b="0" i="1" smtClean="0">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-norm </a:t>
                </a:r>
                <a:r>
                  <a:rPr lang="zh-CN" altLang="en-US" sz="1600" dirty="0">
                    <a:solidFill>
                      <a:schemeClr val="tx1"/>
                    </a:solidFill>
                    <a:latin typeface="Times New Roman" panose="02020603050405020304" pitchFamily="18" charset="0"/>
                    <a:cs typeface="Times New Roman" panose="02020603050405020304" pitchFamily="18" charset="0"/>
                  </a:rPr>
                  <a:t>正则化而不是 </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2</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-norm</a:t>
                </a:r>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事实上，有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r>
                                  <a:rPr lang="en-US" altLang="zh-CN" sz="1600" b="0" i="1" smtClean="0">
                                    <a:solidFill>
                                      <a:schemeClr val="tx1"/>
                                    </a:solidFill>
                                    <a:latin typeface="Cambria Math" panose="02040503050406030204" pitchFamily="18" charset="0"/>
                                    <a:cs typeface="Times New Roman" panose="02020603050405020304" pitchFamily="18" charset="0"/>
                                  </a:rPr>
                                  <m:t>𝑥</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𝑤</m:t>
                                </m:r>
                              </m:e>
                            </m:d>
                          </m:e>
                        </m:d>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m:t>
                    </m:r>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r>
                                  <a:rPr lang="en-US" altLang="zh-CN" sz="1600" b="0" i="1" smtClean="0">
                                    <a:solidFill>
                                      <a:schemeClr val="tx1"/>
                                    </a:solidFill>
                                    <a:latin typeface="Cambria Math" panose="02040503050406030204" pitchFamily="18" charset="0"/>
                                    <a:cs typeface="Times New Roman" panose="02020603050405020304" pitchFamily="18" charset="0"/>
                                  </a:rPr>
                                  <m:t>𝑥</m:t>
                                </m:r>
                              </m:e>
                            </m:d>
                          </m:e>
                        </m:d>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m:t>
                    </m:r>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smtClean="0">
                                    <a:solidFill>
                                      <a:schemeClr val="tx1"/>
                                    </a:solidFill>
                                    <a:latin typeface="Cambria Math" panose="02040503050406030204" pitchFamily="18" charset="0"/>
                                    <a:cs typeface="Times New Roman" panose="02020603050405020304" pitchFamily="18" charset="0"/>
                                  </a:rPr>
                                </m:ctrlPr>
                              </m:dPr>
                              <m:e>
                                <m:r>
                                  <a:rPr lang="en-US" altLang="zh-CN" sz="1600" b="0" i="1" smtClean="0">
                                    <a:solidFill>
                                      <a:schemeClr val="tx1"/>
                                    </a:solidFill>
                                    <a:latin typeface="Cambria Math" panose="02040503050406030204" pitchFamily="18" charset="0"/>
                                    <a:cs typeface="Times New Roman" panose="02020603050405020304" pitchFamily="18" charset="0"/>
                                  </a:rPr>
                                  <m:t>𝑤</m:t>
                                </m:r>
                              </m:e>
                            </m:d>
                          </m:e>
                        </m:d>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cs typeface="Times New Roman" panose="02020603050405020304" pitchFamily="18" charset="0"/>
                  </a:rPr>
                  <a:t>，类似于 </a:t>
                </a:r>
                <a14:m>
                  <m:oMath xmlns:m="http://schemas.openxmlformats.org/officeDocument/2006/math">
                    <m:r>
                      <a:rPr lang="en-US" altLang="zh-CN" sz="1600" b="0" i="1" dirty="0" smtClean="0">
                        <a:solidFill>
                          <a:schemeClr val="tx1"/>
                        </a:solidFill>
                        <a:latin typeface="Cambria Math" panose="02040503050406030204" pitchFamily="18" charset="0"/>
                        <a:cs typeface="Times New Roman" panose="02020603050405020304" pitchFamily="18" charset="0"/>
                      </a:rPr>
                      <m:t>&lt;</m:t>
                    </m:r>
                    <m:r>
                      <a:rPr lang="en-US" altLang="zh-CN" sz="1600" b="0" i="1" dirty="0" smtClean="0">
                        <a:solidFill>
                          <a:schemeClr val="tx1"/>
                        </a:solidFill>
                        <a:latin typeface="Cambria Math" panose="02040503050406030204" pitchFamily="18" charset="0"/>
                        <a:cs typeface="Times New Roman" panose="02020603050405020304" pitchFamily="18" charset="0"/>
                      </a:rPr>
                      <m:t>𝑥</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𝑤</m:t>
                    </m:r>
                    <m:r>
                      <a:rPr lang="en-US" altLang="zh-CN" sz="1600" b="0" i="1" dirty="0" smtClean="0">
                        <a:solidFill>
                          <a:schemeClr val="tx1"/>
                        </a:solidFill>
                        <a:latin typeface="Cambria Math" panose="02040503050406030204" pitchFamily="18" charset="0"/>
                        <a:cs typeface="Times New Roman" panose="02020603050405020304" pitchFamily="18" charset="0"/>
                      </a:rPr>
                      <m:t>&gt;≤</m:t>
                    </m:r>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dirty="0"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dirty="0" smtClean="0">
                                    <a:solidFill>
                                      <a:schemeClr val="tx1"/>
                                    </a:solidFill>
                                    <a:latin typeface="Cambria Math" panose="02040503050406030204" pitchFamily="18" charset="0"/>
                                    <a:cs typeface="Times New Roman" panose="02020603050405020304" pitchFamily="18" charset="0"/>
                                  </a:rPr>
                                </m:ctrlPr>
                              </m:dPr>
                              <m:e>
                                <m:r>
                                  <a:rPr lang="en-US" altLang="zh-CN" sz="1600" b="0" i="1" dirty="0" smtClean="0">
                                    <a:solidFill>
                                      <a:schemeClr val="tx1"/>
                                    </a:solidFill>
                                    <a:latin typeface="Cambria Math" panose="02040503050406030204" pitchFamily="18" charset="0"/>
                                    <a:cs typeface="Times New Roman" panose="02020603050405020304" pitchFamily="18" charset="0"/>
                                  </a:rPr>
                                  <m:t>𝑥</m:t>
                                </m:r>
                              </m:e>
                            </m:d>
                          </m:e>
                        </m:d>
                      </m:e>
                      <m:sub>
                        <m:r>
                          <a:rPr lang="en-US" altLang="zh-CN" sz="1600" b="0" i="1" dirty="0" smtClean="0">
                            <a:solidFill>
                              <a:schemeClr val="tx1"/>
                            </a:solidFill>
                            <a:latin typeface="Cambria Math" panose="02040503050406030204" pitchFamily="18" charset="0"/>
                            <a:cs typeface="Times New Roman" panose="02020603050405020304" pitchFamily="18" charset="0"/>
                          </a:rPr>
                          <m:t>2</m:t>
                        </m:r>
                      </m:sub>
                    </m:sSub>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600" b="0" i="1" dirty="0"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600" b="0" i="1" dirty="0" smtClean="0">
                                    <a:solidFill>
                                      <a:schemeClr val="tx1"/>
                                    </a:solidFill>
                                    <a:latin typeface="Cambria Math" panose="02040503050406030204" pitchFamily="18" charset="0"/>
                                    <a:cs typeface="Times New Roman" panose="02020603050405020304" pitchFamily="18" charset="0"/>
                                  </a:rPr>
                                </m:ctrlPr>
                              </m:dPr>
                              <m:e>
                                <m:r>
                                  <a:rPr lang="en-US" altLang="zh-CN" sz="1600" b="0" i="1" dirty="0" smtClean="0">
                                    <a:solidFill>
                                      <a:schemeClr val="tx1"/>
                                    </a:solidFill>
                                    <a:latin typeface="Cambria Math" panose="02040503050406030204" pitchFamily="18" charset="0"/>
                                    <a:cs typeface="Times New Roman" panose="02020603050405020304" pitchFamily="18" charset="0"/>
                                  </a:rPr>
                                  <m:t>𝑤</m:t>
                                </m:r>
                              </m:e>
                            </m:d>
                          </m:e>
                        </m:d>
                      </m:e>
                      <m:sub>
                        <m:r>
                          <a:rPr lang="en-US" altLang="zh-CN" sz="1600" b="0" i="1" dirty="0" smtClean="0">
                            <a:solidFill>
                              <a:schemeClr val="tx1"/>
                            </a:solidFill>
                            <a:latin typeface="Cambria Math" panose="02040503050406030204" pitchFamily="18" charset="0"/>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对于训练期间的一般</a:t>
                </a:r>
                <a14:m>
                  <m:oMath xmlns:m="http://schemas.openxmlformats.org/officeDocument/2006/math">
                    <m:sSub>
                      <m:sSubPr>
                        <m:ctrlPr>
                          <a:rPr lang="en-US" altLang="zh-CN" sz="1600" i="1" smtClean="0">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𝑝</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dist</a:t>
                </a:r>
                <a:r>
                  <a:rPr lang="zh-CN" altLang="en-US" sz="1600" dirty="0">
                    <a:solidFill>
                      <a:schemeClr val="tx1"/>
                    </a:solidFill>
                    <a:latin typeface="Times New Roman" panose="02020603050405020304" pitchFamily="18" charset="0"/>
                    <a:cs typeface="Times New Roman" panose="02020603050405020304" pitchFamily="18" charset="0"/>
                  </a:rPr>
                  <a:t>神经元，我们可以类似地使用</a:t>
                </a:r>
                <a14:m>
                  <m:oMath xmlns:m="http://schemas.openxmlformats.org/officeDocument/2006/math">
                    <m:sSub>
                      <m:sSubPr>
                        <m:ctrlPr>
                          <a:rPr lang="en-US" altLang="zh-CN" sz="1600" i="1">
                            <a:solidFill>
                              <a:srgbClr val="0070C0"/>
                            </a:solidFill>
                            <a:latin typeface="Cambria Math" panose="02040503050406030204" pitchFamily="18" charset="0"/>
                            <a:cs typeface="Times New Roman" panose="02020603050405020304" pitchFamily="18" charset="0"/>
                          </a:rPr>
                        </m:ctrlPr>
                      </m:sSubPr>
                      <m:e>
                        <m:r>
                          <a:rPr lang="en-US" altLang="zh-CN" sz="1600" i="1">
                            <a:solidFill>
                              <a:srgbClr val="0070C0"/>
                            </a:solidFill>
                            <a:latin typeface="Cambria Math" panose="02040503050406030204" pitchFamily="18" charset="0"/>
                            <a:cs typeface="Times New Roman" panose="02020603050405020304" pitchFamily="18" charset="0"/>
                          </a:rPr>
                          <m:t>𝑙</m:t>
                        </m:r>
                      </m:e>
                      <m:sub>
                        <m:r>
                          <a:rPr lang="en-US" altLang="zh-CN" sz="1600" i="1">
                            <a:solidFill>
                              <a:srgbClr val="0070C0"/>
                            </a:solidFill>
                            <a:latin typeface="Cambria Math" panose="02040503050406030204" pitchFamily="18" charset="0"/>
                            <a:cs typeface="Times New Roman" panose="02020603050405020304" pitchFamily="18" charset="0"/>
                          </a:rPr>
                          <m:t>𝑝</m:t>
                        </m:r>
                      </m:sub>
                    </m:sSub>
                    <m:r>
                      <a:rPr lang="en-US" altLang="zh-CN" sz="1600" i="1">
                        <a:solidFill>
                          <a:srgbClr val="0070C0"/>
                        </a:solidFill>
                        <a:latin typeface="Cambria Math" panose="02040503050406030204" pitchFamily="18" charset="0"/>
                        <a:cs typeface="Times New Roman" panose="02020603050405020304" pitchFamily="18" charset="0"/>
                      </a:rPr>
                      <m:t> </m:t>
                    </m:r>
                  </m:oMath>
                </a14:m>
                <a:r>
                  <a:rPr lang="en-US" altLang="zh-CN" sz="1600" dirty="0" err="1">
                    <a:solidFill>
                      <a:schemeClr val="tx1"/>
                    </a:solidFill>
                    <a:latin typeface="Times New Roman" panose="02020603050405020304" pitchFamily="18" charset="0"/>
                    <a:cs typeface="Times New Roman" panose="02020603050405020304" pitchFamily="18" charset="0"/>
                  </a:rPr>
                  <a:t>norm</a:t>
                </a:r>
                <a:r>
                  <a:rPr lang="zh-CN" altLang="en-US" sz="1600" dirty="0">
                    <a:solidFill>
                      <a:schemeClr val="tx1"/>
                    </a:solidFill>
                    <a:latin typeface="Times New Roman" panose="02020603050405020304" pitchFamily="18" charset="0"/>
                    <a:cs typeface="Times New Roman" panose="02020603050405020304" pitchFamily="18" charset="0"/>
                  </a:rPr>
                  <a:t>正则化。</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通过对权重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𝑤</m:t>
                    </m:r>
                  </m:oMath>
                </a14:m>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求导，得出相应的权重衰减公式：</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其中，</a:t>
                </a:r>
                <a:r>
                  <a:rPr lang="en-US" altLang="zh-CN" sz="1600" dirty="0">
                    <a:solidFill>
                      <a:schemeClr val="tx1"/>
                    </a:solidFill>
                    <a:latin typeface="Times New Roman" panose="02020603050405020304" pitchFamily="18" charset="0"/>
                    <a:cs typeface="Times New Roman" panose="02020603050405020304" pitchFamily="18" charset="0"/>
                  </a:rPr>
                  <a:t>λ </a:t>
                </a:r>
                <a:r>
                  <a:rPr lang="zh-CN" altLang="en-US" sz="1600" dirty="0">
                    <a:solidFill>
                      <a:schemeClr val="tx1"/>
                    </a:solidFill>
                    <a:latin typeface="Times New Roman" panose="02020603050405020304" pitchFamily="18" charset="0"/>
                    <a:cs typeface="Times New Roman" panose="02020603050405020304" pitchFamily="18" charset="0"/>
                  </a:rPr>
                  <a:t>是权重衰减系数。</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如果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𝑝</m:t>
                    </m:r>
                    <m:r>
                      <a:rPr lang="en-US" altLang="zh-CN" sz="1600" i="1" dirty="0" smtClean="0">
                        <a:solidFill>
                          <a:schemeClr val="tx1"/>
                        </a:solidFill>
                        <a:latin typeface="Cambria Math" panose="02040503050406030204" pitchFamily="18" charset="0"/>
                        <a:cs typeface="Times New Roman" panose="02020603050405020304" pitchFamily="18" charset="0"/>
                      </a:rPr>
                      <m:t> = 2</m:t>
                    </m:r>
                  </m:oMath>
                </a14:m>
                <a:r>
                  <a:rPr lang="zh-CN" altLang="en-US" sz="1600" dirty="0">
                    <a:solidFill>
                      <a:schemeClr val="tx1"/>
                    </a:solidFill>
                    <a:latin typeface="Times New Roman" panose="02020603050405020304" pitchFamily="18" charset="0"/>
                    <a:cs typeface="Times New Roman" panose="02020603050405020304" pitchFamily="18" charset="0"/>
                  </a:rPr>
                  <a:t>，则是常用的权重衰减。</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cs typeface="Times New Roman" panose="02020603050405020304" pitchFamily="18" charset="0"/>
                  </a:rPr>
                  <a:t>当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𝑝</m:t>
                    </m:r>
                    <m:r>
                      <a:rPr lang="en-US" altLang="zh-CN" sz="1600" b="0" i="1" dirty="0" smtClean="0">
                        <a:solidFill>
                          <a:schemeClr val="tx1"/>
                        </a:solidFill>
                        <a:latin typeface="Cambria Math" panose="02040503050406030204" pitchFamily="18" charset="0"/>
                        <a:cs typeface="Times New Roman" panose="02020603050405020304" pitchFamily="18" charset="0"/>
                      </a:rPr>
                      <m:t>→∞</m:t>
                    </m:r>
                  </m:oMath>
                </a14:m>
                <a:r>
                  <a:rPr lang="zh-CN" altLang="en-US" sz="1600" dirty="0">
                    <a:solidFill>
                      <a:schemeClr val="tx1"/>
                    </a:solidFill>
                    <a:latin typeface="Times New Roman" panose="02020603050405020304" pitchFamily="18" charset="0"/>
                    <a:cs typeface="Times New Roman" panose="02020603050405020304" pitchFamily="18" charset="0"/>
                  </a:rPr>
                  <a:t>，权重衰减往往只对绝对值最大的元素 </a:t>
                </a:r>
                <a14:m>
                  <m:oMath xmlns:m="http://schemas.openxmlformats.org/officeDocument/2006/math">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r>
                          <a:rPr lang="en-US" altLang="zh-CN" sz="1600" i="1" dirty="0" smtClean="0">
                            <a:solidFill>
                              <a:schemeClr val="tx1"/>
                            </a:solidFill>
                            <a:latin typeface="Cambria Math" panose="02040503050406030204" pitchFamily="18" charset="0"/>
                            <a:cs typeface="Times New Roman" panose="02020603050405020304" pitchFamily="18" charset="0"/>
                          </a:rPr>
                          <m:t>𝑤</m:t>
                        </m:r>
                      </m:e>
                      <m:sub>
                        <m:r>
                          <a:rPr lang="en-US" altLang="zh-CN" sz="1600" i="1" dirty="0" smtClean="0">
                            <a:solidFill>
                              <a:schemeClr val="tx1"/>
                            </a:solidFill>
                            <a:latin typeface="Cambria Math" panose="02040503050406030204" pitchFamily="18" charset="0"/>
                            <a:cs typeface="Times New Roman" panose="02020603050405020304" pitchFamily="18" charset="0"/>
                          </a:rPr>
                          <m:t>𝑖</m:t>
                        </m:r>
                      </m:sub>
                    </m:sSub>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产生影响。</a:t>
                </a:r>
                <a:endParaRPr lang="en-US" altLang="zh-C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658391"/>
              </a:xfrm>
              <a:prstGeom prst="rect">
                <a:avLst/>
              </a:prstGeom>
              <a:blipFill>
                <a:blip r:embed="rId3"/>
                <a:stretch>
                  <a:fillRect l="-306" t="-392" b="-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8DF7AC3-75CB-43C8-9D05-32406E318293}"/>
              </a:ext>
            </a:extLst>
          </p:cNvPr>
          <p:cNvPicPr>
            <a:picLocks noChangeAspect="1"/>
          </p:cNvPicPr>
          <p:nvPr/>
        </p:nvPicPr>
        <p:blipFill>
          <a:blip r:embed="rId5"/>
          <a:stretch>
            <a:fillRect/>
          </a:stretch>
        </p:blipFill>
        <p:spPr>
          <a:xfrm>
            <a:off x="2560079" y="4437112"/>
            <a:ext cx="4023842" cy="550228"/>
          </a:xfrm>
          <a:prstGeom prst="rect">
            <a:avLst/>
          </a:prstGeom>
        </p:spPr>
      </p:pic>
    </p:spTree>
    <p:extLst>
      <p:ext uri="{BB962C8B-B14F-4D97-AF65-F5344CB8AC3E}">
        <p14:creationId xmlns:p14="http://schemas.microsoft.com/office/powerpoint/2010/main" val="6624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94622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实验说明</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对比方案 </a:t>
                </a:r>
                <a:r>
                  <a:rPr lang="en-US" altLang="zh-CN" sz="1600" dirty="0">
                    <a:latin typeface="Times New Roman" panose="02020603050405020304" pitchFamily="18" charset="0"/>
                  </a:rPr>
                  <a:t>Baseline</a:t>
                </a:r>
              </a:p>
              <a:p>
                <a:pPr marL="342900" indent="-342900">
                  <a:lnSpc>
                    <a:spcPts val="2200"/>
                  </a:lnSpc>
                  <a:spcAft>
                    <a:spcPts val="600"/>
                  </a:spcAft>
                  <a:buFont typeface="Wingdings" panose="05000000000000000000" pitchFamily="2" charset="2"/>
                  <a:buChar char="ü"/>
                </a:pPr>
                <a:r>
                  <a:rPr lang="zh-CN" altLang="en-US" sz="1600" dirty="0">
                    <a:solidFill>
                      <a:srgbClr val="C00000"/>
                    </a:solidFill>
                    <a:latin typeface="Times New Roman" panose="02020603050405020304" pitchFamily="18" charset="0"/>
                  </a:rPr>
                  <a:t>松弛方法</a:t>
                </a:r>
                <a:endParaRPr lang="en-US" altLang="zh-CN" sz="1600" dirty="0">
                  <a:solidFill>
                    <a:srgbClr val="C00000"/>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rPr>
                  <a:t>CAP 							(Wong &amp; Kolter, 2018)</a:t>
                </a: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rPr>
                  <a:t>PVT 							(</a:t>
                </a:r>
                <a:r>
                  <a:rPr lang="en-US" altLang="zh-CN" sz="1600" dirty="0" err="1">
                    <a:latin typeface="Times New Roman" panose="02020603050405020304" pitchFamily="18" charset="0"/>
                  </a:rPr>
                  <a:t>Dvijotham</a:t>
                </a:r>
                <a:r>
                  <a:rPr lang="en-US" altLang="zh-CN" sz="1600" dirty="0">
                    <a:latin typeface="Times New Roman" panose="02020603050405020304" pitchFamily="18" charset="0"/>
                  </a:rPr>
                  <a:t> et al., 2018a)</a:t>
                </a: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rPr>
                  <a:t>DiffAI</a:t>
                </a:r>
                <a:r>
                  <a:rPr lang="en-US" altLang="zh-CN" sz="1600" dirty="0">
                    <a:latin typeface="Times New Roman" panose="02020603050405020304" pitchFamily="18" charset="0"/>
                  </a:rPr>
                  <a:t> 						(Mirman et al., 2019)</a:t>
                </a: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rPr>
                  <a:t>IBP 							(</a:t>
                </a:r>
                <a:r>
                  <a:rPr lang="en-US" altLang="zh-CN" sz="1600" dirty="0" err="1">
                    <a:latin typeface="Times New Roman" panose="02020603050405020304" pitchFamily="18" charset="0"/>
                  </a:rPr>
                  <a:t>Gowal</a:t>
                </a:r>
                <a:r>
                  <a:rPr lang="en-US" altLang="zh-CN" sz="1600" dirty="0">
                    <a:latin typeface="Times New Roman" panose="02020603050405020304" pitchFamily="18" charset="0"/>
                  </a:rPr>
                  <a:t> et al., 2018)</a:t>
                </a: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rPr>
                  <a:t>CROWN-IBP 					(Zhang et al., 2020b)</a:t>
                </a: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带有损失融合的 </a:t>
                </a:r>
                <a:r>
                  <a:rPr lang="en-US" altLang="zh-CN" sz="1600" dirty="0">
                    <a:latin typeface="Times New Roman" panose="02020603050405020304" pitchFamily="18" charset="0"/>
                  </a:rPr>
                  <a:t>CROWNIBP 	(Xu et al., 2020a)</a:t>
                </a: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rPr>
                  <a:t>COLT 						(</a:t>
                </a:r>
                <a:r>
                  <a:rPr lang="en-US" altLang="zh-CN" sz="1600" dirty="0" err="1">
                    <a:latin typeface="Times New Roman" panose="02020603050405020304" pitchFamily="18" charset="0"/>
                  </a:rPr>
                  <a:t>Balunovic</a:t>
                </a:r>
                <a:r>
                  <a:rPr lang="en-US" altLang="zh-CN" sz="1600" dirty="0">
                    <a:latin typeface="Times New Roman" panose="02020603050405020304" pitchFamily="18" charset="0"/>
                  </a:rPr>
                  <a:t> &amp; </a:t>
                </a:r>
                <a:r>
                  <a:rPr lang="en-US" altLang="zh-CN" sz="1600" dirty="0" err="1">
                    <a:latin typeface="Times New Roman" panose="02020603050405020304" pitchFamily="18" charset="0"/>
                  </a:rPr>
                  <a:t>Vechev</a:t>
                </a:r>
                <a:r>
                  <a:rPr lang="en-US" altLang="zh-CN" sz="1600" dirty="0">
                    <a:latin typeface="Times New Roman" panose="02020603050405020304" pitchFamily="18" charset="0"/>
                  </a:rPr>
                  <a:t>, 2020) </a:t>
                </a:r>
              </a:p>
              <a:p>
                <a:pPr marL="342900" indent="-342900">
                  <a:lnSpc>
                    <a:spcPts val="2200"/>
                  </a:lnSpc>
                  <a:spcAft>
                    <a:spcPts val="600"/>
                  </a:spcAft>
                  <a:buFont typeface="Wingdings" panose="05000000000000000000" pitchFamily="2" charset="2"/>
                  <a:buChar char="ü"/>
                </a:pPr>
                <a:r>
                  <a:rPr lang="en-US" altLang="zh-CN" sz="1600" dirty="0">
                    <a:solidFill>
                      <a:srgbClr val="C00000"/>
                    </a:solidFill>
                    <a:latin typeface="Times New Roman" panose="02020603050405020304" pitchFamily="18" charset="0"/>
                  </a:rPr>
                  <a:t>Lipschitz </a:t>
                </a:r>
                <a:r>
                  <a:rPr lang="zh-CN" altLang="en-US" sz="1600" dirty="0">
                    <a:solidFill>
                      <a:srgbClr val="C00000"/>
                    </a:solidFill>
                    <a:latin typeface="Times New Roman" panose="02020603050405020304" pitchFamily="18" charset="0"/>
                  </a:rPr>
                  <a:t>网络</a:t>
                </a:r>
                <a:endParaRPr lang="en-US" altLang="zh-CN" sz="1600" dirty="0">
                  <a:solidFill>
                    <a:srgbClr val="C00000"/>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rPr>
                  <a:t>GroupSort</a:t>
                </a:r>
                <a:r>
                  <a:rPr lang="en-US" altLang="zh-CN" sz="1600" dirty="0">
                    <a:latin typeface="Times New Roman" panose="02020603050405020304" pitchFamily="18" charset="0"/>
                  </a:rPr>
                  <a:t> 						(Anil </a:t>
                </a:r>
                <a:r>
                  <a:rPr lang="zh-CN" altLang="en-US" sz="1600" dirty="0">
                    <a:latin typeface="Times New Roman" panose="02020603050405020304" pitchFamily="18" charset="0"/>
                  </a:rPr>
                  <a:t>等人，</a:t>
                </a:r>
                <a:r>
                  <a:rPr lang="en-US" altLang="zh-CN" sz="1600" dirty="0">
                    <a:latin typeface="Times New Roman" panose="02020603050405020304" pitchFamily="18" charset="0"/>
                  </a:rPr>
                  <a:t>2019</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solidFill>
                      <a:srgbClr val="C00000"/>
                    </a:solidFill>
                    <a:latin typeface="Times New Roman" panose="02020603050405020304" pitchFamily="18" charset="0"/>
                  </a:rPr>
                  <a:t>不与随机平滑</a:t>
                </a:r>
                <a:r>
                  <a:rPr lang="zh-CN" altLang="en-US" sz="1600" dirty="0">
                    <a:latin typeface="Times New Roman" panose="02020603050405020304" pitchFamily="18" charset="0"/>
                  </a:rPr>
                  <a:t>（</a:t>
                </a:r>
                <a:r>
                  <a:rPr lang="en-US" altLang="zh-CN" sz="1600" dirty="0">
                    <a:latin typeface="Times New Roman" panose="02020603050405020304" pitchFamily="18" charset="0"/>
                  </a:rPr>
                  <a:t>Cohen </a:t>
                </a:r>
                <a:r>
                  <a:rPr lang="zh-CN" altLang="en-US" sz="1600" dirty="0">
                    <a:latin typeface="Times New Roman" panose="02020603050405020304" pitchFamily="18" charset="0"/>
                  </a:rPr>
                  <a:t>等人，</a:t>
                </a:r>
                <a:r>
                  <a:rPr lang="en-US" altLang="zh-CN" sz="1600" dirty="0">
                    <a:latin typeface="Times New Roman" panose="02020603050405020304" pitchFamily="18" charset="0"/>
                  </a:rPr>
                  <a:t>2019a</a:t>
                </a:r>
                <a:r>
                  <a:rPr lang="zh-CN" altLang="en-US" sz="1600" dirty="0">
                    <a:latin typeface="Times New Roman" panose="02020603050405020304" pitchFamily="18" charset="0"/>
                  </a:rPr>
                  <a:t>；</a:t>
                </a:r>
                <a:r>
                  <a:rPr lang="en-US" altLang="zh-CN" sz="1600" dirty="0">
                    <a:latin typeface="Times New Roman" panose="02020603050405020304" pitchFamily="18" charset="0"/>
                  </a:rPr>
                  <a:t>Salman </a:t>
                </a:r>
                <a:r>
                  <a:rPr lang="zh-CN" altLang="en-US" sz="1600" dirty="0">
                    <a:latin typeface="Times New Roman" panose="02020603050405020304" pitchFamily="18" charset="0"/>
                  </a:rPr>
                  <a:t>等人，</a:t>
                </a:r>
                <a:r>
                  <a:rPr lang="en-US" altLang="zh-CN" sz="1600" dirty="0">
                    <a:latin typeface="Times New Roman" panose="02020603050405020304" pitchFamily="18" charset="0"/>
                  </a:rPr>
                  <a:t>2019</a:t>
                </a:r>
                <a:r>
                  <a:rPr lang="zh-CN" altLang="en-US" sz="1600" dirty="0">
                    <a:latin typeface="Times New Roman" panose="02020603050405020304" pitchFamily="18" charset="0"/>
                  </a:rPr>
                  <a:t>；</a:t>
                </a:r>
                <a:r>
                  <a:rPr lang="en-US" altLang="zh-CN" sz="1600" dirty="0" err="1">
                    <a:latin typeface="Times New Roman" panose="02020603050405020304" pitchFamily="18" charset="0"/>
                  </a:rPr>
                  <a:t>Zhai</a:t>
                </a:r>
                <a:r>
                  <a:rPr lang="en-US" altLang="zh-CN" sz="1600" dirty="0">
                    <a:latin typeface="Times New Roman" panose="02020603050405020304" pitchFamily="18" charset="0"/>
                  </a:rPr>
                  <a:t> </a:t>
                </a:r>
                <a:r>
                  <a:rPr lang="zh-CN" altLang="en-US" sz="1600" dirty="0">
                    <a:latin typeface="Times New Roman" panose="02020603050405020304" pitchFamily="18" charset="0"/>
                  </a:rPr>
                  <a:t>等人，</a:t>
                </a:r>
                <a:r>
                  <a:rPr lang="en-US" altLang="zh-CN" sz="1600" dirty="0">
                    <a:latin typeface="Times New Roman" panose="02020603050405020304" pitchFamily="18" charset="0"/>
                  </a:rPr>
                  <a:t>2020</a:t>
                </a:r>
                <a:r>
                  <a:rPr lang="zh-CN" altLang="en-US" sz="1600" dirty="0">
                    <a:latin typeface="Times New Roman" panose="02020603050405020304" pitchFamily="18" charset="0"/>
                  </a:rPr>
                  <a:t>）</a:t>
                </a:r>
                <a:r>
                  <a:rPr lang="zh-CN" altLang="en-US" sz="1600" dirty="0">
                    <a:solidFill>
                      <a:srgbClr val="C00000"/>
                    </a:solidFill>
                    <a:latin typeface="Times New Roman" panose="02020603050405020304" pitchFamily="18" charset="0"/>
                  </a:rPr>
                  <a:t>比较</a:t>
                </a:r>
                <a:r>
                  <a:rPr lang="zh-CN" altLang="en-US" sz="1600" dirty="0">
                    <a:latin typeface="Times New Roman" panose="02020603050405020304" pitchFamily="18" charset="0"/>
                  </a:rPr>
                  <a:t>，因为它在相对较大的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rPr>
                  <a:t>范数扰动下无法获得良好的认证 </a:t>
                </a: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946226"/>
              </a:xfrm>
              <a:prstGeom prst="rect">
                <a:avLst/>
              </a:prstGeom>
              <a:blipFill>
                <a:blip r:embed="rId3"/>
                <a:stretch>
                  <a:fillRect l="-306" t="-369" r="-459" b="-246"/>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416130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94904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实验说明</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两类模型</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rPr>
                  <a:t>第一种：</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Net</a:t>
                </a: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网络仅由</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a:t>
                </a:r>
                <a:r>
                  <a:rPr lang="zh-CN" altLang="en-US" sz="1600" dirty="0">
                    <a:solidFill>
                      <a:schemeClr val="tx1"/>
                    </a:solidFill>
                    <a:latin typeface="Times New Roman" panose="02020603050405020304" pitchFamily="18" charset="0"/>
                  </a:rPr>
                  <a:t>神经元组成。 </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rPr>
                  <a:t>第二种：</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Net</a:t>
                </a:r>
                <a:r>
                  <a:rPr lang="zh-CN" altLang="en-US" sz="1600" dirty="0">
                    <a:solidFill>
                      <a:schemeClr val="tx1"/>
                    </a:solidFill>
                    <a:latin typeface="Times New Roman" panose="02020603050405020304" pitchFamily="18" charset="0"/>
                  </a:rPr>
                  <a:t>和浅层</a:t>
                </a:r>
                <a:r>
                  <a:rPr lang="en-US" altLang="zh-CN" sz="1600" dirty="0">
                    <a:solidFill>
                      <a:schemeClr val="tx1"/>
                    </a:solidFill>
                    <a:latin typeface="Times New Roman" panose="02020603050405020304" pitchFamily="18" charset="0"/>
                  </a:rPr>
                  <a:t>MLP</a:t>
                </a:r>
                <a:r>
                  <a:rPr lang="zh-CN" altLang="en-US" sz="1600" dirty="0">
                    <a:solidFill>
                      <a:schemeClr val="tx1"/>
                    </a:solidFill>
                    <a:latin typeface="Times New Roman" panose="02020603050405020304" pitchFamily="18" charset="0"/>
                  </a:rPr>
                  <a:t>的组合（</a:t>
                </a:r>
                <a:r>
                  <a:rPr lang="en-US" altLang="zh-CN" sz="1600" dirty="0">
                    <a:solidFill>
                      <a:schemeClr val="tx1"/>
                    </a:solidFill>
                    <a:cs typeface="Times New Roman" panose="02020603050405020304" pitchFamily="18" charset="0"/>
                  </a:rPr>
                  <a:t>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a:t>
                </a:r>
                <a:r>
                  <a:rPr lang="en-US" altLang="zh-CN" sz="1600" dirty="0" err="1">
                    <a:solidFill>
                      <a:schemeClr val="tx1"/>
                    </a:solidFill>
                    <a:latin typeface="Times New Roman" panose="02020603050405020304" pitchFamily="18" charset="0"/>
                  </a:rPr>
                  <a:t>Net+MLP</a:t>
                </a:r>
                <a:r>
                  <a:rPr lang="zh-CN" altLang="en-US" sz="1600" dirty="0">
                    <a:solidFill>
                      <a:schemeClr val="tx1"/>
                    </a:solidFill>
                    <a:latin typeface="Times New Roman" panose="02020603050405020304" pitchFamily="18" charset="0"/>
                  </a:rPr>
                  <a:t>）。</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使用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zh-CN" altLang="en-US" sz="1600" dirty="0">
                    <a:solidFill>
                      <a:schemeClr val="tx1"/>
                    </a:solidFill>
                    <a:latin typeface="Times New Roman" panose="02020603050405020304" pitchFamily="18" charset="0"/>
                  </a:rPr>
                  <a:t>网络作为稳健的特征提取器。</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rPr>
                  <a:t>数据集加模型搭配情况</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对 </a:t>
                </a:r>
                <a:r>
                  <a:rPr lang="en-US" altLang="zh-CN" sz="1600" dirty="0">
                    <a:solidFill>
                      <a:schemeClr val="tx1"/>
                    </a:solidFill>
                    <a:latin typeface="Times New Roman" panose="02020603050405020304" pitchFamily="18" charset="0"/>
                  </a:rPr>
                  <a:t>MNIST </a:t>
                </a:r>
                <a:r>
                  <a:rPr lang="zh-CN" altLang="en-US" sz="1600" dirty="0">
                    <a:solidFill>
                      <a:schemeClr val="tx1"/>
                    </a:solidFill>
                    <a:latin typeface="Times New Roman" panose="02020603050405020304" pitchFamily="18" charset="0"/>
                  </a:rPr>
                  <a:t>和 </a:t>
                </a:r>
                <a:r>
                  <a:rPr lang="en-US" altLang="zh-CN" sz="1600" dirty="0">
                    <a:solidFill>
                      <a:schemeClr val="tx1"/>
                    </a:solidFill>
                    <a:latin typeface="Times New Roman" panose="02020603050405020304" pitchFamily="18" charset="0"/>
                  </a:rPr>
                  <a:t>Fashion-MNIST </a:t>
                </a:r>
                <a:r>
                  <a:rPr lang="zh-CN" altLang="en-US" sz="1600" dirty="0">
                    <a:solidFill>
                      <a:schemeClr val="tx1"/>
                    </a:solidFill>
                    <a:latin typeface="Times New Roman" panose="02020603050405020304" pitchFamily="18" charset="0"/>
                  </a:rPr>
                  <a:t>使用 </a:t>
                </a:r>
                <a:r>
                  <a:rPr lang="en-US" altLang="zh-CN" sz="1600" dirty="0">
                    <a:solidFill>
                      <a:schemeClr val="tx1"/>
                    </a:solidFill>
                    <a:latin typeface="Times New Roman" panose="02020603050405020304" pitchFamily="18" charset="0"/>
                  </a:rPr>
                  <a:t>5 </a:t>
                </a:r>
                <a:r>
                  <a:rPr lang="zh-CN" altLang="en-US" sz="1600" dirty="0">
                    <a:solidFill>
                      <a:schemeClr val="tx1"/>
                    </a:solidFill>
                    <a:latin typeface="Times New Roman" panose="02020603050405020304" pitchFamily="18" charset="0"/>
                  </a:rPr>
                  <a:t>层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zh-CN" altLang="en-US" sz="1600" dirty="0">
                    <a:solidFill>
                      <a:schemeClr val="tx1"/>
                    </a:solidFill>
                    <a:latin typeface="Times New Roman" panose="02020603050405020304" pitchFamily="18" charset="0"/>
                  </a:rPr>
                  <a:t>网络，</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为 </a:t>
                </a:r>
                <a:r>
                  <a:rPr lang="en-US" altLang="zh-CN" sz="1600" dirty="0">
                    <a:solidFill>
                      <a:schemeClr val="tx1"/>
                    </a:solidFill>
                    <a:latin typeface="Times New Roman" panose="02020603050405020304" pitchFamily="18" charset="0"/>
                  </a:rPr>
                  <a:t>CIFAR-10 </a:t>
                </a:r>
                <a:r>
                  <a:rPr lang="zh-CN" altLang="en-US" sz="1600" dirty="0">
                    <a:solidFill>
                      <a:schemeClr val="tx1"/>
                    </a:solidFill>
                    <a:latin typeface="Times New Roman" panose="02020603050405020304" pitchFamily="18" charset="0"/>
                  </a:rPr>
                  <a:t>和 </a:t>
                </a:r>
                <a:r>
                  <a:rPr lang="en-US" altLang="zh-CN" sz="1600" dirty="0" err="1">
                    <a:solidFill>
                      <a:schemeClr val="tx1"/>
                    </a:solidFill>
                    <a:latin typeface="Times New Roman" panose="02020603050405020304" pitchFamily="18" charset="0"/>
                  </a:rPr>
                  <a:t>TinyImageNet</a:t>
                </a:r>
                <a:r>
                  <a:rPr lang="zh-CN" altLang="en-US" sz="1600" dirty="0">
                    <a:solidFill>
                      <a:schemeClr val="tx1"/>
                    </a:solidFill>
                    <a:latin typeface="Times New Roman" panose="02020603050405020304" pitchFamily="18" charset="0"/>
                  </a:rPr>
                  <a:t>使用 </a:t>
                </a:r>
                <a:r>
                  <a:rPr lang="en-US" altLang="zh-CN" sz="1600" dirty="0">
                    <a:solidFill>
                      <a:schemeClr val="tx1"/>
                    </a:solidFill>
                    <a:latin typeface="Times New Roman" panose="02020603050405020304" pitchFamily="18" charset="0"/>
                  </a:rPr>
                  <a:t>6 </a:t>
                </a:r>
                <a:r>
                  <a:rPr lang="zh-CN" altLang="en-US" sz="1600" dirty="0">
                    <a:solidFill>
                      <a:schemeClr val="tx1"/>
                    </a:solidFill>
                    <a:latin typeface="Times New Roman" panose="02020603050405020304" pitchFamily="18" charset="0"/>
                  </a:rPr>
                  <a:t>层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zh-CN" altLang="en-US" sz="1600" dirty="0">
                    <a:solidFill>
                      <a:schemeClr val="tx1"/>
                    </a:solidFill>
                    <a:latin typeface="Times New Roman" panose="02020603050405020304" pitchFamily="18" charset="0"/>
                  </a:rPr>
                  <a:t>网络 。 </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r>
                      <a:rPr lang="en-US" altLang="zh-CN" sz="1600" b="0" i="1" smtClean="0">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网络结构：</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每个隐藏层有 </a:t>
                </a:r>
                <a:r>
                  <a:rPr lang="en-US" altLang="zh-CN" sz="1600" dirty="0">
                    <a:solidFill>
                      <a:schemeClr val="tx1"/>
                    </a:solidFill>
                    <a:latin typeface="Times New Roman" panose="02020603050405020304" pitchFamily="18" charset="0"/>
                  </a:rPr>
                  <a:t>5120 </a:t>
                </a:r>
                <a:r>
                  <a:rPr lang="zh-CN" altLang="en-US" sz="1600" dirty="0">
                    <a:solidFill>
                      <a:schemeClr val="tx1"/>
                    </a:solidFill>
                    <a:latin typeface="Times New Roman" panose="02020603050405020304" pitchFamily="18" charset="0"/>
                  </a:rPr>
                  <a:t>个神经元，顶层有 </a:t>
                </a:r>
                <a:r>
                  <a:rPr lang="en-US" altLang="zh-CN" sz="1600" dirty="0">
                    <a:solidFill>
                      <a:schemeClr val="tx1"/>
                    </a:solidFill>
                    <a:latin typeface="Times New Roman" panose="02020603050405020304" pitchFamily="18" charset="0"/>
                  </a:rPr>
                  <a:t>10 </a:t>
                </a:r>
                <a:r>
                  <a:rPr lang="zh-CN" altLang="en-US" sz="1600" dirty="0">
                    <a:solidFill>
                      <a:schemeClr val="tx1"/>
                    </a:solidFill>
                    <a:latin typeface="Times New Roman" panose="02020603050405020304" pitchFamily="18" charset="0"/>
                  </a:rPr>
                  <a:t>个神经元（或 </a:t>
                </a:r>
                <a:r>
                  <a:rPr lang="en-US" altLang="zh-CN" sz="1600" dirty="0" err="1">
                    <a:solidFill>
                      <a:schemeClr val="tx1"/>
                    </a:solidFill>
                    <a:latin typeface="Times New Roman" panose="02020603050405020304" pitchFamily="18" charset="0"/>
                  </a:rPr>
                  <a:t>TinyImageNet</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的 </a:t>
                </a:r>
                <a:r>
                  <a:rPr lang="en-US" altLang="zh-CN" sz="1600" dirty="0">
                    <a:solidFill>
                      <a:schemeClr val="tx1"/>
                    </a:solidFill>
                    <a:latin typeface="Times New Roman" panose="02020603050405020304" pitchFamily="18" charset="0"/>
                  </a:rPr>
                  <a:t>200 </a:t>
                </a:r>
                <a:r>
                  <a:rPr lang="zh-CN" altLang="en-US" sz="1600" dirty="0">
                    <a:solidFill>
                      <a:schemeClr val="tx1"/>
                    </a:solidFill>
                    <a:latin typeface="Times New Roman" panose="02020603050405020304" pitchFamily="18" charset="0"/>
                  </a:rPr>
                  <a:t>个神经元）用于分类。 </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在每个中间层之间应用归一化。</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949047"/>
              </a:xfrm>
              <a:prstGeom prst="rect">
                <a:avLst/>
              </a:prstGeom>
              <a:blipFill>
                <a:blip r:embed="rId3"/>
                <a:stretch>
                  <a:fillRect l="-306" t="-36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87539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66409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实验说明</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rPr>
                  <a:t>-dist </a:t>
                </a:r>
                <a:r>
                  <a:rPr lang="en-US" altLang="zh-CN" sz="1600" dirty="0" err="1">
                    <a:solidFill>
                      <a:schemeClr val="tx1"/>
                    </a:solidFill>
                    <a:latin typeface="Times New Roman" panose="02020603050405020304" pitchFamily="18" charset="0"/>
                  </a:rPr>
                  <a:t>Net+MLP</a:t>
                </a:r>
                <a:r>
                  <a:rPr lang="zh-CN" altLang="en-US" sz="1600" dirty="0">
                    <a:solidFill>
                      <a:schemeClr val="tx1"/>
                    </a:solidFill>
                    <a:latin typeface="Times New Roman" panose="02020603050405020304" pitchFamily="18" charset="0"/>
                  </a:rPr>
                  <a:t>网络结构：</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移除顶层并在其上添加一个 </a:t>
                </a:r>
                <a:r>
                  <a:rPr lang="en-US" altLang="zh-CN" sz="1600" dirty="0">
                    <a:solidFill>
                      <a:schemeClr val="tx1"/>
                    </a:solidFill>
                    <a:latin typeface="Times New Roman" panose="02020603050405020304" pitchFamily="18" charset="0"/>
                  </a:rPr>
                  <a:t>2 </a:t>
                </a:r>
                <a:r>
                  <a:rPr lang="zh-CN" altLang="en-US" sz="1600" dirty="0">
                    <a:solidFill>
                      <a:schemeClr val="tx1"/>
                    </a:solidFill>
                    <a:latin typeface="Times New Roman" panose="02020603050405020304" pitchFamily="18" charset="0"/>
                  </a:rPr>
                  <a:t>层全连接</a:t>
                </a:r>
                <a:r>
                  <a:rPr lang="zh-CN" altLang="en-US" sz="1600" dirty="0">
                    <a:latin typeface="Times New Roman" panose="02020603050405020304" pitchFamily="18" charset="0"/>
                  </a:rPr>
                  <a:t>常规网络。 </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隐藏层有 </a:t>
                </a:r>
                <a:r>
                  <a:rPr lang="en-US" altLang="zh-CN" sz="1600" dirty="0">
                    <a:latin typeface="Times New Roman" panose="02020603050405020304" pitchFamily="18" charset="0"/>
                  </a:rPr>
                  <a:t>512 </a:t>
                </a:r>
                <a:r>
                  <a:rPr lang="zh-CN" altLang="en-US" sz="1600" dirty="0">
                    <a:latin typeface="Times New Roman" panose="02020603050405020304" pitchFamily="18" charset="0"/>
                  </a:rPr>
                  <a:t>个具有 </a:t>
                </a:r>
                <a:r>
                  <a:rPr lang="en-US" altLang="zh-CN" sz="1600" dirty="0">
                    <a:latin typeface="Times New Roman" panose="02020603050405020304" pitchFamily="18" charset="0"/>
                  </a:rPr>
                  <a:t>tanh </a:t>
                </a:r>
                <a:r>
                  <a:rPr lang="zh-CN" altLang="en-US" sz="1600" dirty="0">
                    <a:latin typeface="Times New Roman" panose="02020603050405020304" pitchFamily="18" charset="0"/>
                  </a:rPr>
                  <a:t>激活的神经元。 </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训练配置</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优化器：使用</a:t>
                </a:r>
                <a:r>
                  <a:rPr lang="en-US" altLang="zh-CN" sz="1600" dirty="0">
                    <a:latin typeface="Times New Roman" panose="02020603050405020304" pitchFamily="18" charset="0"/>
                  </a:rPr>
                  <a:t>Adam </a:t>
                </a:r>
                <a:r>
                  <a:rPr lang="zh-CN" altLang="en-US" sz="1600" dirty="0">
                    <a:latin typeface="Times New Roman" panose="02020603050405020304" pitchFamily="18" charset="0"/>
                  </a:rPr>
                  <a:t>训练</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Net </a:t>
                </a:r>
                <a:r>
                  <a:rPr lang="zh-CN" altLang="en-US" sz="1600" dirty="0">
                    <a:latin typeface="Times New Roman" panose="02020603050405020304" pitchFamily="18" charset="0"/>
                  </a:rPr>
                  <a:t>和</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en-US" altLang="zh-CN" sz="1600" dirty="0" err="1">
                    <a:latin typeface="Times New Roman" panose="02020603050405020304" pitchFamily="18" charset="0"/>
                  </a:rPr>
                  <a:t>Net+MLP</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批量：批量大小设置为 </a:t>
                </a:r>
                <a:r>
                  <a:rPr lang="en-US" altLang="zh-CN" sz="1600" dirty="0">
                    <a:latin typeface="Times New Roman" panose="02020603050405020304" pitchFamily="18" charset="0"/>
                  </a:rPr>
                  <a:t>512</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数据增强：</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对 </a:t>
                </a:r>
                <a:r>
                  <a:rPr lang="en-US" altLang="zh-CN" sz="1600" dirty="0">
                    <a:latin typeface="Times New Roman" panose="02020603050405020304" pitchFamily="18" charset="0"/>
                  </a:rPr>
                  <a:t>MNIST </a:t>
                </a:r>
                <a:r>
                  <a:rPr lang="zh-CN" altLang="en-US" sz="1600" dirty="0">
                    <a:latin typeface="Times New Roman" panose="02020603050405020304" pitchFamily="18" charset="0"/>
                  </a:rPr>
                  <a:t>和 </a:t>
                </a:r>
                <a:r>
                  <a:rPr lang="en-US" altLang="zh-CN" sz="1600" dirty="0">
                    <a:latin typeface="Times New Roman" panose="02020603050405020304" pitchFamily="18" charset="0"/>
                  </a:rPr>
                  <a:t>Fashion-MNIST </a:t>
                </a:r>
                <a:r>
                  <a:rPr lang="zh-CN" altLang="en-US" sz="1600" dirty="0">
                    <a:latin typeface="Times New Roman" panose="02020603050405020304" pitchFamily="18" charset="0"/>
                  </a:rPr>
                  <a:t>使用随机裁剪 </a:t>
                </a:r>
                <a:r>
                  <a:rPr lang="en-US" altLang="zh-CN" sz="1600" dirty="0">
                    <a:latin typeface="Times New Roman" panose="02020603050405020304" pitchFamily="18" charset="0"/>
                  </a:rPr>
                  <a:t>(padding=1)</a:t>
                </a: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对 </a:t>
                </a:r>
                <a:r>
                  <a:rPr lang="en-US" altLang="zh-CN" sz="1600" dirty="0">
                    <a:latin typeface="Times New Roman" panose="02020603050405020304" pitchFamily="18" charset="0"/>
                  </a:rPr>
                  <a:t>CIFAR-10 </a:t>
                </a:r>
                <a:r>
                  <a:rPr lang="zh-CN" altLang="en-US" sz="1600" dirty="0">
                    <a:latin typeface="Times New Roman" panose="02020603050405020304" pitchFamily="18" charset="0"/>
                  </a:rPr>
                  <a:t>使用随机裁剪 </a:t>
                </a:r>
                <a:r>
                  <a:rPr lang="en-US" altLang="zh-CN" sz="1600" dirty="0">
                    <a:latin typeface="Times New Roman" panose="02020603050405020304" pitchFamily="18" charset="0"/>
                  </a:rPr>
                  <a:t>(padding=4) </a:t>
                </a:r>
                <a:r>
                  <a:rPr lang="zh-CN" altLang="en-US" sz="1600" dirty="0">
                    <a:latin typeface="Times New Roman" panose="02020603050405020304" pitchFamily="18" charset="0"/>
                  </a:rPr>
                  <a:t>和随机水平翻转</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损失函数：</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对</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Net</a:t>
                </a:r>
                <a:r>
                  <a:rPr lang="zh-CN" altLang="en-US" sz="1600" dirty="0">
                    <a:latin typeface="Times New Roman" panose="02020603050405020304" pitchFamily="18" charset="0"/>
                  </a:rPr>
                  <a:t>使用多类铰链损失</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对</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en-US" altLang="zh-CN" sz="1600" dirty="0" err="1">
                    <a:latin typeface="Times New Roman" panose="02020603050405020304" pitchFamily="18" charset="0"/>
                  </a:rPr>
                  <a:t>Net+MLP</a:t>
                </a:r>
                <a:r>
                  <a:rPr lang="zh-CN" altLang="en-US" sz="1600" dirty="0">
                    <a:latin typeface="Times New Roman" panose="02020603050405020304" pitchFamily="18" charset="0"/>
                  </a:rPr>
                  <a:t>使用</a:t>
                </a:r>
                <a:r>
                  <a:rPr lang="en-US" altLang="zh-CN" sz="1600" dirty="0">
                    <a:latin typeface="Times New Roman" panose="02020603050405020304" pitchFamily="18" charset="0"/>
                  </a:rPr>
                  <a:t>IBP</a:t>
                </a:r>
                <a:r>
                  <a:rPr lang="zh-CN" altLang="en-US" sz="1600" dirty="0">
                    <a:latin typeface="Times New Roman" panose="02020603050405020304" pitchFamily="18" charset="0"/>
                  </a:rPr>
                  <a:t>损失</a:t>
                </a: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664097"/>
              </a:xfrm>
              <a:prstGeom prst="rect">
                <a:avLst/>
              </a:prstGeom>
              <a:blipFill>
                <a:blip r:embed="rId3"/>
                <a:stretch>
                  <a:fillRect l="-306" t="-392" b="-65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38377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290470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b="0" dirty="0">
                    <a:solidFill>
                      <a:srgbClr val="0070C0"/>
                    </a:solidFill>
                    <a:latin typeface="Cambria Math" panose="02040503050406030204" pitchFamily="18" charset="0"/>
                    <a:cs typeface="Times New Roman" panose="02020603050405020304" pitchFamily="18" charset="0"/>
                  </a:rPr>
                  <a:t>Design a novel neuron</a:t>
                </a: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-distance </a:t>
                </a:r>
                <a:r>
                  <a:rPr lang="zh-CN" altLang="en-US" sz="1600" dirty="0">
                    <a:latin typeface="Times New Roman" panose="02020603050405020304" pitchFamily="18" charset="0"/>
                    <a:cs typeface="Times New Roman" panose="02020603050405020304" pitchFamily="18" charset="0"/>
                  </a:rPr>
                  <a:t>神经元</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-distance </a:t>
                </a:r>
                <a:r>
                  <a:rPr lang="zh-CN" altLang="en-US" sz="1600" dirty="0">
                    <a:latin typeface="Times New Roman" panose="02020603050405020304" pitchFamily="18" charset="0"/>
                    <a:cs typeface="Times New Roman" panose="02020603050405020304" pitchFamily="18" charset="0"/>
                  </a:rPr>
                  <a:t>神经网络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Output function with Lipschitz constant equal to 1</a:t>
                </a:r>
              </a:p>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Robustness: resist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 perturbations</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93.09% certified accuracy on MNIST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𝜖</m:t>
                    </m:r>
                    <m:r>
                      <a:rPr lang="en-US" altLang="zh-CN" sz="1600" i="1" dirty="0" smtClean="0">
                        <a:latin typeface="Cambria Math" panose="02040503050406030204" pitchFamily="18" charset="0"/>
                        <a:cs typeface="Times New Roman" panose="02020603050405020304" pitchFamily="18" charset="0"/>
                      </a:rPr>
                      <m:t>=0.3</m:t>
                    </m:r>
                  </m:oMath>
                </a14:m>
                <a:r>
                  <a:rPr lang="en-US" altLang="zh-CN" sz="1600" dirty="0">
                    <a:latin typeface="Times New Roman" panose="02020603050405020304" pitchFamily="18" charset="0"/>
                    <a:cs typeface="Times New Roman" panose="02020603050405020304" pitchFamily="18" charset="0"/>
                  </a:rPr>
                  <a:t>) </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35.42% on CIFAR-10 (</a:t>
                </a:r>
                <a14:m>
                  <m:oMath xmlns:m="http://schemas.openxmlformats.org/officeDocument/2006/math">
                    <m:r>
                      <a:rPr lang="en-US" altLang="zh-CN" sz="1600" i="1">
                        <a:latin typeface="Cambria Math" panose="02040503050406030204" pitchFamily="18" charset="0"/>
                        <a:cs typeface="Times New Roman" panose="02020603050405020304" pitchFamily="18" charset="0"/>
                      </a:rPr>
                      <m:t>𝜖</m:t>
                    </m:r>
                    <m:r>
                      <a:rPr lang="en-US" altLang="zh-CN" sz="1600" i="1" dirty="0">
                        <a:latin typeface="Cambria Math" panose="02040503050406030204" pitchFamily="18" charset="0"/>
                        <a:cs typeface="Times New Roman" panose="02020603050405020304" pitchFamily="18" charset="0"/>
                      </a:rPr>
                      <m:t>=</m:t>
                    </m:r>
                    <m:f>
                      <m:fPr>
                        <m:ctrlPr>
                          <a:rPr lang="en-US" altLang="zh-CN" sz="1600" b="0" i="1" dirty="0" smtClean="0">
                            <a:latin typeface="Cambria Math" panose="02040503050406030204" pitchFamily="18" charset="0"/>
                            <a:cs typeface="Times New Roman" panose="02020603050405020304" pitchFamily="18" charset="0"/>
                          </a:rPr>
                        </m:ctrlPr>
                      </m:fPr>
                      <m:num>
                        <m:r>
                          <a:rPr lang="en-US" altLang="zh-CN" sz="1600" b="0" i="1" dirty="0" smtClean="0">
                            <a:latin typeface="Cambria Math" panose="02040503050406030204" pitchFamily="18" charset="0"/>
                            <a:cs typeface="Times New Roman" panose="02020603050405020304" pitchFamily="18" charset="0"/>
                          </a:rPr>
                          <m:t>8</m:t>
                        </m:r>
                      </m:num>
                      <m:den>
                        <m:r>
                          <a:rPr lang="en-US" altLang="zh-CN" sz="1600" b="0" i="1" dirty="0" smtClean="0">
                            <a:latin typeface="Cambria Math" panose="02040503050406030204" pitchFamily="18" charset="0"/>
                            <a:cs typeface="Times New Roman" panose="02020603050405020304" pitchFamily="18" charset="0"/>
                          </a:rPr>
                          <m:t>255</m:t>
                        </m:r>
                      </m:den>
                    </m:f>
                  </m:oMath>
                </a14:m>
                <a:r>
                  <a:rPr lang="en-US" altLang="zh-CN" sz="1600" dirty="0">
                    <a:latin typeface="Times New Roman" panose="02020603050405020304" pitchFamily="18" charset="0"/>
                    <a:cs typeface="Times New Roman" panose="02020603050405020304" pitchFamily="18" charset="0"/>
                  </a:rPr>
                  <a:t>) </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16.31% on </a:t>
                </a:r>
                <a:r>
                  <a:rPr lang="en-US" altLang="zh-CN" sz="1600" dirty="0" err="1">
                    <a:latin typeface="Times New Roman" panose="02020603050405020304" pitchFamily="18" charset="0"/>
                    <a:cs typeface="Times New Roman" panose="02020603050405020304" pitchFamily="18" charset="0"/>
                  </a:rPr>
                  <a:t>TinyImageNet</a:t>
                </a:r>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cs typeface="Times New Roman" panose="02020603050405020304" pitchFamily="18" charset="0"/>
                      </a:rPr>
                      <m:t>𝜖</m:t>
                    </m:r>
                    <m:r>
                      <a:rPr lang="en-US" altLang="zh-CN" sz="1600" i="1" dirty="0">
                        <a:latin typeface="Cambria Math" panose="02040503050406030204" pitchFamily="18" charset="0"/>
                        <a:cs typeface="Times New Roman" panose="02020603050405020304" pitchFamily="18" charset="0"/>
                      </a:rPr>
                      <m:t>=</m:t>
                    </m:r>
                    <m:f>
                      <m:fPr>
                        <m:ctrlPr>
                          <a:rPr lang="en-US" altLang="zh-CN" sz="1600" b="0" i="1" dirty="0" smtClean="0">
                            <a:latin typeface="Cambria Math" panose="02040503050406030204" pitchFamily="18" charset="0"/>
                            <a:cs typeface="Times New Roman" panose="02020603050405020304" pitchFamily="18" charset="0"/>
                          </a:rPr>
                        </m:ctrlPr>
                      </m:fPr>
                      <m:num>
                        <m:r>
                          <a:rPr lang="en-US" altLang="zh-CN" sz="1600" b="0" i="1" dirty="0" smtClean="0">
                            <a:latin typeface="Cambria Math" panose="02040503050406030204" pitchFamily="18" charset="0"/>
                            <a:cs typeface="Times New Roman" panose="02020603050405020304" pitchFamily="18" charset="0"/>
                          </a:rPr>
                          <m:t>1</m:t>
                        </m:r>
                      </m:num>
                      <m:den>
                        <m:r>
                          <a:rPr lang="en-US" altLang="zh-CN" sz="1600" b="0" i="1" dirty="0" smtClean="0">
                            <a:latin typeface="Cambria Math" panose="02040503050406030204" pitchFamily="18" charset="0"/>
                            <a:cs typeface="Times New Roman" panose="02020603050405020304" pitchFamily="18" charset="0"/>
                          </a:rPr>
                          <m:t>255</m:t>
                        </m:r>
                      </m:den>
                    </m:f>
                  </m:oMath>
                </a14:m>
                <a:r>
                  <a:rPr lang="en-US" altLang="zh-CN" sz="1600" dirty="0">
                    <a:latin typeface="Times New Roman" panose="02020603050405020304" pitchFamily="18" charset="0"/>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2904706"/>
              </a:xfrm>
              <a:prstGeom prst="rect">
                <a:avLst/>
              </a:prstGeom>
              <a:blipFill>
                <a:blip r:embed="rId3"/>
                <a:stretch>
                  <a:fillRect l="-306" t="-419"/>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grpSp>
        <p:nvGrpSpPr>
          <p:cNvPr id="16" name="组合 15">
            <a:extLst>
              <a:ext uri="{FF2B5EF4-FFF2-40B4-BE49-F238E27FC236}">
                <a16:creationId xmlns:a16="http://schemas.microsoft.com/office/drawing/2014/main" id="{D5AFC8B1-9FF4-4A38-90FE-172CA394B9BE}"/>
              </a:ext>
            </a:extLst>
          </p:cNvPr>
          <p:cNvGrpSpPr/>
          <p:nvPr/>
        </p:nvGrpSpPr>
        <p:grpSpPr>
          <a:xfrm>
            <a:off x="1547664" y="4725144"/>
            <a:ext cx="6048672" cy="1510806"/>
            <a:chOff x="863588" y="4561980"/>
            <a:chExt cx="7416824" cy="1852536"/>
          </a:xfrm>
        </p:grpSpPr>
        <p:pic>
          <p:nvPicPr>
            <p:cNvPr id="5" name="图片 4">
              <a:extLst>
                <a:ext uri="{FF2B5EF4-FFF2-40B4-BE49-F238E27FC236}">
                  <a16:creationId xmlns:a16="http://schemas.microsoft.com/office/drawing/2014/main" id="{3D33CD20-2ADD-41A0-82D1-FE4318BF697B}"/>
                </a:ext>
              </a:extLst>
            </p:cNvPr>
            <p:cNvPicPr>
              <a:picLocks noChangeAspect="1"/>
            </p:cNvPicPr>
            <p:nvPr/>
          </p:nvPicPr>
          <p:blipFill>
            <a:blip r:embed="rId4"/>
            <a:stretch>
              <a:fillRect/>
            </a:stretch>
          </p:blipFill>
          <p:spPr>
            <a:xfrm>
              <a:off x="863588" y="4561980"/>
              <a:ext cx="7416824" cy="1410809"/>
            </a:xfrm>
            <a:prstGeom prst="rect">
              <a:avLst/>
            </a:prstGeom>
          </p:spPr>
        </p:pic>
        <p:sp>
          <p:nvSpPr>
            <p:cNvPr id="13" name="文本框 12">
              <a:extLst>
                <a:ext uri="{FF2B5EF4-FFF2-40B4-BE49-F238E27FC236}">
                  <a16:creationId xmlns:a16="http://schemas.microsoft.com/office/drawing/2014/main" id="{ED266D69-2DD6-4C22-8301-BE98666860AE}"/>
                </a:ext>
              </a:extLst>
            </p:cNvPr>
            <p:cNvSpPr txBox="1"/>
            <p:nvPr/>
          </p:nvSpPr>
          <p:spPr>
            <a:xfrm>
              <a:off x="899591" y="5961645"/>
              <a:ext cx="2664296" cy="45287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conventional neuron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FF77F75-EDF3-4DE0-8B5F-891D2F57F78D}"/>
                    </a:ext>
                  </a:extLst>
                </p:cNvPr>
                <p:cNvSpPr txBox="1"/>
                <p:nvPr/>
              </p:nvSpPr>
              <p:spPr>
                <a:xfrm>
                  <a:off x="4443283" y="5958404"/>
                  <a:ext cx="2664296" cy="45287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𝑙</m:t>
                          </m:r>
                        </m:e>
                        <m:sub>
                          <m:r>
                            <a:rPr lang="en-US" altLang="zh-CN" b="0" i="1" smtClean="0">
                              <a:latin typeface="Cambria Math" panose="02040503050406030204" pitchFamily="18" charset="0"/>
                              <a:cs typeface="Times New Roman" panose="02020603050405020304" pitchFamily="18" charset="0"/>
                            </a:rPr>
                            <m:t>∞</m:t>
                          </m:r>
                        </m:sub>
                      </m:sSub>
                    </m:oMath>
                  </a14:m>
                  <a:r>
                    <a:rPr lang="en-US" altLang="zh-CN" dirty="0">
                      <a:latin typeface="Times New Roman" panose="02020603050405020304" pitchFamily="18" charset="0"/>
                      <a:cs typeface="Times New Roman" panose="02020603050405020304" pitchFamily="18" charset="0"/>
                    </a:rPr>
                    <a:t>-distance neuron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5FF77F75-EDF3-4DE0-8B5F-891D2F57F78D}"/>
                    </a:ext>
                  </a:extLst>
                </p:cNvPr>
                <p:cNvSpPr txBox="1">
                  <a:spLocks noRot="1" noChangeAspect="1" noMove="1" noResize="1" noEditPoints="1" noAdjustHandles="1" noChangeArrowheads="1" noChangeShapeType="1" noTextEdit="1"/>
                </p:cNvSpPr>
                <p:nvPr/>
              </p:nvSpPr>
              <p:spPr>
                <a:xfrm>
                  <a:off x="4443283" y="5958404"/>
                  <a:ext cx="2664296" cy="452871"/>
                </a:xfrm>
                <a:prstGeom prst="rect">
                  <a:avLst/>
                </a:prstGeom>
                <a:blipFill>
                  <a:blip r:embed="rId5"/>
                  <a:stretch>
                    <a:fillRect t="-9836"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34976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3863302"/>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实验说明</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训练过程如下</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首先，我们通过设置 </a:t>
                </a:r>
                <a14:m>
                  <m:oMath xmlns:m="http://schemas.openxmlformats.org/officeDocument/2006/math">
                    <m:r>
                      <a:rPr lang="en-US" altLang="zh-CN" sz="1600" i="1" dirty="0" smtClean="0">
                        <a:latin typeface="Cambria Math" panose="02040503050406030204" pitchFamily="18" charset="0"/>
                      </a:rPr>
                      <m:t>𝑝</m:t>
                    </m:r>
                    <m:r>
                      <a:rPr lang="en-US" altLang="zh-CN" sz="1600" i="1" dirty="0" smtClean="0">
                        <a:latin typeface="Cambria Math" panose="02040503050406030204" pitchFamily="18" charset="0"/>
                      </a:rPr>
                      <m:t> = 8 </m:t>
                    </m:r>
                  </m:oMath>
                </a14:m>
                <a:r>
                  <a:rPr lang="zh-CN" altLang="en-US" sz="1600" dirty="0">
                    <a:latin typeface="Times New Roman" panose="02020603050405020304" pitchFamily="18" charset="0"/>
                  </a:rPr>
                  <a:t>将“</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zh-CN" altLang="en-US" sz="1600" dirty="0">
                    <a:latin typeface="Times New Roman" panose="02020603050405020304" pitchFamily="18" charset="0"/>
                  </a:rPr>
                  <a:t>网络”放松为“</a:t>
                </a:r>
                <a14:m>
                  <m:oMath xmlns:m="http://schemas.openxmlformats.org/officeDocument/2006/math">
                    <m:r>
                      <a:rPr lang="en-US" altLang="zh-CN" sz="1600" i="1" dirty="0" smtClean="0">
                        <a:latin typeface="Cambria Math" panose="02040503050406030204" pitchFamily="18" charset="0"/>
                      </a:rPr>
                      <m:t>𝑝</m:t>
                    </m:r>
                  </m:oMath>
                </a14:m>
                <a:r>
                  <a:rPr lang="en-US" altLang="zh-CN" sz="1600" dirty="0">
                    <a:latin typeface="Times New Roman" panose="02020603050405020304" pitchFamily="18" charset="0"/>
                  </a:rPr>
                  <a:t>-</a:t>
                </a:r>
                <a:r>
                  <a:rPr lang="en-US" altLang="zh-CN" sz="1600" dirty="0" err="1">
                    <a:latin typeface="Times New Roman" panose="02020603050405020304" pitchFamily="18" charset="0"/>
                  </a:rPr>
                  <a:t>dist</a:t>
                </a:r>
                <a:r>
                  <a:rPr lang="en-US" altLang="zh-CN" sz="1600" dirty="0">
                    <a:latin typeface="Times New Roman" panose="02020603050405020304" pitchFamily="18" charset="0"/>
                  </a:rPr>
                  <a:t> </a:t>
                </a:r>
                <a:r>
                  <a:rPr lang="zh-CN" altLang="en-US" sz="1600" dirty="0">
                    <a:latin typeface="Times New Roman" panose="02020603050405020304" pitchFamily="18" charset="0"/>
                  </a:rPr>
                  <a:t>网络”，并针对 </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𝑒</m:t>
                        </m:r>
                      </m:e>
                      <m:sub>
                        <m:r>
                          <a:rPr lang="en-US" altLang="zh-CN" sz="1600" i="1" dirty="0" smtClean="0">
                            <a:latin typeface="Cambria Math" panose="02040503050406030204" pitchFamily="18" charset="0"/>
                          </a:rPr>
                          <m:t>1</m:t>
                        </m:r>
                      </m:sub>
                    </m:sSub>
                    <m:r>
                      <a:rPr lang="en-US" altLang="zh-CN" sz="1600" i="1" dirty="0" smtClean="0">
                        <a:latin typeface="Cambria Math" panose="02040503050406030204" pitchFamily="18" charset="0"/>
                      </a:rPr>
                      <m:t> </m:t>
                    </m:r>
                  </m:oMath>
                </a14:m>
                <a:r>
                  <a:rPr lang="zh-CN" altLang="en-US" sz="1600" dirty="0">
                    <a:latin typeface="Times New Roman" panose="02020603050405020304" pitchFamily="18" charset="0"/>
                  </a:rPr>
                  <a:t>个 </a:t>
                </a:r>
                <a:r>
                  <a:rPr lang="en-US" altLang="zh-CN" sz="1600" dirty="0">
                    <a:latin typeface="Times New Roman" panose="02020603050405020304" pitchFamily="18" charset="0"/>
                  </a:rPr>
                  <a:t>epoch </a:t>
                </a:r>
                <a:r>
                  <a:rPr lang="zh-CN" altLang="en-US" sz="1600" dirty="0">
                    <a:latin typeface="Times New Roman" panose="02020603050405020304" pitchFamily="18" charset="0"/>
                  </a:rPr>
                  <a:t>训练网络。</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然后在接下来的 </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𝑒</m:t>
                        </m:r>
                      </m:e>
                      <m:sub>
                        <m:r>
                          <a:rPr lang="en-US" altLang="zh-CN" sz="1600" i="1" dirty="0" smtClean="0">
                            <a:latin typeface="Cambria Math" panose="02040503050406030204" pitchFamily="18" charset="0"/>
                          </a:rPr>
                          <m:t>2</m:t>
                        </m:r>
                      </m:sub>
                    </m:sSub>
                    <m:r>
                      <a:rPr lang="en-US" altLang="zh-CN" sz="1600" i="1" dirty="0" smtClean="0">
                        <a:latin typeface="Cambria Math" panose="02040503050406030204" pitchFamily="18" charset="0"/>
                      </a:rPr>
                      <m:t> </m:t>
                    </m:r>
                  </m:oMath>
                </a14:m>
                <a:r>
                  <a:rPr lang="en-US" altLang="zh-CN" sz="1600" dirty="0">
                    <a:latin typeface="Times New Roman" panose="02020603050405020304" pitchFamily="18" charset="0"/>
                  </a:rPr>
                  <a:t>epochs </a:t>
                </a:r>
                <a:r>
                  <a:rPr lang="zh-CN" altLang="en-US" sz="1600" dirty="0">
                    <a:latin typeface="Times New Roman" panose="02020603050405020304" pitchFamily="18" charset="0"/>
                  </a:rPr>
                  <a:t>中，我们逐渐将 </a:t>
                </a:r>
                <a14:m>
                  <m:oMath xmlns:m="http://schemas.openxmlformats.org/officeDocument/2006/math">
                    <m:r>
                      <a:rPr lang="en-US" altLang="zh-CN" sz="1600" i="1" dirty="0" smtClean="0">
                        <a:latin typeface="Cambria Math" panose="02040503050406030204" pitchFamily="18" charset="0"/>
                      </a:rPr>
                      <m:t>𝑝</m:t>
                    </m:r>
                  </m:oMath>
                </a14:m>
                <a:r>
                  <a:rPr lang="en-US" altLang="zh-CN" sz="1600" dirty="0">
                    <a:latin typeface="Times New Roman" panose="02020603050405020304" pitchFamily="18" charset="0"/>
                  </a:rPr>
                  <a:t> </a:t>
                </a:r>
                <a:r>
                  <a:rPr lang="zh-CN" altLang="en-US" sz="1600" dirty="0">
                    <a:latin typeface="Times New Roman" panose="02020603050405020304" pitchFamily="18" charset="0"/>
                  </a:rPr>
                  <a:t>从 </a:t>
                </a:r>
                <a:r>
                  <a:rPr lang="en-US" altLang="zh-CN" sz="1600" dirty="0">
                    <a:latin typeface="Times New Roman" panose="02020603050405020304" pitchFamily="18" charset="0"/>
                  </a:rPr>
                  <a:t>8 </a:t>
                </a:r>
                <a:r>
                  <a:rPr lang="zh-CN" altLang="en-US" sz="1600" dirty="0">
                    <a:latin typeface="Times New Roman" panose="02020603050405020304" pitchFamily="18" charset="0"/>
                  </a:rPr>
                  <a:t>增加到 </a:t>
                </a:r>
                <a:r>
                  <a:rPr lang="en-US" altLang="zh-CN" sz="1600" dirty="0">
                    <a:latin typeface="Times New Roman" panose="02020603050405020304" pitchFamily="18" charset="0"/>
                  </a:rPr>
                  <a:t>1000</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最后，我们设置 </a:t>
                </a:r>
                <a14:m>
                  <m:oMath xmlns:m="http://schemas.openxmlformats.org/officeDocument/2006/math">
                    <m:r>
                      <a:rPr lang="en-US" altLang="zh-CN" sz="1600" i="1" dirty="0" smtClean="0">
                        <a:latin typeface="Cambria Math" panose="02040503050406030204" pitchFamily="18" charset="0"/>
                      </a:rPr>
                      <m:t>𝑝</m:t>
                    </m:r>
                    <m:r>
                      <a:rPr lang="en-US" altLang="zh-CN" sz="1600" i="1" dirty="0" smtClean="0">
                        <a:latin typeface="Cambria Math" panose="02040503050406030204" pitchFamily="18" charset="0"/>
                      </a:rPr>
                      <m:t>=∞ </m:t>
                    </m:r>
                  </m:oMath>
                </a14:m>
                <a:r>
                  <a:rPr lang="zh-CN" altLang="en-US" sz="1600" dirty="0">
                    <a:latin typeface="Times New Roman" panose="02020603050405020304" pitchFamily="18" charset="0"/>
                  </a:rPr>
                  <a:t>并训练最后的 </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𝑒</m:t>
                        </m:r>
                      </m:e>
                      <m:sub>
                        <m:r>
                          <a:rPr lang="en-US" altLang="zh-CN" sz="1600" i="1" dirty="0" smtClean="0">
                            <a:latin typeface="Cambria Math" panose="02040503050406030204" pitchFamily="18" charset="0"/>
                          </a:rPr>
                          <m:t>3</m:t>
                        </m:r>
                      </m:sub>
                    </m:sSub>
                  </m:oMath>
                </a14:m>
                <a:r>
                  <a:rPr lang="en-US" altLang="zh-CN" sz="1600" dirty="0">
                    <a:latin typeface="Times New Roman" panose="02020603050405020304" pitchFamily="18" charset="0"/>
                  </a:rPr>
                  <a:t> </a:t>
                </a:r>
                <a:r>
                  <a:rPr lang="zh-CN" altLang="en-US" sz="1600" dirty="0">
                    <a:latin typeface="Times New Roman" panose="02020603050405020304" pitchFamily="18" charset="0"/>
                  </a:rPr>
                  <a:t>个 </a:t>
                </a:r>
                <a:r>
                  <a:rPr lang="en-US" altLang="zh-CN" sz="1600" dirty="0">
                    <a:latin typeface="Times New Roman" panose="02020603050405020304" pitchFamily="18" charset="0"/>
                  </a:rPr>
                  <a:t>epoch</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𝑒</m:t>
                        </m:r>
                      </m:e>
                      <m:sub>
                        <m:r>
                          <a:rPr lang="en-US" altLang="zh-CN" sz="1600" i="1" dirty="0" smtClean="0">
                            <a:latin typeface="Cambria Math" panose="02040503050406030204" pitchFamily="18" charset="0"/>
                          </a:rPr>
                          <m:t>1</m:t>
                        </m:r>
                      </m:sub>
                    </m:sSub>
                  </m:oMath>
                </a14:m>
                <a:r>
                  <a:rPr lang="en-US" altLang="zh-CN" sz="1600" dirty="0">
                    <a:latin typeface="Times New Roman" panose="02020603050405020304" pitchFamily="18" charset="0"/>
                  </a:rPr>
                  <a:t>,</a:t>
                </a:r>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i="1" dirty="0">
                            <a:latin typeface="Cambria Math" panose="02040503050406030204" pitchFamily="18" charset="0"/>
                          </a:rPr>
                          <m:t>2</m:t>
                        </m:r>
                      </m:sub>
                    </m:sSub>
                  </m:oMath>
                </a14:m>
                <a:r>
                  <a:rPr lang="en-US" altLang="zh-CN" sz="1600" dirty="0">
                    <a:latin typeface="Times New Roman" panose="02020603050405020304" pitchFamily="18" charset="0"/>
                  </a:rPr>
                  <a:t>,</a:t>
                </a:r>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i="1" dirty="0">
                            <a:latin typeface="Cambria Math" panose="02040503050406030204" pitchFamily="18" charset="0"/>
                          </a:rPr>
                          <m:t>3</m:t>
                        </m:r>
                      </m:sub>
                    </m:sSub>
                  </m:oMath>
                </a14:m>
                <a:r>
                  <a:rPr lang="en-US" altLang="zh-CN" sz="1600" dirty="0">
                    <a:latin typeface="Times New Roman" panose="02020603050405020304" pitchFamily="18" charset="0"/>
                  </a:rPr>
                  <a:t> </a:t>
                </a:r>
                <a:r>
                  <a:rPr lang="zh-CN" altLang="en-US" sz="1600" dirty="0">
                    <a:latin typeface="Times New Roman" panose="02020603050405020304" pitchFamily="18" charset="0"/>
                  </a:rPr>
                  <a:t>是根据数据集变化的超参数。</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在第一个 </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i="1" dirty="0" smtClean="0">
                            <a:latin typeface="Cambria Math" panose="02040503050406030204" pitchFamily="18" charset="0"/>
                          </a:rPr>
                          <m:t>𝑒</m:t>
                        </m:r>
                      </m:e>
                      <m:sub>
                        <m:r>
                          <a:rPr lang="en-US" altLang="zh-CN" sz="1600" i="1" dirty="0" smtClean="0">
                            <a:latin typeface="Cambria Math" panose="02040503050406030204" pitchFamily="18" charset="0"/>
                          </a:rPr>
                          <m:t>1</m:t>
                        </m:r>
                      </m:sub>
                    </m:sSub>
                  </m:oMath>
                </a14:m>
                <a:r>
                  <a:rPr lang="en-US" altLang="zh-CN" sz="1600" dirty="0">
                    <a:latin typeface="Times New Roman" panose="02020603050405020304" pitchFamily="18" charset="0"/>
                  </a:rPr>
                  <a:t> </a:t>
                </a:r>
                <a:r>
                  <a:rPr lang="zh-CN" altLang="en-US" sz="1600" dirty="0">
                    <a:latin typeface="Times New Roman" panose="02020603050405020304" pitchFamily="18" charset="0"/>
                  </a:rPr>
                  <a:t>时期使用 </a:t>
                </a:r>
                <a14:m>
                  <m:oMath xmlns:m="http://schemas.openxmlformats.org/officeDocument/2006/math">
                    <m:r>
                      <a:rPr lang="en-US" altLang="zh-CN" sz="1600" i="1" dirty="0" smtClean="0">
                        <a:latin typeface="Cambria Math" panose="02040503050406030204" pitchFamily="18" charset="0"/>
                      </a:rPr>
                      <m:t>𝑙𝑟</m:t>
                    </m:r>
                    <m:r>
                      <a:rPr lang="en-US" altLang="zh-CN" sz="1600" i="1" dirty="0" smtClean="0">
                        <a:latin typeface="Cambria Math" panose="02040503050406030204" pitchFamily="18" charset="0"/>
                      </a:rPr>
                      <m:t>=0.02</m:t>
                    </m:r>
                  </m:oMath>
                </a14:m>
                <a:r>
                  <a:rPr lang="zh-CN" altLang="en-US" sz="1600" dirty="0">
                    <a:latin typeface="Times New Roman" panose="02020603050405020304" pitchFamily="18" charset="0"/>
                  </a:rPr>
                  <a:t>，在 </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i="1" dirty="0">
                            <a:latin typeface="Cambria Math" panose="02040503050406030204" pitchFamily="18" charset="0"/>
                          </a:rPr>
                          <m:t>2</m:t>
                        </m:r>
                      </m:sub>
                    </m:sSub>
                    <m:r>
                      <a:rPr lang="en-US" altLang="zh-CN" sz="1600" b="0" i="1" dirty="0" smtClean="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b="0" i="1" dirty="0" smtClean="0">
                            <a:latin typeface="Cambria Math" panose="02040503050406030204" pitchFamily="18" charset="0"/>
                          </a:rPr>
                          <m:t>3</m:t>
                        </m:r>
                      </m:sub>
                    </m:sSub>
                  </m:oMath>
                </a14:m>
                <a:r>
                  <a:rPr lang="zh-CN" altLang="en-US" sz="1600" dirty="0">
                    <a:latin typeface="Times New Roman" panose="02020603050405020304" pitchFamily="18" charset="0"/>
                  </a:rPr>
                  <a:t>时期使用余弦退火降低学习率。</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对“</a:t>
                </a: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zh-CN" altLang="en-US" sz="1600" dirty="0">
                    <a:latin typeface="Times New Roman" panose="02020603050405020304" pitchFamily="18" charset="0"/>
                  </a:rPr>
                  <a:t>网络”使用“</a:t>
                </a:r>
                <a14:m>
                  <m:oMath xmlns:m="http://schemas.openxmlformats.org/officeDocument/2006/math">
                    <m:r>
                      <a:rPr lang="en-US" altLang="zh-CN" sz="1600" i="1" dirty="0" smtClean="0">
                        <a:latin typeface="Cambria Math" panose="02040503050406030204" pitchFamily="18" charset="0"/>
                      </a:rPr>
                      <m:t>𝑝</m:t>
                    </m:r>
                  </m:oMath>
                </a14:m>
                <a:r>
                  <a:rPr lang="en-US" altLang="zh-CN" sz="1600" dirty="0">
                    <a:latin typeface="Times New Roman" panose="02020603050405020304" pitchFamily="18" charset="0"/>
                  </a:rPr>
                  <a:t>-norm </a:t>
                </a:r>
                <a:r>
                  <a:rPr lang="zh-CN" altLang="en-US" sz="1600" dirty="0">
                    <a:latin typeface="Times New Roman" panose="02020603050405020304" pitchFamily="18" charset="0"/>
                  </a:rPr>
                  <a:t>权重衰减”</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对系数 </a:t>
                </a:r>
                <a14:m>
                  <m:oMath xmlns:m="http://schemas.openxmlformats.org/officeDocument/2006/math">
                    <m:r>
                      <a:rPr lang="en-US" altLang="zh-CN" sz="1600" i="1" dirty="0" smtClean="0">
                        <a:latin typeface="Cambria Math" panose="02040503050406030204" pitchFamily="18" charset="0"/>
                      </a:rPr>
                      <m:t>𝜆</m:t>
                    </m:r>
                    <m:r>
                      <a:rPr lang="en-US" altLang="zh-CN" sz="1600" i="1" dirty="0" smtClean="0">
                        <a:latin typeface="Cambria Math" panose="02040503050406030204" pitchFamily="18" charset="0"/>
                      </a:rPr>
                      <m:t>=0.005 </m:t>
                    </m:r>
                  </m:oMath>
                </a14:m>
                <a:r>
                  <a:rPr lang="zh-CN" altLang="en-US" sz="1600" dirty="0">
                    <a:latin typeface="Times New Roman" panose="02020603050405020304" pitchFamily="18" charset="0"/>
                  </a:rPr>
                  <a:t>的 </a:t>
                </a:r>
                <a:r>
                  <a:rPr lang="en-US" altLang="zh-CN" sz="1600" dirty="0">
                    <a:latin typeface="Times New Roman" panose="02020603050405020304" pitchFamily="18" charset="0"/>
                  </a:rPr>
                  <a:t>MLP </a:t>
                </a:r>
                <a:r>
                  <a:rPr lang="zh-CN" altLang="en-US" sz="1600" dirty="0">
                    <a:latin typeface="Times New Roman" panose="02020603050405020304" pitchFamily="18" charset="0"/>
                  </a:rPr>
                  <a:t>使用“</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2</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-norm </a:t>
                </a:r>
                <a:r>
                  <a:rPr lang="zh-CN" altLang="en-US" sz="1600" dirty="0">
                    <a:latin typeface="Times New Roman" panose="02020603050405020304" pitchFamily="18" charset="0"/>
                  </a:rPr>
                  <a:t>权重衰减”。</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对于</a:t>
                </a: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en-US" altLang="zh-CN" sz="1600" dirty="0" err="1">
                    <a:latin typeface="Times New Roman" panose="02020603050405020304" pitchFamily="18" charset="0"/>
                  </a:rPr>
                  <a:t>Net+MLP</a:t>
                </a:r>
                <a:r>
                  <a:rPr lang="en-US" altLang="zh-CN" sz="1600" dirty="0">
                    <a:latin typeface="Times New Roman" panose="02020603050405020304" pitchFamily="18" charset="0"/>
                  </a:rPr>
                  <a:t> </a:t>
                </a:r>
                <a:r>
                  <a:rPr lang="zh-CN" altLang="en-US" sz="1600" dirty="0">
                    <a:latin typeface="Times New Roman" panose="02020603050405020304" pitchFamily="18" charset="0"/>
                  </a:rPr>
                  <a:t>训练，使用与</a:t>
                </a:r>
                <a:r>
                  <a:rPr lang="en-US" altLang="zh-CN" sz="1600" dirty="0" err="1">
                    <a:latin typeface="Times New Roman" panose="02020603050405020304" pitchFamily="18" charset="0"/>
                  </a:rPr>
                  <a:t>Gowal</a:t>
                </a:r>
                <a:r>
                  <a:rPr lang="en-US" altLang="zh-CN" sz="1600" dirty="0">
                    <a:latin typeface="Times New Roman" panose="02020603050405020304" pitchFamily="18" charset="0"/>
                  </a:rPr>
                  <a:t> </a:t>
                </a:r>
                <a:r>
                  <a:rPr lang="zh-CN" altLang="en-US" sz="1600" dirty="0">
                    <a:latin typeface="Times New Roman" panose="02020603050405020304" pitchFamily="18" charset="0"/>
                  </a:rPr>
                  <a:t>等人的超参数训练相同的线性预热策略。 </a:t>
                </a: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3863302"/>
              </a:xfrm>
              <a:prstGeom prst="rect">
                <a:avLst/>
              </a:prstGeom>
              <a:blipFill>
                <a:blip r:embed="rId3"/>
                <a:stretch>
                  <a:fillRect l="-306" t="-473" r="-306" b="-110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203495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15113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实验说明</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评估</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测试训练模型鲁棒性的 </a:t>
                </a: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-perturbation </a:t>
                </a:r>
                <a:r>
                  <a:rPr lang="zh-CN" altLang="en-US" sz="1600" dirty="0">
                    <a:latin typeface="Times New Roman" panose="02020603050405020304" pitchFamily="18" charset="0"/>
                  </a:rPr>
                  <a:t>大小</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r>
                      <a:rPr lang="en-US" altLang="zh-CN" sz="1600" b="0" i="1" dirty="0" smtClean="0">
                        <a:latin typeface="Cambria Math" panose="02040503050406030204" pitchFamily="18" charset="0"/>
                      </a:rPr>
                      <m:t>𝜖</m:t>
                    </m:r>
                    <m:r>
                      <a:rPr lang="en-US" altLang="zh-CN" sz="1600" i="1" dirty="0" smtClean="0">
                        <a:latin typeface="Cambria Math" panose="02040503050406030204" pitchFamily="18" charset="0"/>
                      </a:rPr>
                      <m:t>=0</m:t>
                    </m:r>
                    <m:r>
                      <a:rPr lang="en-US" altLang="zh-CN" sz="1600" i="1" dirty="0">
                        <a:latin typeface="Cambria Math" panose="02040503050406030204" pitchFamily="18" charset="0"/>
                      </a:rPr>
                      <m:t>.</m:t>
                    </m:r>
                    <m:r>
                      <a:rPr lang="en-US" altLang="zh-CN" sz="1600" i="1" dirty="0" smtClean="0">
                        <a:latin typeface="Cambria Math" panose="02040503050406030204" pitchFamily="18" charset="0"/>
                      </a:rPr>
                      <m:t>3 </m:t>
                    </m:r>
                  </m:oMath>
                </a14:m>
                <a:r>
                  <a:rPr lang="en-US" altLang="zh-CN" sz="1600" dirty="0">
                    <a:latin typeface="Times New Roman" panose="02020603050405020304" pitchFamily="18" charset="0"/>
                  </a:rPr>
                  <a:t>on MNIST,</a:t>
                </a:r>
              </a:p>
              <a:p>
                <a:pPr marL="342900" indent="-342900">
                  <a:lnSpc>
                    <a:spcPts val="2200"/>
                  </a:lnSpc>
                  <a:spcAft>
                    <a:spcPts val="600"/>
                  </a:spcAft>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𝜖</m:t>
                    </m:r>
                    <m:r>
                      <a:rPr lang="en-US" altLang="zh-CN" sz="1600" i="1" dirty="0">
                        <a:latin typeface="Cambria Math" panose="02040503050406030204" pitchFamily="18" charset="0"/>
                      </a:rPr>
                      <m:t>=0.1 </m:t>
                    </m:r>
                  </m:oMath>
                </a14:m>
                <a:r>
                  <a:rPr lang="en-US" altLang="zh-CN" sz="1600" dirty="0">
                    <a:latin typeface="Times New Roman" panose="02020603050405020304" pitchFamily="18" charset="0"/>
                  </a:rPr>
                  <a:t>on Fashion-MNIST, </a:t>
                </a:r>
                <a:endParaRPr lang="en-US" altLang="zh-CN" sz="1600" i="1" dirty="0">
                  <a:latin typeface="Cambria Math" panose="020405030504060302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𝜖</m:t>
                    </m:r>
                    <m:r>
                      <a:rPr lang="en-US" altLang="zh-CN" sz="1600" i="1" dirty="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8</m:t>
                        </m:r>
                      </m:num>
                      <m:den>
                        <m:r>
                          <a:rPr lang="en-US" altLang="zh-CN" sz="1600" b="0" i="1" dirty="0" smtClean="0">
                            <a:latin typeface="Cambria Math" panose="02040503050406030204" pitchFamily="18" charset="0"/>
                          </a:rPr>
                          <m:t>255</m:t>
                        </m:r>
                      </m:den>
                    </m:f>
                    <m:r>
                      <a:rPr lang="en-US" altLang="zh-CN" sz="1600" i="1" dirty="0">
                        <a:latin typeface="Cambria Math" panose="02040503050406030204" pitchFamily="18" charset="0"/>
                      </a:rPr>
                      <m:t> </m:t>
                    </m:r>
                  </m:oMath>
                </a14:m>
                <a:r>
                  <a:rPr lang="en-US" altLang="zh-CN" sz="1600" dirty="0">
                    <a:latin typeface="Times New Roman" panose="02020603050405020304" pitchFamily="18" charset="0"/>
                  </a:rPr>
                  <a:t>on CIFAR-10 </a:t>
                </a:r>
                <a:endParaRPr lang="en-US" altLang="zh-CN" sz="1600" i="1" dirty="0">
                  <a:latin typeface="Cambria Math" panose="020405030504060302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r>
                      <a:rPr lang="en-US" altLang="zh-CN" sz="1600" i="1" dirty="0">
                        <a:latin typeface="Cambria Math" panose="02040503050406030204" pitchFamily="18" charset="0"/>
                      </a:rPr>
                      <m:t>𝜖</m:t>
                    </m:r>
                    <m:r>
                      <a:rPr lang="en-US" altLang="zh-CN" sz="1600" i="1" dirty="0">
                        <a:latin typeface="Cambria Math" panose="02040503050406030204" pitchFamily="18" charset="0"/>
                      </a:rPr>
                      <m:t>=1/255 </m:t>
                    </m:r>
                  </m:oMath>
                </a14:m>
                <a:r>
                  <a:rPr lang="en-US" altLang="zh-CN" sz="1600" dirty="0">
                    <a:latin typeface="Times New Roman" panose="02020603050405020304" pitchFamily="18" charset="0"/>
                  </a:rPr>
                  <a:t>on</a:t>
                </a:r>
                <a:r>
                  <a:rPr lang="zh-CN" altLang="en-US" sz="1600" dirty="0">
                    <a:latin typeface="Times New Roman" panose="02020603050405020304" pitchFamily="18" charset="0"/>
                  </a:rPr>
                  <a:t> </a:t>
                </a:r>
                <a:r>
                  <a:rPr lang="en-US" altLang="zh-CN" sz="1600" dirty="0" err="1">
                    <a:latin typeface="Times New Roman" panose="02020603050405020304" pitchFamily="18" charset="0"/>
                  </a:rPr>
                  <a:t>TinyImageNet</a:t>
                </a:r>
                <a:r>
                  <a:rPr lang="zh-CN" altLang="en-US" sz="1600" dirty="0">
                    <a:latin typeface="Times New Roman" panose="02020603050405020304" pitchFamily="18" charset="0"/>
                  </a:rPr>
                  <a:t>。 </a:t>
                </a:r>
                <a:endParaRPr lang="en-US" altLang="zh-CN" sz="1600" dirty="0">
                  <a:latin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rPr>
                  <a:t>使用两个评估指标来衡量模型的稳健性</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首先评估投影梯度下降 </a:t>
                </a:r>
                <a:r>
                  <a:rPr lang="en-US" altLang="zh-CN" sz="1600" dirty="0">
                    <a:latin typeface="Times New Roman" panose="02020603050405020304" pitchFamily="18" charset="0"/>
                  </a:rPr>
                  <a:t>(PGD) </a:t>
                </a:r>
                <a:r>
                  <a:rPr lang="zh-CN" altLang="en-US" sz="1600" dirty="0">
                    <a:latin typeface="Times New Roman" panose="02020603050405020304" pitchFamily="18" charset="0"/>
                  </a:rPr>
                  <a:t>攻击下的鲁棒测试精度 </a:t>
                </a:r>
                <a:r>
                  <a:rPr lang="en-US" altLang="zh-CN" sz="1600" dirty="0">
                    <a:latin typeface="Times New Roman" panose="02020603050405020304" pitchFamily="18" charset="0"/>
                  </a:rPr>
                  <a:t>(</a:t>
                </a:r>
                <a:r>
                  <a:rPr lang="en-US" altLang="zh-CN" sz="1600" dirty="0" err="1">
                    <a:latin typeface="Times New Roman" panose="02020603050405020304" pitchFamily="18" charset="0"/>
                  </a:rPr>
                  <a:t>Madry</a:t>
                </a:r>
                <a:r>
                  <a:rPr lang="en-US" altLang="zh-CN" sz="1600" dirty="0">
                    <a:latin typeface="Times New Roman" panose="02020603050405020304" pitchFamily="18" charset="0"/>
                  </a:rPr>
                  <a:t> et al., 2017)</a:t>
                </a:r>
                <a:r>
                  <a:rPr lang="zh-CN" altLang="en-US" sz="1600" dirty="0">
                    <a:latin typeface="Times New Roman" panose="02020603050405020304" pitchFamily="18" charset="0"/>
                  </a:rPr>
                  <a:t>。 将 </a:t>
                </a:r>
                <a:r>
                  <a:rPr lang="en-US" altLang="zh-CN" sz="1600" dirty="0">
                    <a:latin typeface="Times New Roman" panose="02020603050405020304" pitchFamily="18" charset="0"/>
                  </a:rPr>
                  <a:t>PGD </a:t>
                </a:r>
                <a:r>
                  <a:rPr lang="zh-CN" altLang="en-US" sz="1600" dirty="0">
                    <a:latin typeface="Times New Roman" panose="02020603050405020304" pitchFamily="18" charset="0"/>
                  </a:rPr>
                  <a:t>攻击的步数设置为 </a:t>
                </a:r>
                <a:r>
                  <a:rPr lang="en-US" altLang="zh-CN" sz="1600" dirty="0">
                    <a:latin typeface="Times New Roman" panose="02020603050405020304" pitchFamily="18" charset="0"/>
                  </a:rPr>
                  <a:t>20</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rPr>
                  <a:t>还计算了每个样本的认证半径，并检查在所选半径内可以证明是鲁棒的测试样本的百分比。 </a:t>
                </a: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151136"/>
              </a:xfrm>
              <a:prstGeom prst="rect">
                <a:avLst/>
              </a:prstGeom>
              <a:blipFill>
                <a:blip r:embed="rId3"/>
                <a:stretch>
                  <a:fillRect l="-306" t="-441" b="-58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2066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1278555"/>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使用“</a:t>
                </a:r>
                <a:r>
                  <a:rPr lang="en-US" altLang="zh-CN" sz="1600" dirty="0">
                    <a:solidFill>
                      <a:schemeClr val="tx1"/>
                    </a:solidFill>
                    <a:latin typeface="Times New Roman" panose="02020603050405020304" pitchFamily="18" charset="0"/>
                  </a:rPr>
                  <a:t>Standard”</a:t>
                </a:r>
                <a:r>
                  <a:rPr lang="zh-CN" altLang="en-US" sz="1600" dirty="0">
                    <a:solidFill>
                      <a:schemeClr val="tx1"/>
                    </a:solidFill>
                    <a:latin typeface="Times New Roman" panose="02020603050405020304" pitchFamily="18" charset="0"/>
                  </a:rPr>
                  <a:t>、“</a:t>
                </a:r>
                <a:r>
                  <a:rPr lang="en-US" altLang="zh-CN" sz="1600" dirty="0">
                    <a:solidFill>
                      <a:schemeClr val="tx1"/>
                    </a:solidFill>
                    <a:latin typeface="Times New Roman" panose="02020603050405020304" pitchFamily="18" charset="0"/>
                  </a:rPr>
                  <a:t>Robust”</a:t>
                </a:r>
                <a:r>
                  <a:rPr lang="zh-CN" altLang="en-US" sz="1600" dirty="0">
                    <a:solidFill>
                      <a:schemeClr val="tx1"/>
                    </a:solidFill>
                    <a:latin typeface="Times New Roman" panose="02020603050405020304" pitchFamily="18" charset="0"/>
                  </a:rPr>
                  <a:t>和“</a:t>
                </a:r>
                <a:r>
                  <a:rPr lang="en-US" altLang="zh-CN" sz="1600" dirty="0">
                    <a:solidFill>
                      <a:schemeClr val="tx1"/>
                    </a:solidFill>
                    <a:latin typeface="Times New Roman" panose="02020603050405020304" pitchFamily="18" charset="0"/>
                  </a:rPr>
                  <a:t>Certified”</a:t>
                </a:r>
                <a:r>
                  <a:rPr lang="zh-CN" altLang="en-US" sz="1600" dirty="0">
                    <a:solidFill>
                      <a:schemeClr val="tx1"/>
                    </a:solidFill>
                    <a:latin typeface="Times New Roman" panose="02020603050405020304" pitchFamily="18" charset="0"/>
                  </a:rPr>
                  <a:t>作为标准（干净）测试精度、</a:t>
                </a:r>
                <a:r>
                  <a:rPr lang="en-US" altLang="zh-CN" sz="1600" dirty="0">
                    <a:solidFill>
                      <a:schemeClr val="tx1"/>
                    </a:solidFill>
                    <a:latin typeface="Times New Roman" panose="02020603050405020304" pitchFamily="18" charset="0"/>
                  </a:rPr>
                  <a:t>PGD </a:t>
                </a:r>
                <a:r>
                  <a:rPr lang="zh-CN" altLang="en-US" sz="1600" dirty="0">
                    <a:solidFill>
                      <a:schemeClr val="tx1"/>
                    </a:solidFill>
                    <a:latin typeface="Times New Roman" panose="02020603050405020304" pitchFamily="18" charset="0"/>
                  </a:rPr>
                  <a:t>攻击下的鲁棒测试精度和认证的鲁棒测试精度的缩写</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使用“</a:t>
                </a:r>
                <a:r>
                  <a:rPr lang="en-US" altLang="zh-CN" sz="1600" dirty="0">
                    <a:solidFill>
                      <a:schemeClr val="tx1"/>
                    </a:solidFill>
                    <a:latin typeface="Times New Roman" panose="02020603050405020304" pitchFamily="18" charset="0"/>
                  </a:rPr>
                  <a:t>FLOPs”</a:t>
                </a:r>
                <a:r>
                  <a:rPr lang="zh-CN" altLang="en-US" sz="1600" dirty="0">
                    <a:solidFill>
                      <a:schemeClr val="tx1"/>
                    </a:solidFill>
                    <a:latin typeface="Times New Roman" panose="02020603050405020304" pitchFamily="18" charset="0"/>
                  </a:rPr>
                  <a:t>来表示前向传播中所需的基本浮点运算的数量（即传统网络中的乘加或</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zh-CN" altLang="en-US" sz="1600" dirty="0">
                    <a:solidFill>
                      <a:schemeClr val="tx1"/>
                    </a:solidFill>
                    <a:latin typeface="Times New Roman" panose="02020603050405020304" pitchFamily="18" charset="0"/>
                  </a:rPr>
                  <a:t>网络中的减法）。 </a:t>
                </a:r>
                <a:endParaRPr lang="en-US" altLang="zh-CN" sz="1600" dirty="0">
                  <a:solidFill>
                    <a:schemeClr val="tx1"/>
                  </a:solidFill>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1278555"/>
              </a:xfrm>
              <a:prstGeom prst="rect">
                <a:avLst/>
              </a:prstGeom>
              <a:blipFill>
                <a:blip r:embed="rId3"/>
                <a:stretch>
                  <a:fillRect l="-306" t="-1429" r="-77" b="-4762"/>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5" name="图片 4">
            <a:extLst>
              <a:ext uri="{FF2B5EF4-FFF2-40B4-BE49-F238E27FC236}">
                <a16:creationId xmlns:a16="http://schemas.microsoft.com/office/drawing/2014/main" id="{EB95FC59-AF55-449F-A173-77A7E71ADB40}"/>
              </a:ext>
            </a:extLst>
          </p:cNvPr>
          <p:cNvPicPr>
            <a:picLocks noChangeAspect="1"/>
          </p:cNvPicPr>
          <p:nvPr/>
        </p:nvPicPr>
        <p:blipFill>
          <a:blip r:embed="rId4"/>
          <a:stretch>
            <a:fillRect/>
          </a:stretch>
        </p:blipFill>
        <p:spPr>
          <a:xfrm>
            <a:off x="1421527" y="2853345"/>
            <a:ext cx="6300946" cy="3592788"/>
          </a:xfrm>
          <a:prstGeom prst="rect">
            <a:avLst/>
          </a:prstGeom>
        </p:spPr>
      </p:pic>
    </p:spTree>
    <p:extLst>
      <p:ext uri="{BB962C8B-B14F-4D97-AF65-F5344CB8AC3E}">
        <p14:creationId xmlns:p14="http://schemas.microsoft.com/office/powerpoint/2010/main" val="375626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427559"/>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rPr>
                  <a:t>从表 </a:t>
                </a:r>
                <a:r>
                  <a:rPr lang="en-US" altLang="zh-CN" sz="1600" dirty="0">
                    <a:solidFill>
                      <a:srgbClr val="0070C0"/>
                    </a:solidFill>
                    <a:latin typeface="Times New Roman" panose="02020603050405020304" pitchFamily="18" charset="0"/>
                    <a:ea typeface="宋体" panose="02010600030101010101" pitchFamily="2" charset="-122"/>
                  </a:rPr>
                  <a:t>1 </a:t>
                </a:r>
                <a:r>
                  <a:rPr lang="zh-CN" altLang="en-US" sz="1600" dirty="0">
                    <a:solidFill>
                      <a:srgbClr val="0070C0"/>
                    </a:solidFill>
                    <a:latin typeface="Times New Roman" panose="02020603050405020304" pitchFamily="18" charset="0"/>
                    <a:ea typeface="宋体" panose="02010600030101010101" pitchFamily="2" charset="-122"/>
                  </a:rPr>
                  <a:t>中我们可以看到</a:t>
                </a:r>
                <a:endParaRPr lang="en-US" altLang="zh-CN" sz="1600" dirty="0">
                  <a:solidFill>
                    <a:srgbClr val="0070C0"/>
                  </a:solidFill>
                  <a:latin typeface="Times New Roman" panose="02020603050405020304" pitchFamily="18" charset="0"/>
                  <a:ea typeface="宋体" panose="02010600030101010101" pitchFamily="2" charset="-122"/>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Net</a:t>
                </a:r>
                <a:r>
                  <a:rPr lang="zh-CN" altLang="en-US" sz="1600" dirty="0">
                    <a:solidFill>
                      <a:schemeClr val="tx1"/>
                    </a:solidFill>
                    <a:latin typeface="Times New Roman" panose="02020603050405020304" pitchFamily="18" charset="0"/>
                  </a:rPr>
                  <a:t>性能</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已经在所有数据集上实现了不错的认证准确性。</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Net </a:t>
                </a:r>
                <a:r>
                  <a:rPr lang="zh-CN" altLang="en-US" sz="1600" dirty="0">
                    <a:solidFill>
                      <a:schemeClr val="tx1"/>
                    </a:solidFill>
                    <a:latin typeface="Times New Roman" panose="02020603050405020304" pitchFamily="18" charset="0"/>
                  </a:rPr>
                  <a:t>在 </a:t>
                </a:r>
                <a:r>
                  <a:rPr lang="en-US" altLang="zh-CN" sz="1600" dirty="0">
                    <a:solidFill>
                      <a:schemeClr val="tx1"/>
                    </a:solidFill>
                    <a:latin typeface="Times New Roman" panose="02020603050405020304" pitchFamily="18" charset="0"/>
                  </a:rPr>
                  <a:t>CIFAR-10 </a:t>
                </a:r>
                <a:r>
                  <a:rPr lang="zh-CN" altLang="en-US" sz="1600" dirty="0">
                    <a:solidFill>
                      <a:schemeClr val="tx1"/>
                    </a:solidFill>
                    <a:latin typeface="Times New Roman" panose="02020603050405020304" pitchFamily="18" charset="0"/>
                  </a:rPr>
                  <a:t>数据集上达到了最先进的认证精度，同时实现了比以前所有方法显着更高的标准精度。</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只使用标准损失函数来训练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网络，而无需任何对抗性训练。</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en-US" altLang="zh-CN" sz="1600" dirty="0" err="1">
                    <a:solidFill>
                      <a:schemeClr val="tx1"/>
                    </a:solidFill>
                    <a:latin typeface="Times New Roman" panose="02020603050405020304" pitchFamily="18" charset="0"/>
                  </a:rPr>
                  <a:t>Net+MLP</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性能</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en-US" altLang="zh-CN" sz="1600" dirty="0" err="1">
                    <a:solidFill>
                      <a:schemeClr val="tx1"/>
                    </a:solidFill>
                    <a:latin typeface="Times New Roman" panose="02020603050405020304" pitchFamily="18" charset="0"/>
                  </a:rPr>
                  <a:t>Net+MLP</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比</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Net </a:t>
                </a:r>
                <a:r>
                  <a:rPr lang="zh-CN" altLang="en-US" sz="1600" dirty="0">
                    <a:solidFill>
                      <a:schemeClr val="tx1"/>
                    </a:solidFill>
                    <a:latin typeface="Times New Roman" panose="02020603050405020304" pitchFamily="18" charset="0"/>
                  </a:rPr>
                  <a:t>获得了更好的认证准确度，建立了新的最先进的结果。</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solidFill>
                      <a:schemeClr val="tx1"/>
                    </a:solidFill>
                    <a:latin typeface="Times New Roman" panose="02020603050405020304" pitchFamily="18" charset="0"/>
                  </a:rPr>
                  <a:t>MNIST </a:t>
                </a:r>
                <a:r>
                  <a:rPr lang="zh-CN" altLang="en-US" sz="1600" dirty="0">
                    <a:solidFill>
                      <a:schemeClr val="tx1"/>
                    </a:solidFill>
                    <a:latin typeface="Times New Roman" panose="02020603050405020304" pitchFamily="18" charset="0"/>
                  </a:rPr>
                  <a:t>上，模型可以达到 </a:t>
                </a:r>
                <a:r>
                  <a:rPr lang="en-US" altLang="zh-CN" sz="1600" dirty="0">
                    <a:solidFill>
                      <a:schemeClr val="tx1"/>
                    </a:solidFill>
                    <a:latin typeface="Times New Roman" panose="02020603050405020304" pitchFamily="18" charset="0"/>
                  </a:rPr>
                  <a:t>93.09% </a:t>
                </a:r>
                <a:r>
                  <a:rPr lang="zh-CN" altLang="en-US" sz="1600" dirty="0">
                    <a:solidFill>
                      <a:schemeClr val="tx1"/>
                    </a:solidFill>
                    <a:latin typeface="Times New Roman" panose="02020603050405020304" pitchFamily="18" charset="0"/>
                  </a:rPr>
                  <a:t>的认证准确率和 </a:t>
                </a:r>
                <a:r>
                  <a:rPr lang="en-US" altLang="zh-CN" sz="1600" dirty="0">
                    <a:solidFill>
                      <a:schemeClr val="tx1"/>
                    </a:solidFill>
                    <a:latin typeface="Times New Roman" panose="02020603050405020304" pitchFamily="18" charset="0"/>
                  </a:rPr>
                  <a:t>98.56% </a:t>
                </a:r>
                <a:r>
                  <a:rPr lang="zh-CN" altLang="en-US" sz="1600" dirty="0">
                    <a:solidFill>
                      <a:schemeClr val="tx1"/>
                    </a:solidFill>
                    <a:latin typeface="Times New Roman" panose="02020603050405020304" pitchFamily="18" charset="0"/>
                  </a:rPr>
                  <a:t>的标准准确率；</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solidFill>
                      <a:schemeClr val="tx1"/>
                    </a:solidFill>
                    <a:latin typeface="Times New Roman" panose="02020603050405020304" pitchFamily="18" charset="0"/>
                  </a:rPr>
                  <a:t>CIFAR-10 </a:t>
                </a:r>
                <a:r>
                  <a:rPr lang="zh-CN" altLang="en-US" sz="1600" dirty="0">
                    <a:solidFill>
                      <a:schemeClr val="tx1"/>
                    </a:solidFill>
                    <a:latin typeface="Times New Roman" panose="02020603050405020304" pitchFamily="18" charset="0"/>
                  </a:rPr>
                  <a:t>上，该模型可以达到 </a:t>
                </a:r>
                <a:r>
                  <a:rPr lang="en-US" altLang="zh-CN" sz="1600" dirty="0">
                    <a:solidFill>
                      <a:schemeClr val="tx1"/>
                    </a:solidFill>
                    <a:latin typeface="Times New Roman" panose="02020603050405020304" pitchFamily="18" charset="0"/>
                  </a:rPr>
                  <a:t>35.42% </a:t>
                </a:r>
                <a:r>
                  <a:rPr lang="zh-CN" altLang="en-US" sz="1600" dirty="0">
                    <a:solidFill>
                      <a:schemeClr val="tx1"/>
                    </a:solidFill>
                    <a:latin typeface="Times New Roman" panose="02020603050405020304" pitchFamily="18" charset="0"/>
                  </a:rPr>
                  <a:t>的认证准确率，比 </a:t>
                </a:r>
                <a:r>
                  <a:rPr lang="en-US" altLang="zh-CN" sz="1600" dirty="0">
                    <a:solidFill>
                      <a:schemeClr val="tx1"/>
                    </a:solidFill>
                    <a:latin typeface="Times New Roman" panose="02020603050405020304" pitchFamily="18" charset="0"/>
                  </a:rPr>
                  <a:t>IBP </a:t>
                </a:r>
                <a:r>
                  <a:rPr lang="zh-CN" altLang="en-US" sz="1600" dirty="0">
                    <a:solidFill>
                      <a:schemeClr val="tx1"/>
                    </a:solidFill>
                    <a:latin typeface="Times New Roman" panose="02020603050405020304" pitchFamily="18" charset="0"/>
                  </a:rPr>
                  <a:t>高 </a:t>
                </a:r>
                <a:r>
                  <a:rPr lang="en-US" altLang="zh-CN" sz="1600" dirty="0">
                    <a:solidFill>
                      <a:schemeClr val="tx1"/>
                    </a:solidFill>
                    <a:latin typeface="Times New Roman" panose="02020603050405020304" pitchFamily="18" charset="0"/>
                  </a:rPr>
                  <a:t>6.23%</a:t>
                </a:r>
                <a:r>
                  <a:rPr lang="zh-CN" altLang="en-US" sz="1600" dirty="0">
                    <a:solidFill>
                      <a:schemeClr val="tx1"/>
                    </a:solidFill>
                    <a:latin typeface="Times New Roman" panose="02020603050405020304" pitchFamily="18" charset="0"/>
                  </a:rPr>
                  <a:t>，比之前的最佳结果高 </a:t>
                </a:r>
                <a:r>
                  <a:rPr lang="en-US" altLang="zh-CN" sz="1600" dirty="0">
                    <a:solidFill>
                      <a:schemeClr val="tx1"/>
                    </a:solidFill>
                    <a:latin typeface="Times New Roman" panose="02020603050405020304" pitchFamily="18" charset="0"/>
                  </a:rPr>
                  <a:t>2.04%</a:t>
                </a:r>
                <a:r>
                  <a:rPr lang="zh-CN" altLang="en-US" sz="1600" dirty="0">
                    <a:solidFill>
                      <a:schemeClr val="tx1"/>
                    </a:solidFill>
                    <a:latin typeface="Times New Roman" panose="02020603050405020304" pitchFamily="18" charset="0"/>
                  </a:rPr>
                  <a:t>；</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solidFill>
                      <a:schemeClr val="tx1"/>
                    </a:solidFill>
                    <a:latin typeface="Times New Roman" panose="02020603050405020304" pitchFamily="18" charset="0"/>
                  </a:rPr>
                  <a:t>TinyImageNet </a:t>
                </a:r>
                <a:r>
                  <a:rPr lang="zh-CN" altLang="en-US" sz="1600" dirty="0">
                    <a:solidFill>
                      <a:schemeClr val="tx1"/>
                    </a:solidFill>
                    <a:latin typeface="Times New Roman" panose="02020603050405020304" pitchFamily="18" charset="0"/>
                  </a:rPr>
                  <a:t>上（见表 </a:t>
                </a:r>
                <a:r>
                  <a:rPr lang="en-US" altLang="zh-CN" sz="1600" dirty="0">
                    <a:solidFill>
                      <a:schemeClr val="tx1"/>
                    </a:solidFill>
                    <a:latin typeface="Times New Roman" panose="02020603050405020304" pitchFamily="18" charset="0"/>
                  </a:rPr>
                  <a:t>2</a:t>
                </a:r>
                <a:r>
                  <a:rPr lang="zh-CN" altLang="en-US" sz="1600" dirty="0">
                    <a:solidFill>
                      <a:schemeClr val="tx1"/>
                    </a:solidFill>
                    <a:latin typeface="Times New Roman" panose="02020603050405020304" pitchFamily="18" charset="0"/>
                  </a:rPr>
                  <a:t>） ，简单的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en-US" altLang="zh-CN" sz="1600" dirty="0" err="1">
                    <a:solidFill>
                      <a:schemeClr val="tx1"/>
                    </a:solidFill>
                    <a:latin typeface="Times New Roman" panose="02020603050405020304" pitchFamily="18" charset="0"/>
                  </a:rPr>
                  <a:t>Net+MLP</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模型（</a:t>
                </a:r>
                <a:r>
                  <a:rPr lang="en-US" altLang="zh-CN" sz="1600" dirty="0">
                    <a:solidFill>
                      <a:schemeClr val="tx1"/>
                    </a:solidFill>
                    <a:latin typeface="Times New Roman" panose="02020603050405020304" pitchFamily="18" charset="0"/>
                  </a:rPr>
                  <a:t>156M FLOPs </a:t>
                </a:r>
                <a:r>
                  <a:rPr lang="zh-CN" altLang="en-US" sz="1600" dirty="0">
                    <a:solidFill>
                      <a:schemeClr val="tx1"/>
                    </a:solidFill>
                    <a:latin typeface="Times New Roman" panose="02020603050405020304" pitchFamily="18" charset="0"/>
                  </a:rPr>
                  <a:t>计算成本）已经超过了 </a:t>
                </a:r>
                <a:r>
                  <a:rPr lang="en-US" altLang="zh-CN" sz="1600" dirty="0">
                    <a:solidFill>
                      <a:schemeClr val="tx1"/>
                    </a:solidFill>
                    <a:latin typeface="Times New Roman" panose="02020603050405020304" pitchFamily="18" charset="0"/>
                  </a:rPr>
                  <a:t>Xu </a:t>
                </a:r>
                <a:r>
                  <a:rPr lang="zh-CN" altLang="en-US" sz="1600" dirty="0">
                    <a:solidFill>
                      <a:schemeClr val="tx1"/>
                    </a:solidFill>
                    <a:latin typeface="Times New Roman" panose="02020603050405020304" pitchFamily="18" charset="0"/>
                  </a:rPr>
                  <a:t>等人之前的最佳结果。他们的模型比我们的模型大 </a:t>
                </a:r>
                <a:r>
                  <a:rPr lang="en-US" altLang="zh-CN" sz="1600" dirty="0">
                    <a:solidFill>
                      <a:schemeClr val="tx1"/>
                    </a:solidFill>
                    <a:latin typeface="Times New Roman" panose="02020603050405020304" pitchFamily="18" charset="0"/>
                  </a:rPr>
                  <a:t>33 </a:t>
                </a:r>
                <a:r>
                  <a:rPr lang="zh-CN" altLang="en-US" sz="1600" dirty="0">
                    <a:solidFill>
                      <a:schemeClr val="tx1"/>
                    </a:solidFill>
                    <a:latin typeface="Times New Roman" panose="02020603050405020304" pitchFamily="18" charset="0"/>
                  </a:rPr>
                  <a:t>倍。</a:t>
                </a:r>
                <a:endParaRPr lang="en-US" altLang="zh-CN" sz="1600" dirty="0">
                  <a:solidFill>
                    <a:schemeClr val="tx1"/>
                  </a:solidFill>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427559"/>
              </a:xfrm>
              <a:prstGeom prst="rect">
                <a:avLst/>
              </a:prstGeom>
              <a:blipFill>
                <a:blip r:embed="rId3"/>
                <a:stretch>
                  <a:fillRect l="-306" t="-413" r="-2984" b="-825"/>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83951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153958"/>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从表 </a:t>
                </a:r>
                <a:r>
                  <a:rPr lang="en-US" altLang="zh-CN" sz="1600" dirty="0">
                    <a:solidFill>
                      <a:srgbClr val="0070C0"/>
                    </a:solidFill>
                    <a:latin typeface="Times New Roman" panose="02020603050405020304" pitchFamily="18" charset="0"/>
                  </a:rPr>
                  <a:t>2</a:t>
                </a:r>
                <a:r>
                  <a:rPr lang="zh-CN" altLang="en-US" sz="1600" dirty="0">
                    <a:solidFill>
                      <a:srgbClr val="0070C0"/>
                    </a:solidFill>
                    <a:latin typeface="Times New Roman" panose="02020603050405020304" pitchFamily="18" charset="0"/>
                  </a:rPr>
                  <a:t>中我们可以看到</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a:t>
                </a:r>
                <a:r>
                  <a:rPr lang="en-US" altLang="zh-CN" sz="1600" dirty="0" err="1">
                    <a:solidFill>
                      <a:schemeClr val="tx1"/>
                    </a:solidFill>
                    <a:latin typeface="Times New Roman" panose="02020603050405020304" pitchFamily="18" charset="0"/>
                  </a:rPr>
                  <a:t>Net+MLP</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性能</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rPr>
                  <a:t>TinyImageNet</a:t>
                </a:r>
                <a:r>
                  <a:rPr lang="en-US" altLang="zh-CN" sz="1600" dirty="0">
                    <a:latin typeface="Times New Roman" panose="02020603050405020304" pitchFamily="18" charset="0"/>
                  </a:rPr>
                  <a:t> </a:t>
                </a:r>
                <a:r>
                  <a:rPr lang="zh-CN" altLang="en-US" sz="1600" dirty="0">
                    <a:latin typeface="Times New Roman" panose="02020603050405020304" pitchFamily="18" charset="0"/>
                  </a:rPr>
                  <a:t>上（见表 </a:t>
                </a:r>
                <a:r>
                  <a:rPr lang="en-US" altLang="zh-CN" sz="1600" dirty="0">
                    <a:latin typeface="Times New Roman" panose="02020603050405020304" pitchFamily="18" charset="0"/>
                  </a:rPr>
                  <a:t>2</a:t>
                </a:r>
                <a:r>
                  <a:rPr lang="zh-CN" altLang="en-US" sz="1600" dirty="0">
                    <a:latin typeface="Times New Roman" panose="02020603050405020304" pitchFamily="18" charset="0"/>
                  </a:rPr>
                  <a:t>） ，简单的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en-US" altLang="zh-CN" sz="1600" dirty="0" err="1">
                    <a:latin typeface="Times New Roman" panose="02020603050405020304" pitchFamily="18" charset="0"/>
                  </a:rPr>
                  <a:t>Net+MLP</a:t>
                </a:r>
                <a:r>
                  <a:rPr lang="en-US" altLang="zh-CN" sz="1600" dirty="0">
                    <a:latin typeface="Times New Roman" panose="02020603050405020304" pitchFamily="18" charset="0"/>
                  </a:rPr>
                  <a:t> </a:t>
                </a:r>
                <a:r>
                  <a:rPr lang="zh-CN" altLang="en-US" sz="1600" dirty="0">
                    <a:latin typeface="Times New Roman" panose="02020603050405020304" pitchFamily="18" charset="0"/>
                  </a:rPr>
                  <a:t>模型（</a:t>
                </a:r>
                <a:r>
                  <a:rPr lang="en-US" altLang="zh-CN" sz="1600" dirty="0">
                    <a:latin typeface="Times New Roman" panose="02020603050405020304" pitchFamily="18" charset="0"/>
                  </a:rPr>
                  <a:t>156M FLOPs </a:t>
                </a:r>
                <a:r>
                  <a:rPr lang="zh-CN" altLang="en-US" sz="1600" dirty="0">
                    <a:latin typeface="Times New Roman" panose="02020603050405020304" pitchFamily="18" charset="0"/>
                  </a:rPr>
                  <a:t>计算成本）已经超过了 </a:t>
                </a:r>
                <a:r>
                  <a:rPr lang="en-US" altLang="zh-CN" sz="1600" dirty="0">
                    <a:latin typeface="Times New Roman" panose="02020603050405020304" pitchFamily="18" charset="0"/>
                  </a:rPr>
                  <a:t>Xu </a:t>
                </a:r>
                <a:r>
                  <a:rPr lang="zh-CN" altLang="en-US" sz="1600" dirty="0">
                    <a:latin typeface="Times New Roman" panose="02020603050405020304" pitchFamily="18" charset="0"/>
                  </a:rPr>
                  <a:t>等人之前的最佳结果。他们的模型比我们的模型大 </a:t>
                </a:r>
                <a:r>
                  <a:rPr lang="en-US" altLang="zh-CN" sz="1600" dirty="0">
                    <a:latin typeface="Times New Roman" panose="02020603050405020304" pitchFamily="18" charset="0"/>
                  </a:rPr>
                  <a:t>33 </a:t>
                </a:r>
                <a:r>
                  <a:rPr lang="zh-CN" altLang="en-US" sz="1600" dirty="0">
                    <a:latin typeface="Times New Roman" panose="02020603050405020304" pitchFamily="18" charset="0"/>
                  </a:rPr>
                  <a:t>倍。</a:t>
                </a: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a:t>
                </a:r>
                <a:r>
                  <a:rPr lang="en-US" altLang="zh-CN" sz="1600" dirty="0" err="1">
                    <a:solidFill>
                      <a:schemeClr val="tx1"/>
                    </a:solidFill>
                    <a:latin typeface="Times New Roman" panose="02020603050405020304" pitchFamily="18" charset="0"/>
                  </a:rPr>
                  <a:t>Net+MLP</a:t>
                </a:r>
                <a:r>
                  <a:rPr lang="en-US" altLang="zh-CN" sz="1600" dirty="0">
                    <a:solidFill>
                      <a:schemeClr val="tx1"/>
                    </a:solidFill>
                    <a:latin typeface="Times New Roman" panose="02020603050405020304" pitchFamily="18" charset="0"/>
                  </a:rPr>
                  <a:t> </a:t>
                </a:r>
                <a:r>
                  <a:rPr lang="zh-CN" altLang="en-US" sz="1600" dirty="0">
                    <a:solidFill>
                      <a:schemeClr val="tx1"/>
                    </a:solidFill>
                    <a:latin typeface="Times New Roman" panose="02020603050405020304" pitchFamily="18" charset="0"/>
                  </a:rPr>
                  <a:t>在 </a:t>
                </a:r>
                <a:r>
                  <a:rPr lang="en-US" altLang="zh-CN" sz="1600" dirty="0">
                    <a:solidFill>
                      <a:schemeClr val="tx1"/>
                    </a:solidFill>
                    <a:latin typeface="Times New Roman" panose="02020603050405020304" pitchFamily="18" charset="0"/>
                  </a:rPr>
                  <a:t>MNIST</a:t>
                </a:r>
                <a:r>
                  <a:rPr lang="zh-CN" altLang="en-US" sz="1600" dirty="0">
                    <a:solidFill>
                      <a:schemeClr val="tx1"/>
                    </a:solidFill>
                    <a:latin typeface="Times New Roman" panose="02020603050405020304" pitchFamily="18" charset="0"/>
                  </a:rPr>
                  <a:t>、</a:t>
                </a:r>
                <a:r>
                  <a:rPr lang="en-US" altLang="zh-CN" sz="1600" dirty="0">
                    <a:solidFill>
                      <a:schemeClr val="tx1"/>
                    </a:solidFill>
                    <a:latin typeface="Times New Roman" panose="02020603050405020304" pitchFamily="18" charset="0"/>
                  </a:rPr>
                  <a:t>Fashion-MNIST </a:t>
                </a:r>
                <a:r>
                  <a:rPr lang="zh-CN" altLang="en-US" sz="1600" dirty="0">
                    <a:solidFill>
                      <a:schemeClr val="tx1"/>
                    </a:solidFill>
                    <a:latin typeface="Times New Roman" panose="02020603050405020304" pitchFamily="18" charset="0"/>
                  </a:rPr>
                  <a:t>和 </a:t>
                </a:r>
                <a:r>
                  <a:rPr lang="en-US" altLang="zh-CN" sz="1600" dirty="0">
                    <a:solidFill>
                      <a:schemeClr val="tx1"/>
                    </a:solidFill>
                    <a:latin typeface="Times New Roman" panose="02020603050405020304" pitchFamily="18" charset="0"/>
                  </a:rPr>
                  <a:t>CIFAR-10 </a:t>
                </a:r>
                <a:r>
                  <a:rPr lang="zh-CN" altLang="en-US" sz="1600" dirty="0">
                    <a:solidFill>
                      <a:schemeClr val="tx1"/>
                    </a:solidFill>
                    <a:latin typeface="Times New Roman" panose="02020603050405020304" pitchFamily="18" charset="0"/>
                  </a:rPr>
                  <a:t>数据集上的干净测试精度也优于 </a:t>
                </a:r>
                <a:r>
                  <a:rPr lang="en-US" altLang="zh-CN" sz="1600" dirty="0">
                    <a:solidFill>
                      <a:schemeClr val="tx1"/>
                    </a:solidFill>
                    <a:latin typeface="Times New Roman" panose="02020603050405020304" pitchFamily="18" charset="0"/>
                  </a:rPr>
                  <a:t>CROWN-IBP</a:t>
                </a:r>
                <a:r>
                  <a:rPr lang="zh-CN" altLang="en-US" sz="1600" dirty="0">
                    <a:solidFill>
                      <a:schemeClr val="tx1"/>
                    </a:solidFill>
                    <a:latin typeface="Times New Roman" panose="02020603050405020304" pitchFamily="18" charset="0"/>
                  </a:rPr>
                  <a:t>。</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solidFill>
                    <a:schemeClr val="tx1"/>
                  </a:solidFill>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4153958"/>
              </a:xfrm>
              <a:prstGeom prst="rect">
                <a:avLst/>
              </a:prstGeom>
              <a:blipFill>
                <a:blip r:embed="rId3"/>
                <a:stretch>
                  <a:fillRect l="-306" t="-440" r="-298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5" name="图片 4">
            <a:extLst>
              <a:ext uri="{FF2B5EF4-FFF2-40B4-BE49-F238E27FC236}">
                <a16:creationId xmlns:a16="http://schemas.microsoft.com/office/drawing/2014/main" id="{B8577A44-C2A2-4682-9659-3E9F2E7CBBDF}"/>
              </a:ext>
            </a:extLst>
          </p:cNvPr>
          <p:cNvPicPr>
            <a:picLocks noChangeAspect="1"/>
          </p:cNvPicPr>
          <p:nvPr/>
        </p:nvPicPr>
        <p:blipFill>
          <a:blip r:embed="rId4"/>
          <a:stretch>
            <a:fillRect/>
          </a:stretch>
        </p:blipFill>
        <p:spPr>
          <a:xfrm>
            <a:off x="768189" y="4265653"/>
            <a:ext cx="7607621" cy="1689675"/>
          </a:xfrm>
          <a:prstGeom prst="rect">
            <a:avLst/>
          </a:prstGeom>
        </p:spPr>
      </p:pic>
    </p:spTree>
    <p:extLst>
      <p:ext uri="{BB962C8B-B14F-4D97-AF65-F5344CB8AC3E}">
        <p14:creationId xmlns:p14="http://schemas.microsoft.com/office/powerpoint/2010/main" val="249912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335604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从表 </a:t>
                </a:r>
                <a:r>
                  <a:rPr lang="en-US" altLang="zh-CN" sz="1600" dirty="0">
                    <a:solidFill>
                      <a:srgbClr val="0070C0"/>
                    </a:solidFill>
                    <a:latin typeface="Times New Roman" panose="02020603050405020304" pitchFamily="18" charset="0"/>
                  </a:rPr>
                  <a:t>4</a:t>
                </a:r>
                <a:r>
                  <a:rPr lang="zh-CN" altLang="en-US" sz="1600" dirty="0">
                    <a:solidFill>
                      <a:srgbClr val="0070C0"/>
                    </a:solidFill>
                    <a:latin typeface="Times New Roman" panose="02020603050405020304" pitchFamily="18" charset="0"/>
                  </a:rPr>
                  <a:t>中我们可以看到</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效率</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Net</a:t>
                </a:r>
                <a:r>
                  <a:rPr lang="zh-CN" altLang="en-US" sz="1600" dirty="0">
                    <a:solidFill>
                      <a:schemeClr val="tx1"/>
                    </a:solidFill>
                    <a:latin typeface="Times New Roman" panose="02020603050405020304" pitchFamily="18" charset="0"/>
                  </a:rPr>
                  <a:t>的训练和认证都非常快。</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训练</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-dist Net</a:t>
                </a:r>
                <a:r>
                  <a:rPr lang="zh-CN" altLang="en-US" sz="1600" dirty="0">
                    <a:solidFill>
                      <a:schemeClr val="tx1"/>
                    </a:solidFill>
                    <a:latin typeface="Times New Roman" panose="02020603050405020304" pitchFamily="18" charset="0"/>
                  </a:rPr>
                  <a:t>的每次迭代计算成本与训练相同大小的常规网络大致相同，并且认证过程只需要前向传递。</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在表 </a:t>
                </a:r>
                <a:r>
                  <a:rPr lang="en-US" altLang="zh-CN" sz="1600" dirty="0">
                    <a:solidFill>
                      <a:schemeClr val="tx1"/>
                    </a:solidFill>
                    <a:latin typeface="Times New Roman" panose="02020603050405020304" pitchFamily="18" charset="0"/>
                  </a:rPr>
                  <a:t>4 </a:t>
                </a:r>
                <a:r>
                  <a:rPr lang="zh-CN" altLang="en-US" sz="1600" dirty="0">
                    <a:solidFill>
                      <a:schemeClr val="tx1"/>
                    </a:solidFill>
                    <a:latin typeface="Times New Roman" panose="02020603050405020304" pitchFamily="18" charset="0"/>
                  </a:rPr>
                  <a:t>中， </a:t>
                </a:r>
                <a:r>
                  <a:rPr lang="en-US" altLang="zh-CN" sz="1600" dirty="0">
                    <a:solidFill>
                      <a:schemeClr val="tx1"/>
                    </a:solidFill>
                    <a:latin typeface="Times New Roman" panose="02020603050405020304" pitchFamily="18" charset="0"/>
                  </a:rPr>
                  <a:t>CIFAR-10 </a:t>
                </a:r>
                <a:r>
                  <a:rPr lang="zh-CN" altLang="en-US" sz="1600" dirty="0">
                    <a:solidFill>
                      <a:schemeClr val="tx1"/>
                    </a:solidFill>
                    <a:latin typeface="Times New Roman" panose="02020603050405020304" pitchFamily="18" charset="0"/>
                  </a:rPr>
                  <a:t>数据集上定量比较了我们的方法与之前的方法（如 </a:t>
                </a:r>
                <a:r>
                  <a:rPr lang="en-US" altLang="zh-CN" sz="1600" dirty="0">
                    <a:solidFill>
                      <a:schemeClr val="tx1"/>
                    </a:solidFill>
                    <a:latin typeface="Times New Roman" panose="02020603050405020304" pitchFamily="18" charset="0"/>
                  </a:rPr>
                  <a:t>IBP </a:t>
                </a:r>
                <a:r>
                  <a:rPr lang="zh-CN" altLang="en-US" sz="1600" dirty="0">
                    <a:solidFill>
                      <a:schemeClr val="tx1"/>
                    </a:solidFill>
                    <a:latin typeface="Times New Roman" panose="02020603050405020304" pitchFamily="18" charset="0"/>
                  </a:rPr>
                  <a:t>或 </a:t>
                </a:r>
                <a:r>
                  <a:rPr lang="en-US" altLang="zh-CN" sz="1600" dirty="0">
                    <a:solidFill>
                      <a:schemeClr val="tx1"/>
                    </a:solidFill>
                    <a:latin typeface="Times New Roman" panose="02020603050405020304" pitchFamily="18" charset="0"/>
                  </a:rPr>
                  <a:t>CROWN-IBP</a:t>
                </a:r>
                <a:r>
                  <a:rPr lang="zh-CN" altLang="en-US" sz="1600" dirty="0">
                    <a:solidFill>
                      <a:schemeClr val="tx1"/>
                    </a:solidFill>
                    <a:latin typeface="Times New Roman" panose="02020603050405020304" pitchFamily="18" charset="0"/>
                  </a:rPr>
                  <a:t>）的每轮训练速度。</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所有这些实验都在单个 </a:t>
                </a:r>
                <a:r>
                  <a:rPr lang="en-US" altLang="zh-CN" sz="1600" dirty="0">
                    <a:solidFill>
                      <a:schemeClr val="tx1"/>
                    </a:solidFill>
                    <a:latin typeface="Times New Roman" panose="02020603050405020304" pitchFamily="18" charset="0"/>
                  </a:rPr>
                  <a:t>NVIDIA-RTX 3090 GPU </a:t>
                </a:r>
                <a:r>
                  <a:rPr lang="zh-CN" altLang="en-US" sz="1600" dirty="0">
                    <a:solidFill>
                      <a:schemeClr val="tx1"/>
                    </a:solidFill>
                    <a:latin typeface="Times New Roman" panose="02020603050405020304" pitchFamily="18" charset="0"/>
                  </a:rPr>
                  <a:t>上运行。</a:t>
                </a:r>
                <a:endParaRPr lang="en-US" altLang="zh-CN" sz="1600" dirty="0">
                  <a:solidFill>
                    <a:schemeClr val="tx1"/>
                  </a:solidFill>
                  <a:latin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rPr>
                  <a:t>对于</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Net </a:t>
                </a:r>
                <a:r>
                  <a:rPr lang="zh-CN" altLang="en-US" sz="1600" dirty="0">
                    <a:solidFill>
                      <a:schemeClr val="tx1"/>
                    </a:solidFill>
                    <a:latin typeface="Times New Roman" panose="02020603050405020304" pitchFamily="18" charset="0"/>
                  </a:rPr>
                  <a:t>和</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solidFill>
                      <a:schemeClr val="tx1"/>
                    </a:solidFill>
                    <a:latin typeface="Times New Roman" panose="02020603050405020304" pitchFamily="18" charset="0"/>
                  </a:rPr>
                  <a:t>-</a:t>
                </a:r>
                <a:r>
                  <a:rPr lang="en-US" altLang="zh-CN" sz="1600" dirty="0" err="1">
                    <a:solidFill>
                      <a:schemeClr val="tx1"/>
                    </a:solidFill>
                    <a:latin typeface="Times New Roman" panose="02020603050405020304" pitchFamily="18" charset="0"/>
                  </a:rPr>
                  <a:t>dist</a:t>
                </a:r>
                <a:r>
                  <a:rPr lang="en-US" altLang="zh-CN" sz="1600" dirty="0">
                    <a:solidFill>
                      <a:schemeClr val="tx1"/>
                    </a:solidFill>
                    <a:latin typeface="Times New Roman" panose="02020603050405020304" pitchFamily="18" charset="0"/>
                  </a:rPr>
                  <a:t> </a:t>
                </a:r>
                <a:r>
                  <a:rPr lang="en-US" altLang="zh-CN" sz="1600" dirty="0" err="1">
                    <a:solidFill>
                      <a:schemeClr val="tx1"/>
                    </a:solidFill>
                    <a:latin typeface="Times New Roman" panose="02020603050405020304" pitchFamily="18" charset="0"/>
                  </a:rPr>
                  <a:t>Net+MLP</a:t>
                </a:r>
                <a:r>
                  <a:rPr lang="zh-CN" altLang="en-US" sz="1600" dirty="0">
                    <a:solidFill>
                      <a:schemeClr val="tx1"/>
                    </a:solidFill>
                    <a:latin typeface="Times New Roman" panose="02020603050405020304" pitchFamily="18" charset="0"/>
                  </a:rPr>
                  <a:t>，每个 </a:t>
                </a:r>
                <a:r>
                  <a:rPr lang="en-US" altLang="zh-CN" sz="1600" dirty="0">
                    <a:solidFill>
                      <a:schemeClr val="tx1"/>
                    </a:solidFill>
                    <a:latin typeface="Times New Roman" panose="02020603050405020304" pitchFamily="18" charset="0"/>
                  </a:rPr>
                  <a:t>epoch </a:t>
                </a:r>
                <a:r>
                  <a:rPr lang="zh-CN" altLang="en-US" sz="1600" dirty="0">
                    <a:solidFill>
                      <a:schemeClr val="tx1"/>
                    </a:solidFill>
                    <a:latin typeface="Times New Roman" panose="02020603050405020304" pitchFamily="18" charset="0"/>
                  </a:rPr>
                  <a:t>的训练时间都小于 </a:t>
                </a:r>
                <a:r>
                  <a:rPr lang="en-US" altLang="zh-CN" sz="1600" dirty="0">
                    <a:solidFill>
                      <a:schemeClr val="tx1"/>
                    </a:solidFill>
                    <a:latin typeface="Times New Roman" panose="02020603050405020304" pitchFamily="18" charset="0"/>
                  </a:rPr>
                  <a:t>20 </a:t>
                </a:r>
                <a:r>
                  <a:rPr lang="zh-CN" altLang="en-US" sz="1600" dirty="0">
                    <a:solidFill>
                      <a:schemeClr val="tx1"/>
                    </a:solidFill>
                    <a:latin typeface="Times New Roman" panose="02020603050405020304" pitchFamily="18" charset="0"/>
                  </a:rPr>
                  <a:t>秒，明显快于 </a:t>
                </a:r>
                <a:r>
                  <a:rPr lang="en-US" altLang="zh-CN" sz="1600" dirty="0">
                    <a:solidFill>
                      <a:schemeClr val="tx1"/>
                    </a:solidFill>
                    <a:latin typeface="Times New Roman" panose="02020603050405020304" pitchFamily="18" charset="0"/>
                  </a:rPr>
                  <a:t>CROWN-IBP</a:t>
                </a:r>
                <a:r>
                  <a:rPr lang="zh-CN" altLang="en-US" sz="1600" dirty="0">
                    <a:solidFill>
                      <a:schemeClr val="tx1"/>
                    </a:solidFill>
                    <a:latin typeface="Times New Roman" panose="02020603050405020304" pitchFamily="18" charset="0"/>
                  </a:rPr>
                  <a:t>，与 </a:t>
                </a:r>
                <a:r>
                  <a:rPr lang="en-US" altLang="zh-CN" sz="1600" dirty="0">
                    <a:solidFill>
                      <a:schemeClr val="tx1"/>
                    </a:solidFill>
                    <a:latin typeface="Times New Roman" panose="02020603050405020304" pitchFamily="18" charset="0"/>
                  </a:rPr>
                  <a:t>IBP </a:t>
                </a:r>
                <a:r>
                  <a:rPr lang="zh-CN" altLang="en-US" sz="1600" dirty="0">
                    <a:solidFill>
                      <a:schemeClr val="tx1"/>
                    </a:solidFill>
                    <a:latin typeface="Times New Roman" panose="02020603050405020304" pitchFamily="18" charset="0"/>
                  </a:rPr>
                  <a:t>相当。 </a:t>
                </a:r>
                <a:endParaRPr lang="en-US" altLang="zh-CN" sz="1600" dirty="0">
                  <a:solidFill>
                    <a:schemeClr val="tx1"/>
                  </a:solidFill>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3356047"/>
              </a:xfrm>
              <a:prstGeom prst="rect">
                <a:avLst/>
              </a:prstGeom>
              <a:blipFill>
                <a:blip r:embed="rId3"/>
                <a:stretch>
                  <a:fillRect l="-306" t="-544" b="-127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6" name="图片 5">
            <a:extLst>
              <a:ext uri="{FF2B5EF4-FFF2-40B4-BE49-F238E27FC236}">
                <a16:creationId xmlns:a16="http://schemas.microsoft.com/office/drawing/2014/main" id="{DD8C243B-D0A7-49A7-BC03-F9A5646B1DB8}"/>
              </a:ext>
            </a:extLst>
          </p:cNvPr>
          <p:cNvPicPr>
            <a:picLocks noChangeAspect="1"/>
          </p:cNvPicPr>
          <p:nvPr/>
        </p:nvPicPr>
        <p:blipFill>
          <a:blip r:embed="rId4"/>
          <a:stretch>
            <a:fillRect/>
          </a:stretch>
        </p:blipFill>
        <p:spPr>
          <a:xfrm>
            <a:off x="2371948" y="4865418"/>
            <a:ext cx="4400104" cy="1594174"/>
          </a:xfrm>
          <a:prstGeom prst="rect">
            <a:avLst/>
          </a:prstGeom>
        </p:spPr>
      </p:pic>
    </p:spTree>
    <p:extLst>
      <p:ext uri="{BB962C8B-B14F-4D97-AF65-F5344CB8AC3E}">
        <p14:creationId xmlns:p14="http://schemas.microsoft.com/office/powerpoint/2010/main" val="189728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299575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rPr>
                  <a:t>从表 </a:t>
                </a:r>
                <a:r>
                  <a:rPr lang="en-US" altLang="zh-CN" sz="1600" dirty="0">
                    <a:solidFill>
                      <a:srgbClr val="0070C0"/>
                    </a:solidFill>
                    <a:latin typeface="Times New Roman" panose="02020603050405020304" pitchFamily="18" charset="0"/>
                  </a:rPr>
                  <a:t>1</a:t>
                </a:r>
                <a:r>
                  <a:rPr lang="zh-CN" altLang="en-US" sz="1600" dirty="0">
                    <a:solidFill>
                      <a:srgbClr val="0070C0"/>
                    </a:solidFill>
                    <a:latin typeface="Times New Roman" panose="02020603050405020304" pitchFamily="18" charset="0"/>
                  </a:rPr>
                  <a:t>中我们可以看到</a:t>
                </a:r>
                <a:endParaRPr lang="en-US" altLang="zh-CN" sz="1600" dirty="0">
                  <a:solidFill>
                    <a:srgbClr val="0070C0"/>
                  </a:solidFill>
                  <a:latin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与 </a:t>
                </a:r>
                <a:r>
                  <a:rPr lang="en-US" altLang="zh-CN" sz="1600" dirty="0" err="1">
                    <a:latin typeface="Cambria Math" panose="02040503050406030204" pitchFamily="18" charset="0"/>
                    <a:cs typeface="Times New Roman" panose="02020603050405020304" pitchFamily="18" charset="0"/>
                  </a:rPr>
                  <a:t>GroupSort</a:t>
                </a: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网络的讨论。 </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最后与 </a:t>
                </a:r>
                <a:r>
                  <a:rPr lang="en-US" altLang="zh-CN" sz="1600" dirty="0" err="1">
                    <a:latin typeface="Cambria Math" panose="02040503050406030204" pitchFamily="18" charset="0"/>
                    <a:cs typeface="Times New Roman" panose="02020603050405020304" pitchFamily="18" charset="0"/>
                  </a:rPr>
                  <a:t>GroupSort</a:t>
                </a: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进行了特殊比较，因为 </a:t>
                </a:r>
                <a:r>
                  <a:rPr lang="en-US" altLang="zh-CN" sz="1600" dirty="0" err="1">
                    <a:latin typeface="Cambria Math" panose="02040503050406030204" pitchFamily="18" charset="0"/>
                    <a:cs typeface="Times New Roman" panose="02020603050405020304" pitchFamily="18" charset="0"/>
                  </a:rPr>
                  <a:t>GroupSort</a:t>
                </a: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网络和我们提出的</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Cambria Math" panose="02040503050406030204" pitchFamily="18" charset="0"/>
                    <a:cs typeface="Times New Roman" panose="02020603050405020304" pitchFamily="18" charset="0"/>
                  </a:rPr>
                  <a:t>-dist </a:t>
                </a:r>
                <a:r>
                  <a:rPr lang="zh-CN" altLang="en-US" sz="1600" dirty="0">
                    <a:latin typeface="Cambria Math" panose="02040503050406030204" pitchFamily="18" charset="0"/>
                    <a:cs typeface="Times New Roman" panose="02020603050405020304" pitchFamily="18" charset="0"/>
                  </a:rPr>
                  <a:t>网络设计 </a:t>
                </a:r>
                <a:r>
                  <a:rPr lang="en-US" altLang="zh-CN" sz="1600" dirty="0">
                    <a:latin typeface="Cambria Math" panose="02040503050406030204" pitchFamily="18" charset="0"/>
                    <a:cs typeface="Times New Roman" panose="02020603050405020304" pitchFamily="18" charset="0"/>
                  </a:rPr>
                  <a:t>1-Lipschitz </a:t>
                </a:r>
                <a:r>
                  <a:rPr lang="zh-CN" altLang="en-US" sz="1600" dirty="0">
                    <a:latin typeface="Cambria Math" panose="02040503050406030204" pitchFamily="18" charset="0"/>
                    <a:cs typeface="Times New Roman" panose="02020603050405020304" pitchFamily="18" charset="0"/>
                  </a:rPr>
                  <a:t>网络”都可以明确地使用标准损失函数进行训练。 </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在 </a:t>
                </a:r>
                <a:r>
                  <a:rPr lang="en-US" altLang="zh-CN" sz="1600" dirty="0" err="1">
                    <a:latin typeface="Cambria Math" panose="02040503050406030204" pitchFamily="18" charset="0"/>
                    <a:cs typeface="Times New Roman" panose="02020603050405020304" pitchFamily="18" charset="0"/>
                  </a:rPr>
                  <a:t>GroupSort</a:t>
                </a: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网络中，所有权重矩阵 </a:t>
                </a:r>
                <a:r>
                  <a:rPr lang="en-US" altLang="zh-CN" sz="1600" dirty="0">
                    <a:latin typeface="Cambria Math" panose="02040503050406030204" pitchFamily="18" charset="0"/>
                    <a:cs typeface="Times New Roman" panose="02020603050405020304" pitchFamily="18" charset="0"/>
                  </a:rPr>
                  <a:t>W </a:t>
                </a:r>
                <a:r>
                  <a:rPr lang="zh-CN" altLang="en-US" sz="1600" dirty="0">
                    <a:latin typeface="Cambria Math" panose="02040503050406030204" pitchFamily="18" charset="0"/>
                    <a:cs typeface="Times New Roman" panose="02020603050405020304" pitchFamily="18" charset="0"/>
                  </a:rPr>
                  <a:t>都被限制为有界的 </a:t>
                </a:r>
                <a:r>
                  <a:rPr lang="en-US" altLang="zh-CN" sz="1600" dirty="0">
                    <a:latin typeface="Cambria Math" panose="02040503050406030204" pitchFamily="18" charset="0"/>
                    <a:cs typeface="Times New Roman" panose="02020603050405020304" pitchFamily="18" charset="0"/>
                  </a:rPr>
                  <a:t>1 </a:t>
                </a:r>
                <a:r>
                  <a:rPr lang="zh-CN" altLang="en-US" sz="1600" dirty="0">
                    <a:latin typeface="Cambria Math" panose="02040503050406030204" pitchFamily="18" charset="0"/>
                    <a:cs typeface="Times New Roman" panose="02020603050405020304" pitchFamily="18" charset="0"/>
                  </a:rPr>
                  <a:t>范数，这导致了耗时的投影操作</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这种操作带来了优化难度，进一步限制了网络结构的可扩展性。 </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我们假设这是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Cambria Math" panose="02040503050406030204" pitchFamily="18" charset="0"/>
                    <a:cs typeface="Times New Roman" panose="02020603050405020304" pitchFamily="18" charset="0"/>
                  </a:rPr>
                  <a:t>-dist Net </a:t>
                </a:r>
                <a:r>
                  <a:rPr lang="zh-CN" altLang="en-US" sz="1600" dirty="0">
                    <a:latin typeface="Cambria Math" panose="02040503050406030204" pitchFamily="18" charset="0"/>
                    <a:cs typeface="Times New Roman" panose="02020603050405020304" pitchFamily="18" charset="0"/>
                  </a:rPr>
                  <a:t>在 </a:t>
                </a:r>
                <a:r>
                  <a:rPr lang="en-US" altLang="zh-CN" sz="1600" dirty="0">
                    <a:latin typeface="Cambria Math" panose="02040503050406030204" pitchFamily="18" charset="0"/>
                    <a:cs typeface="Times New Roman" panose="02020603050405020304" pitchFamily="18" charset="0"/>
                  </a:rPr>
                  <a:t>MNIST </a:t>
                </a:r>
                <a:r>
                  <a:rPr lang="zh-CN" altLang="en-US" sz="1600" dirty="0">
                    <a:latin typeface="Cambria Math" panose="02040503050406030204" pitchFamily="18" charset="0"/>
                    <a:cs typeface="Times New Roman" panose="02020603050405020304" pitchFamily="18" charset="0"/>
                  </a:rPr>
                  <a:t>数据集上显着优于 </a:t>
                </a:r>
                <a:r>
                  <a:rPr lang="en-US" altLang="zh-CN" sz="1600" dirty="0" err="1">
                    <a:latin typeface="Cambria Math" panose="02040503050406030204" pitchFamily="18" charset="0"/>
                    <a:cs typeface="Times New Roman" panose="02020603050405020304" pitchFamily="18" charset="0"/>
                  </a:rPr>
                  <a:t>GroupSort</a:t>
                </a: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的主要原因，如表 </a:t>
                </a:r>
                <a:r>
                  <a:rPr lang="en-US" altLang="zh-CN" sz="1600" dirty="0">
                    <a:latin typeface="Cambria Math" panose="02040503050406030204" pitchFamily="18" charset="0"/>
                    <a:cs typeface="Times New Roman" panose="02020603050405020304" pitchFamily="18" charset="0"/>
                  </a:rPr>
                  <a:t>1 </a:t>
                </a:r>
                <a:r>
                  <a:rPr lang="zh-CN" altLang="en-US" sz="1600" dirty="0">
                    <a:latin typeface="Cambria Math" panose="02040503050406030204" pitchFamily="18" charset="0"/>
                    <a:cs typeface="Times New Roman" panose="02020603050405020304" pitchFamily="18" charset="0"/>
                  </a:rPr>
                  <a:t>所示。</a:t>
                </a:r>
                <a:endParaRPr lang="en-US" altLang="zh-CN" sz="1600" dirty="0">
                  <a:latin typeface="Cambria Math" panose="020405030504060302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2995757"/>
              </a:xfrm>
              <a:prstGeom prst="rect">
                <a:avLst/>
              </a:prstGeom>
              <a:blipFill>
                <a:blip r:embed="rId3"/>
                <a:stretch>
                  <a:fillRect l="-306" t="-610" b="-1423"/>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0199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3273397"/>
              </a:xfrm>
              <a:prstGeom prst="rect">
                <a:avLst/>
              </a:prstGeom>
              <a:noFill/>
            </p:spPr>
            <p:txBody>
              <a:bodyPr wrap="square" rtlCol="0">
                <a:spAutoFit/>
              </a:bodyPr>
              <a:lstStyle/>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设计了一种新的神经元，它使用</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rPr>
                  <a:t> </a:t>
                </a:r>
                <a:r>
                  <a:rPr lang="zh-CN" altLang="en-US" sz="1600" dirty="0">
                    <a:latin typeface="Times New Roman" panose="02020603050405020304" pitchFamily="18" charset="0"/>
                  </a:rPr>
                  <a:t>距离作为其基本操作。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证明了用</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r>
                      <a:rPr lang="en-US" altLang="zh-CN" sz="1600" i="1">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 </a:t>
                </a:r>
                <a:r>
                  <a:rPr lang="zh-CN" altLang="en-US" sz="1600" dirty="0">
                    <a:latin typeface="Times New Roman" panose="02020603050405020304" pitchFamily="18" charset="0"/>
                  </a:rPr>
                  <a:t>神经元构建的神经网络是关于</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rPr>
                  <a:t>范数的</a:t>
                </a:r>
                <a:r>
                  <a:rPr lang="en-US" altLang="zh-CN" sz="1600" dirty="0">
                    <a:latin typeface="Times New Roman" panose="02020603050405020304" pitchFamily="18" charset="0"/>
                  </a:rPr>
                  <a:t>1-Lipschitz </a:t>
                </a:r>
                <a:r>
                  <a:rPr lang="zh-CN" altLang="en-US" sz="1600" dirty="0">
                    <a:latin typeface="Times New Roman" panose="02020603050405020304" pitchFamily="18" charset="0"/>
                  </a:rPr>
                  <a:t>函数。 这直接提供了基于预测输出余量的认证稳健性的理论保证。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进一步形式化地分析了网络的表达能力和鲁棒的泛化能力，并提供了一个整体的训练策略来处理训练“</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r>
                      <a:rPr lang="en-US" altLang="zh-CN" sz="1600" i="1">
                        <a:solidFill>
                          <a:schemeClr val="tx1"/>
                        </a:solidFill>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rPr>
                  <a:t>-dist”</a:t>
                </a:r>
                <a:r>
                  <a:rPr lang="zh-CN" altLang="en-US" sz="1600" dirty="0">
                    <a:latin typeface="Times New Roman" panose="02020603050405020304" pitchFamily="18" charset="0"/>
                  </a:rPr>
                  <a:t>网络中遇到的优化困难。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实验在 </a:t>
                </a:r>
                <a:r>
                  <a:rPr lang="en-US" altLang="zh-CN" sz="1600" dirty="0">
                    <a:latin typeface="Times New Roman" panose="02020603050405020304" pitchFamily="18" charset="0"/>
                  </a:rPr>
                  <a:t>MNIST</a:t>
                </a:r>
                <a:r>
                  <a:rPr lang="zh-CN" altLang="en-US" sz="1600" dirty="0">
                    <a:latin typeface="Times New Roman" panose="02020603050405020304" pitchFamily="18" charset="0"/>
                  </a:rPr>
                  <a:t>、</a:t>
                </a:r>
                <a:r>
                  <a:rPr lang="en-US" altLang="zh-CN" sz="1600" dirty="0">
                    <a:latin typeface="Times New Roman" panose="02020603050405020304" pitchFamily="18" charset="0"/>
                  </a:rPr>
                  <a:t>Fashion-MNIST</a:t>
                </a:r>
                <a:r>
                  <a:rPr lang="zh-CN" altLang="en-US" sz="1600" dirty="0">
                    <a:latin typeface="Times New Roman" panose="02020603050405020304" pitchFamily="18" charset="0"/>
                  </a:rPr>
                  <a:t>、</a:t>
                </a:r>
                <a:r>
                  <a:rPr lang="en-US" altLang="zh-CN" sz="1600" dirty="0">
                    <a:latin typeface="Times New Roman" panose="02020603050405020304" pitchFamily="18" charset="0"/>
                  </a:rPr>
                  <a:t>CIFAR-10 </a:t>
                </a:r>
                <a:r>
                  <a:rPr lang="zh-CN" altLang="en-US" sz="1600" dirty="0">
                    <a:latin typeface="Times New Roman" panose="02020603050405020304" pitchFamily="18" charset="0"/>
                  </a:rPr>
                  <a:t>和 </a:t>
                </a:r>
                <a:r>
                  <a:rPr lang="en-US" altLang="zh-CN" sz="1600" dirty="0" err="1">
                    <a:latin typeface="Times New Roman" panose="02020603050405020304" pitchFamily="18" charset="0"/>
                  </a:rPr>
                  <a:t>TinyImageNet</a:t>
                </a:r>
                <a:r>
                  <a:rPr lang="en-US" altLang="zh-CN" sz="1600" dirty="0">
                    <a:latin typeface="Times New Roman" panose="02020603050405020304" pitchFamily="18" charset="0"/>
                  </a:rPr>
                  <a:t> </a:t>
                </a:r>
                <a:r>
                  <a:rPr lang="zh-CN" altLang="en-US" sz="1600" dirty="0">
                    <a:latin typeface="Times New Roman" panose="02020603050405020304" pitchFamily="18" charset="0"/>
                  </a:rPr>
                  <a:t>数据集上显示出可喜的结果。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由于这种结构是全新的，因此需要研究很多方面，例如如何进一步处理该网络的优化困难。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未来工作，将模型扩展到更具挑战性的任务，例如 </a:t>
                </a:r>
                <a:r>
                  <a:rPr lang="en-US" altLang="zh-CN" sz="1600" dirty="0">
                    <a:latin typeface="Times New Roman" panose="02020603050405020304" pitchFamily="18" charset="0"/>
                  </a:rPr>
                  <a:t>ImageNet </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3273397"/>
              </a:xfrm>
              <a:prstGeom prst="rect">
                <a:avLst/>
              </a:prstGeom>
              <a:blipFill>
                <a:blip r:embed="rId3"/>
                <a:stretch>
                  <a:fillRect l="-306" t="-559" r="-383" b="-1490"/>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DE4FD4E9-4DB0-438E-B91C-724BDF71764E}"/>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Conclusion</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36FE8F51-E45D-42AB-B34E-82FB4DF4F58D}"/>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3845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298228"/>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b="0" dirty="0">
                <a:solidFill>
                  <a:srgbClr val="0070C0"/>
                </a:solidFill>
                <a:latin typeface="Cambria Math" panose="02040503050406030204" pitchFamily="18" charset="0"/>
                <a:cs typeface="Times New Roman" panose="02020603050405020304" pitchFamily="18" charset="0"/>
              </a:rPr>
              <a:t>已有工作</a:t>
            </a:r>
            <a:endParaRPr lang="en-US" altLang="zh-CN" sz="1600" b="0" dirty="0">
              <a:solidFill>
                <a:srgbClr val="0070C0"/>
              </a:solidFill>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使用凸松弛方法逐层限制认证半径</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b="0" dirty="0">
                <a:latin typeface="Cambria Math" panose="02040503050406030204" pitchFamily="18" charset="0"/>
                <a:cs typeface="Times New Roman" panose="02020603050405020304" pitchFamily="18" charset="0"/>
              </a:rPr>
              <a:t>缺点：复杂、计算成本高且难以应用于深度模型和大型模型。</a:t>
            </a:r>
            <a:endParaRPr lang="en-US" altLang="zh-CN" sz="1600" b="0" dirty="0">
              <a:latin typeface="Cambria Math" panose="02040503050406030204" pitchFamily="18" charset="0"/>
              <a:cs typeface="Times New Roman" panose="02020603050405020304" pitchFamily="18" charset="0"/>
            </a:endParaRPr>
          </a:p>
          <a:p>
            <a:pPr marL="285750" indent="-28575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使用区间边界传播（</a:t>
            </a:r>
            <a:r>
              <a:rPr lang="en-US" altLang="zh-CN" sz="1600" dirty="0">
                <a:latin typeface="Cambria Math" panose="02040503050406030204" pitchFamily="18" charset="0"/>
                <a:cs typeface="Times New Roman" panose="02020603050405020304" pitchFamily="18" charset="0"/>
              </a:rPr>
              <a:t>interval bound propagation</a:t>
            </a:r>
            <a:r>
              <a:rPr lang="zh-CN" altLang="en-US" sz="1600" dirty="0">
                <a:latin typeface="Cambria Math" panose="02040503050406030204" pitchFamily="18" charset="0"/>
                <a:cs typeface="Times New Roman" panose="02020603050405020304" pitchFamily="18" charset="0"/>
              </a:rPr>
              <a:t>，</a:t>
            </a:r>
            <a:r>
              <a:rPr lang="en-US" altLang="zh-CN" sz="1600" dirty="0">
                <a:latin typeface="Cambria Math" panose="02040503050406030204" pitchFamily="18" charset="0"/>
                <a:cs typeface="Times New Roman" panose="02020603050405020304" pitchFamily="18" charset="0"/>
              </a:rPr>
              <a:t>IBP</a:t>
            </a:r>
            <a:r>
              <a:rPr lang="zh-CN" altLang="en-US" sz="1600" dirty="0">
                <a:latin typeface="Cambria Math" panose="02040503050406030204" pitchFamily="18" charset="0"/>
                <a:cs typeface="Times New Roman" panose="02020603050405020304" pitchFamily="18" charset="0"/>
              </a:rPr>
              <a:t>）</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一种凸松弛的特殊形式</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b="0" dirty="0">
                <a:latin typeface="Cambria Math" panose="02040503050406030204" pitchFamily="18" charset="0"/>
                <a:cs typeface="Times New Roman" panose="02020603050405020304" pitchFamily="18" charset="0"/>
              </a:rPr>
              <a:t>优点：计算成本低。</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缺点：</a:t>
            </a:r>
            <a:r>
              <a:rPr lang="zh-CN" altLang="en-US" sz="1600" b="0" dirty="0">
                <a:latin typeface="Cambria Math" panose="02040503050406030204" pitchFamily="18" charset="0"/>
                <a:cs typeface="Times New Roman" panose="02020603050405020304" pitchFamily="18" charset="0"/>
              </a:rPr>
              <a:t>产生的界限松散，训练不稳定。</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使用</a:t>
            </a:r>
            <a:r>
              <a:rPr lang="en-US" altLang="zh-CN" sz="1600" b="0" dirty="0">
                <a:latin typeface="Cambria Math" panose="02040503050406030204" pitchFamily="18" charset="0"/>
                <a:cs typeface="Times New Roman" panose="02020603050405020304" pitchFamily="18" charset="0"/>
              </a:rPr>
              <a:t>IBP </a:t>
            </a:r>
            <a:r>
              <a:rPr lang="zh-CN" altLang="en-US" sz="1600" b="0" dirty="0">
                <a:latin typeface="Cambria Math" panose="02040503050406030204" pitchFamily="18" charset="0"/>
                <a:cs typeface="Times New Roman" panose="02020603050405020304" pitchFamily="18" charset="0"/>
              </a:rPr>
              <a:t>与线性松弛结合的方法</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方案：</a:t>
            </a:r>
            <a:r>
              <a:rPr lang="en-US" altLang="zh-CN" sz="1600" b="0" dirty="0">
                <a:latin typeface="Cambria Math" panose="02040503050406030204" pitchFamily="18" charset="0"/>
                <a:cs typeface="Times New Roman" panose="02020603050405020304" pitchFamily="18" charset="0"/>
              </a:rPr>
              <a:t>CROWN-IBP</a:t>
            </a:r>
            <a:r>
              <a:rPr lang="zh-CN" altLang="en-US" sz="1600" dirty="0">
                <a:latin typeface="Cambria Math" panose="02040503050406030204" pitchFamily="18" charset="0"/>
                <a:cs typeface="Times New Roman" panose="02020603050405020304" pitchFamily="18" charset="0"/>
              </a:rPr>
              <a:t>（</a:t>
            </a:r>
            <a:r>
              <a:rPr lang="en-US" altLang="zh-CN" sz="1600" dirty="0">
                <a:latin typeface="Cambria Math" panose="02040503050406030204" pitchFamily="18" charset="0"/>
                <a:cs typeface="Times New Roman" panose="02020603050405020304" pitchFamily="18" charset="0"/>
              </a:rPr>
              <a:t>1</a:t>
            </a:r>
            <a:r>
              <a:rPr lang="en-US" altLang="zh-CN" sz="1600" baseline="30000" dirty="0">
                <a:latin typeface="Cambria Math" panose="02040503050406030204" pitchFamily="18" charset="0"/>
                <a:cs typeface="Times New Roman" panose="02020603050405020304" pitchFamily="18" charset="0"/>
              </a:rPr>
              <a:t>st</a:t>
            </a:r>
            <a:r>
              <a:rPr lang="en-US" altLang="zh-CN" sz="1600" dirty="0">
                <a:latin typeface="Cambria Math" panose="02040503050406030204" pitchFamily="18" charset="0"/>
                <a:cs typeface="Times New Roman" panose="02020603050405020304" pitchFamily="18" charset="0"/>
              </a:rPr>
              <a:t> </a:t>
            </a:r>
            <a:r>
              <a:rPr lang="en-US" altLang="zh-CN" sz="1600" b="0" dirty="0">
                <a:latin typeface="Cambria Math" panose="02040503050406030204" pitchFamily="18" charset="0"/>
                <a:cs typeface="Times New Roman" panose="02020603050405020304" pitchFamily="18" charset="0"/>
              </a:rPr>
              <a:t>CROWN</a:t>
            </a:r>
            <a:r>
              <a:rPr lang="zh-CN" altLang="en-US" sz="1600" dirty="0">
                <a:latin typeface="Cambria Math" panose="02040503050406030204" pitchFamily="18" charset="0"/>
                <a:cs typeface="Times New Roman" panose="02020603050405020304" pitchFamily="18" charset="0"/>
              </a:rPr>
              <a:t>）</a:t>
            </a:r>
            <a:endParaRPr lang="en-US" altLang="zh-CN" sz="160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方案：</a:t>
            </a:r>
            <a:r>
              <a:rPr lang="zh-CN" altLang="en-US" sz="1600" b="0" dirty="0">
                <a:latin typeface="Cambria Math" panose="02040503050406030204" pitchFamily="18" charset="0"/>
                <a:cs typeface="Times New Roman" panose="02020603050405020304" pitchFamily="18" charset="0"/>
              </a:rPr>
              <a:t>支持损失融合的</a:t>
            </a:r>
            <a:r>
              <a:rPr lang="en-US" altLang="zh-CN" sz="1600" b="0" dirty="0">
                <a:latin typeface="Cambria Math" panose="02040503050406030204" pitchFamily="18" charset="0"/>
                <a:cs typeface="Times New Roman" panose="02020603050405020304" pitchFamily="18" charset="0"/>
              </a:rPr>
              <a:t>CROWN-IBP</a:t>
            </a:r>
            <a:r>
              <a:rPr lang="zh-CN" altLang="en-US" sz="1600" dirty="0">
                <a:latin typeface="Cambria Math" panose="02040503050406030204" pitchFamily="18" charset="0"/>
                <a:cs typeface="Times New Roman" panose="02020603050405020304" pitchFamily="18" charset="0"/>
              </a:rPr>
              <a:t>（</a:t>
            </a:r>
            <a:r>
              <a:rPr lang="en-US" altLang="zh-CN" sz="1600" dirty="0">
                <a:latin typeface="Cambria Math" panose="02040503050406030204" pitchFamily="18" charset="0"/>
                <a:cs typeface="Times New Roman" panose="02020603050405020304" pitchFamily="18" charset="0"/>
              </a:rPr>
              <a:t>2</a:t>
            </a:r>
            <a:r>
              <a:rPr lang="en-US" altLang="zh-CN" sz="1600" baseline="30000" dirty="0">
                <a:latin typeface="Cambria Math" panose="02040503050406030204" pitchFamily="18" charset="0"/>
                <a:cs typeface="Times New Roman" panose="02020603050405020304" pitchFamily="18" charset="0"/>
              </a:rPr>
              <a:t>nd</a:t>
            </a:r>
            <a:r>
              <a:rPr lang="en-US" altLang="zh-CN" sz="1600" dirty="0">
                <a:latin typeface="Cambria Math" panose="02040503050406030204" pitchFamily="18" charset="0"/>
                <a:cs typeface="Times New Roman" panose="02020603050405020304" pitchFamily="18" charset="0"/>
              </a:rPr>
              <a:t> </a:t>
            </a:r>
            <a:r>
              <a:rPr lang="en-US" altLang="zh-CN" sz="1600" b="0" dirty="0">
                <a:latin typeface="Cambria Math" panose="02040503050406030204" pitchFamily="18" charset="0"/>
                <a:cs typeface="Times New Roman" panose="02020603050405020304" pitchFamily="18" charset="0"/>
              </a:rPr>
              <a:t>CROWN</a:t>
            </a:r>
            <a:r>
              <a:rPr lang="zh-CN" altLang="en-US" sz="1600" dirty="0">
                <a:latin typeface="Cambria Math" panose="02040503050406030204" pitchFamily="18" charset="0"/>
                <a:cs typeface="Times New Roman" panose="02020603050405020304" pitchFamily="18" charset="0"/>
              </a:rPr>
              <a:t>）</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优点：</a:t>
            </a:r>
            <a:r>
              <a:rPr lang="zh-CN" altLang="en-US" sz="1600" b="0" dirty="0">
                <a:latin typeface="Cambria Math" panose="02040503050406030204" pitchFamily="18" charset="0"/>
                <a:cs typeface="Times New Roman" panose="02020603050405020304" pitchFamily="18" charset="0"/>
              </a:rPr>
              <a:t>边界更紧密。</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Cambria Math" panose="02040503050406030204" pitchFamily="18" charset="0"/>
                <a:cs typeface="Times New Roman" panose="02020603050405020304" pitchFamily="18" charset="0"/>
              </a:rPr>
              <a:t>本文没有直接说这类方法的不足，而是在实验中进行了性能比较</a:t>
            </a:r>
            <a:endParaRPr lang="en-US" altLang="zh-CN" sz="1600" dirty="0">
              <a:latin typeface="Cambria Math" panose="020405030504060302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04998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78663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b="0" dirty="0">
                    <a:solidFill>
                      <a:srgbClr val="0070C0"/>
                    </a:solidFill>
                    <a:latin typeface="Cambria Math" panose="02040503050406030204" pitchFamily="18" charset="0"/>
                    <a:cs typeface="Times New Roman" panose="02020603050405020304" pitchFamily="18" charset="0"/>
                  </a:rPr>
                  <a:t>已有工作</a:t>
                </a:r>
                <a:endParaRPr lang="en-US" altLang="zh-CN" sz="1600" b="0" dirty="0">
                  <a:solidFill>
                    <a:srgbClr val="0070C0"/>
                  </a:solidFill>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Cambria Math" panose="02040503050406030204" pitchFamily="18" charset="0"/>
                    <a:cs typeface="Times New Roman" panose="02020603050405020304" pitchFamily="18" charset="0"/>
                  </a:rPr>
                  <a:t>使用</a:t>
                </a:r>
                <a:r>
                  <a:rPr lang="zh-CN" altLang="en-US" sz="1600" b="0" dirty="0">
                    <a:latin typeface="Cambria Math" panose="02040503050406030204" pitchFamily="18" charset="0"/>
                    <a:cs typeface="Times New Roman" panose="02020603050405020304" pitchFamily="18" charset="0"/>
                  </a:rPr>
                  <a:t>随机平滑的方法</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缺点：对于</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𝑝</m:t>
                        </m:r>
                      </m:sub>
                    </m:sSub>
                  </m:oMath>
                </a14:m>
                <a:r>
                  <a:rPr lang="zh-CN" altLang="en-US" sz="1600" dirty="0">
                    <a:latin typeface="Cambria Math" panose="02040503050406030204" pitchFamily="18" charset="0"/>
                    <a:cs typeface="Times New Roman" panose="02020603050405020304" pitchFamily="18" charset="0"/>
                  </a:rPr>
                  <a:t>扰动，</a:t>
                </a:r>
                <a:r>
                  <a:rPr lang="en-US" altLang="zh-CN" sz="1600" dirty="0">
                    <a:latin typeface="Cambria Math" panose="02040503050406030204" pitchFamily="18" charset="0"/>
                    <a:cs typeface="Times New Roman" panose="02020603050405020304" pitchFamily="18" charset="0"/>
                  </a:rPr>
                  <a:t>randomized smoothing cannot achieve nontrivial certified accuracy against larger than </a:t>
                </a:r>
                <a14:m>
                  <m:oMath xmlns:m="http://schemas.openxmlformats.org/officeDocument/2006/math">
                    <m:r>
                      <m:rPr>
                        <m:sty m:val="p"/>
                      </m:rPr>
                      <a:rPr lang="el-GR" altLang="zh-CN" sz="1600" i="1" smtClean="0">
                        <a:latin typeface="Cambria Math" panose="02040503050406030204" pitchFamily="18" charset="0"/>
                        <a:ea typeface="Cambria Math" panose="02040503050406030204" pitchFamily="18" charset="0"/>
                        <a:cs typeface="Times New Roman" panose="02020603050405020304" pitchFamily="18" charset="0"/>
                      </a:rPr>
                      <m:t>Ω</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b="0" i="0" smtClean="0">
                            <a:latin typeface="Cambria Math" panose="02040503050406030204" pitchFamily="18" charset="0"/>
                            <a:ea typeface="Cambria Math" panose="02040503050406030204" pitchFamily="18" charset="0"/>
                            <a:cs typeface="Times New Roman" panose="02020603050405020304" pitchFamily="18" charset="0"/>
                          </a:rPr>
                          <m:t>min</m:t>
                        </m:r>
                      </m:fName>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𝑑</m:t>
                            </m:r>
                          </m:e>
                          <m:sup>
                            <m:f>
                              <m:f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𝑝</m:t>
                                </m:r>
                              </m:den>
                            </m:f>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2</m:t>
                                </m:r>
                              </m:den>
                            </m:f>
                          </m:sup>
                        </m:s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e>
                    </m:func>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600" b="0" dirty="0">
                    <a:latin typeface="Cambria Math" panose="02040503050406030204" pitchFamily="18" charset="0"/>
                    <a:cs typeface="Times New Roman" panose="02020603050405020304" pitchFamily="18" charset="0"/>
                  </a:rPr>
                  <a:t> radius</a:t>
                </a:r>
                <a:r>
                  <a:rPr lang="zh-CN" altLang="en-US" sz="1600" b="0" dirty="0">
                    <a:latin typeface="Cambria Math" panose="02040503050406030204" pitchFamily="18" charset="0"/>
                    <a:cs typeface="Times New Roman" panose="02020603050405020304" pitchFamily="18" charset="0"/>
                  </a:rPr>
                  <a:t>，</a:t>
                </a:r>
                <a:r>
                  <a:rPr lang="zh-CN" altLang="en-US" sz="1600" dirty="0">
                    <a:latin typeface="Cambria Math" panose="02040503050406030204" pitchFamily="18" charset="0"/>
                    <a:cs typeface="Times New Roman" panose="02020603050405020304" pitchFamily="18" charset="0"/>
                  </a:rPr>
                  <a:t>其中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𝑑</m:t>
                    </m:r>
                  </m:oMath>
                </a14:m>
                <a:r>
                  <a:rPr lang="en-US" altLang="zh-CN" sz="1600" dirty="0">
                    <a:latin typeface="Cambria Math" panose="02040503050406030204" pitchFamily="18" charset="0"/>
                    <a:cs typeface="Times New Roman" panose="02020603050405020304" pitchFamily="18" charset="0"/>
                  </a:rPr>
                  <a:t> </a:t>
                </a:r>
                <a:r>
                  <a:rPr lang="zh-CN" altLang="en-US" sz="1600" dirty="0">
                    <a:latin typeface="Cambria Math" panose="02040503050406030204" pitchFamily="18" charset="0"/>
                    <a:cs typeface="Times New Roman" panose="02020603050405020304" pitchFamily="18" charset="0"/>
                  </a:rPr>
                  <a:t>是输入维度。因此，由于维度的诅咒，随即平滑不能为相对较大的</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𝑝</m:t>
                        </m:r>
                      </m:sub>
                    </m:sSub>
                  </m:oMath>
                </a14:m>
                <a:r>
                  <a:rPr lang="zh-CN" altLang="en-US" sz="1600" dirty="0">
                    <a:latin typeface="Cambria Math" panose="02040503050406030204" pitchFamily="18" charset="0"/>
                    <a:cs typeface="Times New Roman" panose="02020603050405020304" pitchFamily="18" charset="0"/>
                  </a:rPr>
                  <a:t>扰动提供有意义的认证结果。</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使用神经网络全局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常数约束法。</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优点：</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适用于对抗性鲁棒性证明、泛化界限证明、 </a:t>
                </a:r>
                <a:r>
                  <a:rPr lang="en-US" altLang="zh-CN" sz="1600" dirty="0">
                    <a:latin typeface="Times New Roman" panose="02020603050405020304" pitchFamily="18" charset="0"/>
                    <a:cs typeface="Times New Roman" panose="02020603050405020304" pitchFamily="18" charset="0"/>
                  </a:rPr>
                  <a:t>Wasserstein </a:t>
                </a:r>
                <a:r>
                  <a:rPr lang="zh-CN" altLang="en-US" sz="1600" dirty="0">
                    <a:latin typeface="Times New Roman" panose="02020603050405020304" pitchFamily="18" charset="0"/>
                    <a:cs typeface="Times New Roman" panose="02020603050405020304" pitchFamily="18" charset="0"/>
                  </a:rPr>
                  <a:t>距离估计。</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方案：将每个权重矩阵的谱范数限制为小于 </a:t>
                </a:r>
                <a:r>
                  <a:rPr lang="en-US" altLang="zh-CN" sz="1600" dirty="0">
                    <a:latin typeface="Times New Roman" panose="02020603050405020304" pitchFamily="18" charset="0"/>
                    <a:cs typeface="Times New Roman" panose="02020603050405020304" pitchFamily="18" charset="0"/>
                  </a:rPr>
                  <a:t>1 </a:t>
                </a: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方案：使用全局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常数构建的损失来训练 </a:t>
                </a:r>
                <a:r>
                  <a:rPr lang="en-US" altLang="zh-CN" sz="1600" dirty="0">
                    <a:latin typeface="Times New Roman" panose="02020603050405020304" pitchFamily="18" charset="0"/>
                    <a:cs typeface="Times New Roman" panose="02020603050405020304" pitchFamily="18" charset="0"/>
                  </a:rPr>
                  <a:t>Lipschitz </a:t>
                </a:r>
                <a:r>
                  <a:rPr lang="en-US" altLang="zh-CN" sz="1600" dirty="0" err="1">
                    <a:latin typeface="Times New Roman" panose="02020603050405020304" pitchFamily="18" charset="0"/>
                    <a:cs typeface="Times New Roman" panose="02020603050405020304" pitchFamily="18" charset="0"/>
                  </a:rPr>
                  <a:t>ReLU</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网络。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缺点：</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网络对一些简单的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函数缺乏表达能力，并且全局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界并不紧密。</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方案：</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通用近似器，可扩展到卷积架构。</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缺点：鲁棒性性能差，不能为</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cs typeface="Times New Roman" panose="02020603050405020304" pitchFamily="18" charset="0"/>
                  </a:rPr>
                  <a:t>鲁棒性提供良好的认证结果。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网络也是一个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通用近似器（相对于</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cs typeface="Times New Roman" panose="02020603050405020304" pitchFamily="18" charset="0"/>
                  </a:rPr>
                  <a:t>范数</a:t>
                </a: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786631"/>
              </a:xfrm>
              <a:prstGeom prst="rect">
                <a:avLst/>
              </a:prstGeom>
              <a:blipFill>
                <a:blip r:embed="rId3"/>
                <a:stretch>
                  <a:fillRect l="-306" t="-382" b="-636"/>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05620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9181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b="0" dirty="0">
                    <a:solidFill>
                      <a:srgbClr val="0070C0"/>
                    </a:solidFill>
                    <a:latin typeface="Cambria Math" panose="02040503050406030204" pitchFamily="18" charset="0"/>
                    <a:cs typeface="Times New Roman" panose="02020603050405020304" pitchFamily="18" charset="0"/>
                  </a:rPr>
                  <a:t>已有工作</a:t>
                </a: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𝑝</m:t>
                        </m:r>
                      </m:sub>
                    </m:sSub>
                  </m:oMath>
                </a14:m>
                <a:r>
                  <a:rPr lang="en-US" altLang="zh-CN" sz="1600" dirty="0">
                    <a:latin typeface="Cambria Math" panose="02040503050406030204" pitchFamily="18" charset="0"/>
                    <a:cs typeface="Times New Roman" panose="02020603050405020304" pitchFamily="18" charset="0"/>
                  </a:rPr>
                  <a:t>-dist</a:t>
                </a:r>
                <a:r>
                  <a:rPr lang="zh-CN" altLang="en-US" sz="1600" dirty="0">
                    <a:latin typeface="Cambria Math" panose="02040503050406030204" pitchFamily="18" charset="0"/>
                    <a:cs typeface="Times New Roman" panose="02020603050405020304" pitchFamily="18" charset="0"/>
                  </a:rPr>
                  <a:t>神经元</a:t>
                </a:r>
                <a:endParaRPr lang="en-US" altLang="zh-CN" sz="1600" b="0" dirty="0">
                  <a:latin typeface="Cambria Math" panose="020405030504060302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方案：</a:t>
                </a:r>
                <a:r>
                  <a:rPr lang="en-US" altLang="zh-CN" sz="1600" dirty="0" err="1">
                    <a:latin typeface="Times New Roman" panose="02020603050405020304" pitchFamily="18" charset="0"/>
                    <a:cs typeface="Times New Roman" panose="02020603050405020304" pitchFamily="18" charset="0"/>
                  </a:rPr>
                  <a:t>AdderNet</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新网络，用</a:t>
                </a:r>
                <a:r>
                  <a:rPr lang="zh-CN" altLang="en-US" sz="1600" dirty="0">
                    <a:solidFill>
                      <a:srgbClr val="C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600" b="0" i="1" smtClean="0">
                            <a:solidFill>
                              <a:srgbClr val="C00000"/>
                            </a:solidFill>
                            <a:latin typeface="Cambria Math" panose="02040503050406030204" pitchFamily="18" charset="0"/>
                            <a:cs typeface="Times New Roman" panose="02020603050405020304" pitchFamily="18" charset="0"/>
                          </a:rPr>
                        </m:ctrlPr>
                      </m:sSubPr>
                      <m:e>
                        <m:r>
                          <a:rPr lang="en-US" altLang="zh-CN" sz="1600" b="0" i="1" smtClean="0">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1</m:t>
                        </m:r>
                      </m:sub>
                    </m:sSub>
                  </m:oMath>
                </a14:m>
                <a:r>
                  <a:rPr lang="en-US" altLang="zh-CN" sz="1600"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C00000"/>
                    </a:solidFill>
                    <a:latin typeface="Times New Roman" panose="02020603050405020304" pitchFamily="18" charset="0"/>
                    <a:cs typeface="Times New Roman" panose="02020603050405020304" pitchFamily="18" charset="0"/>
                  </a:rPr>
                  <a:t>范数”操作</a:t>
                </a:r>
                <a:r>
                  <a:rPr lang="zh-CN" altLang="en-US" sz="1600" dirty="0">
                    <a:latin typeface="Times New Roman" panose="02020603050405020304" pitchFamily="18" charset="0"/>
                    <a:cs typeface="Times New Roman" panose="02020603050405020304" pitchFamily="18" charset="0"/>
                  </a:rPr>
                  <a:t>来构建网络以进行有效推理。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方案：用</a:t>
                </a:r>
                <a:r>
                  <a:rPr lang="zh-CN" altLang="en-US" sz="1600" dirty="0">
                    <a:solidFill>
                      <a:srgbClr val="C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600" b="0" i="1" smtClean="0">
                            <a:solidFill>
                              <a:srgbClr val="C00000"/>
                            </a:solidFill>
                            <a:latin typeface="Cambria Math" panose="02040503050406030204" pitchFamily="18" charset="0"/>
                            <a:cs typeface="Times New Roman" panose="02020603050405020304" pitchFamily="18" charset="0"/>
                          </a:rPr>
                        </m:ctrlPr>
                      </m:sSubPr>
                      <m:e>
                        <m:r>
                          <a:rPr lang="en-US" altLang="zh-CN" sz="1600" b="0" i="1" smtClean="0">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1</m:t>
                        </m:r>
                      </m:sub>
                    </m:sSub>
                  </m:oMath>
                </a14:m>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dist</a:t>
                </a:r>
                <a:r>
                  <a:rPr lang="zh-CN" altLang="en-US" sz="1600" dirty="0">
                    <a:solidFill>
                      <a:srgbClr val="C0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或</a:t>
                </a:r>
                <a:r>
                  <a:rPr lang="zh-CN" altLang="en-US" sz="1600" dirty="0">
                    <a:solidFill>
                      <a:srgbClr val="C00000"/>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600" i="1">
                            <a:solidFill>
                              <a:srgbClr val="C00000"/>
                            </a:solidFill>
                            <a:latin typeface="Cambria Math" panose="02040503050406030204" pitchFamily="18" charset="0"/>
                            <a:cs typeface="Times New Roman" panose="02020603050405020304" pitchFamily="18" charset="0"/>
                          </a:rPr>
                        </m:ctrlPr>
                      </m:sSubPr>
                      <m:e>
                        <m:r>
                          <a:rPr lang="en-US" altLang="zh-CN" sz="1600" i="1">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2</m:t>
                        </m:r>
                      </m:sub>
                    </m:sSub>
                  </m:oMath>
                </a14:m>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dist</a:t>
                </a:r>
                <a:r>
                  <a:rPr lang="zh-CN" altLang="en-US" sz="1600" dirty="0">
                    <a:solidFill>
                      <a:srgbClr val="C0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神经元替换</a:t>
                </a:r>
                <a:r>
                  <a:rPr lang="zh-CN" altLang="en-US" sz="1600" dirty="0">
                    <a:solidFill>
                      <a:srgbClr val="C00000"/>
                    </a:solidFill>
                    <a:latin typeface="Times New Roman" panose="02020603050405020304" pitchFamily="18" charset="0"/>
                    <a:cs typeface="Times New Roman" panose="02020603050405020304" pitchFamily="18" charset="0"/>
                  </a:rPr>
                  <a:t>点积</a:t>
                </a:r>
                <a:r>
                  <a:rPr lang="zh-CN" altLang="en-US" sz="1600" dirty="0">
                    <a:latin typeface="Times New Roman" panose="02020603050405020304" pitchFamily="18" charset="0"/>
                    <a:cs typeface="Times New Roman" panose="02020603050405020304" pitchFamily="18" charset="0"/>
                  </a:rPr>
                  <a:t>神经元，以增强模型的</a:t>
                </a:r>
                <a:r>
                  <a:rPr lang="zh-CN" altLang="en-US" sz="1600" dirty="0">
                    <a:solidFill>
                      <a:srgbClr val="C00000"/>
                    </a:solidFill>
                    <a:latin typeface="Times New Roman" panose="02020603050405020304" pitchFamily="18" charset="0"/>
                    <a:cs typeface="Times New Roman" panose="02020603050405020304" pitchFamily="18" charset="0"/>
                  </a:rPr>
                  <a:t>非线性和表达性</a:t>
                </a:r>
                <a:r>
                  <a:rPr lang="zh-CN" altLang="en-US"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缺点：</a:t>
                </a:r>
                <a14:m>
                  <m:oMath xmlns:m="http://schemas.openxmlformats.org/officeDocument/2006/math">
                    <m:sSub>
                      <m:sSubPr>
                        <m:ctrlPr>
                          <a:rPr lang="en-US" altLang="zh-CN" sz="1600" b="0" i="1" smtClean="0">
                            <a:solidFill>
                              <a:srgbClr val="C00000"/>
                            </a:solidFill>
                            <a:latin typeface="Cambria Math" panose="02040503050406030204" pitchFamily="18" charset="0"/>
                            <a:cs typeface="Times New Roman" panose="02020603050405020304" pitchFamily="18" charset="0"/>
                          </a:rPr>
                        </m:ctrlPr>
                      </m:sSubPr>
                      <m:e>
                        <m:r>
                          <a:rPr lang="en-US" altLang="zh-CN" sz="1600" b="0" i="1" smtClean="0">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1</m:t>
                        </m:r>
                      </m:sub>
                    </m:sSub>
                  </m:oMath>
                </a14:m>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1600" i="1">
                            <a:solidFill>
                              <a:srgbClr val="C00000"/>
                            </a:solidFill>
                            <a:latin typeface="Cambria Math" panose="02040503050406030204" pitchFamily="18" charset="0"/>
                            <a:cs typeface="Times New Roman" panose="02020603050405020304" pitchFamily="18" charset="0"/>
                          </a:rPr>
                        </m:ctrlPr>
                      </m:sSubPr>
                      <m:e>
                        <m:r>
                          <a:rPr lang="en-US" altLang="zh-CN" sz="1600" i="1">
                            <a:solidFill>
                              <a:srgbClr val="C00000"/>
                            </a:solidFill>
                            <a:latin typeface="Cambria Math" panose="02040503050406030204" pitchFamily="18" charset="0"/>
                            <a:cs typeface="Times New Roman" panose="02020603050405020304" pitchFamily="18" charset="0"/>
                          </a:rPr>
                          <m:t>𝑙</m:t>
                        </m:r>
                      </m:e>
                      <m:sub>
                        <m:r>
                          <a:rPr lang="en-US" altLang="zh-CN" sz="1600" b="0" i="1" smtClean="0">
                            <a:solidFill>
                              <a:srgbClr val="C00000"/>
                            </a:solidFill>
                            <a:latin typeface="Cambria Math" panose="02040503050406030204" pitchFamily="18" charset="0"/>
                            <a:cs typeface="Times New Roman" panose="02020603050405020304" pitchFamily="18" charset="0"/>
                          </a:rPr>
                          <m:t>2</m:t>
                        </m:r>
                      </m:sub>
                    </m:sSub>
                  </m:oMath>
                </a14:m>
                <a:r>
                  <a:rPr lang="en-US" altLang="zh-CN"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神经元不能为范数有界扰动提供鲁棒证书。</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en-US" altLang="zh-CN" sz="1600" b="0" dirty="0">
                    <a:solidFill>
                      <a:srgbClr val="0070C0"/>
                    </a:solidFill>
                    <a:latin typeface="Cambria Math" panose="02040503050406030204" pitchFamily="18" charset="0"/>
                    <a:cs typeface="Times New Roman" panose="02020603050405020304" pitchFamily="18" charset="0"/>
                  </a:rPr>
                  <a:t>Contribution</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提出了一种使用</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 </a:t>
                </a:r>
                <a:r>
                  <a:rPr lang="zh-CN" altLang="en-US" sz="1600" dirty="0">
                    <a:latin typeface="Times New Roman" panose="02020603050405020304" pitchFamily="18" charset="0"/>
                    <a:cs typeface="Times New Roman" panose="02020603050405020304" pitchFamily="18" charset="0"/>
                  </a:rPr>
                  <a:t>神经元的新型神经网络，称为</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a:t>
                </a:r>
                <a:r>
                  <a:rPr lang="en-US" altLang="zh-CN" sz="1600" dirty="0">
                    <a:cs typeface="Times New Roman" panose="02020603050405020304" pitchFamily="18" charset="0"/>
                  </a:rPr>
                  <a: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网络相对于</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cs typeface="Times New Roman" panose="02020603050405020304" pitchFamily="18" charset="0"/>
                  </a:rPr>
                  <a:t>范数都是 </a:t>
                </a:r>
                <a:r>
                  <a:rPr lang="en-US" altLang="zh-CN" sz="1600" dirty="0">
                    <a:latin typeface="Times New Roman" panose="02020603050405020304" pitchFamily="18" charset="0"/>
                    <a:cs typeface="Times New Roman" panose="02020603050405020304" pitchFamily="18" charset="0"/>
                  </a:rPr>
                  <a:t>1-Lipschitz</a:t>
                </a:r>
                <a:r>
                  <a:rPr lang="zh-CN" altLang="en-US" sz="1600" dirty="0">
                    <a:latin typeface="Times New Roman" panose="02020603050405020304" pitchFamily="18" charset="0"/>
                    <a:cs typeface="Times New Roman" panose="02020603050405020304" pitchFamily="18" charset="0"/>
                  </a:rPr>
                  <a:t>，进而保证了认证的鲁棒性。</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理论部分，证明</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网络可以近似任何</a:t>
                </a:r>
                <a:r>
                  <a:rPr lang="en-US" altLang="zh-CN" sz="1600" dirty="0">
                    <a:latin typeface="Times New Roman" panose="02020603050405020304" pitchFamily="18" charset="0"/>
                    <a:cs typeface="Times New Roman" panose="02020603050405020304" pitchFamily="18" charset="0"/>
                  </a:rPr>
                  <a:t>1-Lipschitz </a:t>
                </a:r>
                <a:r>
                  <a:rPr lang="zh-CN" altLang="en-US" sz="1600" dirty="0">
                    <a:latin typeface="Times New Roman" panose="02020603050405020304" pitchFamily="18" charset="0"/>
                    <a:cs typeface="Times New Roman" panose="02020603050405020304" pitchFamily="18" charset="0"/>
                  </a:rPr>
                  <a:t>函数（相对于</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cs typeface="Times New Roman" panose="02020603050405020304" pitchFamily="18" charset="0"/>
                  </a:rPr>
                  <a:t>范数）。还证明了</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网络具有良好的鲁棒性</a:t>
                </a:r>
                <a:r>
                  <a:rPr lang="zh-CN" altLang="en-US" sz="1600" dirty="0">
                    <a:solidFill>
                      <a:srgbClr val="C00000"/>
                    </a:solidFill>
                    <a:latin typeface="Times New Roman" panose="02020603050405020304" pitchFamily="18" charset="0"/>
                    <a:cs typeface="Times New Roman" panose="02020603050405020304" pitchFamily="18" charset="0"/>
                  </a:rPr>
                  <a:t>泛化</a:t>
                </a:r>
                <a:r>
                  <a:rPr lang="zh-CN" altLang="en-US" sz="1600" dirty="0">
                    <a:latin typeface="Times New Roman" panose="02020603050405020304" pitchFamily="18" charset="0"/>
                    <a:cs typeface="Times New Roman" panose="02020603050405020304" pitchFamily="18" charset="0"/>
                  </a:rPr>
                  <a:t>能力。</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算法部分，为</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𝑙</m:t>
                        </m:r>
                      </m:e>
                      <m:sub>
                        <m:r>
                          <a:rPr lang="en-US" altLang="zh-CN" sz="1600" b="0" i="1" smtClean="0">
                            <a:latin typeface="Cambria Math" panose="02040503050406030204" pitchFamily="18" charset="0"/>
                            <a:cs typeface="Times New Roman" panose="02020603050405020304" pitchFamily="18" charset="0"/>
                          </a:rPr>
                          <m:t>∞</m:t>
                        </m:r>
                      </m:sub>
                    </m:sSub>
                  </m:oMath>
                </a14:m>
                <a:r>
                  <a:rPr lang="en-US" altLang="zh-CN" sz="1600" dirty="0">
                    <a:latin typeface="Times New Roman" panose="02020603050405020304" pitchFamily="18" charset="0"/>
                    <a:cs typeface="Times New Roman" panose="02020603050405020304" pitchFamily="18" charset="0"/>
                  </a:rPr>
                  <a:t>-dist</a:t>
                </a:r>
                <a:r>
                  <a:rPr lang="zh-CN" altLang="en-US" sz="1600" dirty="0">
                    <a:latin typeface="Times New Roman" panose="02020603050405020304" pitchFamily="18" charset="0"/>
                    <a:cs typeface="Times New Roman" panose="02020603050405020304" pitchFamily="18" charset="0"/>
                  </a:rPr>
                  <a:t>网络提供了一个整体的训练策略，包括参数初始化、归一化、权重衰减和平滑近似梯度。</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实验结果表明，可以在 </a:t>
                </a:r>
                <a:r>
                  <a:rPr lang="en-US" altLang="zh-CN" sz="1600" dirty="0">
                    <a:latin typeface="Times New Roman" panose="02020603050405020304" pitchFamily="18" charset="0"/>
                    <a:cs typeface="Times New Roman" panose="02020603050405020304" pitchFamily="18" charset="0"/>
                  </a:rPr>
                  <a:t>MNIST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Fashion-MNIST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CIFAR-10 </a:t>
                </a:r>
                <a:r>
                  <a:rPr lang="zh-CN" altLang="en-US" sz="1600" dirty="0">
                    <a:latin typeface="Times New Roman" panose="02020603050405020304" pitchFamily="18" charset="0"/>
                    <a:cs typeface="Times New Roman" panose="02020603050405020304" pitchFamily="18" charset="0"/>
                  </a:rPr>
                  <a:t>和 </a:t>
                </a:r>
                <a:r>
                  <a:rPr lang="en-US" altLang="zh-CN" sz="1600" dirty="0" err="1">
                    <a:latin typeface="Times New Roman" panose="02020603050405020304" pitchFamily="18" charset="0"/>
                    <a:cs typeface="Times New Roman" panose="02020603050405020304" pitchFamily="18" charset="0"/>
                  </a:rPr>
                  <a:t>TinyImageNet</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数据集上实现最先进的认证精度。 </a:t>
                </a: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91816"/>
              </a:xfrm>
              <a:prstGeom prst="rect">
                <a:avLst/>
              </a:prstGeom>
              <a:blipFill>
                <a:blip r:embed="rId3"/>
                <a:stretch>
                  <a:fillRect l="-306" t="-366" b="-48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24716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99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Notation</a:t>
                </a: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Adversarial attack: consider the attack under </a:t>
                </a:r>
                <a14:m>
                  <m:oMath xmlns:m="http://schemas.openxmlformats.org/officeDocument/2006/math">
                    <m:r>
                      <a:rPr lang="en-US" altLang="zh-CN" sz="1600" b="0" i="1" dirty="0" smtClean="0">
                        <a:solidFill>
                          <a:schemeClr val="tx1"/>
                        </a:solidFill>
                        <a:latin typeface="Cambria Math" panose="02040503050406030204" pitchFamily="18" charset="0"/>
                        <a:cs typeface="Times New Roman" panose="02020603050405020304" pitchFamily="18" charset="0"/>
                      </a:rPr>
                      <m:t>𝜖</m:t>
                    </m:r>
                  </m:oMath>
                </a14:m>
                <a:r>
                  <a:rPr lang="en-US" altLang="zh-CN" sz="1600" dirty="0">
                    <a:solidFill>
                      <a:schemeClr val="tx1"/>
                    </a:solidFill>
                    <a:latin typeface="Times New Roman" panose="02020603050405020304" pitchFamily="18" charset="0"/>
                    <a:cs typeface="Times New Roman" panose="02020603050405020304" pitchFamily="18" charset="0"/>
                  </a:rPr>
                  <a:t>-bounded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-norm constraint</a:t>
                </a: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Goal: learn a model from </a:t>
                </a:r>
                <a14:m>
                  <m:oMath xmlns:m="http://schemas.openxmlformats.org/officeDocument/2006/math">
                    <m:r>
                      <a:rPr lang="en-US" altLang="zh-CN" sz="1600" b="0" i="1" smtClean="0">
                        <a:solidFill>
                          <a:schemeClr val="tx1"/>
                        </a:solidFill>
                        <a:latin typeface="Cambria Math" panose="02040503050406030204" pitchFamily="18" charset="0"/>
                        <a:cs typeface="Times New Roman" panose="02020603050405020304" pitchFamily="18" charset="0"/>
                      </a:rPr>
                      <m:t>𝒯</m:t>
                    </m:r>
                  </m:oMath>
                </a14:m>
                <a:r>
                  <a:rPr lang="en-US" altLang="zh-CN" sz="1600" dirty="0">
                    <a:solidFill>
                      <a:schemeClr val="tx1"/>
                    </a:solidFill>
                    <a:latin typeface="Times New Roman" panose="02020603050405020304" pitchFamily="18" charset="0"/>
                    <a:cs typeface="Times New Roman" panose="02020603050405020304" pitchFamily="18" charset="0"/>
                  </a:rPr>
                  <a:t> that can resist attacks at </a:t>
                </a:r>
                <a14:m>
                  <m:oMath xmlns:m="http://schemas.openxmlformats.org/officeDocument/2006/math">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𝑥</m:t>
                    </m:r>
                    <m:r>
                      <a:rPr lang="en-US" altLang="zh-CN" sz="1600" b="0" i="1" dirty="0" smtClean="0">
                        <a:solidFill>
                          <a:schemeClr val="tx1"/>
                        </a:solidFill>
                        <a:latin typeface="Cambria Math" panose="02040503050406030204" pitchFamily="18" charset="0"/>
                        <a:cs typeface="Times New Roman" panose="02020603050405020304" pitchFamily="18" charset="0"/>
                      </a:rPr>
                      <m:t>,</m:t>
                    </m:r>
                    <m:r>
                      <a:rPr lang="en-US" altLang="zh-CN" sz="1600" b="0" i="1" dirty="0" smtClean="0">
                        <a:solidFill>
                          <a:schemeClr val="tx1"/>
                        </a:solidFill>
                        <a:latin typeface="Cambria Math" panose="02040503050406030204" pitchFamily="18" charset="0"/>
                        <a:cs typeface="Times New Roman" panose="02020603050405020304" pitchFamily="18" charset="0"/>
                      </a:rPr>
                      <m:t>𝑦</m:t>
                    </m:r>
                    <m:r>
                      <a:rPr lang="en-US" altLang="zh-CN" sz="1600" b="0" i="1" dirty="0" smtClean="0">
                        <a:solidFill>
                          <a:schemeClr val="tx1"/>
                        </a:solidFill>
                        <a:latin typeface="Cambria Math" panose="02040503050406030204" pitchFamily="18" charset="0"/>
                        <a:cs typeface="Times New Roman" panose="02020603050405020304" pitchFamily="18" charset="0"/>
                      </a:rPr>
                      <m:t>)</m:t>
                    </m:r>
                  </m:oMath>
                </a14:m>
                <a:r>
                  <a:rPr lang="en-US" altLang="zh-CN" sz="1600" dirty="0">
                    <a:solidFill>
                      <a:schemeClr val="tx1"/>
                    </a:solidFill>
                    <a:latin typeface="Times New Roman" panose="02020603050405020304" pitchFamily="18" charset="0"/>
                    <a:cs typeface="Times New Roman" panose="02020603050405020304" pitchFamily="18" charset="0"/>
                  </a:rPr>
                  <a:t> for any small </a:t>
                </a:r>
                <a14:m>
                  <m:oMath xmlns:m="http://schemas.openxmlformats.org/officeDocument/2006/math">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r>
                          <a:rPr lang="en-US" altLang="zh-CN" sz="1600" b="0" i="1" dirty="0" smtClean="0">
                            <a:solidFill>
                              <a:schemeClr val="tx1"/>
                            </a:solidFill>
                            <a:latin typeface="Cambria Math" panose="02040503050406030204" pitchFamily="18" charset="0"/>
                            <a:cs typeface="Times New Roman" panose="02020603050405020304" pitchFamily="18" charset="0"/>
                          </a:rPr>
                          <m:t>𝑙</m:t>
                        </m:r>
                      </m:e>
                      <m:sub>
                        <m:r>
                          <a:rPr lang="en-US" altLang="zh-CN" sz="1600" b="0" i="1" dirty="0" smtClean="0">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 perturbation</a:t>
                </a:r>
                <a:r>
                  <a:rPr lang="zh-CN" altLang="en-US" sz="1600" dirty="0">
                    <a:solidFill>
                      <a:schemeClr val="tx1"/>
                    </a:solidFill>
                    <a:latin typeface="Times New Roman" panose="02020603050405020304" pitchFamily="18" charset="0"/>
                    <a:cs typeface="Times New Roman" panose="02020603050405020304" pitchFamily="18" charset="0"/>
                  </a:rPr>
                  <a:t>  </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019964"/>
              </a:xfrm>
              <a:prstGeom prst="rect">
                <a:avLst/>
              </a:prstGeom>
              <a:blipFill>
                <a:blip r:embed="rId3"/>
                <a:stretch>
                  <a:fillRect l="-306" t="-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4">
                <a:extLst>
                  <a:ext uri="{FF2B5EF4-FFF2-40B4-BE49-F238E27FC236}">
                    <a16:creationId xmlns:a16="http://schemas.microsoft.com/office/drawing/2014/main" id="{0857C18C-B793-4C5E-A189-0FB2D63BECE0}"/>
                  </a:ext>
                </a:extLst>
              </p:cNvPr>
              <p:cNvGraphicFramePr>
                <a:graphicFrameLocks noGrp="1"/>
              </p:cNvGraphicFramePr>
              <p:nvPr>
                <p:extLst>
                  <p:ext uri="{D42A27DB-BD31-4B8C-83A1-F6EECF244321}">
                    <p14:modId xmlns:p14="http://schemas.microsoft.com/office/powerpoint/2010/main" val="2192171257"/>
                  </p:ext>
                </p:extLst>
              </p:nvPr>
            </p:nvGraphicFramePr>
            <p:xfrm>
              <a:off x="683568" y="1943472"/>
              <a:ext cx="7776864" cy="27432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54085">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𝒟</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An underlying data distribution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𝒳</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Example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𝑦</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𝒴</m:t>
                                </m:r>
                                <m:r>
                                  <a:rPr lang="en-US" altLang="zh-CN" sz="1400" b="0" i="1" smtClean="0">
                                    <a:latin typeface="Cambria Math" panose="02040503050406030204" pitchFamily="18" charset="0"/>
                                    <a:cs typeface="Times New Roman" panose="02020603050405020304" pitchFamily="18" charset="0"/>
                                  </a:rPr>
                                  <m:t>={1,2,…,</m:t>
                                </m:r>
                                <m:r>
                                  <a:rPr lang="en-US" altLang="zh-CN" sz="1400" b="0" i="1" smtClean="0">
                                    <a:latin typeface="Cambria Math" panose="02040503050406030204" pitchFamily="18" charset="0"/>
                                    <a:cs typeface="Times New Roman" panose="02020603050405020304" pitchFamily="18" charset="0"/>
                                  </a:rPr>
                                  <m:t>𝑀</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Label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𝑀</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Number of classes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748638"/>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𝒯</m:t>
                                </m:r>
                                <m:r>
                                  <a:rPr lang="en-US" altLang="zh-CN" sz="1400" b="0" i="1" smtClean="0">
                                    <a:latin typeface="Cambria Math" panose="02040503050406030204" pitchFamily="18" charset="0"/>
                                    <a:cs typeface="Times New Roman" panose="02020603050405020304" pitchFamily="18" charset="0"/>
                                  </a:rPr>
                                  <m:t>={</m:t>
                                </m:r>
                                <m:d>
                                  <m:dPr>
                                    <m:ctrlPr>
                                      <a:rPr lang="en-US" altLang="zh-CN" sz="1400" b="0" i="1" smtClean="0">
                                        <a:latin typeface="Cambria Math" panose="02040503050406030204" pitchFamily="18" charset="0"/>
                                        <a:cs typeface="Times New Roman" panose="02020603050405020304" pitchFamily="18" charset="0"/>
                                      </a:rPr>
                                    </m:ctrlPr>
                                  </m:dPr>
                                  <m:e>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𝑥</m:t>
                                        </m:r>
                                      </m:e>
                                      <m:sub>
                                        <m:r>
                                          <a:rPr lang="en-US" altLang="zh-CN" sz="1400" b="0" i="1" smtClean="0">
                                            <a:latin typeface="Cambria Math" panose="02040503050406030204" pitchFamily="18" charset="0"/>
                                            <a:cs typeface="Times New Roman" panose="02020603050405020304" pitchFamily="18" charset="0"/>
                                          </a:rPr>
                                          <m:t>1</m:t>
                                        </m:r>
                                      </m:sub>
                                    </m:sSub>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𝑦</m:t>
                                        </m:r>
                                      </m:e>
                                      <m:sub>
                                        <m:r>
                                          <a:rPr lang="en-US" altLang="zh-CN" sz="1400" b="0" i="1" smtClean="0">
                                            <a:latin typeface="Cambria Math" panose="02040503050406030204" pitchFamily="18" charset="0"/>
                                            <a:cs typeface="Times New Roman" panose="02020603050405020304" pitchFamily="18" charset="0"/>
                                          </a:rPr>
                                          <m:t>1</m:t>
                                        </m:r>
                                      </m:sub>
                                    </m:sSub>
                                  </m:e>
                                </m:d>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𝑥</m:t>
                                    </m:r>
                                  </m:e>
                                  <m:sub>
                                    <m:r>
                                      <a:rPr lang="en-US" altLang="zh-CN" sz="1400" b="0" i="1" smtClean="0">
                                        <a:latin typeface="Cambria Math" panose="02040503050406030204" pitchFamily="18" charset="0"/>
                                        <a:cs typeface="Times New Roman" panose="02020603050405020304" pitchFamily="18" charset="0"/>
                                      </a:rPr>
                                      <m:t>𝑛</m:t>
                                    </m:r>
                                  </m:sub>
                                </m:sSub>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𝑦</m:t>
                                    </m:r>
                                  </m:e>
                                  <m:sub>
                                    <m:r>
                                      <a:rPr lang="en-US" altLang="zh-CN" sz="1400" b="0" i="1" smtClean="0">
                                        <a:latin typeface="Cambria Math" panose="02040503050406030204" pitchFamily="18" charset="0"/>
                                        <a:cs typeface="Times New Roman" panose="02020603050405020304" pitchFamily="18" charset="0"/>
                                      </a:rPr>
                                      <m:t>𝑛</m:t>
                                    </m:r>
                                  </m:sub>
                                </m:sSub>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Training set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776004"/>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𝑥</m:t>
                                    </m:r>
                                  </m:e>
                                  <m:sub>
                                    <m:r>
                                      <a:rPr lang="en-US" altLang="zh-CN" sz="1400" b="0" i="1" smtClean="0">
                                        <a:latin typeface="Cambria Math" panose="02040503050406030204" pitchFamily="18" charset="0"/>
                                        <a:cs typeface="Times New Roman" panose="02020603050405020304" pitchFamily="18" charset="0"/>
                                      </a:rPr>
                                      <m:t>𝑖</m:t>
                                    </m:r>
                                  </m:sub>
                                </m:sSub>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𝑦</m:t>
                                    </m:r>
                                  </m:e>
                                  <m:sub>
                                    <m:r>
                                      <a:rPr lang="en-US" altLang="zh-CN" sz="1400" b="0" i="1" smtClean="0">
                                        <a:latin typeface="Cambria Math" panose="02040503050406030204" pitchFamily="18" charset="0"/>
                                        <a:cs typeface="Times New Roman" panose="02020603050405020304" pitchFamily="18" charset="0"/>
                                      </a:rPr>
                                      <m:t>𝑖</m:t>
                                    </m:r>
                                  </m:sub>
                                </m:sSub>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latin typeface="Times New Roman" panose="02020603050405020304" pitchFamily="18" charset="0"/>
                              <a:cs typeface="Times New Roman" panose="02020603050405020304" pitchFamily="18" charset="0"/>
                            </a:rPr>
                            <a:t>i.i.d</a:t>
                          </a:r>
                          <a:r>
                            <a:rPr lang="en-US" altLang="zh-CN" sz="1400" dirty="0">
                              <a:latin typeface="Times New Roman" panose="02020603050405020304" pitchFamily="18" charset="0"/>
                              <a:cs typeface="Times New Roman" panose="02020603050405020304" pitchFamily="18" charset="0"/>
                            </a:rPr>
                            <a:t>. drawn from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𝒟</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1239539"/>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𝑓</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ℱ</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The classifier that maps any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𝒳</m:t>
                              </m:r>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𝒴</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3034992"/>
                      </a:ext>
                    </a:extLst>
                  </a:tr>
                  <a:tr h="254085">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𝑥</m:t>
                                    </m:r>
                                  </m:e>
                                  <m:sup>
                                    <m:r>
                                      <a:rPr lang="en-US" altLang="zh-CN" sz="1400" b="0" i="1" smtClean="0">
                                        <a:latin typeface="Cambria Math" panose="02040503050406030204" pitchFamily="18" charset="0"/>
                                        <a:cs typeface="Times New Roman" panose="02020603050405020304" pitchFamily="18" charset="0"/>
                                      </a:rPr>
                                      <m:t>′</m:t>
                                    </m:r>
                                  </m:sup>
                                </m:sSup>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𝛿</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Adversarial example of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𝑓</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1884086"/>
                      </a:ext>
                    </a:extLst>
                  </a:tr>
                </a:tbl>
              </a:graphicData>
            </a:graphic>
          </p:graphicFrame>
        </mc:Choice>
        <mc:Fallback xmlns="">
          <p:graphicFrame>
            <p:nvGraphicFramePr>
              <p:cNvPr id="3" name="表格 4">
                <a:extLst>
                  <a:ext uri="{FF2B5EF4-FFF2-40B4-BE49-F238E27FC236}">
                    <a16:creationId xmlns:a16="http://schemas.microsoft.com/office/drawing/2014/main" id="{0857C18C-B793-4C5E-A189-0FB2D63BECE0}"/>
                  </a:ext>
                </a:extLst>
              </p:cNvPr>
              <p:cNvGraphicFramePr>
                <a:graphicFrameLocks noGrp="1"/>
              </p:cNvGraphicFramePr>
              <p:nvPr>
                <p:extLst>
                  <p:ext uri="{D42A27DB-BD31-4B8C-83A1-F6EECF244321}">
                    <p14:modId xmlns:p14="http://schemas.microsoft.com/office/powerpoint/2010/main" val="2192171257"/>
                  </p:ext>
                </p:extLst>
              </p:nvPr>
            </p:nvGraphicFramePr>
            <p:xfrm>
              <a:off x="683568" y="1943472"/>
              <a:ext cx="7776864" cy="27432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04800">
                    <a:tc>
                      <a:txBody>
                        <a:bodyPr/>
                        <a:lstStyle/>
                        <a:p>
                          <a:endParaRPr lang="zh-CN"/>
                        </a:p>
                      </a:txBody>
                      <a:tcPr>
                        <a:blipFill>
                          <a:blip r:embed="rId5"/>
                          <a:stretch>
                            <a:fillRect l="-282" t="-102000" r="-261864" b="-722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An underlying data distribution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304800">
                    <a:tc>
                      <a:txBody>
                        <a:bodyPr/>
                        <a:lstStyle/>
                        <a:p>
                          <a:endParaRPr lang="zh-CN"/>
                        </a:p>
                      </a:txBody>
                      <a:tcPr>
                        <a:blipFill>
                          <a:blip r:embed="rId5"/>
                          <a:stretch>
                            <a:fillRect l="-282" t="-202000" r="-261864" b="-622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Example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304800">
                    <a:tc>
                      <a:txBody>
                        <a:bodyPr/>
                        <a:lstStyle/>
                        <a:p>
                          <a:endParaRPr lang="zh-CN"/>
                        </a:p>
                      </a:txBody>
                      <a:tcPr>
                        <a:blipFill>
                          <a:blip r:embed="rId5"/>
                          <a:stretch>
                            <a:fillRect l="-282" t="-302000" r="-261864" b="-522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Label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r h="304800">
                    <a:tc>
                      <a:txBody>
                        <a:bodyPr/>
                        <a:lstStyle/>
                        <a:p>
                          <a:endParaRPr lang="zh-CN"/>
                        </a:p>
                      </a:txBody>
                      <a:tcPr>
                        <a:blipFill>
                          <a:blip r:embed="rId5"/>
                          <a:stretch>
                            <a:fillRect l="-282" t="-394118" r="-261864" b="-411765"/>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Number of classes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748638"/>
                      </a:ext>
                    </a:extLst>
                  </a:tr>
                  <a:tr h="304800">
                    <a:tc>
                      <a:txBody>
                        <a:bodyPr/>
                        <a:lstStyle/>
                        <a:p>
                          <a:endParaRPr lang="zh-CN"/>
                        </a:p>
                      </a:txBody>
                      <a:tcPr>
                        <a:blipFill>
                          <a:blip r:embed="rId5"/>
                          <a:stretch>
                            <a:fillRect l="-282" t="-504000" r="-261864" b="-3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Training set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776004"/>
                      </a:ext>
                    </a:extLst>
                  </a:tr>
                  <a:tr h="304800">
                    <a:tc>
                      <a:txBody>
                        <a:bodyPr/>
                        <a:lstStyle/>
                        <a:p>
                          <a:endParaRPr lang="zh-CN"/>
                        </a:p>
                      </a:txBody>
                      <a:tcPr>
                        <a:blipFill>
                          <a:blip r:embed="rId5"/>
                          <a:stretch>
                            <a:fillRect l="-282" t="-604000" r="-261864" b="-220000"/>
                          </a:stretch>
                        </a:blipFill>
                      </a:tcPr>
                    </a:tc>
                    <a:tc>
                      <a:txBody>
                        <a:bodyPr/>
                        <a:lstStyle/>
                        <a:p>
                          <a:endParaRPr lang="zh-CN"/>
                        </a:p>
                      </a:txBody>
                      <a:tcPr>
                        <a:blipFill>
                          <a:blip r:embed="rId5"/>
                          <a:stretch>
                            <a:fillRect l="-38503" t="-604000" r="-542" b="-220000"/>
                          </a:stretch>
                        </a:blipFill>
                      </a:tcPr>
                    </a:tc>
                    <a:extLst>
                      <a:ext uri="{0D108BD9-81ED-4DB2-BD59-A6C34878D82A}">
                        <a16:rowId xmlns:a16="http://schemas.microsoft.com/office/drawing/2014/main" val="681239539"/>
                      </a:ext>
                    </a:extLst>
                  </a:tr>
                  <a:tr h="304800">
                    <a:tc>
                      <a:txBody>
                        <a:bodyPr/>
                        <a:lstStyle/>
                        <a:p>
                          <a:endParaRPr lang="zh-CN"/>
                        </a:p>
                      </a:txBody>
                      <a:tcPr>
                        <a:blipFill>
                          <a:blip r:embed="rId5"/>
                          <a:stretch>
                            <a:fillRect l="-282" t="-704000" r="-261864" b="-120000"/>
                          </a:stretch>
                        </a:blipFill>
                      </a:tcPr>
                    </a:tc>
                    <a:tc>
                      <a:txBody>
                        <a:bodyPr/>
                        <a:lstStyle/>
                        <a:p>
                          <a:endParaRPr lang="zh-CN"/>
                        </a:p>
                      </a:txBody>
                      <a:tcPr>
                        <a:blipFill>
                          <a:blip r:embed="rId5"/>
                          <a:stretch>
                            <a:fillRect l="-38503" t="-704000" r="-542" b="-120000"/>
                          </a:stretch>
                        </a:blipFill>
                      </a:tcPr>
                    </a:tc>
                    <a:extLst>
                      <a:ext uri="{0D108BD9-81ED-4DB2-BD59-A6C34878D82A}">
                        <a16:rowId xmlns:a16="http://schemas.microsoft.com/office/drawing/2014/main" val="2503034992"/>
                      </a:ext>
                    </a:extLst>
                  </a:tr>
                  <a:tr h="304800">
                    <a:tc>
                      <a:txBody>
                        <a:bodyPr/>
                        <a:lstStyle/>
                        <a:p>
                          <a:endParaRPr lang="zh-CN"/>
                        </a:p>
                      </a:txBody>
                      <a:tcPr>
                        <a:blipFill>
                          <a:blip r:embed="rId5"/>
                          <a:stretch>
                            <a:fillRect l="-282" t="-804000" r="-261864" b="-20000"/>
                          </a:stretch>
                        </a:blipFill>
                      </a:tcPr>
                    </a:tc>
                    <a:tc>
                      <a:txBody>
                        <a:bodyPr/>
                        <a:lstStyle/>
                        <a:p>
                          <a:endParaRPr lang="zh-CN"/>
                        </a:p>
                      </a:txBody>
                      <a:tcPr>
                        <a:blipFill>
                          <a:blip r:embed="rId5"/>
                          <a:stretch>
                            <a:fillRect l="-38503" t="-804000" r="-542" b="-20000"/>
                          </a:stretch>
                        </a:blipFill>
                      </a:tcPr>
                    </a:tc>
                    <a:extLst>
                      <a:ext uri="{0D108BD9-81ED-4DB2-BD59-A6C34878D82A}">
                        <a16:rowId xmlns:a16="http://schemas.microsoft.com/office/drawing/2014/main" val="451884086"/>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9E73D1-18CD-4CA7-98B1-1F0025E33866}"/>
                  </a:ext>
                </a:extLst>
              </p:cNvPr>
              <p:cNvSpPr txBox="1"/>
              <p:nvPr/>
            </p:nvSpPr>
            <p:spPr>
              <a:xfrm>
                <a:off x="3956734" y="5508197"/>
                <a:ext cx="1230533" cy="4410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dirty="0"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800" b="0" i="1" dirty="0"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800" b="0" i="1" dirty="0" smtClean="0">
                                      <a:solidFill>
                                        <a:schemeClr val="tx1"/>
                                      </a:solidFill>
                                      <a:latin typeface="Cambria Math" panose="02040503050406030204" pitchFamily="18" charset="0"/>
                                      <a:cs typeface="Times New Roman" panose="02020603050405020304" pitchFamily="18" charset="0"/>
                                    </a:rPr>
                                  </m:ctrlPr>
                                </m:dPr>
                                <m:e>
                                  <m:r>
                                    <a:rPr lang="en-US" altLang="zh-CN" sz="1800" b="0" i="1" dirty="0" smtClean="0">
                                      <a:solidFill>
                                        <a:schemeClr val="tx1"/>
                                      </a:solidFill>
                                      <a:latin typeface="Cambria Math" panose="02040503050406030204" pitchFamily="18" charset="0"/>
                                      <a:cs typeface="Times New Roman" panose="02020603050405020304" pitchFamily="18" charset="0"/>
                                    </a:rPr>
                                    <m:t>𝛿</m:t>
                                  </m:r>
                                </m:e>
                              </m:d>
                            </m:e>
                          </m:d>
                        </m:e>
                        <m:sub>
                          <m:r>
                            <a:rPr lang="en-US" altLang="zh-CN" sz="1800" b="0" i="1" dirty="0" smtClean="0">
                              <a:solidFill>
                                <a:schemeClr val="tx1"/>
                              </a:solidFill>
                              <a:latin typeface="Cambria Math" panose="02040503050406030204" pitchFamily="18" charset="0"/>
                              <a:cs typeface="Times New Roman" panose="02020603050405020304" pitchFamily="18" charset="0"/>
                            </a:rPr>
                            <m:t>∞</m:t>
                          </m:r>
                        </m:sub>
                      </m:sSub>
                      <m:r>
                        <a:rPr lang="en-US" altLang="zh-CN" sz="1800" b="0" i="1" dirty="0" smtClean="0">
                          <a:solidFill>
                            <a:schemeClr val="tx1"/>
                          </a:solidFill>
                          <a:latin typeface="Cambria Math" panose="02040503050406030204" pitchFamily="18" charset="0"/>
                          <a:cs typeface="Times New Roman" panose="02020603050405020304" pitchFamily="18" charset="0"/>
                        </a:rPr>
                        <m:t>≤</m:t>
                      </m:r>
                      <m:r>
                        <a:rPr lang="en-US" altLang="zh-CN" sz="1800" b="0" i="1" dirty="0" smtClean="0">
                          <a:solidFill>
                            <a:schemeClr val="tx1"/>
                          </a:solidFill>
                          <a:latin typeface="Cambria Math" panose="02040503050406030204" pitchFamily="18" charset="0"/>
                          <a:cs typeface="Times New Roman" panose="02020603050405020304" pitchFamily="18" charset="0"/>
                        </a:rPr>
                        <m:t>𝜖</m:t>
                      </m:r>
                    </m:oMath>
                  </m:oMathPara>
                </a14:m>
                <a:endParaRPr lang="zh-CN" altLang="en-US" dirty="0">
                  <a:solidFill>
                    <a:schemeClr val="tx1"/>
                  </a:solidFill>
                </a:endParaRPr>
              </a:p>
            </p:txBody>
          </p:sp>
        </mc:Choice>
        <mc:Fallback xmlns="">
          <p:sp>
            <p:nvSpPr>
              <p:cNvPr id="11" name="文本框 10">
                <a:extLst>
                  <a:ext uri="{FF2B5EF4-FFF2-40B4-BE49-F238E27FC236}">
                    <a16:creationId xmlns:a16="http://schemas.microsoft.com/office/drawing/2014/main" id="{129E73D1-18CD-4CA7-98B1-1F0025E33866}"/>
                  </a:ext>
                </a:extLst>
              </p:cNvPr>
              <p:cNvSpPr txBox="1">
                <a:spLocks noRot="1" noChangeAspect="1" noMove="1" noResize="1" noEditPoints="1" noAdjustHandles="1" noChangeArrowheads="1" noChangeShapeType="1" noTextEdit="1"/>
              </p:cNvSpPr>
              <p:nvPr/>
            </p:nvSpPr>
            <p:spPr>
              <a:xfrm>
                <a:off x="3956734" y="5508197"/>
                <a:ext cx="1230533" cy="44108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459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788858"/>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Notation</a:t>
                </a: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Robust radius: compute the radius of the largest </a:t>
                </a:r>
                <a14:m>
                  <m:oMath xmlns:m="http://schemas.openxmlformats.org/officeDocument/2006/math">
                    <m:sSub>
                      <m:sSubPr>
                        <m:ctrlPr>
                          <a:rPr lang="en-US" altLang="zh-CN" sz="1600" b="0" i="1" dirty="0" smtClean="0">
                            <a:solidFill>
                              <a:schemeClr val="tx1"/>
                            </a:solidFill>
                            <a:latin typeface="Cambria Math" panose="02040503050406030204" pitchFamily="18" charset="0"/>
                            <a:cs typeface="Times New Roman" panose="02020603050405020304" pitchFamily="18" charset="0"/>
                          </a:rPr>
                        </m:ctrlPr>
                      </m:sSubPr>
                      <m:e>
                        <m:r>
                          <a:rPr lang="en-US" altLang="zh-CN" sz="1600" b="0" i="1" dirty="0" smtClean="0">
                            <a:solidFill>
                              <a:schemeClr val="tx1"/>
                            </a:solidFill>
                            <a:latin typeface="Cambria Math" panose="02040503050406030204" pitchFamily="18" charset="0"/>
                            <a:cs typeface="Times New Roman" panose="02020603050405020304" pitchFamily="18" charset="0"/>
                          </a:rPr>
                          <m:t>𝑙</m:t>
                        </m:r>
                      </m:e>
                      <m:sub>
                        <m:r>
                          <a:rPr lang="en-US" altLang="zh-CN" sz="1600" b="0" i="1" dirty="0" smtClean="0">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 ball centered at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𝑥</m:t>
                    </m:r>
                  </m:oMath>
                </a14:m>
                <a:r>
                  <a:rPr lang="en-US" altLang="zh-CN" sz="1600" dirty="0">
                    <a:solidFill>
                      <a:schemeClr val="tx1"/>
                    </a:solidFill>
                    <a:latin typeface="Times New Roman" panose="02020603050405020304" pitchFamily="18" charset="0"/>
                    <a:cs typeface="Times New Roman" panose="02020603050405020304" pitchFamily="18" charset="0"/>
                  </a:rPr>
                  <a:t> in which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𝑓</m:t>
                    </m:r>
                  </m:oMath>
                </a14:m>
                <a:r>
                  <a:rPr lang="en-US" altLang="zh-CN" sz="1600" dirty="0">
                    <a:solidFill>
                      <a:schemeClr val="tx1"/>
                    </a:solidFill>
                    <a:latin typeface="Times New Roman" panose="02020603050405020304" pitchFamily="18" charset="0"/>
                    <a:cs typeface="Times New Roman" panose="02020603050405020304" pitchFamily="18" charset="0"/>
                  </a:rPr>
                  <a:t> does not change its prediction</a:t>
                </a: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Challenge</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NP-hard:</a:t>
                </a:r>
                <a:r>
                  <a:rPr lang="en-US" altLang="zh-CN" sz="1600" dirty="0">
                    <a:solidFill>
                      <a:srgbClr val="C00000"/>
                    </a:solidFill>
                    <a:latin typeface="Times New Roman" panose="02020603050405020304" pitchFamily="18" charset="0"/>
                    <a:cs typeface="Times New Roman" panose="02020603050405020304" pitchFamily="18" charset="0"/>
                  </a:rPr>
                  <a:t> </a:t>
                </a:r>
                <a:r>
                  <a:rPr lang="zh-CN" altLang="en-US" sz="1600" dirty="0">
                    <a:solidFill>
                      <a:srgbClr val="C00000"/>
                    </a:solidFill>
                    <a:latin typeface="Times New Roman" panose="02020603050405020304" pitchFamily="18" charset="0"/>
                    <a:cs typeface="Times New Roman" panose="02020603050405020304" pitchFamily="18" charset="0"/>
                  </a:rPr>
                  <a:t>精确</a:t>
                </a:r>
                <a:r>
                  <a:rPr lang="zh-CN" altLang="en-US" sz="1600" dirty="0">
                    <a:latin typeface="Times New Roman" panose="02020603050405020304" pitchFamily="18" charset="0"/>
                    <a:cs typeface="Times New Roman" panose="02020603050405020304" pitchFamily="18" charset="0"/>
                  </a:rPr>
                  <a:t>计算标准深度神经网络分类器的鲁棒半径非常困难。</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Reluplex</a:t>
                </a:r>
                <a:r>
                  <a:rPr lang="en-US" altLang="zh-CN" sz="1600" dirty="0">
                    <a:latin typeface="Times New Roman" panose="02020603050405020304" pitchFamily="18" charset="0"/>
                    <a:cs typeface="Times New Roman" panose="02020603050405020304" pitchFamily="18" charset="0"/>
                  </a:rPr>
                  <a:t>)</a:t>
                </a:r>
              </a:p>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Solution</a:t>
                </a: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Certified radius: </a:t>
                </a:r>
                <a:r>
                  <a:rPr lang="zh-CN" altLang="en-US" sz="1600" dirty="0">
                    <a:solidFill>
                      <a:schemeClr val="tx1"/>
                    </a:solidFill>
                    <a:latin typeface="Times New Roman" panose="02020603050405020304" pitchFamily="18" charset="0"/>
                    <a:cs typeface="Times New Roman" panose="02020603050405020304" pitchFamily="18" charset="0"/>
                  </a:rPr>
                  <a:t>为一般模型</a:t>
                </a:r>
                <a14:m>
                  <m:oMath xmlns:m="http://schemas.openxmlformats.org/officeDocument/2006/math">
                    <m:r>
                      <a:rPr lang="en-US" altLang="zh-CN" sz="1600" b="0" i="1" smtClean="0">
                        <a:solidFill>
                          <a:schemeClr val="tx1"/>
                        </a:solidFill>
                        <a:latin typeface="Cambria Math" panose="02040503050406030204" pitchFamily="18" charset="0"/>
                        <a:cs typeface="Times New Roman" panose="02020603050405020304" pitchFamily="18" charset="0"/>
                      </a:rPr>
                      <m:t>𝑓</m:t>
                    </m:r>
                  </m:oMath>
                </a14:m>
                <a:r>
                  <a:rPr lang="zh-CN" altLang="en-US" sz="1600" dirty="0">
                    <a:solidFill>
                      <a:schemeClr val="tx1"/>
                    </a:solidFill>
                    <a:latin typeface="Times New Roman" panose="02020603050405020304" pitchFamily="18" charset="0"/>
                    <a:cs typeface="Times New Roman" panose="02020603050405020304" pitchFamily="18" charset="0"/>
                  </a:rPr>
                  <a:t>推导出鲁棒半径</a:t>
                </a:r>
                <a14:m>
                  <m:oMath xmlns:m="http://schemas.openxmlformats.org/officeDocument/2006/math">
                    <m:r>
                      <a:rPr lang="en-US" altLang="zh-CN" sz="1600" b="0" i="1" smtClean="0">
                        <a:solidFill>
                          <a:schemeClr val="tx1"/>
                        </a:solidFill>
                        <a:latin typeface="Cambria Math" panose="02040503050406030204" pitchFamily="18" charset="0"/>
                        <a:cs typeface="Times New Roman" panose="02020603050405020304" pitchFamily="18" charset="0"/>
                      </a:rPr>
                      <m:t>𝑅</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𝑓</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𝑥</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𝑦</m:t>
                    </m:r>
                    <m:r>
                      <a:rPr lang="en-US" altLang="zh-CN" sz="1600" b="0" i="1" smtClean="0">
                        <a:solidFill>
                          <a:schemeClr val="tx1"/>
                        </a:solidFill>
                        <a:latin typeface="Cambria Math" panose="02040503050406030204" pitchFamily="18" charset="0"/>
                        <a:cs typeface="Times New Roman" panose="02020603050405020304" pitchFamily="18" charset="0"/>
                      </a:rPr>
                      <m:t>)</m:t>
                    </m:r>
                  </m:oMath>
                </a14:m>
                <a:r>
                  <a:rPr lang="zh-CN" altLang="en-US" sz="1600" dirty="0">
                    <a:solidFill>
                      <a:schemeClr val="tx1"/>
                    </a:solidFill>
                    <a:latin typeface="Times New Roman" panose="02020603050405020304" pitchFamily="18" charset="0"/>
                    <a:cs typeface="Times New Roman" panose="02020603050405020304" pitchFamily="18" charset="0"/>
                  </a:rPr>
                  <a:t>的一个</a:t>
                </a:r>
                <a:r>
                  <a:rPr lang="en-US" altLang="zh-CN" sz="1600" dirty="0">
                    <a:solidFill>
                      <a:schemeClr val="tx1"/>
                    </a:solidFill>
                    <a:latin typeface="Times New Roman" panose="02020603050405020304" pitchFamily="18" charset="0"/>
                    <a:cs typeface="Times New Roman" panose="02020603050405020304" pitchFamily="18" charset="0"/>
                  </a:rPr>
                  <a:t>tight lower bound </a:t>
                </a:r>
                <a14:m>
                  <m:oMath xmlns:m="http://schemas.openxmlformats.org/officeDocument/2006/math">
                    <m:r>
                      <a:rPr lang="en-US" altLang="zh-CN" sz="1600" b="0" i="1" smtClean="0">
                        <a:solidFill>
                          <a:schemeClr val="tx1"/>
                        </a:solidFill>
                        <a:latin typeface="Cambria Math" panose="02040503050406030204" pitchFamily="18" charset="0"/>
                        <a:cs typeface="Times New Roman" panose="02020603050405020304" pitchFamily="18" charset="0"/>
                      </a:rPr>
                      <m:t>𝐶𝑅</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𝑓</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𝑥</m:t>
                    </m:r>
                    <m:r>
                      <a:rPr lang="en-US" altLang="zh-CN" sz="1600" b="0" i="1" smtClean="0">
                        <a:solidFill>
                          <a:schemeClr val="tx1"/>
                        </a:solidFill>
                        <a:latin typeface="Cambria Math" panose="02040503050406030204" pitchFamily="18" charset="0"/>
                        <a:cs typeface="Times New Roman" panose="02020603050405020304" pitchFamily="18" charset="0"/>
                      </a:rPr>
                      <m:t>,</m:t>
                    </m:r>
                    <m:r>
                      <a:rPr lang="en-US" altLang="zh-CN" sz="1600" b="0" i="1" smtClean="0">
                        <a:solidFill>
                          <a:schemeClr val="tx1"/>
                        </a:solidFill>
                        <a:latin typeface="Cambria Math" panose="02040503050406030204" pitchFamily="18" charset="0"/>
                        <a:cs typeface="Times New Roman" panose="02020603050405020304" pitchFamily="18" charset="0"/>
                      </a:rPr>
                      <m:t>𝑦</m:t>
                    </m:r>
                    <m:r>
                      <a:rPr lang="en-US" altLang="zh-CN" sz="1600" b="0" i="1" smtClean="0">
                        <a:solidFill>
                          <a:schemeClr val="tx1"/>
                        </a:solidFill>
                        <a:latin typeface="Cambria Math" panose="02040503050406030204" pitchFamily="18" charset="0"/>
                        <a:cs typeface="Times New Roman" panose="02020603050405020304" pitchFamily="18" charset="0"/>
                      </a:rPr>
                      <m:t>)</m:t>
                    </m:r>
                  </m:oMath>
                </a14:m>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3788858"/>
              </a:xfrm>
              <a:prstGeom prst="rect">
                <a:avLst/>
              </a:prstGeom>
              <a:blipFill>
                <a:blip r:embed="rId3"/>
                <a:stretch>
                  <a:fillRect l="-306" t="-1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8E0878B-698A-4879-8C84-A28E83D5E6D6}"/>
              </a:ext>
            </a:extLst>
          </p:cNvPr>
          <p:cNvPicPr>
            <a:picLocks noChangeAspect="1"/>
          </p:cNvPicPr>
          <p:nvPr/>
        </p:nvPicPr>
        <p:blipFill>
          <a:blip r:embed="rId5"/>
          <a:stretch>
            <a:fillRect/>
          </a:stretch>
        </p:blipFill>
        <p:spPr>
          <a:xfrm>
            <a:off x="2286002" y="2577817"/>
            <a:ext cx="4571997" cy="77917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C55E57E-F535-4004-A653-EF4C613673C8}"/>
                  </a:ext>
                </a:extLst>
              </p:cNvPr>
              <p:cNvSpPr txBox="1"/>
              <p:nvPr/>
            </p:nvSpPr>
            <p:spPr>
              <a:xfrm>
                <a:off x="3275856" y="4912242"/>
                <a:ext cx="2592288" cy="451406"/>
              </a:xfrm>
              <a:prstGeom prst="rect">
                <a:avLst/>
              </a:prstGeom>
              <a:noFill/>
            </p:spPr>
            <p:txBody>
              <a:bodyPr wrap="square">
                <a:spAutoFit/>
              </a:bodyPr>
              <a:lstStyle/>
              <a:p>
                <a:pPr>
                  <a:lnSpc>
                    <a:spcPts val="2200"/>
                  </a:lnSpc>
                  <a:spcAft>
                    <a:spcPts val="600"/>
                  </a:spcAft>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cs typeface="Times New Roman" panose="02020603050405020304" pitchFamily="18" charset="0"/>
                        </a:rPr>
                        <m:t>𝐶𝑅</m:t>
                      </m:r>
                      <m:d>
                        <m:dPr>
                          <m:ctrlPr>
                            <a:rPr lang="en-US" altLang="zh-CN" sz="1800" b="0" i="1" smtClean="0">
                              <a:solidFill>
                                <a:schemeClr val="tx1"/>
                              </a:solidFill>
                              <a:latin typeface="Cambria Math" panose="02040503050406030204" pitchFamily="18" charset="0"/>
                              <a:cs typeface="Times New Roman" panose="02020603050405020304" pitchFamily="18" charset="0"/>
                            </a:rPr>
                          </m:ctrlPr>
                        </m:dPr>
                        <m:e>
                          <m:r>
                            <a:rPr lang="en-US" altLang="zh-CN" sz="1800" b="0" i="1" smtClean="0">
                              <a:solidFill>
                                <a:schemeClr val="tx1"/>
                              </a:solidFill>
                              <a:latin typeface="Cambria Math" panose="02040503050406030204" pitchFamily="18" charset="0"/>
                              <a:cs typeface="Times New Roman" panose="02020603050405020304" pitchFamily="18" charset="0"/>
                            </a:rPr>
                            <m:t>𝑓</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𝑥</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𝑦</m:t>
                          </m:r>
                        </m:e>
                      </m:d>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𝑅</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𝑓</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𝑥</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𝑦</m:t>
                      </m:r>
                      <m:r>
                        <a:rPr lang="en-US" altLang="zh-CN" sz="1800" b="0" i="1" smtClean="0">
                          <a:solidFill>
                            <a:schemeClr val="tx1"/>
                          </a:solidFill>
                          <a:latin typeface="Cambria Math" panose="02040503050406030204" pitchFamily="18" charset="0"/>
                          <a:cs typeface="Times New Roman" panose="02020603050405020304" pitchFamily="18" charset="0"/>
                        </a:rPr>
                        <m:t>)</m:t>
                      </m:r>
                    </m:oMath>
                  </m:oMathPara>
                </a14:m>
                <a:endParaRPr lang="en-US" altLang="zh-C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EC55E57E-F535-4004-A653-EF4C613673C8}"/>
                  </a:ext>
                </a:extLst>
              </p:cNvPr>
              <p:cNvSpPr txBox="1">
                <a:spLocks noRot="1" noChangeAspect="1" noMove="1" noResize="1" noEditPoints="1" noAdjustHandles="1" noChangeArrowheads="1" noChangeShapeType="1" noTextEdit="1"/>
              </p:cNvSpPr>
              <p:nvPr/>
            </p:nvSpPr>
            <p:spPr>
              <a:xfrm>
                <a:off x="3275856" y="4912242"/>
                <a:ext cx="2592288" cy="45140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48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506729"/>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Standard neuron</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Linear transformation + non-linear activation function</a:t>
                </a:r>
              </a:p>
              <a:p>
                <a:pPr>
                  <a:lnSpc>
                    <a:spcPts val="2200"/>
                  </a:lnSpc>
                  <a:spcAft>
                    <a:spcPts val="600"/>
                  </a:spcAft>
                </a:pPr>
                <a:r>
                  <a:rPr lang="en-US" altLang="zh-CN" sz="1600" dirty="0">
                    <a:latin typeface="Times New Roman" panose="02020603050405020304" pitchFamily="18" charset="0"/>
                    <a:cs typeface="Times New Roman" panose="02020603050405020304" pitchFamily="18" charset="0"/>
                  </a:rPr>
                  <a:t> </a:t>
                </a:r>
              </a:p>
              <a:p>
                <a:pPr marL="342900" indent="-342900">
                  <a:lnSpc>
                    <a:spcPts val="2200"/>
                  </a:lnSpc>
                  <a:spcAft>
                    <a:spcPts val="600"/>
                  </a:spcAft>
                  <a:buFont typeface="Wingdings" panose="05000000000000000000" pitchFamily="2" charset="2"/>
                  <a:buChar char="l"/>
                </a:pPr>
                <a14:m>
                  <m:oMath xmlns:m="http://schemas.openxmlformats.org/officeDocument/2006/math">
                    <m:sSub>
                      <m:sSubPr>
                        <m:ctrlPr>
                          <a:rPr lang="en-US" altLang="zh-CN" sz="1600" b="0" i="1" dirty="0" smtClean="0">
                            <a:solidFill>
                              <a:srgbClr val="0070C0"/>
                            </a:solidFill>
                            <a:latin typeface="Cambria Math" panose="02040503050406030204" pitchFamily="18" charset="0"/>
                            <a:cs typeface="Times New Roman" panose="02020603050405020304" pitchFamily="18" charset="0"/>
                          </a:rPr>
                        </m:ctrlPr>
                      </m:sSubPr>
                      <m:e>
                        <m:r>
                          <a:rPr lang="en-US" altLang="zh-CN" sz="1600" i="1" dirty="0" smtClean="0">
                            <a:solidFill>
                              <a:srgbClr val="0070C0"/>
                            </a:solidFill>
                            <a:latin typeface="Cambria Math" panose="02040503050406030204" pitchFamily="18" charset="0"/>
                            <a:cs typeface="Times New Roman" panose="02020603050405020304" pitchFamily="18" charset="0"/>
                          </a:rPr>
                          <m:t>𝑙</m:t>
                        </m:r>
                      </m:e>
                      <m:sub>
                        <m:r>
                          <a:rPr lang="en-US" altLang="zh-CN" sz="1600" b="0" i="1" dirty="0"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a:t>
                </a:r>
                <a:r>
                  <a:rPr lang="en-US" altLang="zh-CN" sz="1600" dirty="0" err="1">
                    <a:solidFill>
                      <a:srgbClr val="0070C0"/>
                    </a:solidFill>
                    <a:latin typeface="Times New Roman" panose="02020603050405020304" pitchFamily="18" charset="0"/>
                    <a:cs typeface="Times New Roman" panose="02020603050405020304" pitchFamily="18" charset="0"/>
                  </a:rPr>
                  <a:t>dist</a:t>
                </a:r>
                <a:r>
                  <a:rPr lang="en-US" altLang="zh-CN" sz="1600" dirty="0">
                    <a:solidFill>
                      <a:srgbClr val="0070C0"/>
                    </a:solidFill>
                    <a:latin typeface="Times New Roman" panose="02020603050405020304" pitchFamily="18" charset="0"/>
                    <a:cs typeface="Times New Roman" panose="02020603050405020304" pitchFamily="18" charset="0"/>
                  </a:rPr>
                  <a:t> neuron</a:t>
                </a: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Using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𝑙</m:t>
                        </m:r>
                      </m:e>
                      <m:sub>
                        <m:r>
                          <a:rPr lang="en-US" altLang="zh-CN" sz="1600" b="0" i="1" smtClean="0">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 distance as the basic operation</a:t>
                </a: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cs typeface="Times New Roman" panose="02020603050405020304" pitchFamily="18" charset="0"/>
                  </a:rPr>
                  <a:t>备注 </a:t>
                </a:r>
                <a:r>
                  <a:rPr lang="en-US" altLang="zh-CN" sz="1600" dirty="0">
                    <a:solidFill>
                      <a:schemeClr val="tx1"/>
                    </a:solidFill>
                    <a:latin typeface="Times New Roman" panose="02020603050405020304" pitchFamily="18" charset="0"/>
                    <a:cs typeface="Times New Roman" panose="02020603050405020304" pitchFamily="18" charset="0"/>
                  </a:rPr>
                  <a:t>3.1</a:t>
                </a: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cs typeface="Times New Roman" panose="02020603050405020304" pitchFamily="18" charset="0"/>
                  </a:rPr>
                  <a:t>传统神经元使用点积来表示输入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𝑥</m:t>
                    </m:r>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和权重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rPr>
                      <m:t>𝑤</m:t>
                    </m:r>
                    <m:r>
                      <a:rPr lang="en-US" altLang="zh-CN" sz="1600" i="1" dirty="0" smtClean="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cs typeface="Times New Roman" panose="02020603050405020304" pitchFamily="18" charset="0"/>
                  </a:rPr>
                  <a:t>之间的</a:t>
                </a:r>
                <a:r>
                  <a:rPr lang="zh-CN" altLang="en-US" sz="1600" dirty="0">
                    <a:solidFill>
                      <a:srgbClr val="C00000"/>
                    </a:solidFill>
                    <a:latin typeface="Times New Roman" panose="02020603050405020304" pitchFamily="18" charset="0"/>
                    <a:cs typeface="Times New Roman" panose="02020603050405020304" pitchFamily="18" charset="0"/>
                  </a:rPr>
                  <a:t>相似性</a:t>
                </a:r>
                <a:r>
                  <a:rPr lang="zh-CN" altLang="en-US" sz="1600" dirty="0">
                    <a:solidFill>
                      <a:schemeClr val="tx1"/>
                    </a:solidFill>
                    <a:latin typeface="Times New Roman" panose="02020603050405020304" pitchFamily="18" charset="0"/>
                    <a:cs typeface="Times New Roman" panose="02020603050405020304" pitchFamily="18" charset="0"/>
                  </a:rPr>
                  <a:t>。 同样，</a:t>
                </a:r>
                <a:r>
                  <a:rPr lang="en-US" altLang="zh-CN" sz="1600" dirty="0">
                    <a:cs typeface="Times New Roman" panose="02020603050405020304" pitchFamily="18" charset="0"/>
                  </a:rPr>
                  <a: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cs typeface="Times New Roman" panose="02020603050405020304" pitchFamily="18" charset="0"/>
                  </a:rPr>
                  <a:t>距离也是一种相似性度量。 注意</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cs typeface="Times New Roman" panose="02020603050405020304" pitchFamily="18" charset="0"/>
                  </a:rPr>
                  <a:t>距离总是非负的，</a:t>
                </a:r>
                <a:r>
                  <a:rPr lang="en-US" altLang="zh-CN" sz="1600" dirty="0">
                    <a:cs typeface="Times New Roman" panose="02020603050405020304" pitchFamily="18" charset="0"/>
                  </a:rPr>
                  <a:t>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𝑙</m:t>
                        </m:r>
                      </m:e>
                      <m:sub>
                        <m:r>
                          <a:rPr lang="en-US" altLang="zh-CN" sz="1600" i="1">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cs typeface="Times New Roman" panose="02020603050405020304" pitchFamily="18" charset="0"/>
                  </a:rPr>
                  <a:t>距离越小表示相似度越强</a:t>
                </a:r>
                <a:r>
                  <a:rPr lang="zh-CN" altLang="en-US" sz="1600" dirty="0">
                    <a:latin typeface="Times New Roman" panose="02020603050405020304" pitchFamily="18" charset="0"/>
                    <a:cs typeface="Times New Roman" panose="02020603050405020304" pitchFamily="18" charset="0"/>
                  </a:rPr>
                  <a: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3506729"/>
              </a:xfrm>
              <a:prstGeom prst="rect">
                <a:avLst/>
              </a:prstGeom>
              <a:blipFill>
                <a:blip r:embed="rId3"/>
                <a:stretch>
                  <a:fillRect l="-306" t="-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B04428A-7459-474F-A40F-16B63FA3F048}"/>
                  </a:ext>
                </a:extLst>
              </p:cNvPr>
              <p:cNvSpPr txBox="1"/>
              <p:nvPr/>
            </p:nvSpPr>
            <p:spPr>
              <a:xfrm>
                <a:off x="3275856" y="2276872"/>
                <a:ext cx="2592288" cy="451406"/>
              </a:xfrm>
              <a:prstGeom prst="rect">
                <a:avLst/>
              </a:prstGeom>
              <a:noFill/>
            </p:spPr>
            <p:txBody>
              <a:bodyPr wrap="square">
                <a:spAutoFit/>
              </a:bodyPr>
              <a:lstStyle/>
              <a:p>
                <a:pPr>
                  <a:lnSpc>
                    <a:spcPts val="2200"/>
                  </a:lnSpc>
                  <a:spcAft>
                    <a:spcPts val="600"/>
                  </a:spcAft>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cs typeface="Times New Roman" panose="02020603050405020304" pitchFamily="18" charset="0"/>
                        </a:rPr>
                        <m:t>𝑦</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𝜎</m:t>
                      </m:r>
                      <m:r>
                        <a:rPr lang="en-US" altLang="zh-CN" sz="1800" b="0" i="1" smtClean="0">
                          <a:solidFill>
                            <a:schemeClr val="tx1"/>
                          </a:solidFill>
                          <a:latin typeface="Cambria Math" panose="02040503050406030204" pitchFamily="18" charset="0"/>
                          <a:cs typeface="Times New Roman" panose="02020603050405020304" pitchFamily="18" charset="0"/>
                        </a:rPr>
                        <m:t>(</m:t>
                      </m:r>
                      <m:sSup>
                        <m:sSupPr>
                          <m:ctrlPr>
                            <a:rPr lang="en-US" altLang="zh-CN" sz="1800" b="0" i="1" smtClean="0">
                              <a:solidFill>
                                <a:schemeClr val="tx1"/>
                              </a:solidFill>
                              <a:latin typeface="Cambria Math" panose="02040503050406030204" pitchFamily="18" charset="0"/>
                              <a:cs typeface="Times New Roman" panose="02020603050405020304" pitchFamily="18" charset="0"/>
                            </a:rPr>
                          </m:ctrlPr>
                        </m:sSupPr>
                        <m:e>
                          <m:r>
                            <a:rPr lang="en-US" altLang="zh-CN" sz="1800" b="0" i="1" smtClean="0">
                              <a:solidFill>
                                <a:schemeClr val="tx1"/>
                              </a:solidFill>
                              <a:latin typeface="Cambria Math" panose="02040503050406030204" pitchFamily="18" charset="0"/>
                              <a:cs typeface="Times New Roman" panose="02020603050405020304" pitchFamily="18" charset="0"/>
                            </a:rPr>
                            <m:t>𝑤</m:t>
                          </m:r>
                        </m:e>
                        <m:sup>
                          <m:r>
                            <a:rPr lang="en-US" altLang="zh-CN" sz="1800" b="0" i="1" smtClean="0">
                              <a:solidFill>
                                <a:schemeClr val="tx1"/>
                              </a:solidFill>
                              <a:latin typeface="Cambria Math" panose="02040503050406030204" pitchFamily="18" charset="0"/>
                              <a:cs typeface="Times New Roman" panose="02020603050405020304" pitchFamily="18" charset="0"/>
                            </a:rPr>
                            <m:t>𝑇</m:t>
                          </m:r>
                        </m:sup>
                      </m:sSup>
                      <m:r>
                        <a:rPr lang="en-US" altLang="zh-CN" sz="1800" b="0" i="1" smtClean="0">
                          <a:solidFill>
                            <a:schemeClr val="tx1"/>
                          </a:solidFill>
                          <a:latin typeface="Cambria Math" panose="02040503050406030204" pitchFamily="18" charset="0"/>
                          <a:cs typeface="Times New Roman" panose="02020603050405020304" pitchFamily="18" charset="0"/>
                        </a:rPr>
                        <m:t>𝑥</m:t>
                      </m:r>
                      <m:r>
                        <a:rPr lang="en-US" altLang="zh-CN" sz="1800" b="0" i="1" smtClean="0">
                          <a:solidFill>
                            <a:schemeClr val="tx1"/>
                          </a:solidFill>
                          <a:latin typeface="Cambria Math" panose="02040503050406030204" pitchFamily="18" charset="0"/>
                          <a:cs typeface="Times New Roman" panose="02020603050405020304" pitchFamily="18" charset="0"/>
                        </a:rPr>
                        <m:t>+</m:t>
                      </m:r>
                      <m:r>
                        <a:rPr lang="en-US" altLang="zh-CN" sz="1800" b="0" i="1" smtClean="0">
                          <a:solidFill>
                            <a:schemeClr val="tx1"/>
                          </a:solidFill>
                          <a:latin typeface="Cambria Math" panose="02040503050406030204" pitchFamily="18" charset="0"/>
                          <a:cs typeface="Times New Roman" panose="02020603050405020304" pitchFamily="18" charset="0"/>
                        </a:rPr>
                        <m:t>𝑏</m:t>
                      </m:r>
                      <m:r>
                        <a:rPr lang="en-US" altLang="zh-CN" sz="1800" b="0" i="1" smtClean="0">
                          <a:solidFill>
                            <a:schemeClr val="tx1"/>
                          </a:solidFill>
                          <a:latin typeface="Cambria Math" panose="02040503050406030204" pitchFamily="18" charset="0"/>
                          <a:cs typeface="Times New Roman" panose="02020603050405020304" pitchFamily="18" charset="0"/>
                        </a:rPr>
                        <m:t>)</m:t>
                      </m:r>
                    </m:oMath>
                  </m:oMathPara>
                </a14:m>
                <a:endParaRPr lang="en-US" altLang="zh-C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CB04428A-7459-474F-A40F-16B63FA3F048}"/>
                  </a:ext>
                </a:extLst>
              </p:cNvPr>
              <p:cNvSpPr txBox="1">
                <a:spLocks noRot="1" noChangeAspect="1" noMove="1" noResize="1" noEditPoints="1" noAdjustHandles="1" noChangeArrowheads="1" noChangeShapeType="1" noTextEdit="1"/>
              </p:cNvSpPr>
              <p:nvPr/>
            </p:nvSpPr>
            <p:spPr>
              <a:xfrm>
                <a:off x="3275856" y="2276872"/>
                <a:ext cx="2592288" cy="45140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A95AA6F-A969-4C47-8DA3-984C166335EB}"/>
                  </a:ext>
                </a:extLst>
              </p:cNvPr>
              <p:cNvSpPr txBox="1"/>
              <p:nvPr/>
            </p:nvSpPr>
            <p:spPr>
              <a:xfrm>
                <a:off x="3275856" y="3356992"/>
                <a:ext cx="2592288" cy="451406"/>
              </a:xfrm>
              <a:prstGeom prst="rect">
                <a:avLst/>
              </a:prstGeom>
              <a:noFill/>
            </p:spPr>
            <p:txBody>
              <a:bodyPr wrap="square">
                <a:spAutoFit/>
              </a:bodyPr>
              <a:lstStyle/>
              <a:p>
                <a:pPr>
                  <a:lnSpc>
                    <a:spcPts val="2200"/>
                  </a:lnSpc>
                  <a:spcAft>
                    <a:spcPts val="600"/>
                  </a:spcAft>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cs typeface="Times New Roman" panose="02020603050405020304" pitchFamily="18" charset="0"/>
                        </a:rPr>
                        <m:t>𝑦</m:t>
                      </m:r>
                      <m:r>
                        <a:rPr lang="en-US" altLang="zh-CN" sz="1800" b="0" i="1" smtClean="0">
                          <a:solidFill>
                            <a:schemeClr val="tx1"/>
                          </a:solidFill>
                          <a:latin typeface="Cambria Math" panose="02040503050406030204" pitchFamily="18" charset="0"/>
                          <a:cs typeface="Times New Roman" panose="02020603050405020304" pitchFamily="18" charset="0"/>
                        </a:rPr>
                        <m:t>=</m:t>
                      </m:r>
                      <m:sSub>
                        <m:sSubPr>
                          <m:ctrlPr>
                            <a:rPr lang="en-US" altLang="zh-CN" sz="1800" b="0" i="1" smtClean="0">
                              <a:solidFill>
                                <a:schemeClr val="tx1"/>
                              </a:solidFill>
                              <a:latin typeface="Cambria Math" panose="02040503050406030204" pitchFamily="18" charset="0"/>
                              <a:cs typeface="Times New Roman" panose="02020603050405020304" pitchFamily="18" charset="0"/>
                            </a:rPr>
                          </m:ctrlPr>
                        </m:sSubPr>
                        <m:e>
                          <m:d>
                            <m:dPr>
                              <m:begChr m:val="|"/>
                              <m:endChr m:val="|"/>
                              <m:ctrlPr>
                                <a:rPr lang="en-US" altLang="zh-CN" sz="18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altLang="zh-CN" sz="1800" b="0" i="1" smtClean="0">
                                      <a:solidFill>
                                        <a:schemeClr val="tx1"/>
                                      </a:solidFill>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𝑤</m:t>
                                  </m:r>
                                </m:e>
                              </m:d>
                            </m:e>
                          </m:d>
                        </m:e>
                        <m:sub>
                          <m:r>
                            <a:rPr lang="en-US" altLang="zh-CN" b="0" i="1" smtClean="0">
                              <a:latin typeface="Cambria Math" panose="02040503050406030204" pitchFamily="18" charset="0"/>
                              <a:cs typeface="Times New Roman" panose="02020603050405020304" pitchFamily="18" charset="0"/>
                            </a:rPr>
                            <m:t>∞</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oMath>
                  </m:oMathPara>
                </a14:m>
                <a:endParaRPr lang="en-US" altLang="zh-C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5A95AA6F-A969-4C47-8DA3-984C166335EB}"/>
                  </a:ext>
                </a:extLst>
              </p:cNvPr>
              <p:cNvSpPr txBox="1">
                <a:spLocks noRot="1" noChangeAspect="1" noMove="1" noResize="1" noEditPoints="1" noAdjustHandles="1" noChangeArrowheads="1" noChangeShapeType="1" noTextEdit="1"/>
              </p:cNvSpPr>
              <p:nvPr/>
            </p:nvSpPr>
            <p:spPr>
              <a:xfrm>
                <a:off x="3275856" y="3356992"/>
                <a:ext cx="2592288" cy="451406"/>
              </a:xfrm>
              <a:prstGeom prst="rect">
                <a:avLst/>
              </a:prstGeom>
              <a:blipFill>
                <a:blip r:embed="rId6"/>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0F01928-BC73-45F7-8E66-87BA2C58BB0D}"/>
              </a:ext>
            </a:extLst>
          </p:cNvPr>
          <p:cNvPicPr>
            <a:picLocks noChangeAspect="1"/>
          </p:cNvPicPr>
          <p:nvPr/>
        </p:nvPicPr>
        <p:blipFill>
          <a:blip r:embed="rId7"/>
          <a:stretch>
            <a:fillRect/>
          </a:stretch>
        </p:blipFill>
        <p:spPr>
          <a:xfrm>
            <a:off x="1004373" y="4725144"/>
            <a:ext cx="4719755" cy="1174365"/>
          </a:xfrm>
          <a:prstGeom prst="rect">
            <a:avLst/>
          </a:prstGeom>
        </p:spPr>
      </p:pic>
    </p:spTree>
    <p:extLst>
      <p:ext uri="{BB962C8B-B14F-4D97-AF65-F5344CB8AC3E}">
        <p14:creationId xmlns:p14="http://schemas.microsoft.com/office/powerpoint/2010/main" val="4711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Katz, Kochenderfer. Reluplex: An efficient smt solver for verifying deep neural networks. ICCAV. 2017.</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99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cs typeface="Times New Roman" panose="02020603050405020304" pitchFamily="18" charset="0"/>
                  </a:rPr>
                  <a:t>An MLP network using </a:t>
                </a:r>
                <a14:m>
                  <m:oMath xmlns:m="http://schemas.openxmlformats.org/officeDocument/2006/math">
                    <m:sSub>
                      <m:sSubPr>
                        <m:ctrlPr>
                          <a:rPr lang="en-US" altLang="zh-CN" sz="1600" b="0" i="1" smtClean="0">
                            <a:solidFill>
                              <a:srgbClr val="0070C0"/>
                            </a:solidFill>
                            <a:latin typeface="Cambria Math" panose="02040503050406030204" pitchFamily="18" charset="0"/>
                            <a:cs typeface="Times New Roman" panose="02020603050405020304" pitchFamily="18" charset="0"/>
                          </a:rPr>
                        </m:ctrlPr>
                      </m:sSubPr>
                      <m:e>
                        <m:r>
                          <a:rPr lang="en-US" altLang="zh-CN" sz="1600" b="0" i="1" smtClean="0">
                            <a:solidFill>
                              <a:srgbClr val="0070C0"/>
                            </a:solidFill>
                            <a:latin typeface="Cambria Math" panose="02040503050406030204" pitchFamily="18" charset="0"/>
                            <a:cs typeface="Times New Roman" panose="02020603050405020304" pitchFamily="18" charset="0"/>
                          </a:rPr>
                          <m:t>𝑙</m:t>
                        </m:r>
                      </m:e>
                      <m:sub>
                        <m:r>
                          <a:rPr lang="en-US" altLang="zh-CN" sz="1600" b="0" i="1" smtClean="0">
                            <a:solidFill>
                              <a:srgbClr val="0070C0"/>
                            </a:solidFill>
                            <a:latin typeface="Cambria Math" panose="02040503050406030204" pitchFamily="18" charset="0"/>
                            <a:cs typeface="Times New Roman" panose="02020603050405020304" pitchFamily="18" charset="0"/>
                          </a:rPr>
                          <m:t>∞</m:t>
                        </m:r>
                      </m:sub>
                    </m:sSub>
                  </m:oMath>
                </a14:m>
                <a:r>
                  <a:rPr lang="en-US" altLang="zh-CN" sz="1600" dirty="0">
                    <a:solidFill>
                      <a:srgbClr val="0070C0"/>
                    </a:solidFill>
                    <a:latin typeface="Times New Roman" panose="02020603050405020304" pitchFamily="18" charset="0"/>
                    <a:cs typeface="Times New Roman" panose="02020603050405020304" pitchFamily="18" charset="0"/>
                  </a:rPr>
                  <a:t>-dist neurons</a:t>
                </a: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cs typeface="Times New Roman" panose="02020603050405020304" pitchFamily="18" charset="0"/>
                  </a:rPr>
                  <a:t>定义一个</a:t>
                </a:r>
                <a14:m>
                  <m:oMath xmlns:m="http://schemas.openxmlformats.org/officeDocument/2006/math">
                    <m:r>
                      <a:rPr lang="en-US" altLang="zh-CN" sz="1600" b="0" i="1" smtClean="0">
                        <a:solidFill>
                          <a:schemeClr val="tx1"/>
                        </a:solidFill>
                        <a:latin typeface="Cambria Math" panose="02040503050406030204" pitchFamily="18" charset="0"/>
                        <a:cs typeface="Times New Roman" panose="02020603050405020304" pitchFamily="18" charset="0"/>
                      </a:rPr>
                      <m:t>𝐿</m:t>
                    </m:r>
                  </m:oMath>
                </a14:m>
                <a:r>
                  <a:rPr lang="zh-CN" altLang="en-US" sz="1600" dirty="0">
                    <a:solidFill>
                      <a:schemeClr val="tx1"/>
                    </a:solidFill>
                    <a:latin typeface="Times New Roman" panose="02020603050405020304" pitchFamily="18" charset="0"/>
                    <a:cs typeface="Times New Roman" panose="02020603050405020304" pitchFamily="18" charset="0"/>
                  </a:rPr>
                  <a:t>层的</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oMath>
                </a14:m>
                <a:r>
                  <a:rPr lang="en-US" altLang="zh-CN" sz="1600" dirty="0">
                    <a:solidFill>
                      <a:schemeClr val="tx1"/>
                    </a:solidFill>
                    <a:latin typeface="Times New Roman" panose="02020603050405020304" pitchFamily="18" charset="0"/>
                    <a:cs typeface="Times New Roman" panose="02020603050405020304" pitchFamily="18" charset="0"/>
                  </a:rPr>
                  <a:t>-dist</a:t>
                </a:r>
                <a:r>
                  <a:rPr lang="zh-CN" altLang="en-US" sz="1600" dirty="0">
                    <a:solidFill>
                      <a:schemeClr val="tx1"/>
                    </a:solidFill>
                    <a:latin typeface="Times New Roman" panose="02020603050405020304" pitchFamily="18" charset="0"/>
                    <a:cs typeface="Times New Roman" panose="02020603050405020304" pitchFamily="18" charset="0"/>
                  </a:rPr>
                  <a:t>网络</a:t>
                </a:r>
                <a:r>
                  <a:rPr lang="en-US" altLang="zh-CN" sz="1600" dirty="0">
                    <a:solidFill>
                      <a:schemeClr val="tx1"/>
                    </a:solidFill>
                    <a:latin typeface="Times New Roman" panose="02020603050405020304" pitchFamily="18" charset="0"/>
                    <a:cs typeface="Times New Roman" panose="02020603050405020304" pitchFamily="18" charset="0"/>
                  </a:rPr>
                  <a:t> </a:t>
                </a: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假设第</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Times New Roman" panose="02020603050405020304" pitchFamily="18" charset="0"/>
                    <a:cs typeface="Times New Roman" panose="02020603050405020304" pitchFamily="18" charset="0"/>
                  </a:rPr>
                  <a:t>个隐层包含</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𝑑</m:t>
                        </m:r>
                      </m:e>
                      <m:sub>
                        <m:r>
                          <a:rPr lang="en-US" altLang="zh-CN" sz="1600" b="0" i="1" smtClean="0">
                            <a:latin typeface="Cambria Math" panose="02040503050406030204" pitchFamily="18" charset="0"/>
                            <a:cs typeface="Times New Roman" panose="02020603050405020304" pitchFamily="18" charset="0"/>
                          </a:rPr>
                          <m:t>𝑙</m:t>
                        </m:r>
                      </m:sub>
                    </m:sSub>
                  </m:oMath>
                </a14:m>
                <a:r>
                  <a:rPr lang="zh-CN" altLang="en-US" sz="1600" dirty="0">
                    <a:latin typeface="Times New Roman" panose="02020603050405020304" pitchFamily="18" charset="0"/>
                    <a:cs typeface="Times New Roman" panose="02020603050405020304" pitchFamily="18" charset="0"/>
                  </a:rPr>
                  <a:t>个单元</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输入为</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(0)</m:t>
                        </m:r>
                      </m:sup>
                    </m:sSup>
                  </m:oMath>
                </a14:m>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第</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Times New Roman" panose="02020603050405020304" pitchFamily="18" charset="0"/>
                    <a:cs typeface="Times New Roman" panose="02020603050405020304" pitchFamily="18" charset="0"/>
                  </a:rPr>
                  <a:t>层的第</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𝑘</m:t>
                    </m:r>
                  </m:oMath>
                </a14:m>
                <a:r>
                  <a:rPr lang="zh-CN" altLang="en-US" sz="1600" dirty="0">
                    <a:latin typeface="Times New Roman" panose="02020603050405020304" pitchFamily="18" charset="0"/>
                    <a:cs typeface="Times New Roman" panose="02020603050405020304" pitchFamily="18" charset="0"/>
                  </a:rPr>
                  <a:t>个单元</a:t>
                </a:r>
                <a14:m>
                  <m:oMath xmlns:m="http://schemas.openxmlformats.org/officeDocument/2006/math">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𝑥</m:t>
                        </m:r>
                      </m:e>
                      <m:sub>
                        <m:r>
                          <a:rPr lang="en-US" altLang="zh-CN" sz="1600" b="0" i="1" smtClean="0">
                            <a:latin typeface="Cambria Math" panose="02040503050406030204" pitchFamily="18" charset="0"/>
                            <a:cs typeface="Times New Roman" panose="02020603050405020304" pitchFamily="18" charset="0"/>
                          </a:rPr>
                          <m:t>𝑘</m:t>
                        </m:r>
                      </m:sub>
                      <m:sup>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𝑙</m:t>
                        </m:r>
                        <m:r>
                          <a:rPr lang="en-US" altLang="zh-CN" sz="1600" b="0" i="1" smtClean="0">
                            <a:latin typeface="Cambria Math" panose="02040503050406030204" pitchFamily="18" charset="0"/>
                            <a:cs typeface="Times New Roman" panose="02020603050405020304" pitchFamily="18" charset="0"/>
                          </a:rPr>
                          <m:t>)</m:t>
                        </m:r>
                      </m:sup>
                    </m:sSubSup>
                    <m:r>
                      <a:rPr lang="zh-CN" altLang="en-US" sz="1600" i="1">
                        <a:latin typeface="Cambria Math" panose="02040503050406030204" pitchFamily="18" charset="0"/>
                        <a:cs typeface="Times New Roman" panose="02020603050405020304" pitchFamily="18" charset="0"/>
                      </a:rPr>
                      <m:t>计算</m:t>
                    </m:r>
                  </m:oMath>
                </a14:m>
                <a:r>
                  <a:rPr lang="zh-CN" altLang="en-US" sz="1600" dirty="0">
                    <a:latin typeface="Times New Roman" panose="02020603050405020304" pitchFamily="18" charset="0"/>
                    <a:cs typeface="Times New Roman" panose="02020603050405020304" pitchFamily="18" charset="0"/>
                  </a:rPr>
                  <a:t>如下</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最后一层的输出</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𝑔</m:t>
                    </m:r>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𝑥</m:t>
                        </m:r>
                      </m:e>
                    </m:d>
                    <m:r>
                      <a:rPr lang="en-US" altLang="zh-CN" sz="1600" b="0" i="1" smtClean="0">
                        <a:latin typeface="Cambria Math" panose="02040503050406030204" pitchFamily="18" charset="0"/>
                        <a:cs typeface="Times New Roman" panose="02020603050405020304" pitchFamily="18" charset="0"/>
                      </a:rPr>
                      <m:t>=(−</m:t>
                    </m:r>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𝑥</m:t>
                        </m:r>
                      </m:e>
                      <m:sub>
                        <m:r>
                          <a:rPr lang="en-US" altLang="zh-CN" sz="1600" b="0" i="1" smtClean="0">
                            <a:latin typeface="Cambria Math" panose="02040503050406030204" pitchFamily="18" charset="0"/>
                            <a:cs typeface="Times New Roman" panose="02020603050405020304" pitchFamily="18" charset="0"/>
                          </a:rPr>
                          <m:t>1</m:t>
                        </m:r>
                      </m:sub>
                      <m:sup>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𝐿</m:t>
                            </m:r>
                          </m:e>
                        </m:d>
                      </m:sup>
                    </m:sSubSup>
                    <m:r>
                      <a:rPr lang="en-US" altLang="zh-CN" sz="1600" i="1">
                        <a:latin typeface="Cambria Math" panose="02040503050406030204" pitchFamily="18" charset="0"/>
                        <a:cs typeface="Times New Roman" panose="02020603050405020304" pitchFamily="18" charset="0"/>
                      </a:rPr>
                      <m:t>,−</m:t>
                    </m:r>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𝑥</m:t>
                        </m:r>
                      </m:e>
                      <m:sub>
                        <m:r>
                          <a:rPr lang="en-US" altLang="zh-CN" sz="1600" b="0" i="1" smtClean="0">
                            <a:latin typeface="Cambria Math" panose="02040503050406030204" pitchFamily="18" charset="0"/>
                            <a:cs typeface="Times New Roman" panose="02020603050405020304" pitchFamily="18" charset="0"/>
                          </a:rPr>
                          <m:t>2</m:t>
                        </m:r>
                      </m:sub>
                      <m:sup>
                        <m:d>
                          <m:dPr>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𝐿</m:t>
                            </m:r>
                          </m:e>
                        </m:d>
                      </m:sup>
                    </m:sSubSup>
                    <m:r>
                      <a:rPr lang="en-US" altLang="zh-CN" sz="1600" b="0" i="1" smtClean="0">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m:t>
                    </m:r>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𝑥</m:t>
                        </m:r>
                      </m:e>
                      <m:sub>
                        <m:r>
                          <a:rPr lang="en-US" altLang="zh-CN" sz="1600" b="0" i="1" smtClean="0">
                            <a:latin typeface="Cambria Math" panose="02040503050406030204" pitchFamily="18" charset="0"/>
                            <a:cs typeface="Times New Roman" panose="02020603050405020304" pitchFamily="18" charset="0"/>
                          </a:rPr>
                          <m:t>𝑀</m:t>
                        </m:r>
                      </m:sub>
                      <m:sup>
                        <m:d>
                          <m:dPr>
                            <m:ctrlPr>
                              <a:rPr lang="en-US" altLang="zh-CN" sz="1600" i="1">
                                <a:latin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𝐿</m:t>
                            </m:r>
                          </m:e>
                        </m:d>
                      </m:sup>
                    </m:sSubSup>
                    <m:r>
                      <a:rPr lang="en-US" altLang="zh-CN" sz="1600" b="0" i="1" smtClean="0">
                        <a:latin typeface="Cambria Math" panose="02040503050406030204" pitchFamily="18" charset="0"/>
                        <a:cs typeface="Times New Roman" panose="02020603050405020304" pitchFamily="18" charset="0"/>
                      </a:rPr>
                      <m:t>)</m:t>
                    </m:r>
                  </m:oMath>
                </a14:m>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Predictor: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𝑓</m:t>
                    </m:r>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𝑥</m:t>
                        </m:r>
                      </m:e>
                    </m:d>
                    <m:r>
                      <a:rPr lang="en-US" altLang="zh-CN" sz="1600" b="0" i="1" smtClean="0">
                        <a:latin typeface="Cambria Math" panose="02040503050406030204" pitchFamily="18" charset="0"/>
                        <a:cs typeface="Times New Roman" panose="02020603050405020304" pitchFamily="18" charset="0"/>
                      </a:rPr>
                      <m:t>=</m:t>
                    </m:r>
                    <m:func>
                      <m:funcPr>
                        <m:ctrlPr>
                          <a:rPr lang="en-US" altLang="zh-CN" sz="1600" b="0" i="1" smtClean="0">
                            <a:latin typeface="Cambria Math" panose="02040503050406030204" pitchFamily="18" charset="0"/>
                            <a:cs typeface="Times New Roman" panose="02020603050405020304" pitchFamily="18" charset="0"/>
                          </a:rPr>
                        </m:ctrlPr>
                      </m:funcPr>
                      <m:fName>
                        <m:r>
                          <m:rPr>
                            <m:sty m:val="p"/>
                          </m:rPr>
                          <a:rPr lang="en-US" altLang="zh-CN" sz="1600" b="0" i="0" smtClean="0">
                            <a:latin typeface="Cambria Math" panose="02040503050406030204" pitchFamily="18" charset="0"/>
                            <a:cs typeface="Times New Roman" panose="02020603050405020304" pitchFamily="18" charset="0"/>
                          </a:rPr>
                          <m:t>arg</m:t>
                        </m:r>
                      </m:fName>
                      <m:e>
                        <m:func>
                          <m:funcPr>
                            <m:ctrlPr>
                              <a:rPr lang="en-US" altLang="zh-CN" sz="1600" b="0" i="1" smtClean="0">
                                <a:latin typeface="Cambria Math" panose="02040503050406030204" pitchFamily="18" charset="0"/>
                                <a:cs typeface="Times New Roman" panose="02020603050405020304" pitchFamily="18" charset="0"/>
                              </a:rPr>
                            </m:ctrlPr>
                          </m:funcPr>
                          <m:fName>
                            <m:limLow>
                              <m:limLowPr>
                                <m:ctrlPr>
                                  <a:rPr lang="en-US" altLang="zh-CN" sz="1600" b="0" i="1" smtClean="0">
                                    <a:latin typeface="Cambria Math" panose="02040503050406030204" pitchFamily="18" charset="0"/>
                                    <a:cs typeface="Times New Roman" panose="02020603050405020304" pitchFamily="18" charset="0"/>
                                  </a:rPr>
                                </m:ctrlPr>
                              </m:limLowPr>
                              <m:e>
                                <m:r>
                                  <m:rPr>
                                    <m:sty m:val="p"/>
                                  </m:rPr>
                                  <a:rPr lang="en-US" altLang="zh-CN" sz="1600" b="0" i="0" smtClean="0">
                                    <a:latin typeface="Cambria Math" panose="02040503050406030204" pitchFamily="18" charset="0"/>
                                    <a:cs typeface="Times New Roman" panose="02020603050405020304" pitchFamily="18" charset="0"/>
                                  </a:rPr>
                                  <m:t>max</m:t>
                                </m:r>
                              </m:e>
                              <m:lim>
                                <m:r>
                                  <a:rPr lang="en-US" altLang="zh-CN" sz="1600" b="0" i="1" smtClean="0">
                                    <a:latin typeface="Cambria Math" panose="02040503050406030204" pitchFamily="18" charset="0"/>
                                    <a:cs typeface="Times New Roman" panose="02020603050405020304" pitchFamily="18" charset="0"/>
                                  </a:rPr>
                                  <m:t>𝑖</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𝑀</m:t>
                                </m:r>
                                <m:r>
                                  <a:rPr lang="en-US" altLang="zh-CN" sz="1600" b="0" i="1" smtClean="0">
                                    <a:latin typeface="Cambria Math" panose="02040503050406030204" pitchFamily="18" charset="0"/>
                                    <a:cs typeface="Times New Roman" panose="02020603050405020304" pitchFamily="18" charset="0"/>
                                  </a:rPr>
                                  <m:t>]</m:t>
                                </m:r>
                              </m:lim>
                            </m:limLow>
                          </m:fName>
                          <m:e>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𝑔</m:t>
                                </m:r>
                              </m:e>
                              <m:sub>
                                <m:r>
                                  <a:rPr lang="en-US" altLang="zh-CN" sz="1600" b="0" i="1" smtClean="0">
                                    <a:latin typeface="Cambria Math" panose="02040503050406030204" pitchFamily="18" charset="0"/>
                                    <a:cs typeface="Times New Roman" panose="02020603050405020304" pitchFamily="18" charset="0"/>
                                  </a:rPr>
                                  <m:t>𝑖</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𝑥</m:t>
                            </m:r>
                            <m:r>
                              <a:rPr lang="en-US" altLang="zh-CN" sz="1600" b="0" i="1" smtClean="0">
                                <a:latin typeface="Cambria Math" panose="02040503050406030204" pitchFamily="18" charset="0"/>
                                <a:cs typeface="Times New Roman" panose="02020603050405020304" pitchFamily="18" charset="0"/>
                              </a:rPr>
                              <m:t>)</m:t>
                            </m:r>
                          </m:e>
                        </m:func>
                      </m:e>
                    </m:func>
                    <m:r>
                      <a:rPr lang="en-US" altLang="zh-CN" sz="1600" b="0" i="1" smtClean="0">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cs typeface="Times New Roman" panose="02020603050405020304" pitchFamily="18" charset="0"/>
                  </a:rPr>
                  <a:t> </a:t>
                </a: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019964"/>
              </a:xfrm>
              <a:prstGeom prst="rect">
                <a:avLst/>
              </a:prstGeom>
              <a:blipFill>
                <a:blip r:embed="rId3"/>
                <a:stretch>
                  <a:fillRect l="-306" t="-121" b="-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14:m>
                  <m:oMath xmlns:m="http://schemas.openxmlformats.org/officeDocument/2006/math">
                    <m:sSub>
                      <m:sSubPr>
                        <m:ctrlPr>
                          <a:rPr lang="en-US" altLang="zh-CN" sz="2000" i="1" smtClean="0">
                            <a:solidFill>
                              <a:schemeClr val="bg1"/>
                            </a:solidFill>
                            <a:latin typeface="Cambria Math" panose="02040503050406030204" pitchFamily="18" charset="0"/>
                            <a:cs typeface="Times New Roman" panose="02020603050405020304" pitchFamily="18" charset="0"/>
                          </a:rPr>
                        </m:ctrlPr>
                      </m:sSubPr>
                      <m:e>
                        <m:r>
                          <a:rPr lang="en-US" altLang="zh-CN" sz="2000" i="1">
                            <a:solidFill>
                              <a:schemeClr val="bg1"/>
                            </a:solidFill>
                            <a:latin typeface="Cambria Math" panose="02040503050406030204" pitchFamily="18" charset="0"/>
                            <a:cs typeface="Times New Roman" panose="02020603050405020304" pitchFamily="18" charset="0"/>
                          </a:rPr>
                          <m:t>𝑙</m:t>
                        </m:r>
                      </m:e>
                      <m:sub>
                        <m:r>
                          <a:rPr lang="en-US" altLang="zh-CN" sz="2000" i="1">
                            <a:solidFill>
                              <a:schemeClr val="bg1"/>
                            </a:solidFill>
                            <a:latin typeface="Cambria Math" panose="02040503050406030204" pitchFamily="18" charset="0"/>
                            <a:cs typeface="Times New Roman" panose="02020603050405020304" pitchFamily="18" charset="0"/>
                          </a:rPr>
                          <m:t>∞</m:t>
                        </m:r>
                      </m:sub>
                    </m:sSub>
                  </m:oMath>
                </a14:m>
                <a:r>
                  <a:rPr lang="en-US" altLang="zh-CN" sz="2000" dirty="0">
                    <a:solidFill>
                      <a:schemeClr val="bg1"/>
                    </a:solidFill>
                    <a:latin typeface="Times New Roman" panose="02020603050405020304" pitchFamily="18" charset="0"/>
                    <a:cs typeface="Times New Roman" panose="02020603050405020304" pitchFamily="18" charset="0"/>
                  </a:rPr>
                  <a:t>-</a:t>
                </a:r>
                <a:r>
                  <a:rPr lang="en-US" altLang="zh-CN" sz="2000" dirty="0" err="1">
                    <a:solidFill>
                      <a:schemeClr val="bg1"/>
                    </a:solidFill>
                    <a:latin typeface="Times New Roman" panose="02020603050405020304" pitchFamily="18" charset="0"/>
                    <a:cs typeface="Times New Roman" panose="02020603050405020304" pitchFamily="18" charset="0"/>
                  </a:rPr>
                  <a:t>dist</a:t>
                </a:r>
                <a:r>
                  <a:rPr lang="en-US" altLang="zh-CN" sz="2000" dirty="0">
                    <a:solidFill>
                      <a:schemeClr val="bg1"/>
                    </a:solidFill>
                    <a:latin typeface="Times New Roman" panose="02020603050405020304" pitchFamily="18" charset="0"/>
                    <a:cs typeface="Times New Roman" panose="02020603050405020304" pitchFamily="18" charset="0"/>
                  </a:rPr>
                  <a:t> Network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Choice>
        <mc:Fallback xmlns="">
          <p:sp>
            <p:nvSpPr>
              <p:cNvPr id="14" name="矩形: 圆角 13">
                <a:extLst>
                  <a:ext uri="{FF2B5EF4-FFF2-40B4-BE49-F238E27FC236}">
                    <a16:creationId xmlns:a16="http://schemas.microsoft.com/office/drawing/2014/main" id="{E812188A-6465-4B78-B618-5C8076FE6D9F}"/>
                  </a:ext>
                </a:extLst>
              </p:cNvPr>
              <p:cNvSpPr>
                <a:spLocks noRot="1" noChangeAspect="1" noMove="1" noResize="1" noEditPoints="1" noAdjustHandles="1" noChangeArrowheads="1" noChangeShapeType="1" noTextEdit="1"/>
              </p:cNvSpPr>
              <p:nvPr/>
            </p:nvSpPr>
            <p:spPr bwMode="auto">
              <a:xfrm>
                <a:off x="564617" y="1055920"/>
                <a:ext cx="2063167" cy="449513"/>
              </a:xfrm>
              <a:prstGeom prst="roundRect">
                <a:avLst/>
              </a:prstGeom>
              <a:blipFill>
                <a:blip r:embed="rId4"/>
                <a:stretch>
                  <a:fillRect t="-1351" b="-18919"/>
                </a:stretch>
              </a:blipFill>
              <a:ln w="9525" cap="flat" cmpd="sng" algn="ctr">
                <a:noFill/>
                <a:prstDash val="solid"/>
                <a:miter lim="800000"/>
                <a:headEnd type="none" w="med" len="med"/>
                <a:tailEnd type="none" w="med" len="med"/>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002D2D0-CB7A-4199-BF28-AEDBA73C2C5C}"/>
              </a:ext>
            </a:extLst>
          </p:cNvPr>
          <p:cNvPicPr>
            <a:picLocks noChangeAspect="1"/>
          </p:cNvPicPr>
          <p:nvPr/>
        </p:nvPicPr>
        <p:blipFill>
          <a:blip r:embed="rId5"/>
          <a:stretch>
            <a:fillRect/>
          </a:stretch>
        </p:blipFill>
        <p:spPr>
          <a:xfrm>
            <a:off x="971600" y="3356992"/>
            <a:ext cx="4827538" cy="2486106"/>
          </a:xfrm>
          <a:prstGeom prst="rect">
            <a:avLst/>
          </a:prstGeom>
        </p:spPr>
      </p:pic>
      <p:sp>
        <p:nvSpPr>
          <p:cNvPr id="7" name="矩形 6">
            <a:extLst>
              <a:ext uri="{FF2B5EF4-FFF2-40B4-BE49-F238E27FC236}">
                <a16:creationId xmlns:a16="http://schemas.microsoft.com/office/drawing/2014/main" id="{6B540D96-F833-411B-9710-5DA727606C77}"/>
              </a:ext>
            </a:extLst>
          </p:cNvPr>
          <p:cNvSpPr/>
          <p:nvPr/>
        </p:nvSpPr>
        <p:spPr>
          <a:xfrm>
            <a:off x="3284821" y="4474946"/>
            <a:ext cx="2304256" cy="360040"/>
          </a:xfrm>
          <a:prstGeom prst="rect">
            <a:avLst/>
          </a:prstGeom>
          <a:solidFill>
            <a:srgbClr val="FFC000">
              <a:alpha val="20000"/>
            </a:srgbClr>
          </a:solidFill>
          <a:ln>
            <a:no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366668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alpha val="20000"/>
          </a:srgbClr>
        </a:solidFill>
        <a:ln>
          <a:noFill/>
        </a:ln>
      </a:spPr>
      <a:bodyPr wrap="square" rtlCol="0" anchor="ctr">
        <a:noAutofit/>
      </a:bodyPr>
      <a:lstStyle>
        <a:defPPr algn="l">
          <a:defRPr sz="2000" dirty="0">
            <a:latin typeface="Times New Roman" panose="02020603050405020304" pitchFamily="18" charset="0"/>
            <a:ea typeface="宋体" panose="02010600030101010101" pitchFamily="2" charset="-122"/>
          </a:defRPr>
        </a:defPPr>
      </a:lstStyle>
    </a:spDef>
    <a:txDef>
      <a:spPr>
        <a:noFill/>
      </a:spPr>
      <a:bodyPr wrap="square" rtlCol="0">
        <a:spAutoFit/>
      </a:bodyPr>
      <a:lstStyle>
        <a:defPPr marL="342900" indent="-342900" algn="l">
          <a:spcAft>
            <a:spcPts val="600"/>
          </a:spcAft>
          <a:buFont typeface="Wingdings" panose="05000000000000000000" pitchFamily="2" charset="2"/>
          <a:buChar char="l"/>
          <a:defRPr sz="2000" dirty="0" smtClean="0">
            <a:solidFill>
              <a:srgbClr val="0070C0"/>
            </a:solidFill>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32636</TotalTime>
  <Words>4082</Words>
  <Application>Microsoft Office PowerPoint</Application>
  <PresentationFormat>全屏显示(4:3)</PresentationFormat>
  <Paragraphs>399</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whier</dc:creator>
  <cp:lastModifiedBy>梦蝶</cp:lastModifiedBy>
  <cp:revision>4925</cp:revision>
  <dcterms:created xsi:type="dcterms:W3CDTF">2014-06-10T08:42:00Z</dcterms:created>
  <dcterms:modified xsi:type="dcterms:W3CDTF">2022-06-19T03:15:14Z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y fmtid="{D5CDD505-2E9C-101B-9397-08002B2CF9AE}" pid="3" name="KSORubyTemplateID">
    <vt:lpwstr>2</vt:lpwstr>
  </property>
</Properties>
</file>