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975" r:id="rId2"/>
    <p:sldId id="1237" r:id="rId3"/>
    <p:sldId id="1260" r:id="rId4"/>
    <p:sldId id="1261" r:id="rId5"/>
    <p:sldId id="1262" r:id="rId6"/>
    <p:sldId id="1207" r:id="rId7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CEE"/>
    <a:srgbClr val="192F3C"/>
    <a:srgbClr val="FFFFFF"/>
    <a:srgbClr val="137861"/>
    <a:srgbClr val="7EFF76"/>
    <a:srgbClr val="548D65"/>
    <a:srgbClr val="FCFDFE"/>
    <a:srgbClr val="D4D3D2"/>
    <a:srgbClr val="F4F7F7"/>
    <a:srgbClr val="6E6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2370" y="114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114" d="100"/>
          <a:sy n="114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84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8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53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9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6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68D37E90-135C-4921-BC1B-4A2FD2335E7A}" type="datetime1">
              <a:rPr lang="zh-CN" altLang="en-US" smtClean="0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C537FACC-D014-47B5-A30C-82A44384C3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EFDC3540-BAF8-4B99-8FE0-A863CE49D274}" type="datetime1">
              <a:rPr lang="zh-CN" altLang="en-US" smtClean="0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44F5953E-B3A8-45A7-88F1-C9BDD8F630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1313" y="649036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FC90-6BBA-44C2-9893-E798A4B97E17}" type="datetime1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036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367" y="6490370"/>
            <a:ext cx="2133600" cy="365125"/>
          </a:xfrm>
        </p:spPr>
        <p:txBody>
          <a:bodyPr/>
          <a:lstStyle>
            <a:lvl1pPr>
              <a:defRPr b="0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Page </a:t>
            </a:r>
            <a:fld id="{AFB9E909-1E1D-4726-9675-978F608919A4}" type="slidenum">
              <a:rPr lang="zh-CN" altLang="en-US" smtClean="0"/>
              <a:pPr/>
              <a:t>‹#›</a:t>
            </a:fld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832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256E-292F-4D23-A28C-376327F0AEFF}" type="datetime1">
              <a:rPr lang="zh-CN" altLang="en-US" smtClean="0"/>
              <a:t>2022/6/13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83150"/>
      </p:ext>
    </p:extLst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F0D77CF-62E8-4926-A48B-FDE8523AB173}" type="datetime1">
              <a:rPr lang="zh-CN" altLang="en-US" smtClean="0"/>
              <a:pPr>
                <a:defRPr/>
              </a:pPr>
              <a:t>2022/6/13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746FFBFF-1A94-4112-9962-6DC4E97A93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8A1FB-5099-478A-BB47-CA92B62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</a:t>
            </a:fld>
            <a:endParaRPr lang="en-US" altLang="zh-CN" b="0" dirty="0"/>
          </a:p>
        </p:txBody>
      </p:sp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2FF8581D-A5A4-46A7-8423-7C7CE737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t="71016" r="95958" b="5880"/>
          <a:stretch/>
        </p:blipFill>
        <p:spPr bwMode="auto">
          <a:xfrm>
            <a:off x="-108520" y="4869161"/>
            <a:ext cx="4775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9E487-B395-4464-A9DA-DA3D2C4DEC11}"/>
              </a:ext>
            </a:extLst>
          </p:cNvPr>
          <p:cNvSpPr txBox="1"/>
          <p:nvPr/>
        </p:nvSpPr>
        <p:spPr bwMode="auto">
          <a:xfrm>
            <a:off x="179512" y="1892826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Instance-Dependent Bounds for Zeroth-order Lipschitz Optimization with Error Certificates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(Local Lipschitz Constant )</a:t>
            </a:r>
          </a:p>
        </p:txBody>
      </p:sp>
      <p:sp>
        <p:nvSpPr>
          <p:cNvPr id="6" name="星形: 八角 5">
            <a:extLst>
              <a:ext uri="{FF2B5EF4-FFF2-40B4-BE49-F238E27FC236}">
                <a16:creationId xmlns:a16="http://schemas.microsoft.com/office/drawing/2014/main" id="{A392783C-B405-429E-8CBB-6763521FC782}"/>
              </a:ext>
            </a:extLst>
          </p:cNvPr>
          <p:cNvSpPr/>
          <p:nvPr/>
        </p:nvSpPr>
        <p:spPr>
          <a:xfrm>
            <a:off x="7776804" y="886851"/>
            <a:ext cx="1008112" cy="1008112"/>
          </a:xfrm>
          <a:prstGeom prst="star8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6rd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A2473B9-5B2D-4015-9610-9D54E5E6DA61}"/>
              </a:ext>
            </a:extLst>
          </p:cNvPr>
          <p:cNvGrpSpPr/>
          <p:nvPr/>
        </p:nvGrpSpPr>
        <p:grpSpPr>
          <a:xfrm>
            <a:off x="706338" y="5010912"/>
            <a:ext cx="7731324" cy="1154936"/>
            <a:chOff x="-1143100" y="5010912"/>
            <a:chExt cx="7731324" cy="115493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0E7756-7A6F-49A4-A716-CC8E25017A51}"/>
                </a:ext>
              </a:extLst>
            </p:cNvPr>
            <p:cNvGrpSpPr/>
            <p:nvPr/>
          </p:nvGrpSpPr>
          <p:grpSpPr>
            <a:xfrm>
              <a:off x="2069274" y="5013721"/>
              <a:ext cx="4518950" cy="1152127"/>
              <a:chOff x="3491880" y="5013721"/>
              <a:chExt cx="4518950" cy="1152127"/>
            </a:xfrm>
          </p:grpSpPr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0FBAE272-329B-4EDA-A87E-7AEF0F98134B}"/>
                  </a:ext>
                </a:extLst>
              </p:cNvPr>
              <p:cNvSpPr txBox="1"/>
              <p:nvPr/>
            </p:nvSpPr>
            <p:spPr bwMode="auto">
              <a:xfrm>
                <a:off x="3548206" y="5013931"/>
                <a:ext cx="4462624" cy="1151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sv-SE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François Bachoc,Sébastien Gerchinovitz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University Paul Sabatier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NIPS 2021</a:t>
                </a: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7ED9D11-0027-45E3-AC4C-84BDF4A2A7BA}"/>
                  </a:ext>
                </a:extLst>
              </p:cNvPr>
              <p:cNvCxnSpPr/>
              <p:nvPr/>
            </p:nvCxnSpPr>
            <p:spPr>
              <a:xfrm>
                <a:off x="3491880" y="5013721"/>
                <a:ext cx="0" cy="115212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07300C-D39C-4350-813A-AD5FAE54A2B0}"/>
                </a:ext>
              </a:extLst>
            </p:cNvPr>
            <p:cNvGrpSpPr/>
            <p:nvPr/>
          </p:nvGrpSpPr>
          <p:grpSpPr>
            <a:xfrm>
              <a:off x="-1143100" y="5010912"/>
              <a:ext cx="3024333" cy="1154936"/>
              <a:chOff x="323529" y="3389703"/>
              <a:chExt cx="3024333" cy="1154936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D8F15E9-FEB4-4A70-8D73-6626FA126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016" r="58162"/>
              <a:stretch/>
            </p:blipFill>
            <p:spPr>
              <a:xfrm>
                <a:off x="323529" y="3389704"/>
                <a:ext cx="1440160" cy="1154935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798FA83-1AF8-49A6-B1DC-19EC3B9654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5766" r="5930"/>
              <a:stretch/>
            </p:blipFill>
            <p:spPr>
              <a:xfrm>
                <a:off x="1763689" y="3389703"/>
                <a:ext cx="1584173" cy="11549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462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Bachoc, Cesari, Gerchinovitz. Instance-Dependent Bounds for Zeroth-order Lipschitz Optimization with Error Certificates. NIPS. 2021.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145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研究问题</a:t>
                </a:r>
                <a:endParaRPr lang="en-US" altLang="zh-CN" sz="1600" b="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compact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的零阶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黑盒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优化，附加约束是算法必须验证其预测的精度。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解决方案</a:t>
                </a:r>
                <a:endParaRPr lang="en-US" altLang="zh-CN" sz="160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对于任意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，描述了其最优评估次数，以找到并证明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在精度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的近似最大化器。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观察现象</a:t>
                </a:r>
                <a:endParaRPr lang="en-US" altLang="zh-CN" sz="160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在对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的弱假设下，最优样本复杂度与积分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几乎成正比。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关键技术</a:t>
                </a:r>
                <a:endParaRPr lang="en-US" altLang="zh-CN" sz="1600" dirty="0">
                  <a:solidFill>
                    <a:srgbClr val="0070C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我们的上限依赖于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Piyavskii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-Shubert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算法的打包界限。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计算上可处理的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DOO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算法的认证版本与这些打包和积分界限相匹配。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实例相关下限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(Instance-Dependent Lower Bound)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依赖于局部最坏情况分析。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145430"/>
              </a:xfrm>
              <a:prstGeom prst="rect">
                <a:avLst/>
              </a:prstGeom>
              <a:blipFill>
                <a:blip r:embed="rId3"/>
                <a:stretch>
                  <a:fillRect l="-306" t="-441" b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Brief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4F9E8E67-A2CB-464A-B78A-7C6D9F0C1B61}"/>
              </a:ext>
            </a:extLst>
          </p:cNvPr>
          <p:cNvSpPr/>
          <p:nvPr/>
        </p:nvSpPr>
        <p:spPr>
          <a:xfrm>
            <a:off x="7673014" y="5156131"/>
            <a:ext cx="648072" cy="486058"/>
          </a:xfrm>
          <a:prstGeom prst="cloud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76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Bachoc, Cesari, Gerchinovitz. Instance-Dependent Bounds for Zeroth-order Lipschitz Optimization with Error Certificates. NIPS. 2021.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58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Notation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sz="1600" b="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sz="1600" b="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sz="1600" b="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600" b="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Lipschitz assumption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尽管最小的 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Lipschitz </a:t>
                </a:r>
                <a:r>
                  <a:rPr lang="zh-CN" alt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常数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𝐿𝑖𝑝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在数学上是明确定义的，但在实际的黑盒问题中却很少能准确地知道它。</a:t>
                </a: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因此，做出以下更现实的假设：</a:t>
                </a: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581447"/>
              </a:xfrm>
              <a:prstGeom prst="rect">
                <a:avLst/>
              </a:prstGeom>
              <a:blipFill>
                <a:blip r:embed="rId3"/>
                <a:stretch>
                  <a:fillRect l="-306" t="-133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Brief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3317DEB-FEB7-44B4-A4EE-9847122DB2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645813"/>
                  </p:ext>
                </p:extLst>
              </p:nvPr>
            </p:nvGraphicFramePr>
            <p:xfrm>
              <a:off x="683568" y="2006522"/>
              <a:ext cx="7776864" cy="2016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613944977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541101084"/>
                        </a:ext>
                      </a:extLst>
                    </a:gridCol>
                  </a:tblGrid>
                  <a:tr h="298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857721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black-box function 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054617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compact non-empty subset of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226888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maximizer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509565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Lipschitz bound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764175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sample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4139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D3317DEB-FEB7-44B4-A4EE-9847122DB2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8645813"/>
                  </p:ext>
                </p:extLst>
              </p:nvPr>
            </p:nvGraphicFramePr>
            <p:xfrm>
              <a:off x="683568" y="2006522"/>
              <a:ext cx="7776864" cy="20160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613944977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54110108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85772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3" t="-105455" r="-250000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black-box function 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054617"/>
                      </a:ext>
                    </a:extLst>
                  </a:tr>
                  <a:tr h="3396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3" t="-201786" r="-250000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330" t="-201786" r="-549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2268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3" t="-307273" r="-250000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maximizer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85095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3" t="-407273" r="-250000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Lipschitz bound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76417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3" t="-507273" r="-2500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sample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54139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99929F-6AFE-445C-B8FA-1528F32EB70D}"/>
                  </a:ext>
                </a:extLst>
              </p:cNvPr>
              <p:cNvSpPr txBox="1"/>
              <p:nvPr/>
            </p:nvSpPr>
            <p:spPr>
              <a:xfrm>
                <a:off x="2263392" y="5393111"/>
                <a:ext cx="4617216" cy="451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𝐿𝑖𝑝</m:t>
                      </m:r>
                      <m:d>
                        <m:d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altLang="zh-CN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⁡{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≥0: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𝐿𝑖𝑝𝑠𝑐h𝑖𝑡𝑧</m:t>
                      </m:r>
                      <m:r>
                        <a:rPr lang="en-US" altLang="zh-CN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99929F-6AFE-445C-B8FA-1528F32EB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92" y="5393111"/>
                <a:ext cx="4617216" cy="451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Bachoc, Cesari, Gerchinovitz. Instance-Dependent Bounds for Zeroth-order Lipschitz Optimization with Error Certificates. NIPS. 2021.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70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600" b="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Lipschitz assumption</a:t>
                </a:r>
              </a:p>
              <a:p>
                <a:pPr>
                  <a:lnSpc>
                    <a:spcPts val="2200"/>
                  </a:lnSpc>
                  <a:spcAft>
                    <a:spcPts val="600"/>
                  </a:spcAft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ts val="2200"/>
                  </a:lnSpc>
                  <a:spcAft>
                    <a:spcPts val="600"/>
                  </a:spcAft>
                </a:pP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sz="16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Lipschitzness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反映了一种属性：对于所有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有时称为最大化器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周围的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Lipschitzness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600" b="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Online learning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针对黑盒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，只掌握关于</a:t>
                </a:r>
                <a:r>
                  <a:rPr lang="en-US" altLang="zh-CN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常数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的先验知识，以及只能问询一个序列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对应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的值。</a:t>
                </a:r>
                <a:endPara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每一轮中，查询点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都可以选择为迄今为止观察到的值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的确定性函数。</a:t>
                </a:r>
                <a:endPara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在第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轮结束时，使用所有值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，学习器输出两个量：</a:t>
                </a:r>
                <a:endPara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recommendation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，目标是最小化优化误差：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an error certificate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，约束为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任意</a:t>
                </a:r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L- Lipschitz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1600" b="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的优化误差的上限：</a:t>
                </a:r>
                <a:r>
                  <a:rPr lang="en-US" altLang="zh-CN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709687"/>
              </a:xfrm>
              <a:prstGeom prst="rect">
                <a:avLst/>
              </a:prstGeom>
              <a:blipFill>
                <a:blip r:embed="rId3"/>
                <a:stretch>
                  <a:fillRect l="-306" t="-129" r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Brief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114223-BC99-4482-883D-8B822DA0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963700"/>
            <a:ext cx="7614527" cy="5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Algorithm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102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Warmup: Certified DOO Has Sample Complexity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经认证的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DOO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算法（</a:t>
                </a:r>
                <a:r>
                  <a:rPr lang="en-US" altLang="zh-CN" sz="1600" dirty="0" err="1">
                    <a:latin typeface="Times New Roman" panose="02020603050405020304" pitchFamily="18" charset="0"/>
                  </a:rPr>
                  <a:t>c.DOO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，算法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）是为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定义的，由形式为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=0,…,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子集的无限序列定义，称为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cells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。  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1027654"/>
              </a:xfrm>
              <a:prstGeom prst="rect">
                <a:avLst/>
              </a:prstGeom>
              <a:blipFill>
                <a:blip r:embed="rId3"/>
                <a:stretch>
                  <a:fillRect l="-306" t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07542A8-2A56-4EF2-9255-A0FAE1FBD296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Bachoc, Cesari, Gerchinovitz. Instance-Dependent Bounds for Zeroth-order Lipschitz Optimization with Error Certificates. NIPS. 2021.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48275-2CDC-439E-AE6B-EA6EBB8DF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679293"/>
            <a:ext cx="7488832" cy="36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70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贡献 </a:t>
                </a: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研究了经过认证的零阶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Lipschitz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优化的样本复杂度。 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首先证明了计算上易于处理的 </a:t>
                </a:r>
                <a:r>
                  <a:rPr lang="en-US" altLang="zh-CN" sz="1600" dirty="0" err="1">
                    <a:latin typeface="Times New Roman" panose="02020603050405020304" pitchFamily="18" charset="0"/>
                  </a:rPr>
                  <a:t>c.DOO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算法的样本复杂度与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成比例。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然后用积分表达式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𝒳</m:t>
                            </m:r>
                          </m:sub>
                          <m:sup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来表征这个量，作为推论，解决了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Hansen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等人长期存在的开放问题。 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最后，证明了一个与实例相关的下限，表明该积分表征在任何维度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中经过认证的零阶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Lipschitz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优化的最佳样本复杂度，只要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的最小 </a:t>
                </a:r>
                <a:r>
                  <a:rPr lang="en-US" altLang="zh-CN" sz="1600" dirty="0">
                    <a:latin typeface="Times New Roman" panose="02020603050405020304" pitchFamily="18" charset="0"/>
                  </a:rPr>
                  <a:t>Lipschitz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常数无法根据算法准确地知道。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zh-CN" altLang="en-US" sz="160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遗留问题</a:t>
                </a:r>
                <a:endParaRPr lang="en-US" altLang="zh-CN" sz="16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未来有一些有趣的方向值得研究，但在本文中没有介绍。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首先，我们的其他结果是有限维的，并利用了范数空间结构。 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其次，我们的下限和上限涉及指数依赖于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latin typeface="Times New Roman" panose="02020603050405020304" pitchFamily="18" charset="0"/>
                  </a:rPr>
                  <a:t>的常数（相对于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）。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在特定的情况下，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𝐿𝑖𝑝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也有改进的余地，其中在维度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</a:rPr>
                  <a:t>中表征最优样本复杂性仍然是开放的。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709687"/>
              </a:xfrm>
              <a:prstGeom prst="rect">
                <a:avLst/>
              </a:prstGeom>
              <a:blipFill>
                <a:blip r:embed="rId3"/>
                <a:stretch>
                  <a:fillRect l="-306" t="-388" r="-383" b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E4FD4E9-4DB0-438E-B91C-724BDF71764E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Conclusion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CB770C-729F-4C8F-80EA-47778ACDDA1A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Bachoc, Cesari, Gerchinovitz. Instance-Dependent Bounds for Zeroth-order Lipschitz Optimization with Error Certificates. NIPS. 2021.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5979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>
            <a:alpha val="20000"/>
          </a:srgbClr>
        </a:solidFill>
        <a:ln>
          <a:noFill/>
        </a:ln>
      </a:spPr>
      <a:bodyPr wrap="square" rtlCol="0" anchor="ctr">
        <a:noAutofit/>
      </a:bodyPr>
      <a:lstStyle>
        <a:defPPr algn="l">
          <a:defRPr sz="2000" dirty="0"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marL="342900" indent="-342900" algn="l">
          <a:spcAft>
            <a:spcPts val="600"/>
          </a:spcAft>
          <a:buFont typeface="Wingdings" panose="05000000000000000000" pitchFamily="2" charset="2"/>
          <a:buChar char="l"/>
          <a:defRPr sz="2000" dirty="0" smtClean="0">
            <a:solidFill>
              <a:srgbClr val="0070C0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33098</TotalTime>
  <Words>817</Words>
  <Application>Microsoft Office PowerPoint</Application>
  <PresentationFormat>全屏显示(4:3)</PresentationFormat>
  <Paragraphs>85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梦蝶</cp:lastModifiedBy>
  <cp:revision>5005</cp:revision>
  <dcterms:created xsi:type="dcterms:W3CDTF">2014-06-10T08:42:00Z</dcterms:created>
  <dcterms:modified xsi:type="dcterms:W3CDTF">2022-06-13T09:09:42Z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